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3" r:id="rId2"/>
    <p:sldId id="256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9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764" autoAdjust="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979F6-C96A-48EE-B1E1-AEE83359EE8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BF9A-3A0B-4474-AC0E-2F8F5CC87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9BF9A-3A0B-4474-AC0E-2F8F5CC871B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8AF3-8D31-4F58-BCC9-CF3354B3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7C83D-070D-4373-9D5A-F0E057163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C2DCB-7A77-412A-B4EE-CC7A09BC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CDCC2-0FDB-451F-B303-0C3FBA8D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7D345-8D94-4637-B23C-78879787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538E-15B3-41F6-86C6-A0D99E79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B5F756-8556-477D-A665-CE7A4B8AE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4E7AB-12D1-402E-A95C-160BF697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A3F06-E063-419D-9598-5E74819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DA179-EB9E-4DED-8FEB-CCCA3F59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666DF-BD6E-43B8-A2B0-6B0F47D9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98FF3-B332-4E57-A296-D7EF5041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81DE3-6167-42F7-8D5E-B8916E5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2E47D-488D-463B-8F61-381067E2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C9ACA-6E73-4EDA-85CB-0313270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3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5F454-B63C-46ED-95D3-AAA84A5A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25BB0-8313-4B9F-952C-8720F090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A2976-79D6-4882-9AF6-E23E5158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2E47C-0AE3-409B-BC5F-71426D88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1A64A-C1BA-4AE3-8ABB-1E56073D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2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62AD0-12D1-4B27-8D93-512DC0B8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02203-58FA-4011-A248-779862CD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054EA-3303-444B-A393-9FE521A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064C9-FD73-47D3-98BD-D3D0E08D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1A76C-88F0-446F-A647-B3E79781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9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C9281-4211-4E00-AA34-C2B1A4FA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5BE94-3F15-403E-8702-B7E0C4B1F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97651-5224-450C-A4D7-D0F84505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7723F-72FB-49AC-9B0E-18FECB48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228A9-488B-4E15-9BCD-0468A1B2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EE602-F0CF-4FF5-BC8D-31ABA932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8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788A8-EA18-49A0-B383-DEF7B26B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C00B-BD31-4962-A9E7-965E51E1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76CE4-1511-4671-B2A5-9344F988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2A88FE-B4FD-4065-9299-CA705D4AE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E7F365-8E60-4249-A6C1-F6A9E37A4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D7101-C608-42C0-900D-797BCE6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FE37B-8E95-4F1F-AD5B-4331403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367CB-FB3B-4987-BBB5-66581805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030D-034D-4958-AA8B-380DEB88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5A4662-C0B7-4973-B6DC-FCEC441F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959935-4DE6-4D2E-B207-0D53650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0BBEE-E54D-4F16-A70E-03D47837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6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5EADFD-CCE3-4573-AD75-74E7FF2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0785B-E27C-45ED-97FC-44A21AD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64A0D-0267-45A2-8B0B-101E9636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8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DCCE0-369F-4B10-9D80-67738A00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5ADA4-9F7F-40F3-A1CD-739DD90F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8D791-C4C3-4490-AD86-F0EDD7E9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C372E-F8B8-41D8-953A-64A9A806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C05C9-3138-4278-842A-19D60A91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E2798-F055-4DA5-BEEB-7724BAE0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C748-35E4-4895-83EA-1D1780D3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6CD4F3-6BCF-4E28-9076-D78FC2CD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493AB-3783-4B1E-B7D7-C80D84B6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DC5A8-AD7E-4982-99DC-CD8A35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6B32B-9D88-41F3-91EE-57347A1A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BEABF-2403-4132-9801-B804A8BE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F47A9-3C57-4651-8895-A69ED93A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F6C21-CBAA-4AE4-9E97-DFEBA3C0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2B53D-0C67-43DE-A447-D65DD90A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A602-2568-4AB4-8B08-2A65E69CF0F9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6E701-9B11-4150-932F-EA565212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40CC1-268D-435E-BBE3-B061812C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41C3-AA0F-4FF1-80B4-0E293837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0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bm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b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b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0">
            <a:extLst>
              <a:ext uri="{FF2B5EF4-FFF2-40B4-BE49-F238E27FC236}">
                <a16:creationId xmlns:a16="http://schemas.microsoft.com/office/drawing/2014/main" id="{61AD5632-DE9C-4947-9BE2-150ACD2C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95" y="1432392"/>
            <a:ext cx="2766695" cy="288277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5E93D9-3E06-4641-B4DC-91E3CC00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73210"/>
              </p:ext>
            </p:extLst>
          </p:nvPr>
        </p:nvGraphicFramePr>
        <p:xfrm>
          <a:off x="3815363" y="4820357"/>
          <a:ext cx="4561273" cy="1574547"/>
        </p:xfrm>
        <a:graphic>
          <a:graphicData uri="http://schemas.openxmlformats.org/drawingml/2006/table">
            <a:tbl>
              <a:tblPr/>
              <a:tblGrid>
                <a:gridCol w="1009122">
                  <a:extLst>
                    <a:ext uri="{9D8B030D-6E8A-4147-A177-3AD203B41FA5}">
                      <a16:colId xmlns:a16="http://schemas.microsoft.com/office/drawing/2014/main" val="584600792"/>
                    </a:ext>
                  </a:extLst>
                </a:gridCol>
                <a:gridCol w="3552151">
                  <a:extLst>
                    <a:ext uri="{9D8B030D-6E8A-4147-A177-3AD203B41FA5}">
                      <a16:colId xmlns:a16="http://schemas.microsoft.com/office/drawing/2014/main" val="3585023047"/>
                    </a:ext>
                  </a:extLst>
                </a:gridCol>
              </a:tblGrid>
              <a:tr h="700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과목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분반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Database-System(1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분반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73162"/>
                  </a:ext>
                </a:extLst>
              </a:tr>
              <a:tr h="67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제출날짜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2023. 11. 19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206290"/>
                  </a:ext>
                </a:extLst>
              </a:tr>
              <a:tr h="8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학번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2020136149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64806"/>
                  </a:ext>
                </a:extLst>
              </a:tr>
              <a:tr h="86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이름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김태섭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0225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254316F-5C1D-40F2-BAB2-63DB6CAB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790" y="32542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05B3F-C97C-49C3-B153-298F1AC7691A}"/>
              </a:ext>
            </a:extLst>
          </p:cNvPr>
          <p:cNvSpPr txBox="1"/>
          <p:nvPr/>
        </p:nvSpPr>
        <p:spPr>
          <a:xfrm>
            <a:off x="4595143" y="372523"/>
            <a:ext cx="4192869" cy="72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SQL </a:t>
            </a:r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및 관계대수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2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고객테이블에서 고객번호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Lastname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정보를 얻은 결과와 직원테이블에서 직원 </a:t>
            </a:r>
          </a:p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번호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직원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Lastname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정보를 합치고 번호에 대하여 오름차순으로 정렬한 결과를 보 </a:t>
            </a:r>
          </a:p>
          <a:p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이시오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33">
            <a:extLst>
              <a:ext uri="{FF2B5EF4-FFF2-40B4-BE49-F238E27FC236}">
                <a16:creationId xmlns:a16="http://schemas.microsoft.com/office/drawing/2014/main" id="{1BE9A542-8251-4880-8B60-DC74C3A3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8" y="1882821"/>
            <a:ext cx="5019036" cy="154617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5">
            <a:extLst>
              <a:ext uri="{FF2B5EF4-FFF2-40B4-BE49-F238E27FC236}">
                <a16:creationId xmlns:a16="http://schemas.microsoft.com/office/drawing/2014/main" id="{D190F4CA-B601-4CBF-9C0B-DD071033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40" y="3897367"/>
            <a:ext cx="2285541" cy="24174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A6D271-428D-4C6C-88E0-2154AE7F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860" y="1565402"/>
            <a:ext cx="5462472" cy="5091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ED6CF-34E6-44E3-8F5C-2065DF41E774}"/>
              </a:ext>
            </a:extLst>
          </p:cNvPr>
          <p:cNvSpPr txBox="1"/>
          <p:nvPr/>
        </p:nvSpPr>
        <p:spPr>
          <a:xfrm>
            <a:off x="207465" y="1065666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B2276-D729-4130-A42D-7FCF387226D3}"/>
              </a:ext>
            </a:extLst>
          </p:cNvPr>
          <p:cNvSpPr txBox="1"/>
          <p:nvPr/>
        </p:nvSpPr>
        <p:spPr>
          <a:xfrm>
            <a:off x="6218132" y="1047345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주문의 상태와 그 상태를 갖는 주문의 수를 출력하여라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FA2000-8FE4-4D1E-92F8-EA2A3172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80987"/>
            <a:ext cx="5988358" cy="1733639"/>
          </a:xfrm>
          <a:prstGeom prst="rect">
            <a:avLst/>
          </a:prstGeom>
        </p:spPr>
      </p:pic>
      <p:pic>
        <p:nvPicPr>
          <p:cNvPr id="5" name="Picture 37">
            <a:extLst>
              <a:ext uri="{FF2B5EF4-FFF2-40B4-BE49-F238E27FC236}">
                <a16:creationId xmlns:a16="http://schemas.microsoft.com/office/drawing/2014/main" id="{48A6BB38-A8A2-48F6-B386-3D30AB3B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7" y="1796848"/>
            <a:ext cx="5002392" cy="11610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9">
            <a:extLst>
              <a:ext uri="{FF2B5EF4-FFF2-40B4-BE49-F238E27FC236}">
                <a16:creationId xmlns:a16="http://schemas.microsoft.com/office/drawing/2014/main" id="{5B98C641-5B3B-4215-A036-86ED02BA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945" y="3357170"/>
            <a:ext cx="3058218" cy="22543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EDEBB-27CA-4663-BC9E-AD5EC6CBB999}"/>
              </a:ext>
            </a:extLst>
          </p:cNvPr>
          <p:cNvSpPr txBox="1"/>
          <p:nvPr/>
        </p:nvSpPr>
        <p:spPr>
          <a:xfrm>
            <a:off x="304741" y="111761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82311-F070-433B-87FE-130749AE10C9}"/>
              </a:ext>
            </a:extLst>
          </p:cNvPr>
          <p:cNvSpPr txBox="1"/>
          <p:nvPr/>
        </p:nvSpPr>
        <p:spPr>
          <a:xfrm>
            <a:off x="6096000" y="2260060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1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81085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상세주문 테이블에서 주문번호별 총 주문수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총 개당 가격을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추출하시오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41">
            <a:extLst>
              <a:ext uri="{FF2B5EF4-FFF2-40B4-BE49-F238E27FC236}">
                <a16:creationId xmlns:a16="http://schemas.microsoft.com/office/drawing/2014/main" id="{2409CC0A-7966-408B-A916-34F45BAF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4" y="1595155"/>
            <a:ext cx="4350458" cy="25812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3">
            <a:extLst>
              <a:ext uri="{FF2B5EF4-FFF2-40B4-BE49-F238E27FC236}">
                <a16:creationId xmlns:a16="http://schemas.microsoft.com/office/drawing/2014/main" id="{ECD3D9E5-2099-4CAC-841C-52098D49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4" y="4745494"/>
            <a:ext cx="4704588" cy="6760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B0745D-9320-4893-94CD-B33FBE82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48" y="3429000"/>
            <a:ext cx="6058211" cy="1035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33278-9945-4D86-982C-85EA10F68804}"/>
              </a:ext>
            </a:extLst>
          </p:cNvPr>
          <p:cNvSpPr txBox="1"/>
          <p:nvPr/>
        </p:nvSpPr>
        <p:spPr>
          <a:xfrm>
            <a:off x="304741" y="1026070"/>
            <a:ext cx="133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E7A78-5DF4-4187-92CF-B49C66003870}"/>
              </a:ext>
            </a:extLst>
          </p:cNvPr>
          <p:cNvSpPr txBox="1"/>
          <p:nvPr/>
        </p:nvSpPr>
        <p:spPr>
          <a:xfrm>
            <a:off x="5945758" y="2407272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INNER JOIN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활용하여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priceEach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가장 작은 물품의 이름과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priceEach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검색하 </a:t>
            </a:r>
          </a:p>
          <a:p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45">
            <a:extLst>
              <a:ext uri="{FF2B5EF4-FFF2-40B4-BE49-F238E27FC236}">
                <a16:creationId xmlns:a16="http://schemas.microsoft.com/office/drawing/2014/main" id="{1C1F6A91-7A3D-44C7-9362-3D17583E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7" y="1939047"/>
            <a:ext cx="4640983" cy="19066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7">
            <a:extLst>
              <a:ext uri="{FF2B5EF4-FFF2-40B4-BE49-F238E27FC236}">
                <a16:creationId xmlns:a16="http://schemas.microsoft.com/office/drawing/2014/main" id="{846D777E-D156-4674-9825-AB9ADDC4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2" y="4539394"/>
            <a:ext cx="4050488" cy="10864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DE41F0-2D3B-46BC-8861-012248E4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56" y="2728186"/>
            <a:ext cx="6534057" cy="1401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D43D2-7F68-42DC-B44E-9D244F87E196}"/>
              </a:ext>
            </a:extLst>
          </p:cNvPr>
          <p:cNvSpPr txBox="1"/>
          <p:nvPr/>
        </p:nvSpPr>
        <p:spPr>
          <a:xfrm>
            <a:off x="243729" y="1155957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83D43-6C13-4EC7-A89E-BD15D2A33B82}"/>
              </a:ext>
            </a:extLst>
          </p:cNvPr>
          <p:cNvSpPr txBox="1"/>
          <p:nvPr/>
        </p:nvSpPr>
        <p:spPr>
          <a:xfrm>
            <a:off x="5142147" y="1663430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5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테이블과 상세 주문 테이블로부터 주문번호 별로 주문번호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상태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총 주문금액 </a:t>
            </a:r>
          </a:p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검색하시오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49">
            <a:extLst>
              <a:ext uri="{FF2B5EF4-FFF2-40B4-BE49-F238E27FC236}">
                <a16:creationId xmlns:a16="http://schemas.microsoft.com/office/drawing/2014/main" id="{FF8875F2-D609-4EB5-92BC-D45D482E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9" y="1458969"/>
            <a:ext cx="6374919" cy="10671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1">
            <a:extLst>
              <a:ext uri="{FF2B5EF4-FFF2-40B4-BE49-F238E27FC236}">
                <a16:creationId xmlns:a16="http://schemas.microsoft.com/office/drawing/2014/main" id="{82A46D22-C159-4A4C-B695-1A50387C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31" y="2808075"/>
            <a:ext cx="2319507" cy="34816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09FB10-BD4F-4BF1-863A-9B8F7F8D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78" y="2027209"/>
            <a:ext cx="5415123" cy="4609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8F1BD-3D1C-4CEC-9853-35762FD32DAC}"/>
              </a:ext>
            </a:extLst>
          </p:cNvPr>
          <p:cNvSpPr txBox="1"/>
          <p:nvPr/>
        </p:nvSpPr>
        <p:spPr>
          <a:xfrm>
            <a:off x="199867" y="1030806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B701A-FFDD-47B0-84DC-16210C8DBE27}"/>
              </a:ext>
            </a:extLst>
          </p:cNvPr>
          <p:cNvSpPr txBox="1"/>
          <p:nvPr/>
        </p:nvSpPr>
        <p:spPr>
          <a:xfrm>
            <a:off x="6736941" y="1328802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고객의 주문 정보를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검색하시오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추출해야 할 정보는 고객번호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고객이름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</a:t>
            </a:r>
          </a:p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번호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상품상태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br>
              <a:rPr lang="ko-KR" altLang="en-US" sz="1800" kern="0" dirty="0"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53">
            <a:extLst>
              <a:ext uri="{FF2B5EF4-FFF2-40B4-BE49-F238E27FC236}">
                <a16:creationId xmlns:a16="http://schemas.microsoft.com/office/drawing/2014/main" id="{EE4E7208-1A79-43D7-A0F5-9D29BEFE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9" y="1634011"/>
            <a:ext cx="6318257" cy="5125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5">
            <a:extLst>
              <a:ext uri="{FF2B5EF4-FFF2-40B4-BE49-F238E27FC236}">
                <a16:creationId xmlns:a16="http://schemas.microsoft.com/office/drawing/2014/main" id="{B3FDF245-191B-4375-81BE-157AF90C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" y="3004167"/>
            <a:ext cx="4230527" cy="15515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7">
            <a:extLst>
              <a:ext uri="{FF2B5EF4-FFF2-40B4-BE49-F238E27FC236}">
                <a16:creationId xmlns:a16="http://schemas.microsoft.com/office/drawing/2014/main" id="{4DDE4A8A-C482-4DB1-A780-B61BAA1C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41" y="2224393"/>
            <a:ext cx="5690952" cy="61441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2D492-B0B6-462C-B352-FDDB4962849F}"/>
              </a:ext>
            </a:extLst>
          </p:cNvPr>
          <p:cNvSpPr txBox="1"/>
          <p:nvPr/>
        </p:nvSpPr>
        <p:spPr>
          <a:xfrm>
            <a:off x="111906" y="4633607"/>
            <a:ext cx="6045543" cy="196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inner join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에서는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발생하지 않고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left join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에서는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발생하는 것을 확인하였다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이유는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inner join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조인 수행 시에 두 테이블 간에 일치하는 행만 반환하기 때문에 일치하지 않는 행이 없으므로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절대 발생할 수 없다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left join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첫 번째 테이블의 모든 행과 두 번째 테이블의 일치하는 행만 조인을 수행하기 때문에 일치하는 행이 만약 없다면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처리된다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left join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null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포함될 수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0CC30A-7FA5-407B-A929-01518264E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093" y="2653219"/>
            <a:ext cx="4358947" cy="3865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A3750-0728-48B1-965E-7B0CC7FBB10A}"/>
              </a:ext>
            </a:extLst>
          </p:cNvPr>
          <p:cNvSpPr txBox="1"/>
          <p:nvPr/>
        </p:nvSpPr>
        <p:spPr>
          <a:xfrm>
            <a:off x="243729" y="1076101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84119-86D3-4E7A-BEAD-5833A17FF757}"/>
              </a:ext>
            </a:extLst>
          </p:cNvPr>
          <p:cNvSpPr txBox="1"/>
          <p:nvPr/>
        </p:nvSpPr>
        <p:spPr>
          <a:xfrm>
            <a:off x="7048226" y="1855061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 중 주문을 하지 않은 고객의 고객번호와 고객이름을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추출하시오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60">
            <a:extLst>
              <a:ext uri="{FF2B5EF4-FFF2-40B4-BE49-F238E27FC236}">
                <a16:creationId xmlns:a16="http://schemas.microsoft.com/office/drawing/2014/main" id="{05E156EF-14FC-4B0C-9210-BFC5E294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1" y="1474197"/>
            <a:ext cx="5271709" cy="1183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62">
            <a:extLst>
              <a:ext uri="{FF2B5EF4-FFF2-40B4-BE49-F238E27FC236}">
                <a16:creationId xmlns:a16="http://schemas.microsoft.com/office/drawing/2014/main" id="{FCEBEB5E-0597-470B-8092-58796F64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6" y="2976185"/>
            <a:ext cx="4491376" cy="30168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A5EABA-DC51-4004-8380-99EC65A9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54" y="2010384"/>
            <a:ext cx="5399627" cy="4555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ABB8F-D668-4C41-A726-6EA74DBEC5F4}"/>
              </a:ext>
            </a:extLst>
          </p:cNvPr>
          <p:cNvSpPr txBox="1"/>
          <p:nvPr/>
        </p:nvSpPr>
        <p:spPr>
          <a:xfrm>
            <a:off x="304741" y="992381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AA21E-24C6-4240-8AD8-80367BAC42E0}"/>
              </a:ext>
            </a:extLst>
          </p:cNvPr>
          <p:cNvSpPr txBox="1"/>
          <p:nvPr/>
        </p:nvSpPr>
        <p:spPr>
          <a:xfrm>
            <a:off x="6200973" y="1289531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empdb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라는 이름의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database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만드시오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F96DE9-9D99-480B-93CA-6867C953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99" y="3695987"/>
            <a:ext cx="11226524" cy="5847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D9D67-0997-46F0-9979-62215733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5" y="4280702"/>
            <a:ext cx="9028845" cy="154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99F53A-FE30-481C-AD2B-1D51A81AE306}"/>
              </a:ext>
            </a:extLst>
          </p:cNvPr>
          <p:cNvSpPr txBox="1"/>
          <p:nvPr/>
        </p:nvSpPr>
        <p:spPr>
          <a:xfrm>
            <a:off x="6509557" y="6178554"/>
            <a:ext cx="58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database </a:t>
            </a:r>
            <a:r>
              <a:rPr lang="ko-KR" altLang="en-US" dirty="0"/>
              <a:t>파일 생성 후 </a:t>
            </a:r>
            <a:r>
              <a:rPr lang="en-US" altLang="ko-KR" dirty="0" err="1"/>
              <a:t>radb</a:t>
            </a:r>
            <a:r>
              <a:rPr lang="ko-KR" altLang="en-US" dirty="0"/>
              <a:t>로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4237D-B66A-483D-89FE-CA026F9F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22" y="1562911"/>
            <a:ext cx="4160534" cy="994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4A622-B623-42CB-A031-6B4C8AF131D0}"/>
              </a:ext>
            </a:extLst>
          </p:cNvPr>
          <p:cNvSpPr txBox="1"/>
          <p:nvPr/>
        </p:nvSpPr>
        <p:spPr>
          <a:xfrm>
            <a:off x="1417533" y="179813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55D81-8DB0-45BB-A641-4EF76F69C335}"/>
              </a:ext>
            </a:extLst>
          </p:cNvPr>
          <p:cNvSpPr txBox="1"/>
          <p:nvPr/>
        </p:nvSpPr>
        <p:spPr>
          <a:xfrm>
            <a:off x="612834" y="5044962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2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25E4EF0-BA99-4819-B4BD-750FD6BFA133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Database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안에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merit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이라는 테이블을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생성하시오</a:t>
            </a:r>
            <a:endParaRPr lang="ko-KR" altLang="en-US" sz="2000" dirty="0"/>
          </a:p>
        </p:txBody>
      </p:sp>
      <p:pic>
        <p:nvPicPr>
          <p:cNvPr id="5" name="Picture 67">
            <a:extLst>
              <a:ext uri="{FF2B5EF4-FFF2-40B4-BE49-F238E27FC236}">
                <a16:creationId xmlns:a16="http://schemas.microsoft.com/office/drawing/2014/main" id="{E653E89C-00E7-4C8D-B5FD-A39B6FE6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3" y="2750193"/>
            <a:ext cx="4598329" cy="18430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4243D2-9731-4EC5-BC5E-94D29304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54" y="2683386"/>
            <a:ext cx="5462905" cy="184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43C69-ED64-4485-B729-DFC5296D4620}"/>
              </a:ext>
            </a:extLst>
          </p:cNvPr>
          <p:cNvSpPr txBox="1"/>
          <p:nvPr/>
        </p:nvSpPr>
        <p:spPr>
          <a:xfrm>
            <a:off x="360460" y="141286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3BEB-353F-4E64-90FC-CA665508F1B7}"/>
              </a:ext>
            </a:extLst>
          </p:cNvPr>
          <p:cNvSpPr txBox="1"/>
          <p:nvPr/>
        </p:nvSpPr>
        <p:spPr>
          <a:xfrm>
            <a:off x="6424354" y="1689082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8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Database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안에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라는 테이블을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만드시오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69">
            <a:extLst>
              <a:ext uri="{FF2B5EF4-FFF2-40B4-BE49-F238E27FC236}">
                <a16:creationId xmlns:a16="http://schemas.microsoft.com/office/drawing/2014/main" id="{F90EABCC-CF58-499E-A66B-FEC4293B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58" y="1177047"/>
            <a:ext cx="6511722" cy="28652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113CA7-299F-4589-9FB7-2DE48FCA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72" y="4370574"/>
            <a:ext cx="7564643" cy="1800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D0FD5-91F1-49AC-925F-4F29D10AFE99}"/>
              </a:ext>
            </a:extLst>
          </p:cNvPr>
          <p:cNvSpPr txBox="1"/>
          <p:nvPr/>
        </p:nvSpPr>
        <p:spPr>
          <a:xfrm>
            <a:off x="983030" y="1491059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EB023-3CA9-442E-A4D5-1DD3647BA566}"/>
              </a:ext>
            </a:extLst>
          </p:cNvPr>
          <p:cNvSpPr txBox="1"/>
          <p:nvPr/>
        </p:nvSpPr>
        <p:spPr>
          <a:xfrm>
            <a:off x="684173" y="4997610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6B93-7072-48D9-87C4-1C71188E8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01" y="126460"/>
            <a:ext cx="9481227" cy="920885"/>
          </a:xfrm>
        </p:spPr>
        <p:txBody>
          <a:bodyPr>
            <a:normAutofit fontScale="90000"/>
          </a:bodyPr>
          <a:lstStyle/>
          <a:p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30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lastname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30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firstname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30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jobtitle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정보를 검색</a:t>
            </a:r>
            <a:br>
              <a:rPr lang="ko-KR" altLang="en-US" sz="1800" kern="0" spc="0" dirty="0">
                <a:effectLst/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00753C1-BBD9-45AE-8834-75A90B2E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66" y="1679642"/>
            <a:ext cx="5557853" cy="4565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0CC89C1-9043-4950-9A60-F974B00F0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2" y="1182077"/>
            <a:ext cx="5445328" cy="4150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FD0187E4-129A-4DB1-889C-708F012568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54" b="9587"/>
          <a:stretch>
            <a:fillRect/>
          </a:stretch>
        </p:blipFill>
        <p:spPr>
          <a:xfrm>
            <a:off x="1033292" y="1679642"/>
            <a:ext cx="3837022" cy="45787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88374-CD40-4FC4-B4B7-96F72B09B8EB}"/>
              </a:ext>
            </a:extLst>
          </p:cNvPr>
          <p:cNvSpPr txBox="1"/>
          <p:nvPr/>
        </p:nvSpPr>
        <p:spPr>
          <a:xfrm>
            <a:off x="146452" y="829277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0269E-545A-4BAC-8A7C-67CC0EB83119}"/>
              </a:ext>
            </a:extLst>
          </p:cNvPr>
          <p:cNvSpPr txBox="1"/>
          <p:nvPr/>
        </p:nvSpPr>
        <p:spPr>
          <a:xfrm>
            <a:off x="6218132" y="1047345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4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merit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테이블에 실적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(performance)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별 보너스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percentage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입력하시오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5" name="Picture 77">
            <a:extLst>
              <a:ext uri="{FF2B5EF4-FFF2-40B4-BE49-F238E27FC236}">
                <a16:creationId xmlns:a16="http://schemas.microsoft.com/office/drawing/2014/main" id="{E358AC10-7331-471B-AAC0-AC3261A5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03" y="1177047"/>
            <a:ext cx="6307017" cy="2344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C1633E-EDCA-46BA-845D-288D9758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427" y="4774138"/>
            <a:ext cx="8594426" cy="983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CDDF0-5ACC-473D-BE28-A0CCA272B970}"/>
              </a:ext>
            </a:extLst>
          </p:cNvPr>
          <p:cNvSpPr txBox="1"/>
          <p:nvPr/>
        </p:nvSpPr>
        <p:spPr>
          <a:xfrm>
            <a:off x="805680" y="1529813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49421-5F20-4409-836E-242F42A2559E}"/>
              </a:ext>
            </a:extLst>
          </p:cNvPr>
          <p:cNvSpPr txBox="1"/>
          <p:nvPr/>
        </p:nvSpPr>
        <p:spPr>
          <a:xfrm>
            <a:off x="621969" y="5035685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7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테이블에 직원 데이터를 </a:t>
            </a:r>
            <a:r>
              <a:rPr lang="ko-KR" altLang="en-US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입력하시오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5" name="Picture 79">
            <a:extLst>
              <a:ext uri="{FF2B5EF4-FFF2-40B4-BE49-F238E27FC236}">
                <a16:creationId xmlns:a16="http://schemas.microsoft.com/office/drawing/2014/main" id="{5A7D475C-6B80-469D-823A-61714E28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2" y="2299334"/>
            <a:ext cx="5802185" cy="22593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59367B-3293-43C4-802E-4A4CB5FF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18" y="2682835"/>
            <a:ext cx="5645440" cy="1492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57E44-75A0-480C-B0A7-594AE4C2E766}"/>
              </a:ext>
            </a:extLst>
          </p:cNvPr>
          <p:cNvSpPr txBox="1"/>
          <p:nvPr/>
        </p:nvSpPr>
        <p:spPr>
          <a:xfrm>
            <a:off x="190842" y="122634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915E1-AA07-4072-803D-F683A402FEFC}"/>
              </a:ext>
            </a:extLst>
          </p:cNvPr>
          <p:cNvSpPr txBox="1"/>
          <p:nvPr/>
        </p:nvSpPr>
        <p:spPr>
          <a:xfrm>
            <a:off x="6355718" y="1745275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1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buildings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 생성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5" name="Picture 73">
            <a:extLst>
              <a:ext uri="{FF2B5EF4-FFF2-40B4-BE49-F238E27FC236}">
                <a16:creationId xmlns:a16="http://schemas.microsoft.com/office/drawing/2014/main" id="{BA4CFEF9-8C1D-4C03-A5D2-7702C8B3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4" y="2039296"/>
            <a:ext cx="5649562" cy="209767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3C30A-025F-4A08-98B2-711F4EDB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4" y="2039296"/>
            <a:ext cx="5681252" cy="3088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D622C-4EBC-4CAA-9B8F-CFAE80B0ACB9}"/>
              </a:ext>
            </a:extLst>
          </p:cNvPr>
          <p:cNvSpPr txBox="1"/>
          <p:nvPr/>
        </p:nvSpPr>
        <p:spPr>
          <a:xfrm>
            <a:off x="269324" y="1096326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6AF00-9C7C-4637-AF62-601AECA7E342}"/>
              </a:ext>
            </a:extLst>
          </p:cNvPr>
          <p:cNvSpPr txBox="1"/>
          <p:nvPr/>
        </p:nvSpPr>
        <p:spPr>
          <a:xfrm>
            <a:off x="6241424" y="1280992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490093" y="400299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Buildings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데이터입력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5" name="Picture 75">
            <a:extLst>
              <a:ext uri="{FF2B5EF4-FFF2-40B4-BE49-F238E27FC236}">
                <a16:creationId xmlns:a16="http://schemas.microsoft.com/office/drawing/2014/main" id="{A09CEE31-588C-408F-B99F-67931703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44" y="1827178"/>
            <a:ext cx="8511707" cy="13375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B455ED-B5F0-49DD-8597-F8C59B98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99" y="4176720"/>
            <a:ext cx="8651191" cy="119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597B4-57F1-43ED-BE4C-1F78583D9EF9}"/>
              </a:ext>
            </a:extLst>
          </p:cNvPr>
          <p:cNvSpPr txBox="1"/>
          <p:nvPr/>
        </p:nvSpPr>
        <p:spPr>
          <a:xfrm>
            <a:off x="806927" y="2126623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F526-3B75-4A39-B322-429F6EAF3549}"/>
              </a:ext>
            </a:extLst>
          </p:cNvPr>
          <p:cNvSpPr txBox="1"/>
          <p:nvPr/>
        </p:nvSpPr>
        <p:spPr>
          <a:xfrm>
            <a:off x="725247" y="4590982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0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440666" y="369654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rooms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 생성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5" name="Picture 81">
            <a:extLst>
              <a:ext uri="{FF2B5EF4-FFF2-40B4-BE49-F238E27FC236}">
                <a16:creationId xmlns:a16="http://schemas.microsoft.com/office/drawing/2014/main" id="{52FF9F11-23F4-454F-8709-A6B894CE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77" y="1228928"/>
            <a:ext cx="5376795" cy="29122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57843D-680E-4B95-8C78-CC82CB07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87" y="4617398"/>
            <a:ext cx="6631476" cy="1410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958502-B1CC-4474-A2C1-8F3E326D79E0}"/>
              </a:ext>
            </a:extLst>
          </p:cNvPr>
          <p:cNvSpPr txBox="1"/>
          <p:nvPr/>
        </p:nvSpPr>
        <p:spPr>
          <a:xfrm>
            <a:off x="1511030" y="194471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4B00D-BC29-44E7-BFC1-E7DEECF89625}"/>
              </a:ext>
            </a:extLst>
          </p:cNvPr>
          <p:cNvSpPr txBox="1"/>
          <p:nvPr/>
        </p:nvSpPr>
        <p:spPr>
          <a:xfrm>
            <a:off x="1511030" y="5035685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479746" y="373961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Rooms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입력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2ADBA-B617-4F3E-9CFC-AD080316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1" y="4306379"/>
            <a:ext cx="9747410" cy="1184939"/>
          </a:xfrm>
          <a:prstGeom prst="rect">
            <a:avLst/>
          </a:prstGeom>
        </p:spPr>
      </p:pic>
      <p:pic>
        <p:nvPicPr>
          <p:cNvPr id="7" name="Picture 82">
            <a:extLst>
              <a:ext uri="{FF2B5EF4-FFF2-40B4-BE49-F238E27FC236}">
                <a16:creationId xmlns:a16="http://schemas.microsoft.com/office/drawing/2014/main" id="{99C2E904-CFB8-4678-959B-CFE57FA9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391" y="1748139"/>
            <a:ext cx="9589108" cy="11196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7DAB9-7D07-4FEA-89D2-997497C6D1A9}"/>
              </a:ext>
            </a:extLst>
          </p:cNvPr>
          <p:cNvSpPr txBox="1"/>
          <p:nvPr/>
        </p:nvSpPr>
        <p:spPr>
          <a:xfrm>
            <a:off x="479746" y="2014146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66CF7-E31B-4A30-AC6C-12842F65F4D6}"/>
              </a:ext>
            </a:extLst>
          </p:cNvPr>
          <p:cNvSpPr txBox="1"/>
          <p:nvPr/>
        </p:nvSpPr>
        <p:spPr>
          <a:xfrm>
            <a:off x="316686" y="4782766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1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13008" y="262936"/>
            <a:ext cx="11565983" cy="185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 Table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employeeNumber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1901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번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lastName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hong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firstName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jin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extension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</a:t>
            </a:r>
          </a:p>
          <a:p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x5000, email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nike@google.com,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10, </a:t>
            </a:r>
          </a:p>
          <a:p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reportsTo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null,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jobTitle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Research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인 사원의 정보 </a:t>
            </a:r>
          </a:p>
          <a:p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를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입력하시오</a:t>
            </a:r>
            <a:b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900" dirty="0"/>
          </a:p>
        </p:txBody>
      </p:sp>
      <p:pic>
        <p:nvPicPr>
          <p:cNvPr id="7" name="Picture 84">
            <a:extLst>
              <a:ext uri="{FF2B5EF4-FFF2-40B4-BE49-F238E27FC236}">
                <a16:creationId xmlns:a16="http://schemas.microsoft.com/office/drawing/2014/main" id="{D2ADCF66-C897-4CC8-BC21-DDACACCC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2672895"/>
            <a:ext cx="6610774" cy="153064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F79199E-CC4D-4030-B128-02A41A8E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34" y="2120054"/>
            <a:ext cx="5277792" cy="26178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49A4E-441E-497F-B654-D3E6A1EE1454}"/>
              </a:ext>
            </a:extLst>
          </p:cNvPr>
          <p:cNvSpPr txBox="1"/>
          <p:nvPr/>
        </p:nvSpPr>
        <p:spPr>
          <a:xfrm>
            <a:off x="313008" y="2120054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2E662-D7CE-4F06-B5EC-81D44FC38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557" y="5195279"/>
            <a:ext cx="9574406" cy="704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3B033-4FF3-45ED-AB10-C585FDCFF6B5}"/>
              </a:ext>
            </a:extLst>
          </p:cNvPr>
          <p:cNvSpPr txBox="1"/>
          <p:nvPr/>
        </p:nvSpPr>
        <p:spPr>
          <a:xfrm>
            <a:off x="237066" y="5362760"/>
            <a:ext cx="155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5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434928" y="-143464"/>
            <a:ext cx="11565983" cy="185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Jobtitle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research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인 직원이 속한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office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city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</a:p>
          <a:p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Jeonju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로 </a:t>
            </a:r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변경하시오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A4E-441E-497F-B654-D3E6A1EE1454}"/>
              </a:ext>
            </a:extLst>
          </p:cNvPr>
          <p:cNvSpPr txBox="1"/>
          <p:nvPr/>
        </p:nvSpPr>
        <p:spPr>
          <a:xfrm>
            <a:off x="434928" y="2295106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287A180-85E6-42D0-820F-D0B2E277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20" y="1873527"/>
            <a:ext cx="9101373" cy="16553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57DC8F-A8CC-40FB-A3F0-499D9B51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67" y="4896420"/>
            <a:ext cx="9676878" cy="1058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A4FAD-FDF8-4AE0-9DA6-D0401085C52B}"/>
              </a:ext>
            </a:extLst>
          </p:cNvPr>
          <p:cNvSpPr txBox="1"/>
          <p:nvPr/>
        </p:nvSpPr>
        <p:spPr>
          <a:xfrm>
            <a:off x="262577" y="5144346"/>
            <a:ext cx="174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3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13008" y="215522"/>
            <a:ext cx="11565983" cy="185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실적 별 월급은 실적이 올라갈 때 마다 월급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월급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+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월급</a:t>
            </a:r>
          </a:p>
          <a:p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*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percentage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로 오른다고 가정하고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 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테이블에 들어 </a:t>
            </a:r>
          </a:p>
          <a:p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있는 월급 데이터는 실적정보가 반영되어 있지 않다고 할 때 실 </a:t>
            </a:r>
          </a:p>
          <a:p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적을 반영한 월급으로 갱신 </a:t>
            </a:r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시키시오</a:t>
            </a:r>
            <a:b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A4E-441E-497F-B654-D3E6A1EE1454}"/>
              </a:ext>
            </a:extLst>
          </p:cNvPr>
          <p:cNvSpPr txBox="1"/>
          <p:nvPr/>
        </p:nvSpPr>
        <p:spPr>
          <a:xfrm>
            <a:off x="378443" y="2909573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00F904A-EA3A-442F-B8E3-5209E9A3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87" y="2487975"/>
            <a:ext cx="5876840" cy="11222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7E9FC0-8B31-4898-8C30-F7BBD859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5" y="4251305"/>
            <a:ext cx="5759860" cy="252664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23AFBE9A-823C-421D-A8D2-E7E35855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325" y="1906263"/>
            <a:ext cx="4444208" cy="2209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C0F64D-6037-43EF-9546-10A88560E462}"/>
              </a:ext>
            </a:extLst>
          </p:cNvPr>
          <p:cNvSpPr txBox="1"/>
          <p:nvPr/>
        </p:nvSpPr>
        <p:spPr>
          <a:xfrm>
            <a:off x="165045" y="5431558"/>
            <a:ext cx="146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7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13008" y="-75730"/>
            <a:ext cx="11565983" cy="185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offices Table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인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Row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들을 삭제 </a:t>
            </a:r>
          </a:p>
          <a:p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하시오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후 결과 화면 스크린 샷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b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A4E-441E-497F-B654-D3E6A1EE1454}"/>
              </a:ext>
            </a:extLst>
          </p:cNvPr>
          <p:cNvSpPr txBox="1"/>
          <p:nvPr/>
        </p:nvSpPr>
        <p:spPr>
          <a:xfrm>
            <a:off x="257964" y="151318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4AADF-C0BF-45C8-A346-F9525556FBDE}"/>
              </a:ext>
            </a:extLst>
          </p:cNvPr>
          <p:cNvSpPr txBox="1"/>
          <p:nvPr/>
        </p:nvSpPr>
        <p:spPr>
          <a:xfrm>
            <a:off x="994826" y="5521574"/>
            <a:ext cx="319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관계대수문에서는 </a:t>
            </a:r>
            <a:r>
              <a:rPr lang="ko-KR" altLang="en-US" dirty="0" err="1">
                <a:solidFill>
                  <a:srgbClr val="FF0000"/>
                </a:solidFill>
              </a:rPr>
              <a:t>외래키</a:t>
            </a:r>
            <a:r>
              <a:rPr lang="ko-KR" altLang="en-US" dirty="0">
                <a:solidFill>
                  <a:srgbClr val="FF0000"/>
                </a:solidFill>
              </a:rPr>
              <a:t> 제약조건 무시 실행 명령어가 작동되지 않아서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문에서만 진행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9BBF9834-B844-4A79-9870-14C617B9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4" y="2091828"/>
            <a:ext cx="5040010" cy="5040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318CB-BF11-4976-A01D-26A378755358}"/>
              </a:ext>
            </a:extLst>
          </p:cNvPr>
          <p:cNvSpPr txBox="1"/>
          <p:nvPr/>
        </p:nvSpPr>
        <p:spPr>
          <a:xfrm>
            <a:off x="5972964" y="1512199"/>
            <a:ext cx="5330036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 컬럼 모두 삭제하려고 했더니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두 테이블의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외래키였고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조건이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restrict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보호받고 있었다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479B31EF-B897-4108-9D13-99AD3174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05" y="2778047"/>
            <a:ext cx="5394960" cy="14015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2AD104A-A08A-4395-B42E-6F0BA87F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05" y="4507434"/>
            <a:ext cx="5570404" cy="8373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E2E3B2-CA1B-4C3D-9BFD-5391A7D25B15}"/>
              </a:ext>
            </a:extLst>
          </p:cNvPr>
          <p:cNvSpPr txBox="1"/>
          <p:nvPr/>
        </p:nvSpPr>
        <p:spPr>
          <a:xfrm>
            <a:off x="5902795" y="3107972"/>
            <a:ext cx="6096000" cy="9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외래키를 삭제 제약조건을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cascade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설정한 후 다시 생성하였다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05E46-5919-4AE3-BDC6-8FE860163303}"/>
              </a:ext>
            </a:extLst>
          </p:cNvPr>
          <p:cNvSpPr txBox="1"/>
          <p:nvPr/>
        </p:nvSpPr>
        <p:spPr>
          <a:xfrm>
            <a:off x="5948999" y="4379385"/>
            <a:ext cx="6096000" cy="180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safe update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모드를 일시적으로 해제해주고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 컬럼을 모두 삭제한다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 외래키가 참조 되어있는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offices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officecode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까지 함께 삭제된다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6B93-7072-48D9-87C4-1C71188E8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01" y="126460"/>
            <a:ext cx="11582518" cy="920885"/>
          </a:xfrm>
        </p:spPr>
        <p:txBody>
          <a:bodyPr>
            <a:normAutofit fontScale="90000"/>
          </a:bodyPr>
          <a:lstStyle/>
          <a:p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customers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중 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country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USA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이면서 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NYC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라는 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city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살고 있으며 </a:t>
            </a:r>
            <a:b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r>
              <a:rPr lang="en-US" altLang="ko-KR" sz="30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creditlimit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200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미만인 사람의 이름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30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customername</a:t>
            </a:r>
            <a:r>
              <a:rPr lang="en-US" altLang="ko-KR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30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검색</a:t>
            </a:r>
            <a:br>
              <a:rPr lang="ko-KR" altLang="en-US" sz="1800" kern="0" spc="0" dirty="0">
                <a:effectLst/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88374-CD40-4FC4-B4B7-96F72B09B8EB}"/>
              </a:ext>
            </a:extLst>
          </p:cNvPr>
          <p:cNvSpPr txBox="1"/>
          <p:nvPr/>
        </p:nvSpPr>
        <p:spPr>
          <a:xfrm>
            <a:off x="356681" y="1166502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0269E-545A-4BAC-8A7C-67CC0EB83119}"/>
              </a:ext>
            </a:extLst>
          </p:cNvPr>
          <p:cNvSpPr txBox="1"/>
          <p:nvPr/>
        </p:nvSpPr>
        <p:spPr>
          <a:xfrm>
            <a:off x="569604" y="4615536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BCD323A-3535-4296-B77F-BE66A974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1" y="1895355"/>
            <a:ext cx="7164283" cy="6474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B5DCA52-8C25-4683-8F62-4BB3B69E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14" y="1757608"/>
            <a:ext cx="3156084" cy="986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172317-29E8-40C9-AAA8-A1D1C99F1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741" y="4301231"/>
            <a:ext cx="8320392" cy="15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13008" y="2564"/>
            <a:ext cx="11565983" cy="131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후 결과 화면 스크린 샷</a:t>
            </a:r>
            <a:b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900" dirty="0"/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C84EBB2B-E137-40EE-96FB-8650AE94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94" y="1257999"/>
            <a:ext cx="6656764" cy="31311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14879C3-C2DF-4E6D-B1F7-890078DB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52" y="4597994"/>
            <a:ext cx="7796036" cy="20040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F8931-8D7B-40F3-A61D-2CBD59B505A6}"/>
              </a:ext>
            </a:extLst>
          </p:cNvPr>
          <p:cNvSpPr txBox="1"/>
          <p:nvPr/>
        </p:nvSpPr>
        <p:spPr>
          <a:xfrm>
            <a:off x="230293" y="2300041"/>
            <a:ext cx="2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Employees</a:t>
            </a:r>
            <a:r>
              <a:rPr lang="ko-KR" altLang="en-US" dirty="0">
                <a:solidFill>
                  <a:srgbClr val="FF0000"/>
                </a:solidFill>
              </a:rPr>
              <a:t>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90875-C73C-41E4-8E2A-345FA25C1104}"/>
              </a:ext>
            </a:extLst>
          </p:cNvPr>
          <p:cNvSpPr txBox="1"/>
          <p:nvPr/>
        </p:nvSpPr>
        <p:spPr>
          <a:xfrm>
            <a:off x="451345" y="5415335"/>
            <a:ext cx="2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Offices</a:t>
            </a:r>
            <a:r>
              <a:rPr lang="ko-KR" altLang="en-US" dirty="0">
                <a:solidFill>
                  <a:srgbClr val="FF0000"/>
                </a:solidFill>
              </a:rPr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25689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13008" y="-75730"/>
            <a:ext cx="11565983" cy="185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27 page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입력시킨 사원을 삭제 </a:t>
            </a:r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하시오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A4E-441E-497F-B654-D3E6A1EE1454}"/>
              </a:ext>
            </a:extLst>
          </p:cNvPr>
          <p:cNvSpPr txBox="1"/>
          <p:nvPr/>
        </p:nvSpPr>
        <p:spPr>
          <a:xfrm>
            <a:off x="257964" y="151318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006CCA18-B8C1-4144-BE1F-5C9F6D11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8" y="2423824"/>
            <a:ext cx="4395328" cy="12337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1">
            <a:extLst>
              <a:ext uri="{FF2B5EF4-FFF2-40B4-BE49-F238E27FC236}">
                <a16:creationId xmlns:a16="http://schemas.microsoft.com/office/drawing/2014/main" id="{9C20BFF9-B96D-462B-B843-E6AD7596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1" y="4209196"/>
            <a:ext cx="5174440" cy="10033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049E83-3991-4E8D-9C7C-C345467D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79" y="2785131"/>
            <a:ext cx="6013167" cy="1972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B0AB5-A266-4104-ACB2-BE490080534E}"/>
              </a:ext>
            </a:extLst>
          </p:cNvPr>
          <p:cNvSpPr txBox="1"/>
          <p:nvPr/>
        </p:nvSpPr>
        <p:spPr>
          <a:xfrm>
            <a:off x="5852736" y="1882517"/>
            <a:ext cx="15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8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13008" y="-75730"/>
            <a:ext cx="11565983" cy="1857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room 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테이블을 캡처하고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2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번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building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삭제 한 후에 </a:t>
            </a:r>
            <a:r>
              <a:rPr lang="en-US" altLang="ko-KR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room 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테이 </a:t>
            </a:r>
          </a:p>
          <a:p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블을</a:t>
            </a:r>
            <a:r>
              <a:rPr lang="ko-KR" altLang="en-US" sz="29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캡처 </a:t>
            </a:r>
            <a:r>
              <a:rPr lang="ko-KR" altLang="en-US" sz="29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하시오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9A4E-441E-497F-B654-D3E6A1EE1454}"/>
              </a:ext>
            </a:extLst>
          </p:cNvPr>
          <p:cNvSpPr txBox="1"/>
          <p:nvPr/>
        </p:nvSpPr>
        <p:spPr>
          <a:xfrm>
            <a:off x="257964" y="1513185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0E40ACA-8026-4B98-BFBB-EC7E8A8E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02" y="1513185"/>
            <a:ext cx="4013933" cy="21859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41EB059-960F-48B9-92F7-6A18ADB5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0" y="4523093"/>
            <a:ext cx="4817968" cy="4523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2CEB4526-9E8B-4C63-BFB7-4A76DC61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052" y="5029198"/>
            <a:ext cx="3886031" cy="14664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2ECD71-DB36-471B-8798-A8C709E892AF}"/>
              </a:ext>
            </a:extLst>
          </p:cNvPr>
          <p:cNvSpPr txBox="1"/>
          <p:nvPr/>
        </p:nvSpPr>
        <p:spPr>
          <a:xfrm>
            <a:off x="189007" y="5449052"/>
            <a:ext cx="115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 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800B7-C497-42D5-A122-991664C17B3A}"/>
              </a:ext>
            </a:extLst>
          </p:cNvPr>
          <p:cNvSpPr txBox="1"/>
          <p:nvPr/>
        </p:nvSpPr>
        <p:spPr>
          <a:xfrm>
            <a:off x="2229004" y="3749639"/>
            <a:ext cx="181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Rooms </a:t>
            </a:r>
            <a:r>
              <a:rPr lang="ko-KR" altLang="en-US" dirty="0"/>
              <a:t>테이블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BDE8ED-9F32-4B6B-A0EA-2312EB7A6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357" y="2677332"/>
            <a:ext cx="5896952" cy="3030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6F5CE5-6202-4541-ADF6-90A47354D906}"/>
              </a:ext>
            </a:extLst>
          </p:cNvPr>
          <p:cNvSpPr txBox="1"/>
          <p:nvPr/>
        </p:nvSpPr>
        <p:spPr>
          <a:xfrm>
            <a:off x="5879252" y="2014214"/>
            <a:ext cx="184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BC8AADD-DF91-4635-A70C-50588BF64D18}"/>
              </a:ext>
            </a:extLst>
          </p:cNvPr>
          <p:cNvSpPr txBox="1">
            <a:spLocks/>
          </p:cNvSpPr>
          <p:nvPr/>
        </p:nvSpPr>
        <p:spPr>
          <a:xfrm>
            <a:off x="129701" y="126460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buyprice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50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이하이거나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100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이상인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productcode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productname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buyprice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검색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AE24F6-A9EE-4CC8-B224-3554A75C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90" y="1318707"/>
            <a:ext cx="6277526" cy="5365834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6BB7D90-AD13-49EE-9978-E5F4BC27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1" y="873418"/>
            <a:ext cx="5400040" cy="3478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27A33AA5-4338-40D9-9E1F-7E89FAA7F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79" y="1794303"/>
            <a:ext cx="4867634" cy="4142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89B69-B604-40AE-9D78-A3E6759D183D}"/>
              </a:ext>
            </a:extLst>
          </p:cNvPr>
          <p:cNvSpPr txBox="1"/>
          <p:nvPr/>
        </p:nvSpPr>
        <p:spPr>
          <a:xfrm>
            <a:off x="250214" y="1318707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90344-EB2F-411F-A44B-F6B353BB4F0B}"/>
              </a:ext>
            </a:extLst>
          </p:cNvPr>
          <p:cNvSpPr txBox="1"/>
          <p:nvPr/>
        </p:nvSpPr>
        <p:spPr>
          <a:xfrm>
            <a:off x="5841996" y="764976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lastname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am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 들어가고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firstname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er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끝나는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</a:p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employeenumber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lastname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firstname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검색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475D81-420B-4C23-B0A5-110C2BA2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204" y="3640416"/>
            <a:ext cx="5569236" cy="1165048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8B9ACCC6-6F2F-4390-BE69-457D17BB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1" y="2761925"/>
            <a:ext cx="5861423" cy="6670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D227D952-7A09-43CF-893E-5DB94291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37" y="3975290"/>
            <a:ext cx="3657600" cy="495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56227-C046-4AB3-9975-44F03E280853}"/>
              </a:ext>
            </a:extLst>
          </p:cNvPr>
          <p:cNvSpPr txBox="1"/>
          <p:nvPr/>
        </p:nvSpPr>
        <p:spPr>
          <a:xfrm>
            <a:off x="438282" y="1846303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2955A-DE09-4101-974F-40957D41B39D}"/>
              </a:ext>
            </a:extLst>
          </p:cNvPr>
          <p:cNvSpPr txBox="1"/>
          <p:nvPr/>
        </p:nvSpPr>
        <p:spPr>
          <a:xfrm>
            <a:off x="6484021" y="2726130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customers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contactlastname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 사전의 역순으로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고객의 </a:t>
            </a:r>
          </a:p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contactfirstname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은 사전순으로 정렬될 수 있도록 검색</a:t>
            </a:r>
            <a:br>
              <a:rPr lang="ko-KR" altLang="en-US" sz="1800" kern="0" dirty="0"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17">
            <a:extLst>
              <a:ext uri="{FF2B5EF4-FFF2-40B4-BE49-F238E27FC236}">
                <a16:creationId xmlns:a16="http://schemas.microsoft.com/office/drawing/2014/main" id="{4851DD6B-AAF4-4448-BA24-26961020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1" y="1549760"/>
            <a:ext cx="5400040" cy="2623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19">
            <a:extLst>
              <a:ext uri="{FF2B5EF4-FFF2-40B4-BE49-F238E27FC236}">
                <a16:creationId xmlns:a16="http://schemas.microsoft.com/office/drawing/2014/main" id="{FC6F6C72-DB12-445C-8A27-148B5B70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8" y="2580890"/>
            <a:ext cx="5851961" cy="31000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587E1F-2B23-4CD4-98E9-E8004460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10" y="2110031"/>
            <a:ext cx="5803552" cy="3791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444B8-DD85-497C-80E6-A39B08682015}"/>
              </a:ext>
            </a:extLst>
          </p:cNvPr>
          <p:cNvSpPr txBox="1"/>
          <p:nvPr/>
        </p:nvSpPr>
        <p:spPr>
          <a:xfrm>
            <a:off x="189535" y="1089541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83019-75AD-4E43-98D1-A29A6BDBE65F}"/>
              </a:ext>
            </a:extLst>
          </p:cNvPr>
          <p:cNvSpPr txBox="1"/>
          <p:nvPr/>
        </p:nvSpPr>
        <p:spPr>
          <a:xfrm>
            <a:off x="6289010" y="1365094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5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buyprice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가장 높은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buyprice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위까지 </a:t>
            </a:r>
          </a:p>
          <a:p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추출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21">
            <a:extLst>
              <a:ext uri="{FF2B5EF4-FFF2-40B4-BE49-F238E27FC236}">
                <a16:creationId xmlns:a16="http://schemas.microsoft.com/office/drawing/2014/main" id="{8527B666-054E-4447-9478-7A3C0315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9" y="1439513"/>
            <a:ext cx="5400040" cy="28536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740846C0-1EBF-4CDE-A4FF-F9C40BB8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37" y="2508143"/>
            <a:ext cx="3753518" cy="27058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9DA2F9-3B35-4BB7-AB75-083EEE4C1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96" y="2677549"/>
            <a:ext cx="6953607" cy="221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EED79-10EA-47F1-B3FE-E098D3889D5B}"/>
              </a:ext>
            </a:extLst>
          </p:cNvPr>
          <p:cNvSpPr txBox="1"/>
          <p:nvPr/>
        </p:nvSpPr>
        <p:spPr>
          <a:xfrm>
            <a:off x="229141" y="1014679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44577-4D02-490A-954F-8244E55EDD3B}"/>
              </a:ext>
            </a:extLst>
          </p:cNvPr>
          <p:cNvSpPr txBox="1"/>
          <p:nvPr/>
        </p:nvSpPr>
        <p:spPr>
          <a:xfrm>
            <a:off x="5536169" y="1931846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7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priceeach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가장 작은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productname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3000" b="1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priceeach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검색</a:t>
            </a:r>
            <a:b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25">
            <a:extLst>
              <a:ext uri="{FF2B5EF4-FFF2-40B4-BE49-F238E27FC236}">
                <a16:creationId xmlns:a16="http://schemas.microsoft.com/office/drawing/2014/main" id="{1DA53E45-112E-4297-BFCE-C2DD3218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9" y="1381146"/>
            <a:ext cx="5400040" cy="6357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7">
            <a:extLst>
              <a:ext uri="{FF2B5EF4-FFF2-40B4-BE49-F238E27FC236}">
                <a16:creationId xmlns:a16="http://schemas.microsoft.com/office/drawing/2014/main" id="{9A4BC3A8-8721-4109-9EB0-5B4D8B7E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8" y="2853265"/>
            <a:ext cx="4689282" cy="10248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7DFD3F-1144-4EFE-8033-AC7D2016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0025"/>
            <a:ext cx="5950256" cy="97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CCF0E-3931-4EEC-8A8E-076EAA5588E6}"/>
              </a:ext>
            </a:extLst>
          </p:cNvPr>
          <p:cNvSpPr txBox="1"/>
          <p:nvPr/>
        </p:nvSpPr>
        <p:spPr>
          <a:xfrm>
            <a:off x="304741" y="982631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6FB55-5DB1-4689-BB98-3296F97DBF2C}"/>
              </a:ext>
            </a:extLst>
          </p:cNvPr>
          <p:cNvSpPr txBox="1"/>
          <p:nvPr/>
        </p:nvSpPr>
        <p:spPr>
          <a:xfrm>
            <a:off x="6096000" y="2016867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3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42A1E7-9E88-4906-AD41-ED975DC608D4}"/>
              </a:ext>
            </a:extLst>
          </p:cNvPr>
          <p:cNvSpPr txBox="1">
            <a:spLocks/>
          </p:cNvSpPr>
          <p:nvPr/>
        </p:nvSpPr>
        <p:spPr>
          <a:xfrm>
            <a:off x="304741" y="256162"/>
            <a:ext cx="11582518" cy="92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amount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40000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이상인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customers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 사는 </a:t>
            </a:r>
            <a:r>
              <a:rPr lang="en-US" altLang="ko-KR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city</a:t>
            </a:r>
            <a:r>
              <a:rPr lang="ko-KR" altLang="en-US" sz="30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모두 나열</a:t>
            </a:r>
            <a:br>
              <a:rPr lang="ko-KR" altLang="en-US" sz="1800" kern="0" dirty="0">
                <a:latin typeface="함초롬바탕" panose="02030604000101010101" pitchFamily="18" charset="-127"/>
              </a:rPr>
            </a:br>
            <a:endParaRPr lang="ko-KR" altLang="en-US" sz="2000" dirty="0"/>
          </a:p>
        </p:txBody>
      </p:sp>
      <p:pic>
        <p:nvPicPr>
          <p:cNvPr id="3" name="Picture 29">
            <a:extLst>
              <a:ext uri="{FF2B5EF4-FFF2-40B4-BE49-F238E27FC236}">
                <a16:creationId xmlns:a16="http://schemas.microsoft.com/office/drawing/2014/main" id="{338F06D5-B942-4637-9A36-CB653463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9" y="1011494"/>
            <a:ext cx="4403090" cy="10506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1">
            <a:extLst>
              <a:ext uri="{FF2B5EF4-FFF2-40B4-BE49-F238E27FC236}">
                <a16:creationId xmlns:a16="http://schemas.microsoft.com/office/drawing/2014/main" id="{D28740C2-D30D-4B8A-BFCC-FF31A561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8" y="2242601"/>
            <a:ext cx="1664511" cy="43592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4E62F-59B5-4C44-B7EC-29E142A3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7093"/>
            <a:ext cx="5608666" cy="4790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7AFE7-1E80-4060-8727-EF3136574946}"/>
              </a:ext>
            </a:extLst>
          </p:cNvPr>
          <p:cNvSpPr txBox="1"/>
          <p:nvPr/>
        </p:nvSpPr>
        <p:spPr>
          <a:xfrm>
            <a:off x="133483" y="2778173"/>
            <a:ext cx="13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4CB68-328A-4746-8FF8-3D5B43FE3228}"/>
              </a:ext>
            </a:extLst>
          </p:cNvPr>
          <p:cNvSpPr txBox="1"/>
          <p:nvPr/>
        </p:nvSpPr>
        <p:spPr>
          <a:xfrm>
            <a:off x="6218132" y="1047345"/>
            <a:ext cx="19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관계대수문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9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766</Words>
  <Application>Microsoft Office PowerPoint</Application>
  <PresentationFormat>와이드스크린</PresentationFormat>
  <Paragraphs>129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함초롬바탕</vt:lpstr>
      <vt:lpstr>Arial</vt:lpstr>
      <vt:lpstr>Office 테마</vt:lpstr>
      <vt:lpstr>PowerPoint 프레젠테이션</vt:lpstr>
      <vt:lpstr>employees의 lastname, firstname, jobtitle의 정보를 검색 </vt:lpstr>
      <vt:lpstr>customers중 country가 USA이면서 NYC라는 city에 살고 있으며  creditlimit이 200미만인 사람의 이름(customername)을 검색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employees의 lastname, firstname, jobtitle의 정보를 검색 </dc:title>
  <dc:creator>김 태섭</dc:creator>
  <cp:lastModifiedBy>김 태섭</cp:lastModifiedBy>
  <cp:revision>28</cp:revision>
  <dcterms:created xsi:type="dcterms:W3CDTF">2023-11-17T15:30:07Z</dcterms:created>
  <dcterms:modified xsi:type="dcterms:W3CDTF">2023-11-19T05:59:00Z</dcterms:modified>
</cp:coreProperties>
</file>