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1" r:id="rId1"/>
    <p:sldMasterId id="2147483814" r:id="rId2"/>
    <p:sldMasterId id="2147483882" r:id="rId3"/>
  </p:sldMasterIdLst>
  <p:notesMasterIdLst>
    <p:notesMasterId r:id="rId14"/>
  </p:notesMasterIdLst>
  <p:handoutMasterIdLst>
    <p:handoutMasterId r:id="rId15"/>
  </p:handoutMasterIdLst>
  <p:sldIdLst>
    <p:sldId id="534" r:id="rId4"/>
    <p:sldId id="1318" r:id="rId5"/>
    <p:sldId id="1800" r:id="rId6"/>
    <p:sldId id="1841" r:id="rId7"/>
    <p:sldId id="1832" r:id="rId8"/>
    <p:sldId id="1849" r:id="rId9"/>
    <p:sldId id="1846" r:id="rId10"/>
    <p:sldId id="1833" r:id="rId11"/>
    <p:sldId id="1847" r:id="rId12"/>
    <p:sldId id="1848" r:id="rId13"/>
  </p:sldIdLst>
  <p:sldSz cx="10801350" cy="7561263"/>
  <p:notesSz cx="6735763" cy="9869488"/>
  <p:embeddedFontLst>
    <p:embeddedFont>
      <p:font typeface="나눔고딕" pitchFamily="50" charset="-127"/>
      <p:regular r:id="rId16"/>
      <p:bold r:id="rId17"/>
    </p:embeddedFont>
    <p:embeddedFont>
      <p:font typeface="맑은 고딕" pitchFamily="50" charset="-127"/>
      <p:regular r:id="rId18"/>
      <p:bold r:id="rId19"/>
    </p:embeddedFont>
    <p:embeddedFont>
      <p:font typeface="Arial Unicode MS" pitchFamily="50" charset="-127"/>
      <p:regular r:id="rId20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00771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01542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502313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03085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503856" algn="l" defTabSz="1001542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004627" algn="l" defTabSz="1001542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505398" algn="l" defTabSz="1001542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006169" algn="l" defTabSz="1001542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116E8BAE-EF24-4252-A285-99B8909F95A6}">
          <p14:sldIdLst>
            <p14:sldId id="534"/>
            <p14:sldId id="536"/>
            <p14:sldId id="636"/>
            <p14:sldId id="1831"/>
            <p14:sldId id="637"/>
            <p14:sldId id="638"/>
            <p14:sldId id="539"/>
          </p14:sldIdLst>
        </p14:section>
        <p14:section name="Approval" id="{B6B59CA3-6AF6-49CB-98E6-5C316A4AC1BF}">
          <p14:sldIdLst>
            <p14:sldId id="1318"/>
            <p14:sldId id="1319"/>
            <p14:sldId id="1800"/>
            <p14:sldId id="1841"/>
            <p14:sldId id="1832"/>
            <p14:sldId id="1833"/>
            <p14:sldId id="1842"/>
            <p14:sldId id="18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F81BD"/>
    <a:srgbClr val="000000"/>
    <a:srgbClr val="0000FF"/>
    <a:srgbClr val="CCFFFF"/>
    <a:srgbClr val="F79646"/>
    <a:srgbClr val="66FFFF"/>
    <a:srgbClr val="FFB3B3"/>
    <a:srgbClr val="FFFFFF"/>
    <a:srgbClr val="CCFFCC"/>
    <a:srgbClr val="F9F9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7" autoAdjust="0"/>
    <p:restoredTop sz="86392" autoAdjust="0"/>
  </p:normalViewPr>
  <p:slideViewPr>
    <p:cSldViewPr>
      <p:cViewPr varScale="1">
        <p:scale>
          <a:sx n="105" d="100"/>
          <a:sy n="105" d="100"/>
        </p:scale>
        <p:origin x="-1554" y="-90"/>
      </p:cViewPr>
      <p:guideLst>
        <p:guide orient="horz" pos="1020"/>
        <p:guide orient="horz" pos="1247"/>
        <p:guide orient="horz" pos="3560"/>
        <p:guide pos="6668"/>
        <p:guide pos="1996"/>
        <p:guide pos="4218"/>
        <p:guide pos="4944"/>
        <p:guide pos="590"/>
        <p:guide pos="2812"/>
        <p:guide pos="1134"/>
        <p:guide pos="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120"/>
    </p:cViewPr>
  </p:sorterViewPr>
  <p:notesViewPr>
    <p:cSldViewPr>
      <p:cViewPr varScale="1">
        <p:scale>
          <a:sx n="82" d="100"/>
          <a:sy n="82" d="100"/>
        </p:scale>
        <p:origin x="-2922" y="-102"/>
      </p:cViewPr>
      <p:guideLst>
        <p:guide orient="horz" pos="3108"/>
        <p:guide pos="212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F120B-30C0-4FB1-AF15-8E0045F59183}" type="datetimeFigureOut">
              <a:rPr lang="ko-KR" altLang="en-US" smtClean="0"/>
              <a:pPr/>
              <a:t>2016-08-06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03F62-1D9D-42A6-8034-D00A4BAD89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4335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57499-63B8-45FF-8F73-727D13AFF6A9}" type="datetimeFigureOut">
              <a:rPr lang="ko-KR" altLang="en-US" smtClean="0"/>
              <a:pPr/>
              <a:t>2016-08-06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39775"/>
            <a:ext cx="528796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89563" cy="444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500E0-2542-464B-9485-1AF7CE2936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5695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0154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0771" algn="l" defTabSz="100154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1542" algn="l" defTabSz="100154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02313" algn="l" defTabSz="100154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03085" algn="l" defTabSz="100154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03856" algn="l" defTabSz="100154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04627" algn="l" defTabSz="100154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05398" algn="l" defTabSz="100154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06169" algn="l" defTabSz="100154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0139" y="177926"/>
            <a:ext cx="9581072" cy="866401"/>
          </a:xfrm>
        </p:spPr>
        <p:txBody>
          <a:bodyPr/>
          <a:lstStyle>
            <a:lvl1pPr>
              <a:defRPr sz="1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410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4544938" y="7322790"/>
            <a:ext cx="1714500" cy="230832"/>
            <a:chOff x="4320555" y="7294215"/>
            <a:chExt cx="1714500" cy="230832"/>
          </a:xfrm>
        </p:grpSpPr>
        <p:pic>
          <p:nvPicPr>
            <p:cNvPr id="4" name="그림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320555" y="7334547"/>
              <a:ext cx="1714500" cy="1714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 userDrawn="1"/>
          </p:nvSpPr>
          <p:spPr>
            <a:xfrm>
              <a:off x="5301976" y="7294215"/>
              <a:ext cx="22366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 Unicode MS" pitchFamily="50" charset="-127"/>
                </a:rPr>
                <a:t>|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5464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01403" y="175336"/>
            <a:ext cx="8636806" cy="396961"/>
          </a:xfrm>
          <a:prstGeom prst="rect">
            <a:avLst/>
          </a:prstGeom>
        </p:spPr>
        <p:txBody>
          <a:bodyPr lIns="100154" tIns="50077" rIns="100154" bIns="50077"/>
          <a:lstStyle>
            <a:lvl1pPr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8187" y="620361"/>
            <a:ext cx="4152791" cy="238176"/>
          </a:xfrm>
          <a:prstGeom prst="rect">
            <a:avLst/>
          </a:prstGeom>
        </p:spPr>
        <p:txBody>
          <a:bodyPr lIns="100154" tIns="50077" rIns="100154" bIns="50077"/>
          <a:lstStyle>
            <a:lvl1pPr marL="0" indent="0" algn="l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500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305782" y="7282503"/>
            <a:ext cx="2363282" cy="281258"/>
          </a:xfrm>
          <a:prstGeom prst="rect">
            <a:avLst/>
          </a:prstGeom>
        </p:spPr>
        <p:txBody>
          <a:bodyPr/>
          <a:lstStyle/>
          <a:p>
            <a:fld id="{5CC85D59-A12F-49F2-B53D-A7F656BEA86B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2230" y="153276"/>
            <a:ext cx="2023276" cy="378131"/>
          </a:xfrm>
          <a:prstGeom prst="rect">
            <a:avLst/>
          </a:prstGeom>
          <a:noFill/>
        </p:spPr>
        <p:txBody>
          <a:bodyPr wrap="none" lIns="100154" tIns="50077" rIns="100154" bIns="50077" rtlCol="0">
            <a:spAutoFit/>
          </a:bodyPr>
          <a:lstStyle/>
          <a:p>
            <a:pPr algn="l"/>
            <a:r>
              <a:rPr lang="en-US" altLang="ko-KR" sz="1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Screen Definition</a:t>
            </a:r>
            <a:endParaRPr lang="ko-KR" altLang="en-US" sz="1800" b="1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sz="quarter" idx="13"/>
          </p:nvPr>
        </p:nvSpPr>
        <p:spPr>
          <a:xfrm>
            <a:off x="5976739" y="621804"/>
            <a:ext cx="1944216" cy="216024"/>
          </a:xfrm>
          <a:prstGeom prst="rect">
            <a:avLst/>
          </a:prstGeom>
        </p:spPr>
        <p:txBody>
          <a:bodyPr lIns="100154" tIns="50077" rIns="100154" bIns="50077"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022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49" y="170706"/>
            <a:ext cx="9721850" cy="396000"/>
          </a:xfrm>
          <a:prstGeom prst="rect">
            <a:avLst/>
          </a:prstGeom>
        </p:spPr>
        <p:txBody>
          <a:bodyPr/>
          <a:lstStyle>
            <a:lvl1pPr algn="l"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8112" y="153276"/>
            <a:ext cx="1250115" cy="378131"/>
          </a:xfrm>
          <a:prstGeom prst="rect">
            <a:avLst/>
          </a:prstGeom>
          <a:noFill/>
        </p:spPr>
        <p:txBody>
          <a:bodyPr wrap="none" lIns="100154" tIns="50077" rIns="100154" bIns="50077" rtlCol="0">
            <a:spAutoFit/>
          </a:bodyPr>
          <a:lstStyle/>
          <a:p>
            <a:pPr algn="l"/>
            <a:r>
              <a:rPr lang="en-US" altLang="ko-KR" sz="1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Work</a:t>
            </a:r>
            <a:r>
              <a:rPr lang="en-US" altLang="ko-KR" sz="1800" b="1" baseline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flow</a:t>
            </a:r>
            <a:endParaRPr lang="ko-KR" altLang="en-US" sz="1800" b="1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87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49" y="170706"/>
            <a:ext cx="9721850" cy="396000"/>
          </a:xfrm>
          <a:prstGeom prst="rect">
            <a:avLst/>
          </a:prstGeom>
        </p:spPr>
        <p:txBody>
          <a:bodyPr/>
          <a:lstStyle>
            <a:lvl1pPr algn="l"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8112" y="153276"/>
            <a:ext cx="1250115" cy="378131"/>
          </a:xfrm>
          <a:prstGeom prst="rect">
            <a:avLst/>
          </a:prstGeom>
          <a:noFill/>
        </p:spPr>
        <p:txBody>
          <a:bodyPr wrap="none" lIns="100154" tIns="50077" rIns="100154" bIns="50077" rtlCol="0">
            <a:spAutoFit/>
          </a:bodyPr>
          <a:lstStyle/>
          <a:p>
            <a:pPr algn="l"/>
            <a:r>
              <a:rPr lang="en-US" altLang="ko-KR" sz="1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Work</a:t>
            </a:r>
            <a:r>
              <a:rPr lang="en-US" altLang="ko-KR" sz="1800" b="1" baseline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flow</a:t>
            </a:r>
            <a:endParaRPr lang="ko-KR" altLang="en-US" sz="1800" b="1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3034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1717" y="236265"/>
            <a:ext cx="10437916" cy="7088734"/>
          </a:xfrm>
          <a:prstGeom prst="roundRect">
            <a:avLst>
              <a:gd name="adj" fmla="val 2319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154" tIns="50077" rIns="100154" bIns="50077"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제목 개체 틀 16"/>
          <p:cNvSpPr>
            <a:spLocks noGrp="1"/>
          </p:cNvSpPr>
          <p:nvPr>
            <p:ph type="title"/>
          </p:nvPr>
        </p:nvSpPr>
        <p:spPr>
          <a:xfrm>
            <a:off x="610139" y="2520411"/>
            <a:ext cx="9581072" cy="866401"/>
          </a:xfrm>
          <a:prstGeom prst="rect">
            <a:avLst/>
          </a:prstGeom>
        </p:spPr>
        <p:txBody>
          <a:bodyPr vert="horz" lIns="19715" tIns="19715" rIns="19715" bIns="19715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"/>
          </p:nvPr>
        </p:nvSpPr>
        <p:spPr>
          <a:xfrm>
            <a:off x="8633313" y="3465577"/>
            <a:ext cx="1557898" cy="315054"/>
          </a:xfrm>
          <a:prstGeom prst="rect">
            <a:avLst/>
          </a:prstGeom>
        </p:spPr>
        <p:txBody>
          <a:bodyPr vert="horz" lIns="19715" tIns="19715" rIns="19715" bIns="19715" rtlCol="0" anchor="ctr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74409" y="7238851"/>
            <a:ext cx="25209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77DBE4B-DCB7-47FF-8267-B55809756121}" type="slidenum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44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9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1542" rtl="0" eaLnBrk="1" latinLnBrk="1" hangingPunct="1">
        <a:spcBef>
          <a:spcPct val="0"/>
        </a:spcBef>
        <a:buNone/>
        <a:defRPr sz="31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75578" indent="-375578" algn="l" defTabSz="1001542" rtl="0" eaLnBrk="1" latinLnBrk="1" hangingPunct="1">
        <a:spcBef>
          <a:spcPct val="20000"/>
        </a:spcBef>
        <a:buFontTx/>
        <a:buNone/>
        <a:defRPr sz="11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3753" indent="-312982" algn="l" defTabSz="1001542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1928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99" indent="-250386" algn="l" defTabSz="1001542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3470" indent="-250386" algn="l" defTabSz="1001542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4241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5013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784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6555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771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542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313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3085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856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627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5398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6169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81717" y="866374"/>
            <a:ext cx="7731483" cy="64075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154" tIns="50077" rIns="100154" bIns="50077" numCol="1" rtlCol="0" anchor="ctr" anchorCtr="0" compatLnSpc="1">
            <a:prstTxWarp prst="textNoShape">
              <a:avLst/>
            </a:prstTxWarp>
          </a:bodyPr>
          <a:lstStyle/>
          <a:p>
            <a:pPr defTabSz="1001542"/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46724" y="630083"/>
            <a:ext cx="7066477" cy="2362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154" tIns="50077" rIns="100154" bIns="50077" numCol="1" rtlCol="0" anchor="ctr" anchorCtr="0" compatLnSpc="1">
            <a:prstTxWarp prst="textNoShape">
              <a:avLst/>
            </a:prstTxWarp>
          </a:bodyPr>
          <a:lstStyle/>
          <a:p>
            <a:pPr defTabSz="1001542"/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991717" y="866374"/>
            <a:ext cx="2627916" cy="6407512"/>
          </a:xfrm>
          <a:prstGeom prst="rect">
            <a:avLst/>
          </a:prstGeom>
          <a:solidFill>
            <a:srgbClr val="F9F9F9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154" tIns="50077" rIns="100154" bIns="50077" numCol="1" rtlCol="0" anchor="ctr" anchorCtr="0" compatLnSpc="1">
            <a:prstTxWarp prst="textNoShape">
              <a:avLst/>
            </a:prstTxWarp>
          </a:bodyPr>
          <a:lstStyle/>
          <a:p>
            <a:pPr defTabSz="1001542"/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991717" y="630083"/>
            <a:ext cx="2627916" cy="2362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154" tIns="50077" rIns="100154" bIns="50077" numCol="1" rtlCol="0" anchor="ctr" anchorCtr="0" compatLnSpc="1">
            <a:prstTxWarp prst="textNoShape">
              <a:avLst/>
            </a:prstTxWarp>
          </a:bodyPr>
          <a:lstStyle/>
          <a:p>
            <a:pPr defTabSz="1001542"/>
            <a:r>
              <a:rPr lang="en-US" altLang="ko-KR" sz="9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900" b="1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81718" y="630083"/>
            <a:ext cx="826469" cy="2362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154" tIns="50077" rIns="100154" bIns="50077" numCol="1" rtlCol="0" anchor="ctr" anchorCtr="0" compatLnSpc="1">
            <a:prstTxWarp prst="textNoShape">
              <a:avLst/>
            </a:prstTxWarp>
          </a:bodyPr>
          <a:lstStyle/>
          <a:p>
            <a:pPr algn="l" defTabSz="1001542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Screen Title</a:t>
            </a:r>
            <a:endParaRPr lang="ko-KR" altLang="en-US" b="1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295" y="7294215"/>
            <a:ext cx="68407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  <a:cs typeface="Arial Unicode MS" pitchFamily="50" charset="-127"/>
              </a:rPr>
              <a:t>Adelie</a:t>
            </a:r>
            <a:endParaRPr lang="ko-KR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나눔고딕" pitchFamily="50" charset="-127"/>
              <a:ea typeface="나눔고딕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249018" y="630083"/>
            <a:ext cx="727721" cy="2362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154" tIns="50077" rIns="100154" bIns="50077" numCol="1" rtlCol="0" anchor="ctr" anchorCtr="0" compatLnSpc="1">
            <a:prstTxWarp prst="textNoShape">
              <a:avLst/>
            </a:prstTxWarp>
          </a:bodyPr>
          <a:lstStyle/>
          <a:p>
            <a:pPr algn="l" defTabSz="1001542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Screen ID</a:t>
            </a:r>
            <a:endParaRPr lang="ko-KR" altLang="en-US" b="1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6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9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01542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578" indent="-375578" algn="l" defTabSz="1001542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3753" indent="-312982" algn="l" defTabSz="1001542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1928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99" indent="-250386" algn="l" defTabSz="1001542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3470" indent="-250386" algn="l" defTabSz="1001542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4241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5013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784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6555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771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542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313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3085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856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627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5398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6169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2667" y="630083"/>
            <a:ext cx="10475542" cy="66438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154" tIns="50077" rIns="100154" bIns="50077" numCol="1" rtlCol="0" anchor="ctr" anchorCtr="0" compatLnSpc="1">
            <a:prstTxWarp prst="textNoShape">
              <a:avLst/>
            </a:prstTxWarp>
          </a:bodyPr>
          <a:lstStyle/>
          <a:p>
            <a:pPr defTabSz="1001542"/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295" y="7294215"/>
            <a:ext cx="68407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  <a:cs typeface="Arial Unicode MS" pitchFamily="50" charset="-127"/>
              </a:rPr>
              <a:t>Adelie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  <a:latin typeface="나눔고딕" pitchFamily="50" charset="-127"/>
              <a:ea typeface="나눔고딕" pitchFamily="50" charset="-127"/>
              <a:cs typeface="Arial Unicode MS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62667" y="639608"/>
            <a:ext cx="1047554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49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01542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578" indent="-375578" algn="l" defTabSz="1001542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3753" indent="-312982" algn="l" defTabSz="1001542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1928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99" indent="-250386" algn="l" defTabSz="1001542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3470" indent="-250386" algn="l" defTabSz="1001542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4241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5013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784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6555" indent="-250386" algn="l" defTabSz="1001542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771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542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313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3085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856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627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5398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6169" algn="l" defTabSz="100154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7"/>
          <p:cNvSpPr txBox="1">
            <a:spLocks/>
          </p:cNvSpPr>
          <p:nvPr/>
        </p:nvSpPr>
        <p:spPr>
          <a:xfrm>
            <a:off x="5984039" y="3782905"/>
            <a:ext cx="4206324" cy="376023"/>
          </a:xfrm>
          <a:prstGeom prst="rect">
            <a:avLst/>
          </a:prstGeom>
        </p:spPr>
        <p:txBody>
          <a:bodyPr vert="horz" wrap="square" lIns="19715" tIns="19715" rIns="19715" bIns="19715" rtlCol="0" anchor="ctr">
            <a:spAutoFit/>
          </a:bodyPr>
          <a:lstStyle/>
          <a:p>
            <a:pPr marL="375578" indent="-375578" algn="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Planning By 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Mieun,Dasom,Hyeram,Yejin,Jisu</a:t>
            </a:r>
            <a:r>
              <a:rPr lang="en-US" altLang="ko-KR" sz="10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0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    Ver. </a:t>
            </a:r>
            <a:r>
              <a:rPr kumimoji="0"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1.0</a:t>
            </a:r>
            <a:endParaRPr kumimoji="0"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75578" indent="-375578" algn="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Update </a:t>
            </a:r>
            <a:r>
              <a:rPr kumimoji="0"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2016-08-05</a:t>
            </a:r>
            <a:endParaRPr kumimoji="0"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89690" y="3730242"/>
            <a:ext cx="94625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43061" y="2936875"/>
            <a:ext cx="9582150" cy="866775"/>
          </a:xfrm>
        </p:spPr>
        <p:txBody>
          <a:bodyPr/>
          <a:lstStyle/>
          <a:p>
            <a:pPr lvl="0"/>
            <a:r>
              <a:rPr lang="ko-KR" altLang="en-US" sz="35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뉴스잉</a:t>
            </a:r>
            <a:r>
              <a:rPr lang="ko-KR" altLang="en-US" sz="3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sz="3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IT </a:t>
            </a:r>
            <a:r>
              <a:rPr lang="en-US" altLang="ko-KR" sz="3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itchFamily="50" charset="-127"/>
                <a:ea typeface="나눔고딕" pitchFamily="50" charset="-127"/>
              </a:rPr>
              <a:t>Storyboard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0352" y="1355208"/>
            <a:ext cx="2862531" cy="508894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195" y="1355207"/>
            <a:ext cx="2862531" cy="50889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9" name="부제목 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APP_09,APP_10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7163512"/>
              </p:ext>
            </p:extLst>
          </p:nvPr>
        </p:nvGraphicFramePr>
        <p:xfrm>
          <a:off x="8002294" y="871874"/>
          <a:ext cx="2615944" cy="278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0"/>
                <a:gridCol w="2325284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Main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화면과 같은 키워드 탭 하면 각 키워드 별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토론방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으로 이동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이동화면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lang="en-US" altLang="ko-KR" sz="800" b="0" baseline="0" dirty="0" smtClean="0">
                          <a:solidFill>
                            <a:srgbClr val="0070C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APP_10</a:t>
                      </a:r>
                      <a:endParaRPr lang="en-US" altLang="ko-KR" sz="800" b="0" baseline="0" dirty="0" smtClean="0">
                        <a:solidFill>
                          <a:srgbClr val="0070C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-   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토론방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게시글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말머리 선택 가능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03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게시글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조회순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댓글순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정렬 가능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04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  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게시글</a:t>
                      </a:r>
                      <a:r>
                        <a:rPr lang="ko-KR" altLang="en-US" sz="8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알람</a:t>
                      </a:r>
                      <a:r>
                        <a:rPr lang="ko-KR" altLang="en-US" sz="8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팝업 출력</a:t>
                      </a:r>
                      <a:endParaRPr lang="en-US" altLang="ko-KR" sz="800" b="0" i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en-US" altLang="ko-KR" sz="8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   </a:t>
                      </a:r>
                      <a:r>
                        <a:rPr lang="ko-KR" altLang="en-US" sz="8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선택 옵션 </a:t>
                      </a:r>
                      <a:endParaRPr lang="en-US" altLang="ko-KR" sz="800" b="0" i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내 글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댓글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알람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새로운 글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알람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내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댓글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답글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알람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05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-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탭 하면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게시글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이동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06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-   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게시글에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쓰여진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댓글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개 수 확인 가능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07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-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신고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회 이상 받은 글은 비공개 처리됨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08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-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게시판 글쓰기 아이콘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4890" y="-469003"/>
            <a:ext cx="2563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[Status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Pending </a:t>
            </a:r>
            <a:r>
              <a:rPr lang="ko-KR" altLang="en-US" b="1" dirty="0" smtClean="0"/>
              <a:t>일 경우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결재 버튼 보임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32523" y="-467841"/>
            <a:ext cx="27126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[Status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Pending </a:t>
            </a:r>
            <a:r>
              <a:rPr lang="ko-KR" altLang="en-US" b="1" dirty="0" smtClean="0"/>
              <a:t>이외 일 경우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결재버튼 없음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984851" y="-683865"/>
            <a:ext cx="577474" cy="252124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80195" y="1355207"/>
            <a:ext cx="2862531" cy="508894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410352" y="1355208"/>
            <a:ext cx="2862531" cy="508894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 설명선 21"/>
          <p:cNvSpPr/>
          <p:nvPr/>
        </p:nvSpPr>
        <p:spPr>
          <a:xfrm>
            <a:off x="864171" y="2268463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01</a:t>
            </a:r>
            <a:endParaRPr lang="ko-KR" altLang="en-US" sz="800" b="1" dirty="0"/>
          </a:p>
        </p:txBody>
      </p:sp>
      <p:sp>
        <p:nvSpPr>
          <p:cNvPr id="23" name="사각형 설명선 22"/>
          <p:cNvSpPr/>
          <p:nvPr/>
        </p:nvSpPr>
        <p:spPr>
          <a:xfrm>
            <a:off x="5328667" y="1764407"/>
            <a:ext cx="216024" cy="214771"/>
          </a:xfrm>
          <a:prstGeom prst="wedgeRectCallout">
            <a:avLst>
              <a:gd name="adj1" fmla="val -37325"/>
              <a:gd name="adj2" fmla="val 691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02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24211" y="2430585"/>
            <a:ext cx="2592288" cy="2880320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 설명선 24"/>
          <p:cNvSpPr/>
          <p:nvPr/>
        </p:nvSpPr>
        <p:spPr>
          <a:xfrm>
            <a:off x="4104531" y="2700511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05</a:t>
            </a:r>
            <a:endParaRPr lang="ko-KR" altLang="en-US" sz="800" b="1" dirty="0"/>
          </a:p>
        </p:txBody>
      </p:sp>
      <p:sp>
        <p:nvSpPr>
          <p:cNvPr id="26" name="사각형 설명선 25"/>
          <p:cNvSpPr/>
          <p:nvPr/>
        </p:nvSpPr>
        <p:spPr>
          <a:xfrm>
            <a:off x="6264771" y="5436815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08</a:t>
            </a:r>
            <a:endParaRPr lang="ko-KR" altLang="en-US" sz="800" b="1" dirty="0"/>
          </a:p>
        </p:txBody>
      </p:sp>
      <p:sp>
        <p:nvSpPr>
          <p:cNvPr id="27" name="사각형 설명선 26"/>
          <p:cNvSpPr/>
          <p:nvPr/>
        </p:nvSpPr>
        <p:spPr>
          <a:xfrm>
            <a:off x="6480795" y="1764407"/>
            <a:ext cx="216024" cy="214771"/>
          </a:xfrm>
          <a:prstGeom prst="wedgeRectCallout">
            <a:avLst>
              <a:gd name="adj1" fmla="val -37325"/>
              <a:gd name="adj2" fmla="val 691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03 </a:t>
            </a:r>
            <a:endParaRPr lang="ko-KR" altLang="en-US" sz="800" b="1" dirty="0"/>
          </a:p>
        </p:txBody>
      </p:sp>
      <p:sp>
        <p:nvSpPr>
          <p:cNvPr id="28" name="사각형 설명선 27"/>
          <p:cNvSpPr/>
          <p:nvPr/>
        </p:nvSpPr>
        <p:spPr>
          <a:xfrm>
            <a:off x="7263830" y="1764407"/>
            <a:ext cx="216024" cy="214771"/>
          </a:xfrm>
          <a:prstGeom prst="wedgeRectCallout">
            <a:avLst>
              <a:gd name="adj1" fmla="val -37325"/>
              <a:gd name="adj2" fmla="val 691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04 </a:t>
            </a:r>
            <a:endParaRPr lang="ko-KR" altLang="en-US" sz="800" b="1" dirty="0"/>
          </a:p>
        </p:txBody>
      </p:sp>
      <p:sp>
        <p:nvSpPr>
          <p:cNvPr id="31" name="사각형 설명선 30"/>
          <p:cNvSpPr/>
          <p:nvPr/>
        </p:nvSpPr>
        <p:spPr>
          <a:xfrm>
            <a:off x="7200875" y="3349836"/>
            <a:ext cx="216024" cy="214771"/>
          </a:xfrm>
          <a:prstGeom prst="wedgeRectCallout">
            <a:avLst>
              <a:gd name="adj1" fmla="val -37325"/>
              <a:gd name="adj2" fmla="val 691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06 </a:t>
            </a:r>
            <a:endParaRPr lang="ko-KR" altLang="en-US" sz="800" b="1" dirty="0"/>
          </a:p>
        </p:txBody>
      </p:sp>
      <p:sp>
        <p:nvSpPr>
          <p:cNvPr id="32" name="직사각형 31"/>
          <p:cNvSpPr/>
          <p:nvPr/>
        </p:nvSpPr>
        <p:spPr>
          <a:xfrm>
            <a:off x="4392563" y="2412479"/>
            <a:ext cx="2952328" cy="720080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733031" y="3456803"/>
            <a:ext cx="360040" cy="360040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 설명선 33"/>
          <p:cNvSpPr/>
          <p:nvPr/>
        </p:nvSpPr>
        <p:spPr>
          <a:xfrm>
            <a:off x="6696819" y="4285940"/>
            <a:ext cx="216024" cy="214771"/>
          </a:xfrm>
          <a:prstGeom prst="wedgeRectCallout">
            <a:avLst>
              <a:gd name="adj1" fmla="val -37325"/>
              <a:gd name="adj2" fmla="val 691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07 </a:t>
            </a:r>
            <a:endParaRPr lang="ko-KR" altLang="en-US" sz="800" b="1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615" t="2085" r="2159" b="69329"/>
          <a:stretch/>
        </p:blipFill>
        <p:spPr>
          <a:xfrm>
            <a:off x="2520355" y="3348583"/>
            <a:ext cx="1403695" cy="1512168"/>
          </a:xfrm>
          <a:prstGeom prst="rect">
            <a:avLst/>
          </a:prstGeom>
        </p:spPr>
      </p:pic>
      <p:cxnSp>
        <p:nvCxnSpPr>
          <p:cNvPr id="45" name="직선 화살표 연결선 44"/>
          <p:cNvCxnSpPr/>
          <p:nvPr/>
        </p:nvCxnSpPr>
        <p:spPr>
          <a:xfrm flipH="1">
            <a:off x="3456459" y="2124447"/>
            <a:ext cx="936104" cy="10801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235" y="2529336"/>
            <a:ext cx="266700" cy="2667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6880634" y="1939169"/>
            <a:ext cx="329294" cy="329294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287" t="17611" b="46306"/>
          <a:stretch/>
        </p:blipFill>
        <p:spPr>
          <a:xfrm>
            <a:off x="8208987" y="4140671"/>
            <a:ext cx="1800200" cy="1393081"/>
          </a:xfrm>
          <a:prstGeom prst="rect">
            <a:avLst/>
          </a:prstGeom>
        </p:spPr>
      </p:pic>
      <p:cxnSp>
        <p:nvCxnSpPr>
          <p:cNvPr id="58" name="직선 화살표 연결선 57"/>
          <p:cNvCxnSpPr/>
          <p:nvPr/>
        </p:nvCxnSpPr>
        <p:spPr>
          <a:xfrm>
            <a:off x="7200875" y="2268463"/>
            <a:ext cx="936104" cy="172819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52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4294967295"/>
          </p:nvPr>
        </p:nvSpPr>
        <p:spPr>
          <a:xfrm>
            <a:off x="648147" y="3924648"/>
            <a:ext cx="1549177" cy="216024"/>
          </a:xfrm>
        </p:spPr>
        <p:txBody>
          <a:bodyPr/>
          <a:lstStyle/>
          <a:p>
            <a:r>
              <a:rPr lang="ko-KR" altLang="en-US" dirty="0" smtClean="0"/>
              <a:t>상세기획서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89690" y="3852639"/>
            <a:ext cx="723126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865171" y="3348583"/>
            <a:ext cx="57606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20955" y="3130254"/>
            <a:ext cx="1944216" cy="866401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Approval</a:t>
            </a:r>
            <a:endParaRPr lang="ko-KR" altLang="en-US" sz="3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1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0352" y="1355208"/>
            <a:ext cx="2862531" cy="50889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195" y="1355209"/>
            <a:ext cx="2862530" cy="50889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 Main</a:t>
            </a:r>
            <a:endParaRPr lang="ko-KR" altLang="en-US" dirty="0"/>
          </a:p>
        </p:txBody>
      </p:sp>
      <p:sp>
        <p:nvSpPr>
          <p:cNvPr id="29" name="부제목 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App_01,App_02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1467158"/>
              </p:ext>
            </p:extLst>
          </p:nvPr>
        </p:nvGraphicFramePr>
        <p:xfrm>
          <a:off x="8002294" y="871874"/>
          <a:ext cx="26159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0"/>
                <a:gridCol w="2325284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로그아웃 가능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알림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잠금 설정 가능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공지사항과 업데이트 날짜 보여줌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indent="-17145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이동화면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lang="en-US" altLang="ko-KR" sz="800" b="0" baseline="0" dirty="0" smtClean="0">
                          <a:solidFill>
                            <a:srgbClr val="0070C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APP_02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뉴스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사용자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태그 검색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이동화면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lang="en-US" altLang="ko-KR" sz="800" b="0" baseline="0" dirty="0" smtClean="0">
                          <a:solidFill>
                            <a:srgbClr val="0070C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APP_03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03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개의 키워드를 제시해주며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글자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하나씩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골라 관련 기사를 볼 수 있음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03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Main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화면 아이콘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사각형 설명선 56"/>
          <p:cNvSpPr/>
          <p:nvPr/>
        </p:nvSpPr>
        <p:spPr>
          <a:xfrm>
            <a:off x="864171" y="1573640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01</a:t>
            </a:r>
            <a:endParaRPr lang="ko-KR" altLang="en-US" sz="800" b="1" dirty="0"/>
          </a:p>
        </p:txBody>
      </p:sp>
      <p:sp>
        <p:nvSpPr>
          <p:cNvPr id="58" name="사각형 설명선 57"/>
          <p:cNvSpPr/>
          <p:nvPr/>
        </p:nvSpPr>
        <p:spPr>
          <a:xfrm>
            <a:off x="3834713" y="1466254"/>
            <a:ext cx="216024" cy="214771"/>
          </a:xfrm>
          <a:prstGeom prst="wedgeRectCallout">
            <a:avLst>
              <a:gd name="adj1" fmla="val -24752"/>
              <a:gd name="adj2" fmla="val 691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02</a:t>
            </a:r>
            <a:endParaRPr lang="ko-KR" altLang="en-US" sz="800" b="1" dirty="0"/>
          </a:p>
        </p:txBody>
      </p:sp>
      <p:sp>
        <p:nvSpPr>
          <p:cNvPr id="59" name="사각형 설명선 58"/>
          <p:cNvSpPr/>
          <p:nvPr/>
        </p:nvSpPr>
        <p:spPr>
          <a:xfrm>
            <a:off x="972183" y="6156895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04</a:t>
            </a:r>
            <a:endParaRPr lang="ko-KR" altLang="en-US" sz="800" b="1" dirty="0"/>
          </a:p>
        </p:txBody>
      </p:sp>
      <p:sp>
        <p:nvSpPr>
          <p:cNvPr id="74" name="사각형 설명선 73"/>
          <p:cNvSpPr/>
          <p:nvPr/>
        </p:nvSpPr>
        <p:spPr>
          <a:xfrm>
            <a:off x="1512243" y="3492599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03</a:t>
            </a:r>
            <a:endParaRPr lang="ko-KR" altLang="en-US" sz="800" b="1" dirty="0"/>
          </a:p>
        </p:txBody>
      </p:sp>
      <p:sp>
        <p:nvSpPr>
          <p:cNvPr id="90" name="직사각형 89"/>
          <p:cNvSpPr/>
          <p:nvPr/>
        </p:nvSpPr>
        <p:spPr>
          <a:xfrm>
            <a:off x="4410352" y="1355208"/>
            <a:ext cx="2862531" cy="508894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80395" y="3564607"/>
            <a:ext cx="266700" cy="2667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25044" y="1548383"/>
            <a:ext cx="243183" cy="288032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05272" y="6156895"/>
            <a:ext cx="243183" cy="288032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45124" y="3564607"/>
            <a:ext cx="1323303" cy="288032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78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news_se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195" y="1355207"/>
            <a:ext cx="2860777" cy="5085825"/>
          </a:xfrm>
          <a:prstGeom prst="rect">
            <a:avLst/>
          </a:prstGeom>
        </p:spPr>
      </p:pic>
      <p:sp>
        <p:nvSpPr>
          <p:cNvPr id="29" name="부제목 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APP_03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1331900"/>
              </p:ext>
            </p:extLst>
          </p:nvPr>
        </p:nvGraphicFramePr>
        <p:xfrm>
          <a:off x="8002294" y="871874"/>
          <a:ext cx="2615944" cy="71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0"/>
                <a:gridCol w="2325284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뉴스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사용자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태그 별 검색 가능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검색 취소 버튼으로 뒤로 가기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03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이전의 검색 기록이 나타남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080195" y="1355207"/>
            <a:ext cx="2862531" cy="508894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 설명선 76"/>
          <p:cNvSpPr/>
          <p:nvPr/>
        </p:nvSpPr>
        <p:spPr>
          <a:xfrm>
            <a:off x="864171" y="1573640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01</a:t>
            </a:r>
            <a:endParaRPr lang="ko-KR" altLang="en-US" sz="800" b="1" dirty="0"/>
          </a:p>
        </p:txBody>
      </p:sp>
      <p:sp>
        <p:nvSpPr>
          <p:cNvPr id="78" name="사각형 설명선 77"/>
          <p:cNvSpPr/>
          <p:nvPr/>
        </p:nvSpPr>
        <p:spPr>
          <a:xfrm>
            <a:off x="3908338" y="1406261"/>
            <a:ext cx="216024" cy="214771"/>
          </a:xfrm>
          <a:prstGeom prst="wedgeRectCallout">
            <a:avLst>
              <a:gd name="adj1" fmla="val -24752"/>
              <a:gd name="adj2" fmla="val 691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02</a:t>
            </a:r>
            <a:endParaRPr lang="ko-KR" altLang="en-US" sz="800" b="1" dirty="0"/>
          </a:p>
        </p:txBody>
      </p:sp>
      <p:sp>
        <p:nvSpPr>
          <p:cNvPr id="81" name="사각형 설명선 80"/>
          <p:cNvSpPr/>
          <p:nvPr/>
        </p:nvSpPr>
        <p:spPr>
          <a:xfrm>
            <a:off x="864171" y="2653806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03</a:t>
            </a:r>
            <a:endParaRPr lang="ko-KR" altLang="en-US" sz="800" b="1" dirty="0"/>
          </a:p>
        </p:txBody>
      </p:sp>
      <p:sp>
        <p:nvSpPr>
          <p:cNvPr id="15" name="제목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25044" y="1548383"/>
            <a:ext cx="243183" cy="288032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74565" y="1548383"/>
            <a:ext cx="341934" cy="288032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69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194" y="1355207"/>
            <a:ext cx="2862531" cy="5088943"/>
          </a:xfrm>
          <a:prstGeom prst="rect">
            <a:avLst/>
          </a:prstGeom>
        </p:spPr>
      </p:pic>
      <p:sp>
        <p:nvSpPr>
          <p:cNvPr id="29" name="부제목 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APP_04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3416552"/>
              </p:ext>
            </p:extLst>
          </p:nvPr>
        </p:nvGraphicFramePr>
        <p:xfrm>
          <a:off x="8002294" y="871874"/>
          <a:ext cx="2615944" cy="162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0"/>
                <a:gridCol w="2325284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키워드 하나 당 관련 기사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개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제공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섬네일과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기사 헤드라인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내용 두 줄 제공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탭 하면 기사 상세화면 이동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이동화면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lang="en-US" altLang="ko-KR" sz="800" b="0" baseline="0" dirty="0" smtClean="0">
                          <a:solidFill>
                            <a:srgbClr val="0070C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APP_04_1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-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키워드 관련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트위터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실시간  제공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03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키워드를 선택하지 않아도 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아이콘 선택 시  당일 키워드 관련 기사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    1page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형식으로 볼 수 있음 </a:t>
                      </a:r>
                      <a:endParaRPr lang="en-US" altLang="ko-KR" sz="800" b="0" baseline="0" dirty="0" smtClean="0">
                        <a:solidFill>
                          <a:srgbClr val="0070C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080195" y="1355207"/>
            <a:ext cx="2862531" cy="508894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3164544" y="4644727"/>
            <a:ext cx="939987" cy="1198367"/>
            <a:chOff x="936625" y="2275403"/>
            <a:chExt cx="2516503" cy="3208236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936625" y="2275403"/>
              <a:ext cx="2516503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945913" y="5483639"/>
              <a:ext cx="2507215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3347192" y="2275403"/>
              <a:ext cx="0" cy="320823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모서리가 둥근 직사각형 103"/>
            <p:cNvSpPr/>
            <p:nvPr/>
          </p:nvSpPr>
          <p:spPr>
            <a:xfrm>
              <a:off x="3241256" y="3470028"/>
              <a:ext cx="211872" cy="81898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700" b="1" dirty="0" smtClean="0">
                  <a:solidFill>
                    <a:prstClr val="white"/>
                  </a:solidFill>
                </a:rPr>
                <a:t>Scroll</a:t>
              </a:r>
              <a:endParaRPr lang="ko-KR" altLang="en-US" sz="1050" b="1" dirty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59" name="사각형 설명선 58"/>
          <p:cNvSpPr/>
          <p:nvPr/>
        </p:nvSpPr>
        <p:spPr>
          <a:xfrm>
            <a:off x="864171" y="2094708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01</a:t>
            </a:r>
            <a:endParaRPr lang="ko-KR" altLang="en-US" sz="800" b="1" dirty="0"/>
          </a:p>
        </p:txBody>
      </p:sp>
      <p:sp>
        <p:nvSpPr>
          <p:cNvPr id="22" name="사각형 설명선 21"/>
          <p:cNvSpPr/>
          <p:nvPr/>
        </p:nvSpPr>
        <p:spPr>
          <a:xfrm>
            <a:off x="864171" y="4789996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02</a:t>
            </a:r>
            <a:endParaRPr lang="ko-KR" altLang="en-US" sz="800" b="1" dirty="0"/>
          </a:p>
        </p:txBody>
      </p:sp>
      <p:sp>
        <p:nvSpPr>
          <p:cNvPr id="23" name="사각형 설명선 22"/>
          <p:cNvSpPr/>
          <p:nvPr/>
        </p:nvSpPr>
        <p:spPr>
          <a:xfrm>
            <a:off x="1584251" y="6158148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03</a:t>
            </a:r>
            <a:endParaRPr lang="ko-KR" altLang="en-US" sz="800" b="1" dirty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8347" y="2556495"/>
            <a:ext cx="266700" cy="5524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8347" y="3372197"/>
            <a:ext cx="2667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00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new_contents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9779" y="1359518"/>
            <a:ext cx="2860542" cy="5085409"/>
          </a:xfrm>
          <a:prstGeom prst="rect">
            <a:avLst/>
          </a:prstGeom>
        </p:spPr>
      </p:pic>
      <p:sp>
        <p:nvSpPr>
          <p:cNvPr id="29" name="부제목 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APP_04_1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3416552"/>
              </p:ext>
            </p:extLst>
          </p:nvPr>
        </p:nvGraphicFramePr>
        <p:xfrm>
          <a:off x="8002294" y="871874"/>
          <a:ext cx="2615944" cy="174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0"/>
                <a:gridCol w="2325284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기사 상세 화면으로 저작권 문제로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컨텐츠의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일부만 보여줌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스크랩 아이콘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03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-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자세한 기사 전문은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앱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내 링크 이동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04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스크랩 팝업 출력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선택옵션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사용자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폴더명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정의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스크랩 폴더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  <a:p>
                      <a:pPr marL="0" marR="0" lvl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스크랩 폴더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05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저장을 보여주는 토스트 팝업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080195" y="1355207"/>
            <a:ext cx="2862531" cy="508894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 설명선 58"/>
          <p:cNvSpPr/>
          <p:nvPr/>
        </p:nvSpPr>
        <p:spPr>
          <a:xfrm>
            <a:off x="1008187" y="3708623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01</a:t>
            </a:r>
            <a:endParaRPr lang="ko-KR" altLang="en-US" sz="800" b="1" dirty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96419" y="4788743"/>
            <a:ext cx="266700" cy="2667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59" t="1906" r="3336" b="85791"/>
          <a:stretch/>
        </p:blipFill>
        <p:spPr>
          <a:xfrm>
            <a:off x="4815558" y="4872845"/>
            <a:ext cx="2016224" cy="563970"/>
          </a:xfrm>
          <a:prstGeom prst="rect">
            <a:avLst/>
          </a:prstGeom>
        </p:spPr>
      </p:pic>
      <p:sp>
        <p:nvSpPr>
          <p:cNvPr id="26" name="사각형 설명선 25"/>
          <p:cNvSpPr/>
          <p:nvPr/>
        </p:nvSpPr>
        <p:spPr>
          <a:xfrm>
            <a:off x="3528467" y="4644727"/>
            <a:ext cx="216024" cy="214771"/>
          </a:xfrm>
          <a:prstGeom prst="wedgeRectCallout">
            <a:avLst>
              <a:gd name="adj1" fmla="val -39924"/>
              <a:gd name="adj2" fmla="val 7319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03</a:t>
            </a:r>
            <a:endParaRPr lang="ko-KR" altLang="en-US" sz="800" b="1" dirty="0"/>
          </a:p>
        </p:txBody>
      </p:sp>
      <p:pic>
        <p:nvPicPr>
          <p:cNvPr id="31" name="그림 30" descr="new_contents02.png"/>
          <p:cNvPicPr>
            <a:picLocks noChangeAspect="1"/>
          </p:cNvPicPr>
          <p:nvPr/>
        </p:nvPicPr>
        <p:blipFill>
          <a:blip r:embed="rId6" cstate="print"/>
          <a:srcRect l="90000" t="4926" r="2500" b="90855"/>
          <a:stretch>
            <a:fillRect/>
          </a:stretch>
        </p:blipFill>
        <p:spPr>
          <a:xfrm>
            <a:off x="3672483" y="1620391"/>
            <a:ext cx="216024" cy="216024"/>
          </a:xfrm>
          <a:prstGeom prst="rect">
            <a:avLst/>
          </a:prstGeom>
        </p:spPr>
      </p:pic>
      <p:pic>
        <p:nvPicPr>
          <p:cNvPr id="33" name="그림 32" descr="[뉴스잉] Untitled.png"/>
          <p:cNvPicPr>
            <a:picLocks noChangeAspect="1"/>
          </p:cNvPicPr>
          <p:nvPr/>
        </p:nvPicPr>
        <p:blipFill>
          <a:blip r:embed="rId7" cstate="print"/>
          <a:srcRect l="2905" t="43208" r="18649" b="14581"/>
          <a:stretch>
            <a:fillRect/>
          </a:stretch>
        </p:blipFill>
        <p:spPr>
          <a:xfrm>
            <a:off x="4824611" y="2484487"/>
            <a:ext cx="2016224" cy="1808201"/>
          </a:xfrm>
          <a:prstGeom prst="rect">
            <a:avLst/>
          </a:prstGeom>
        </p:spPr>
      </p:pic>
      <p:sp>
        <p:nvSpPr>
          <p:cNvPr id="32" name="사각형 설명선 31"/>
          <p:cNvSpPr/>
          <p:nvPr/>
        </p:nvSpPr>
        <p:spPr>
          <a:xfrm>
            <a:off x="6768827" y="2268463"/>
            <a:ext cx="216024" cy="214771"/>
          </a:xfrm>
          <a:prstGeom prst="wedgeRectCallout">
            <a:avLst>
              <a:gd name="adj1" fmla="val -39924"/>
              <a:gd name="adj2" fmla="val 7319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04</a:t>
            </a:r>
            <a:endParaRPr lang="ko-KR" altLang="en-US" sz="800" b="1" dirty="0"/>
          </a:p>
        </p:txBody>
      </p:sp>
      <p:sp>
        <p:nvSpPr>
          <p:cNvPr id="34" name="사각형 설명선 33"/>
          <p:cNvSpPr/>
          <p:nvPr/>
        </p:nvSpPr>
        <p:spPr>
          <a:xfrm>
            <a:off x="6840835" y="4658074"/>
            <a:ext cx="216024" cy="214771"/>
          </a:xfrm>
          <a:prstGeom prst="wedgeRectCallout">
            <a:avLst>
              <a:gd name="adj1" fmla="val -39924"/>
              <a:gd name="adj2" fmla="val 7319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05</a:t>
            </a:r>
            <a:endParaRPr lang="ko-KR" altLang="en-US" sz="800" b="1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888507" y="1836415"/>
            <a:ext cx="1080120" cy="64807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92563" y="1908423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Related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3609528" y="1548383"/>
            <a:ext cx="329294" cy="329294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 설명선 21"/>
          <p:cNvSpPr/>
          <p:nvPr/>
        </p:nvSpPr>
        <p:spPr>
          <a:xfrm>
            <a:off x="3960515" y="1405620"/>
            <a:ext cx="216024" cy="214771"/>
          </a:xfrm>
          <a:prstGeom prst="wedgeRectCallout">
            <a:avLst>
              <a:gd name="adj1" fmla="val -39924"/>
              <a:gd name="adj2" fmla="val 7319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02</a:t>
            </a:r>
            <a:endParaRPr lang="ko-KR" altLang="en-US" sz="800" b="1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5823671" y="4347642"/>
            <a:ext cx="9052" cy="43204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00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195" y="1355207"/>
            <a:ext cx="2862531" cy="5088943"/>
          </a:xfrm>
          <a:prstGeom prst="rect">
            <a:avLst/>
          </a:prstGeom>
        </p:spPr>
      </p:pic>
      <p:sp>
        <p:nvSpPr>
          <p:cNvPr id="29" name="부제목 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APP_05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7163512"/>
              </p:ext>
            </p:extLst>
          </p:nvPr>
        </p:nvGraphicFramePr>
        <p:xfrm>
          <a:off x="8002294" y="871874"/>
          <a:ext cx="261594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0"/>
                <a:gridCol w="2325284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개인 스크랩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프로필 화면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스크랩수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팔로워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수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팔로잉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수 보여줌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프로필 사진 설정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이름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자기소개 기재 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개인 프로필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Default :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계정 사진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나의 스크랩 폴더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폴더 생성 및 폴더 이름 변경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비공개 설정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,       </a:t>
                      </a:r>
                    </a:p>
                    <a:p>
                      <a:pPr marL="0" marR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대표 이미지 설정 가능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  <a:p>
                      <a:pPr marL="0" marR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대표 이미지는 디바이스 갤러리에서 선택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하거나 촬영 가능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기존 폴더 롱 터치 팝업 출력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선택옵션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스크랩 폴더 이름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대표 이미지 변경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비공개 설정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4890" y="-469003"/>
            <a:ext cx="2563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[Status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Pending </a:t>
            </a:r>
            <a:r>
              <a:rPr lang="ko-KR" altLang="en-US" b="1" dirty="0" smtClean="0"/>
              <a:t>일 경우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결재 버튼 보임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32523" y="-467841"/>
            <a:ext cx="27126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[Status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Pending </a:t>
            </a:r>
            <a:r>
              <a:rPr lang="ko-KR" altLang="en-US" b="1" dirty="0" smtClean="0"/>
              <a:t>이외 일 경우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결재버튼 없음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984851" y="-683865"/>
            <a:ext cx="577474" cy="252124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080195" y="1355207"/>
            <a:ext cx="2862531" cy="508894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23" t="5495" r="90230" b="91675"/>
          <a:stretch>
            <a:fillRect/>
          </a:stretch>
        </p:blipFill>
        <p:spPr>
          <a:xfrm>
            <a:off x="1145060" y="1635255"/>
            <a:ext cx="216024" cy="144016"/>
          </a:xfrm>
          <a:prstGeom prst="rect">
            <a:avLst/>
          </a:prstGeom>
        </p:spPr>
      </p:pic>
      <p:sp>
        <p:nvSpPr>
          <p:cNvPr id="17" name="사각형 설명선 16"/>
          <p:cNvSpPr/>
          <p:nvPr/>
        </p:nvSpPr>
        <p:spPr>
          <a:xfrm>
            <a:off x="864171" y="2484487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01</a:t>
            </a:r>
            <a:endParaRPr lang="ko-KR" altLang="en-US" sz="800" b="1" dirty="0"/>
          </a:p>
        </p:txBody>
      </p:sp>
      <p:sp>
        <p:nvSpPr>
          <p:cNvPr id="18" name="직사각형 17"/>
          <p:cNvSpPr/>
          <p:nvPr/>
        </p:nvSpPr>
        <p:spPr>
          <a:xfrm>
            <a:off x="1152203" y="1980431"/>
            <a:ext cx="2736304" cy="1728192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96219" y="3086840"/>
            <a:ext cx="252028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 설명선 21"/>
          <p:cNvSpPr/>
          <p:nvPr/>
        </p:nvSpPr>
        <p:spPr>
          <a:xfrm>
            <a:off x="3888507" y="4068663"/>
            <a:ext cx="216024" cy="214771"/>
          </a:xfrm>
          <a:prstGeom prst="wedgeRectCallout">
            <a:avLst>
              <a:gd name="adj1" fmla="val -37325"/>
              <a:gd name="adj2" fmla="val 691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02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1152203" y="3708623"/>
            <a:ext cx="2736304" cy="1728192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99" t="33920" r="19879" b="23915"/>
          <a:stretch/>
        </p:blipFill>
        <p:spPr>
          <a:xfrm>
            <a:off x="5328667" y="2916535"/>
            <a:ext cx="1847378" cy="1728192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3960515" y="3844740"/>
            <a:ext cx="1295623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17220" y="3492599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Related</a:t>
            </a:r>
            <a:endParaRPr lang="ko-KR" altLang="en-US" b="1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467" t="2459" r="13324" b="62279"/>
          <a:stretch/>
        </p:blipFill>
        <p:spPr>
          <a:xfrm>
            <a:off x="5328667" y="5292799"/>
            <a:ext cx="1872208" cy="1443754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>
            <a:off x="6120755" y="3852639"/>
            <a:ext cx="0" cy="129614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52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부제목 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APP_06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7163512"/>
              </p:ext>
            </p:extLst>
          </p:nvPr>
        </p:nvGraphicFramePr>
        <p:xfrm>
          <a:off x="8002294" y="871874"/>
          <a:ext cx="2615944" cy="211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0"/>
                <a:gridCol w="2325284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스크랩 폴더 안에 해당하는 스크랩 나열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Flick  Up , Down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으로 스크랩 일정 부분 볼 수 있음</a:t>
                      </a:r>
                      <a:endParaRPr lang="en-US" altLang="ko-KR" sz="800" b="0" baseline="0" dirty="0" smtClean="0">
                        <a:solidFill>
                          <a:srgbClr val="0070C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-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하트 아이콘으로 다른 사용자들이 내 개별    스크랩에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좋아요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누른 개 수 알 수 있음 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03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스크랩한 기사 설정 수정 팝업 출력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선택옵션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폴더 이동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기사 삭제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비공개 설정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04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  탭 하면 기사 상세보기 화면 이동 </a:t>
                      </a:r>
                      <a:endParaRPr lang="en-US" altLang="ko-KR" sz="800" b="0" i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  <a:p>
                      <a:pPr marL="0" marR="0" indent="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이동화면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lang="en-US" altLang="ko-KR" sz="800" b="0" baseline="0" dirty="0" smtClean="0">
                          <a:solidFill>
                            <a:srgbClr val="0070C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APP_07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4890" y="-469003"/>
            <a:ext cx="2563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[Status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Pending </a:t>
            </a:r>
            <a:r>
              <a:rPr lang="ko-KR" altLang="en-US" b="1" dirty="0" smtClean="0"/>
              <a:t>일 경우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결재 버튼 보임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32523" y="-467841"/>
            <a:ext cx="27126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[Status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Pending </a:t>
            </a:r>
            <a:r>
              <a:rPr lang="ko-KR" altLang="en-US" b="1" dirty="0" smtClean="0"/>
              <a:t>이외 일 경우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결재버튼 없음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984851" y="-683865"/>
            <a:ext cx="577474" cy="252124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195" y="1355984"/>
            <a:ext cx="2862531" cy="508894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1080195" y="1355207"/>
            <a:ext cx="2862531" cy="508894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제목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4" name="사각형 설명선 53"/>
          <p:cNvSpPr/>
          <p:nvPr/>
        </p:nvSpPr>
        <p:spPr>
          <a:xfrm>
            <a:off x="864171" y="2268463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01</a:t>
            </a:r>
            <a:endParaRPr lang="ko-KR" altLang="en-US" sz="800" b="1" dirty="0"/>
          </a:p>
        </p:txBody>
      </p:sp>
      <p:sp>
        <p:nvSpPr>
          <p:cNvPr id="55" name="사각형 설명선 54"/>
          <p:cNvSpPr/>
          <p:nvPr/>
        </p:nvSpPr>
        <p:spPr>
          <a:xfrm>
            <a:off x="3672483" y="2124447"/>
            <a:ext cx="216024" cy="214771"/>
          </a:xfrm>
          <a:prstGeom prst="wedgeRectCallout">
            <a:avLst>
              <a:gd name="adj1" fmla="val -37325"/>
              <a:gd name="adj2" fmla="val 691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02</a:t>
            </a:r>
            <a:endParaRPr lang="ko-KR" altLang="en-US" sz="800" b="1" dirty="0"/>
          </a:p>
        </p:txBody>
      </p:sp>
      <p:sp>
        <p:nvSpPr>
          <p:cNvPr id="56" name="직사각형 55"/>
          <p:cNvSpPr/>
          <p:nvPr/>
        </p:nvSpPr>
        <p:spPr>
          <a:xfrm>
            <a:off x="3393088" y="2349108"/>
            <a:ext cx="243183" cy="288032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545488" y="3996655"/>
            <a:ext cx="243183" cy="288032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 설명선 60"/>
          <p:cNvSpPr/>
          <p:nvPr/>
        </p:nvSpPr>
        <p:spPr>
          <a:xfrm>
            <a:off x="3240435" y="4069916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03</a:t>
            </a:r>
            <a:endParaRPr lang="ko-KR" altLang="en-US" sz="800" b="1" dirty="0"/>
          </a:p>
        </p:txBody>
      </p:sp>
      <p:sp>
        <p:nvSpPr>
          <p:cNvPr id="62" name="직사각형 61"/>
          <p:cNvSpPr/>
          <p:nvPr/>
        </p:nvSpPr>
        <p:spPr>
          <a:xfrm>
            <a:off x="1160840" y="3712310"/>
            <a:ext cx="2714046" cy="1733974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 설명선 62"/>
          <p:cNvSpPr/>
          <p:nvPr/>
        </p:nvSpPr>
        <p:spPr>
          <a:xfrm>
            <a:off x="936179" y="5292799"/>
            <a:ext cx="216024" cy="214771"/>
          </a:xfrm>
          <a:prstGeom prst="wedgeRectCallout">
            <a:avLst>
              <a:gd name="adj1" fmla="val -12282"/>
              <a:gd name="adj2" fmla="val -7604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04</a:t>
            </a:r>
            <a:endParaRPr lang="ko-KR" altLang="en-US" sz="800" b="1" dirty="0"/>
          </a:p>
        </p:txBody>
      </p:sp>
      <p:pic>
        <p:nvPicPr>
          <p:cNvPr id="65" name="그림 64" descr="[뉴스잉] Untitled.png"/>
          <p:cNvPicPr>
            <a:picLocks noChangeAspect="1"/>
          </p:cNvPicPr>
          <p:nvPr/>
        </p:nvPicPr>
        <p:blipFill>
          <a:blip r:embed="rId3" cstate="print"/>
          <a:srcRect l="2905" t="33122" r="18649" b="14581"/>
          <a:stretch>
            <a:fillRect/>
          </a:stretch>
        </p:blipFill>
        <p:spPr>
          <a:xfrm>
            <a:off x="5112643" y="4284687"/>
            <a:ext cx="2016224" cy="2240249"/>
          </a:xfrm>
          <a:prstGeom prst="rect">
            <a:avLst/>
          </a:prstGeom>
        </p:spPr>
      </p:pic>
      <p:pic>
        <p:nvPicPr>
          <p:cNvPr id="66" name="그림 65" descr="[뉴스잉] Untitled (2).png"/>
          <p:cNvPicPr>
            <a:picLocks noChangeAspect="1"/>
          </p:cNvPicPr>
          <p:nvPr/>
        </p:nvPicPr>
        <p:blipFill>
          <a:blip r:embed="rId4" cstate="print">
            <a:grayscl/>
          </a:blip>
          <a:srcRect l="2597" t="32726" r="19484" b="31432"/>
          <a:stretch>
            <a:fillRect/>
          </a:stretch>
        </p:blipFill>
        <p:spPr>
          <a:xfrm>
            <a:off x="5112643" y="2772519"/>
            <a:ext cx="1972393" cy="151216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6339" y="3204567"/>
            <a:ext cx="266700" cy="55245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6339" y="4020269"/>
            <a:ext cx="266700" cy="552450"/>
          </a:xfrm>
          <a:prstGeom prst="rect">
            <a:avLst/>
          </a:prstGeom>
        </p:spPr>
      </p:pic>
      <p:cxnSp>
        <p:nvCxnSpPr>
          <p:cNvPr id="67" name="직선 화살표 연결선 66"/>
          <p:cNvCxnSpPr/>
          <p:nvPr/>
        </p:nvCxnSpPr>
        <p:spPr>
          <a:xfrm>
            <a:off x="3603810" y="4276788"/>
            <a:ext cx="1295623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70392" y="3924647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Related</a:t>
            </a:r>
            <a:endParaRPr lang="ko-KR" altLang="en-US" b="1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0869" y="2898429"/>
            <a:ext cx="266700" cy="266700"/>
          </a:xfrm>
          <a:prstGeom prst="rect">
            <a:avLst/>
          </a:prstGeom>
        </p:spPr>
      </p:pic>
      <p:cxnSp>
        <p:nvCxnSpPr>
          <p:cNvPr id="81" name="직선 화살표 연결선 80"/>
          <p:cNvCxnSpPr/>
          <p:nvPr/>
        </p:nvCxnSpPr>
        <p:spPr>
          <a:xfrm>
            <a:off x="6336779" y="3204567"/>
            <a:ext cx="0" cy="16561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52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9" name="부제목 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APP_07,APP_08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7163512"/>
              </p:ext>
            </p:extLst>
          </p:nvPr>
        </p:nvGraphicFramePr>
        <p:xfrm>
          <a:off x="8002294" y="871874"/>
          <a:ext cx="2615944" cy="286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0"/>
                <a:gridCol w="2325284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좌측 공유 아이콘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: SNS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공유 팝업 출력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우측 아이콘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기사 설정 수정 팝업 출력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indent="-17145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선택옵션 팝업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폴더 이동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기사 삭제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비공개 설정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-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기사를 탭 하면 기사 전문이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앱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내에서 새 화면으로 열림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03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연필 아이콘 탭 하면 스크랩한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기사 편집 가능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이동화면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lang="en-US" altLang="ko-KR" sz="800" b="0" baseline="0" dirty="0" smtClean="0">
                          <a:solidFill>
                            <a:srgbClr val="0070C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APP_08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04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카메라 아이콘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 /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사진첨부 가능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자물쇠 아이콘 공개 설정 가능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05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01542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스크랩 제목 입력 및 수정 가능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내 생각 글 쓰기 공간 제공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06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   기사 관련 해시태그 작성 가능 </a:t>
                      </a:r>
                      <a:endParaRPr lang="en-US" altLang="ko-KR" sz="800" b="0" i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4890" y="-469003"/>
            <a:ext cx="2563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[Status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Pending </a:t>
            </a:r>
            <a:r>
              <a:rPr lang="ko-KR" altLang="en-US" b="1" dirty="0" smtClean="0"/>
              <a:t>일 경우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결재 버튼 보임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32523" y="-467841"/>
            <a:ext cx="27126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[Status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Pending </a:t>
            </a:r>
            <a:r>
              <a:rPr lang="ko-KR" altLang="en-US" b="1" dirty="0" smtClean="0"/>
              <a:t>이외 일 경우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결재버튼 없음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984851" y="-683865"/>
            <a:ext cx="577474" cy="252124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608587" y="6300911"/>
            <a:ext cx="1295623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65292" y="5948770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Related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195" y="1355207"/>
            <a:ext cx="2862531" cy="508894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0352" y="1355208"/>
            <a:ext cx="2862531" cy="508894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080195" y="1355207"/>
            <a:ext cx="2862531" cy="508894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410352" y="1355208"/>
            <a:ext cx="2862531" cy="508894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 설명선 17"/>
          <p:cNvSpPr/>
          <p:nvPr/>
        </p:nvSpPr>
        <p:spPr>
          <a:xfrm>
            <a:off x="2952403" y="1476375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01</a:t>
            </a:r>
            <a:endParaRPr lang="ko-KR" altLang="en-US" sz="800" b="1" dirty="0"/>
          </a:p>
        </p:txBody>
      </p:sp>
      <p:sp>
        <p:nvSpPr>
          <p:cNvPr id="19" name="사각형 설명선 18"/>
          <p:cNvSpPr/>
          <p:nvPr/>
        </p:nvSpPr>
        <p:spPr>
          <a:xfrm>
            <a:off x="3888507" y="2052439"/>
            <a:ext cx="216024" cy="214771"/>
          </a:xfrm>
          <a:prstGeom prst="wedgeRectCallout">
            <a:avLst>
              <a:gd name="adj1" fmla="val -37325"/>
              <a:gd name="adj2" fmla="val 691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02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4536579" y="2052439"/>
            <a:ext cx="2592288" cy="2808312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 설명선 21"/>
          <p:cNvSpPr/>
          <p:nvPr/>
        </p:nvSpPr>
        <p:spPr>
          <a:xfrm>
            <a:off x="6336779" y="1476375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04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6624811" y="1548383"/>
            <a:ext cx="648072" cy="360040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 설명선 26"/>
          <p:cNvSpPr/>
          <p:nvPr/>
        </p:nvSpPr>
        <p:spPr>
          <a:xfrm>
            <a:off x="7200875" y="5076775"/>
            <a:ext cx="216024" cy="214771"/>
          </a:xfrm>
          <a:prstGeom prst="wedgeRectCallout">
            <a:avLst>
              <a:gd name="adj1" fmla="val -48307"/>
              <a:gd name="adj2" fmla="val 7319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06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3312443" y="1548383"/>
            <a:ext cx="648072" cy="360040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52203" y="2124447"/>
            <a:ext cx="2664296" cy="2232248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 설명선 32"/>
          <p:cNvSpPr/>
          <p:nvPr/>
        </p:nvSpPr>
        <p:spPr>
          <a:xfrm>
            <a:off x="2952403" y="5294052"/>
            <a:ext cx="216024" cy="214771"/>
          </a:xfrm>
          <a:prstGeom prst="wedgeRectCallout">
            <a:avLst>
              <a:gd name="adj1" fmla="val 73231"/>
              <a:gd name="adj2" fmla="val 9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03</a:t>
            </a:r>
            <a:endParaRPr lang="ko-KR" altLang="en-US" sz="800" b="1" dirty="0"/>
          </a:p>
        </p:txBody>
      </p:sp>
      <p:sp>
        <p:nvSpPr>
          <p:cNvPr id="35" name="사각형 설명선 34"/>
          <p:cNvSpPr/>
          <p:nvPr/>
        </p:nvSpPr>
        <p:spPr>
          <a:xfrm>
            <a:off x="7200875" y="2052439"/>
            <a:ext cx="216024" cy="214771"/>
          </a:xfrm>
          <a:prstGeom prst="wedgeRectCallout">
            <a:avLst>
              <a:gd name="adj1" fmla="val -37325"/>
              <a:gd name="adj2" fmla="val 691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05 </a:t>
            </a:r>
            <a:endParaRPr lang="ko-KR" altLang="en-US" sz="800" b="1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874" t="44836" r="13003" b="33173"/>
          <a:stretch/>
        </p:blipFill>
        <p:spPr>
          <a:xfrm>
            <a:off x="504131" y="2988543"/>
            <a:ext cx="1944216" cy="948589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2448347" y="1836415"/>
            <a:ext cx="936104" cy="108012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52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 화면정의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 Work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66171</TotalTime>
  <Words>633</Words>
  <Application>Microsoft Office PowerPoint</Application>
  <PresentationFormat>사용자 지정</PresentationFormat>
  <Paragraphs>188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Arial</vt:lpstr>
      <vt:lpstr>나눔고딕</vt:lpstr>
      <vt:lpstr>맑은 고딕</vt:lpstr>
      <vt:lpstr>돋움</vt:lpstr>
      <vt:lpstr>Arial Unicode MS</vt:lpstr>
      <vt:lpstr>1 표지</vt:lpstr>
      <vt:lpstr>2 화면정의용</vt:lpstr>
      <vt:lpstr>4 Workflow</vt:lpstr>
      <vt:lpstr>뉴스잉 IT Storyboard</vt:lpstr>
      <vt:lpstr>Approval</vt:lpstr>
      <vt:lpstr> Main</vt:lpstr>
      <vt:lpstr>슬라이드 4</vt:lpstr>
      <vt:lpstr>슬라이드 5</vt:lpstr>
      <vt:lpstr> </vt:lpstr>
      <vt:lpstr>슬라이드 7</vt:lpstr>
      <vt:lpstr>슬라이드 8</vt:lpstr>
      <vt:lpstr>슬라이드 9</vt:lpstr>
      <vt:lpstr>슬라이드 10</vt:lpstr>
    </vt:vector>
  </TitlesOfParts>
  <Company>(주)다나와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모바일_화면설계서</dc:title>
  <dc:creator>JEON</dc:creator>
  <cp:lastModifiedBy>Customer</cp:lastModifiedBy>
  <cp:revision>5531</cp:revision>
  <dcterms:created xsi:type="dcterms:W3CDTF">2006-08-31T00:52:43Z</dcterms:created>
  <dcterms:modified xsi:type="dcterms:W3CDTF">2016-08-06T11:49:47Z</dcterms:modified>
</cp:coreProperties>
</file>