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57" r:id="rId4"/>
    <p:sldId id="260" r:id="rId5"/>
    <p:sldId id="263" r:id="rId6"/>
    <p:sldId id="264" r:id="rId7"/>
    <p:sldId id="278" r:id="rId8"/>
    <p:sldId id="280" r:id="rId9"/>
    <p:sldId id="302" r:id="rId10"/>
    <p:sldId id="301" r:id="rId11"/>
    <p:sldId id="303" r:id="rId12"/>
    <p:sldId id="304" r:id="rId13"/>
    <p:sldId id="299" r:id="rId14"/>
    <p:sldId id="311" r:id="rId15"/>
    <p:sldId id="300" r:id="rId16"/>
    <p:sldId id="305" r:id="rId17"/>
    <p:sldId id="306" r:id="rId18"/>
    <p:sldId id="314" r:id="rId19"/>
    <p:sldId id="307" r:id="rId20"/>
    <p:sldId id="308" r:id="rId21"/>
    <p:sldId id="309" r:id="rId22"/>
    <p:sldId id="312" r:id="rId23"/>
    <p:sldId id="297" r:id="rId24"/>
    <p:sldId id="298" r:id="rId25"/>
    <p:sldId id="310" r:id="rId26"/>
    <p:sldId id="313" r:id="rId27"/>
    <p:sldId id="289" r:id="rId28"/>
    <p:sldId id="290" r:id="rId29"/>
    <p:sldId id="315" r:id="rId30"/>
    <p:sldId id="292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674" autoAdjust="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97BD2-C922-45B5-920D-E4C5AD3B7E38}" type="doc">
      <dgm:prSet loTypeId="urn:microsoft.com/office/officeart/2005/8/layout/gear1" loCatId="cycle" qsTypeId="urn:microsoft.com/office/officeart/2005/8/quickstyle/3d3" qsCatId="3D" csTypeId="urn:microsoft.com/office/officeart/2005/8/colors/accent2_5" csCatId="accent2" phldr="1"/>
      <dgm:spPr/>
    </dgm:pt>
    <dgm:pt modelId="{EBFF0D9F-97C6-4B0E-8564-08FF9B1102B8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협동심</a:t>
          </a:r>
          <a:endParaRPr lang="ko-KR" altLang="en-US" b="1" dirty="0">
            <a:solidFill>
              <a:schemeClr val="tx1"/>
            </a:solidFill>
          </a:endParaRPr>
        </a:p>
      </dgm:t>
    </dgm:pt>
    <dgm:pt modelId="{58A02D21-4FB5-49F0-A2B8-11B5CC376366}" type="parTrans" cxnId="{010BD2F5-58F3-4736-95A2-90A9BFFB5152}">
      <dgm:prSet/>
      <dgm:spPr/>
      <dgm:t>
        <a:bodyPr/>
        <a:lstStyle/>
        <a:p>
          <a:pPr latinLnBrk="1"/>
          <a:endParaRPr lang="ko-KR" altLang="en-US"/>
        </a:p>
      </dgm:t>
    </dgm:pt>
    <dgm:pt modelId="{EF43E9AD-905A-422C-B4DC-DF61F3191DB4}" type="sibTrans" cxnId="{010BD2F5-58F3-4736-95A2-90A9BFFB5152}">
      <dgm:prSet/>
      <dgm:spPr/>
      <dgm:t>
        <a:bodyPr/>
        <a:lstStyle/>
        <a:p>
          <a:pPr latinLnBrk="1"/>
          <a:endParaRPr lang="ko-KR" altLang="en-US"/>
        </a:p>
      </dgm:t>
    </dgm:pt>
    <dgm:pt modelId="{C65AF4DD-56C5-4558-BCAF-0AA37EAE7712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자신감</a:t>
          </a:r>
          <a:endParaRPr lang="ko-KR" altLang="en-US" b="1" dirty="0">
            <a:solidFill>
              <a:schemeClr val="tx1"/>
            </a:solidFill>
          </a:endParaRPr>
        </a:p>
      </dgm:t>
    </dgm:pt>
    <dgm:pt modelId="{FCEC81D1-73D1-4B98-87E2-54576C47D2A7}" type="parTrans" cxnId="{81189831-EEDC-4442-A1E0-6B9A1731FD1E}">
      <dgm:prSet/>
      <dgm:spPr/>
      <dgm:t>
        <a:bodyPr/>
        <a:lstStyle/>
        <a:p>
          <a:pPr latinLnBrk="1"/>
          <a:endParaRPr lang="ko-KR" altLang="en-US"/>
        </a:p>
      </dgm:t>
    </dgm:pt>
    <dgm:pt modelId="{25E0B878-F985-44DA-80DC-CAB5C4A100CA}" type="sibTrans" cxnId="{81189831-EEDC-4442-A1E0-6B9A1731FD1E}">
      <dgm:prSet/>
      <dgm:spPr/>
      <dgm:t>
        <a:bodyPr/>
        <a:lstStyle/>
        <a:p>
          <a:pPr latinLnBrk="1"/>
          <a:endParaRPr lang="ko-KR" altLang="en-US"/>
        </a:p>
      </dgm:t>
    </dgm:pt>
    <dgm:pt modelId="{4ADC0D02-8FD5-4D17-A619-4070998CBC7A}" type="pres">
      <dgm:prSet presAssocID="{59A97BD2-C922-45B5-920D-E4C5AD3B7E3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B73BA53-7E49-4034-BB9B-56E174BB5A20}" type="pres">
      <dgm:prSet presAssocID="{EBFF0D9F-97C6-4B0E-8564-08FF9B1102B8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6AF186-A9BA-41AB-A88A-F11F4C5CA930}" type="pres">
      <dgm:prSet presAssocID="{EBFF0D9F-97C6-4B0E-8564-08FF9B1102B8}" presName="gear1srcNode" presStyleLbl="node1" presStyleIdx="0" presStyleCnt="2"/>
      <dgm:spPr/>
    </dgm:pt>
    <dgm:pt modelId="{FECED79E-75AD-4A43-87BC-2A667482168D}" type="pres">
      <dgm:prSet presAssocID="{EBFF0D9F-97C6-4B0E-8564-08FF9B1102B8}" presName="gear1dstNode" presStyleLbl="node1" presStyleIdx="0" presStyleCnt="2"/>
      <dgm:spPr/>
    </dgm:pt>
    <dgm:pt modelId="{FDC2505E-D534-46AF-9D6F-FA2751BC5B76}" type="pres">
      <dgm:prSet presAssocID="{C65AF4DD-56C5-4558-BCAF-0AA37EAE7712}" presName="gear2" presStyleLbl="node1" presStyleIdx="1" presStyleCnt="2">
        <dgm:presLayoutVars>
          <dgm:chMax val="1"/>
          <dgm:bulletEnabled val="1"/>
        </dgm:presLayoutVars>
      </dgm:prSet>
      <dgm:spPr/>
    </dgm:pt>
    <dgm:pt modelId="{725F3DA6-CB8A-4E88-A3B9-1AD1D70488C8}" type="pres">
      <dgm:prSet presAssocID="{C65AF4DD-56C5-4558-BCAF-0AA37EAE7712}" presName="gear2srcNode" presStyleLbl="node1" presStyleIdx="1" presStyleCnt="2"/>
      <dgm:spPr/>
    </dgm:pt>
    <dgm:pt modelId="{65F32565-611F-4723-9BBA-C0F987476CBB}" type="pres">
      <dgm:prSet presAssocID="{C65AF4DD-56C5-4558-BCAF-0AA37EAE7712}" presName="gear2dstNode" presStyleLbl="node1" presStyleIdx="1" presStyleCnt="2"/>
      <dgm:spPr/>
    </dgm:pt>
    <dgm:pt modelId="{2AC84EE2-50F1-48F3-8EE4-FCFA30064026}" type="pres">
      <dgm:prSet presAssocID="{EF43E9AD-905A-422C-B4DC-DF61F3191DB4}" presName="connector1" presStyleLbl="sibTrans2D1" presStyleIdx="0" presStyleCnt="2"/>
      <dgm:spPr/>
    </dgm:pt>
    <dgm:pt modelId="{B722711B-9A56-479E-82F0-4C2A33EF84D7}" type="pres">
      <dgm:prSet presAssocID="{25E0B878-F985-44DA-80DC-CAB5C4A100CA}" presName="connector2" presStyleLbl="sibTrans2D1" presStyleIdx="1" presStyleCnt="2"/>
      <dgm:spPr/>
    </dgm:pt>
  </dgm:ptLst>
  <dgm:cxnLst>
    <dgm:cxn modelId="{B72BCA10-6EB1-417F-BF86-7B08FCEF4189}" type="presOf" srcId="{C65AF4DD-56C5-4558-BCAF-0AA37EAE7712}" destId="{FDC2505E-D534-46AF-9D6F-FA2751BC5B76}" srcOrd="0" destOrd="0" presId="urn:microsoft.com/office/officeart/2005/8/layout/gear1"/>
    <dgm:cxn modelId="{3284AC82-BAF2-45A0-91B8-4D3DF92D6C1A}" type="presOf" srcId="{EBFF0D9F-97C6-4B0E-8564-08FF9B1102B8}" destId="{FECED79E-75AD-4A43-87BC-2A667482168D}" srcOrd="2" destOrd="0" presId="urn:microsoft.com/office/officeart/2005/8/layout/gear1"/>
    <dgm:cxn modelId="{81189831-EEDC-4442-A1E0-6B9A1731FD1E}" srcId="{59A97BD2-C922-45B5-920D-E4C5AD3B7E38}" destId="{C65AF4DD-56C5-4558-BCAF-0AA37EAE7712}" srcOrd="1" destOrd="0" parTransId="{FCEC81D1-73D1-4B98-87E2-54576C47D2A7}" sibTransId="{25E0B878-F985-44DA-80DC-CAB5C4A100CA}"/>
    <dgm:cxn modelId="{C6B3C7C0-9DF4-4816-B0D9-E63752638B65}" type="presOf" srcId="{25E0B878-F985-44DA-80DC-CAB5C4A100CA}" destId="{B722711B-9A56-479E-82F0-4C2A33EF84D7}" srcOrd="0" destOrd="0" presId="urn:microsoft.com/office/officeart/2005/8/layout/gear1"/>
    <dgm:cxn modelId="{D68A94D2-2A77-40A2-97E3-D814D11C9275}" type="presOf" srcId="{59A97BD2-C922-45B5-920D-E4C5AD3B7E38}" destId="{4ADC0D02-8FD5-4D17-A619-4070998CBC7A}" srcOrd="0" destOrd="0" presId="urn:microsoft.com/office/officeart/2005/8/layout/gear1"/>
    <dgm:cxn modelId="{D0E9AAB6-0D0A-45ED-BB44-DE95BBBCE097}" type="presOf" srcId="{EBFF0D9F-97C6-4B0E-8564-08FF9B1102B8}" destId="{2C6AF186-A9BA-41AB-A88A-F11F4C5CA930}" srcOrd="1" destOrd="0" presId="urn:microsoft.com/office/officeart/2005/8/layout/gear1"/>
    <dgm:cxn modelId="{D899658D-1DEE-48FB-A7C2-746AC4EB1902}" type="presOf" srcId="{EBFF0D9F-97C6-4B0E-8564-08FF9B1102B8}" destId="{AB73BA53-7E49-4034-BB9B-56E174BB5A20}" srcOrd="0" destOrd="0" presId="urn:microsoft.com/office/officeart/2005/8/layout/gear1"/>
    <dgm:cxn modelId="{8928B1AB-7F73-4771-91C8-42A58A2F4838}" type="presOf" srcId="{EF43E9AD-905A-422C-B4DC-DF61F3191DB4}" destId="{2AC84EE2-50F1-48F3-8EE4-FCFA30064026}" srcOrd="0" destOrd="0" presId="urn:microsoft.com/office/officeart/2005/8/layout/gear1"/>
    <dgm:cxn modelId="{010BD2F5-58F3-4736-95A2-90A9BFFB5152}" srcId="{59A97BD2-C922-45B5-920D-E4C5AD3B7E38}" destId="{EBFF0D9F-97C6-4B0E-8564-08FF9B1102B8}" srcOrd="0" destOrd="0" parTransId="{58A02D21-4FB5-49F0-A2B8-11B5CC376366}" sibTransId="{EF43E9AD-905A-422C-B4DC-DF61F3191DB4}"/>
    <dgm:cxn modelId="{5C7AF2FA-5700-492F-824C-C08518CE397E}" type="presOf" srcId="{C65AF4DD-56C5-4558-BCAF-0AA37EAE7712}" destId="{725F3DA6-CB8A-4E88-A3B9-1AD1D70488C8}" srcOrd="1" destOrd="0" presId="urn:microsoft.com/office/officeart/2005/8/layout/gear1"/>
    <dgm:cxn modelId="{79A885D7-3AC8-4451-A1D4-C2E916E75EA1}" type="presOf" srcId="{C65AF4DD-56C5-4558-BCAF-0AA37EAE7712}" destId="{65F32565-611F-4723-9BBA-C0F987476CBB}" srcOrd="2" destOrd="0" presId="urn:microsoft.com/office/officeart/2005/8/layout/gear1"/>
    <dgm:cxn modelId="{26381C9E-568C-466A-8FA5-9C35EFAC7D42}" type="presParOf" srcId="{4ADC0D02-8FD5-4D17-A619-4070998CBC7A}" destId="{AB73BA53-7E49-4034-BB9B-56E174BB5A20}" srcOrd="0" destOrd="0" presId="urn:microsoft.com/office/officeart/2005/8/layout/gear1"/>
    <dgm:cxn modelId="{6EDFF053-33F7-484B-A3AE-208083D946D1}" type="presParOf" srcId="{4ADC0D02-8FD5-4D17-A619-4070998CBC7A}" destId="{2C6AF186-A9BA-41AB-A88A-F11F4C5CA930}" srcOrd="1" destOrd="0" presId="urn:microsoft.com/office/officeart/2005/8/layout/gear1"/>
    <dgm:cxn modelId="{CA440B7E-573B-437B-A7E0-2FCB2CF0D735}" type="presParOf" srcId="{4ADC0D02-8FD5-4D17-A619-4070998CBC7A}" destId="{FECED79E-75AD-4A43-87BC-2A667482168D}" srcOrd="2" destOrd="0" presId="urn:microsoft.com/office/officeart/2005/8/layout/gear1"/>
    <dgm:cxn modelId="{BF23634A-8471-4407-8C56-53CB738466FF}" type="presParOf" srcId="{4ADC0D02-8FD5-4D17-A619-4070998CBC7A}" destId="{FDC2505E-D534-46AF-9D6F-FA2751BC5B76}" srcOrd="3" destOrd="0" presId="urn:microsoft.com/office/officeart/2005/8/layout/gear1"/>
    <dgm:cxn modelId="{3FED90B1-D197-4B82-9192-045CA294EBBC}" type="presParOf" srcId="{4ADC0D02-8FD5-4D17-A619-4070998CBC7A}" destId="{725F3DA6-CB8A-4E88-A3B9-1AD1D70488C8}" srcOrd="4" destOrd="0" presId="urn:microsoft.com/office/officeart/2005/8/layout/gear1"/>
    <dgm:cxn modelId="{26C4DE48-C9C2-40A1-AE24-EC3F259CDE39}" type="presParOf" srcId="{4ADC0D02-8FD5-4D17-A619-4070998CBC7A}" destId="{65F32565-611F-4723-9BBA-C0F987476CBB}" srcOrd="5" destOrd="0" presId="urn:microsoft.com/office/officeart/2005/8/layout/gear1"/>
    <dgm:cxn modelId="{130F1CAA-06FF-450A-AEB2-91606A8A0A29}" type="presParOf" srcId="{4ADC0D02-8FD5-4D17-A619-4070998CBC7A}" destId="{2AC84EE2-50F1-48F3-8EE4-FCFA30064026}" srcOrd="6" destOrd="0" presId="urn:microsoft.com/office/officeart/2005/8/layout/gear1"/>
    <dgm:cxn modelId="{6F30A652-AB7E-43D7-BB89-AB614EF32919}" type="presParOf" srcId="{4ADC0D02-8FD5-4D17-A619-4070998CBC7A}" destId="{B722711B-9A56-479E-82F0-4C2A33EF84D7}" srcOrd="7" destOrd="0" presId="urn:microsoft.com/office/officeart/2005/8/layout/gear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0A75-F9F6-4BCE-BA89-5720E8C5384D}" type="datetimeFigureOut">
              <a:rPr lang="ko-KR" altLang="en-US" smtClean="0"/>
              <a:pPr/>
              <a:t>2015-12-23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962-0BBD-4528-B2DE-9E8D1B8307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46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718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36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30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50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53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97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10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9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188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36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61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35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C1C2"/>
            </a:gs>
            <a:gs pos="35000">
              <a:srgbClr val="FFEBFA">
                <a:lumMod val="0"/>
                <a:lumOff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11B-4532-46B9-B608-E378E1AAA20A}" type="datetimeFigureOut">
              <a:rPr lang="ko-KR" altLang="en-US" smtClean="0"/>
              <a:pPr/>
              <a:t>2015-12-23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78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inheeblog.tistory.com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inheeblog.tistory.com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43608" y="1585729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4400" b="1" spc="-150" dirty="0" smtClean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Network Programming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88224" y="5500702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201158054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ea typeface="나눔명조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a typeface="나눔명조" panose="02020603020101020101" pitchFamily="18" charset="-127"/>
              </a:rPr>
              <a:t>신동호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ea typeface="나눔명조" panose="02020603020101020101" pitchFamily="18" charset="-127"/>
            </a:endParaRPr>
          </a:p>
          <a:p>
            <a:r>
              <a:rPr lang="en-US" sz="1600" dirty="0" smtClean="0"/>
              <a:t>201158102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a typeface="나눔명조" panose="02020603020101020101" pitchFamily="18" charset="-127"/>
              </a:rPr>
              <a:t>서창욱</a:t>
            </a:r>
            <a:endParaRPr lang="en-US" sz="1600" dirty="0" smtClean="0"/>
          </a:p>
          <a:p>
            <a:endParaRPr lang="en-US" sz="1600" dirty="0" smtClean="0"/>
          </a:p>
        </p:txBody>
      </p:sp>
      <p:cxnSp>
        <p:nvCxnSpPr>
          <p:cNvPr id="25" name="직선 연결선 24"/>
          <p:cNvCxnSpPr/>
          <p:nvPr/>
        </p:nvCxnSpPr>
        <p:spPr>
          <a:xfrm>
            <a:off x="6516216" y="5517232"/>
            <a:ext cx="0" cy="836712"/>
          </a:xfrm>
          <a:prstGeom prst="line">
            <a:avLst/>
          </a:prstGeom>
          <a:ln w="22225">
            <a:gradFill>
              <a:gsLst>
                <a:gs pos="46000">
                  <a:srgbClr val="ADAEAE"/>
                </a:gs>
                <a:gs pos="74200">
                  <a:srgbClr val="BCBDBD"/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148263" y="2780928"/>
            <a:ext cx="432048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8263" y="29249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Final</a:t>
            </a:r>
            <a:endParaRPr lang="ko-KR" altLang="en-US" i="1" dirty="0">
              <a:solidFill>
                <a:schemeClr val="bg1">
                  <a:lumMod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3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b="1" dirty="0" smtClean="0"/>
              <a:t> P</a:t>
            </a:r>
            <a:r>
              <a:rPr lang="en-US" b="1" dirty="0" smtClean="0"/>
              <a:t>rototype models - Windows Firewall settings (1)</a:t>
            </a:r>
            <a:endParaRPr lang="en-US" altLang="ko-KR" b="1" dirty="0" smtClean="0"/>
          </a:p>
          <a:p>
            <a:r>
              <a:rPr lang="en-US" altLang="ko-KR" b="1" dirty="0" smtClean="0"/>
              <a:t>  </a:t>
            </a:r>
            <a:endParaRPr lang="ko-KR" altLang="en-US" b="1" dirty="0" smtClean="0"/>
          </a:p>
          <a:p>
            <a:pPr lvl="0"/>
            <a:endParaRPr lang="ko-KR" altLang="en-US" b="1" dirty="0" smtClean="0"/>
          </a:p>
          <a:p>
            <a:endParaRPr lang="en-US" altLang="ko-KR" b="1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</a:t>
            </a:r>
          </a:p>
        </p:txBody>
      </p:sp>
      <p:pic>
        <p:nvPicPr>
          <p:cNvPr id="5122" name="Picture 2" descr="C:\Users\Seo\Desktop\scw file\과제파일\3학년\2학기\네트워크 프로그래밍\과제 - 8 (Firewall) - Team\참조파일\방화벽 IP설정 규칙적용 예시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402654" cy="4714908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500034" y="1928802"/>
            <a:ext cx="8215370" cy="2000264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3504" y="271462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Reflected in the program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00034" y="4000504"/>
            <a:ext cx="8215370" cy="928694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29190" y="427411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 Reflected in the program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00034" y="5429264"/>
            <a:ext cx="8215370" cy="1000132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43504" y="592933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Reflected in the program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b="1" dirty="0" smtClean="0"/>
              <a:t> P</a:t>
            </a:r>
            <a:r>
              <a:rPr lang="en-US" b="1" dirty="0" smtClean="0"/>
              <a:t>rototype models - Windows Firewall settings (2)</a:t>
            </a:r>
            <a:endParaRPr lang="en-US" altLang="ko-KR" b="1" dirty="0" smtClean="0"/>
          </a:p>
          <a:p>
            <a:r>
              <a:rPr lang="en-US" altLang="ko-KR" b="1" dirty="0" smtClean="0"/>
              <a:t>  </a:t>
            </a:r>
            <a:endParaRPr lang="ko-KR" altLang="en-US" b="1" dirty="0" smtClean="0"/>
          </a:p>
          <a:p>
            <a:pPr lvl="0"/>
            <a:endParaRPr lang="ko-KR" altLang="en-US" b="1" dirty="0" smtClean="0"/>
          </a:p>
          <a:p>
            <a:endParaRPr lang="en-US" altLang="ko-KR" b="1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</a:t>
            </a:r>
          </a:p>
        </p:txBody>
      </p:sp>
      <p:pic>
        <p:nvPicPr>
          <p:cNvPr id="31746" name="Picture 2" descr="C:\Users\Seo\Desktop\scw file\과제파일\3학년\2학기\네트워크 프로그래밍\과제 - 8 (Firewall) - Team\프로토타입 화면\방화벽 프로토타입 모델 -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4286280" cy="2286016"/>
          </a:xfrm>
          <a:prstGeom prst="rect">
            <a:avLst/>
          </a:prstGeom>
          <a:noFill/>
        </p:spPr>
      </p:pic>
      <p:pic>
        <p:nvPicPr>
          <p:cNvPr id="31747" name="Picture 3" descr="C:\Users\Seo\Desktop\scw file\과제파일\3학년\2학기\네트워크 프로그래밍\과제 - 8 (Firewall) - Team\프로토타입 화면\방화벽 프로토타입 모델 -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643050"/>
            <a:ext cx="3143272" cy="3000396"/>
          </a:xfrm>
          <a:prstGeom prst="rect">
            <a:avLst/>
          </a:prstGeom>
          <a:noFill/>
        </p:spPr>
      </p:pic>
      <p:pic>
        <p:nvPicPr>
          <p:cNvPr id="31748" name="Picture 4" descr="C:\Users\Seo\Desktop\scw file\과제파일\3학년\2학기\네트워크 프로그래밍\과제 - 8 (Firewall) - Team\프로토타입 화면\방화벽 프로토타입 모델 - 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071942"/>
            <a:ext cx="4286248" cy="2374089"/>
          </a:xfrm>
          <a:prstGeom prst="rect">
            <a:avLst/>
          </a:prstGeom>
          <a:noFill/>
        </p:spPr>
      </p:pic>
      <p:pic>
        <p:nvPicPr>
          <p:cNvPr id="31749" name="Picture 5" descr="C:\Users\Seo\Desktop\scw file\과제파일\3학년\2학기\네트워크 프로그래밍\과제 - 8 (Firewall) - Team\프로토타입 화면\방화벽 프로토타입 모델 - 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5318451"/>
            <a:ext cx="1857388" cy="468003"/>
          </a:xfrm>
          <a:prstGeom prst="rect">
            <a:avLst/>
          </a:prstGeom>
          <a:noFill/>
        </p:spPr>
      </p:pic>
      <p:cxnSp>
        <p:nvCxnSpPr>
          <p:cNvPr id="10" name="직선 화살표 연결선 9"/>
          <p:cNvCxnSpPr>
            <a:stCxn id="31746" idx="3"/>
            <a:endCxn id="31747" idx="1"/>
          </p:cNvCxnSpPr>
          <p:nvPr/>
        </p:nvCxnSpPr>
        <p:spPr>
          <a:xfrm>
            <a:off x="4572000" y="2786058"/>
            <a:ext cx="785818" cy="3571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1747" idx="2"/>
            <a:endCxn id="31748" idx="3"/>
          </p:cNvCxnSpPr>
          <p:nvPr/>
        </p:nvCxnSpPr>
        <p:spPr>
          <a:xfrm rot="5400000">
            <a:off x="5442941" y="3772473"/>
            <a:ext cx="615541" cy="23574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748" idx="3"/>
            <a:endCxn id="31749" idx="1"/>
          </p:cNvCxnSpPr>
          <p:nvPr/>
        </p:nvCxnSpPr>
        <p:spPr>
          <a:xfrm>
            <a:off x="4571968" y="5258987"/>
            <a:ext cx="1357354" cy="2934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 rot="19375538">
            <a:off x="3041835" y="3481178"/>
            <a:ext cx="3233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GUI(Graphic User Interface)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     Mode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2480257"/>
            <a:ext cx="80010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&lt;&lt;Program Info&gt;&gt;</a:t>
            </a:r>
          </a:p>
          <a:p>
            <a:r>
              <a:rPr lang="en-US" sz="4400" dirty="0" smtClean="0"/>
              <a:t> </a:t>
            </a:r>
          </a:p>
          <a:p>
            <a:r>
              <a:rPr lang="en-US" sz="2800" dirty="0" smtClean="0"/>
              <a:t> Introduction to ‘</a:t>
            </a:r>
            <a:r>
              <a:rPr lang="en-US" sz="2800" dirty="0" err="1" smtClean="0"/>
              <a:t>my_firewall</a:t>
            </a:r>
            <a:r>
              <a:rPr lang="en-US" sz="2800" dirty="0" smtClean="0"/>
              <a:t>’ Firewall settings</a:t>
            </a:r>
            <a:endParaRPr lang="en-US" altLang="ko-KR" sz="2800" spc="-150" dirty="0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71546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b="1" dirty="0" smtClean="0"/>
              <a:t> </a:t>
            </a:r>
            <a:r>
              <a:rPr lang="en-US" b="1" dirty="0" smtClean="0"/>
              <a:t>Introduction menus and options</a:t>
            </a:r>
            <a:endParaRPr lang="en-US" altLang="ko-KR" b="1" dirty="0" smtClean="0"/>
          </a:p>
          <a:p>
            <a:r>
              <a:rPr lang="en-US" altLang="ko-KR" b="1" dirty="0" smtClean="0"/>
              <a:t>  </a:t>
            </a:r>
            <a:endParaRPr lang="ko-KR" altLang="en-US" b="1" dirty="0" smtClean="0"/>
          </a:p>
          <a:p>
            <a:pPr lvl="0"/>
            <a:endParaRPr lang="ko-KR" altLang="en-US" b="1" dirty="0" smtClean="0"/>
          </a:p>
          <a:p>
            <a:endParaRPr lang="en-US" altLang="ko-KR" b="1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</a:t>
            </a:r>
          </a:p>
        </p:txBody>
      </p:sp>
      <p:pic>
        <p:nvPicPr>
          <p:cNvPr id="3074" name="Picture 2" descr="C:\Users\Seo\Desktop\scw file\과제파일\3학년\2학기\네트워크 프로그래밍\과제 - 8 (Firewall) - Team\실행결과 화면\프로그램 메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857364"/>
            <a:ext cx="3643338" cy="4214842"/>
          </a:xfrm>
          <a:prstGeom prst="rect">
            <a:avLst/>
          </a:prstGeom>
          <a:noFill/>
        </p:spPr>
      </p:pic>
      <p:pic>
        <p:nvPicPr>
          <p:cNvPr id="7" name="Picture 2" descr="C:\Users\Seo\Desktop\iooioo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357562"/>
            <a:ext cx="1216398" cy="1223082"/>
          </a:xfrm>
          <a:prstGeom prst="rect">
            <a:avLst/>
          </a:prstGeom>
          <a:noFill/>
        </p:spPr>
      </p:pic>
      <p:sp>
        <p:nvSpPr>
          <p:cNvPr id="8" name="오른쪽 화살표 7"/>
          <p:cNvSpPr/>
          <p:nvPr/>
        </p:nvSpPr>
        <p:spPr>
          <a:xfrm>
            <a:off x="2786050" y="3571876"/>
            <a:ext cx="1143008" cy="7143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57290" y="471488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57488" y="434555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SELECT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b="1" dirty="0" smtClean="0"/>
              <a:t> </a:t>
            </a:r>
            <a:r>
              <a:rPr lang="en-US" b="1" dirty="0" smtClean="0"/>
              <a:t>Introduction Rule set Stage</a:t>
            </a:r>
            <a:endParaRPr lang="en-US" altLang="ko-KR" b="1" dirty="0" smtClean="0"/>
          </a:p>
          <a:p>
            <a:r>
              <a:rPr lang="en-US" altLang="ko-KR" b="1" dirty="0" smtClean="0"/>
              <a:t>  </a:t>
            </a:r>
            <a:endParaRPr lang="ko-KR" altLang="en-US" b="1" dirty="0" smtClean="0"/>
          </a:p>
          <a:p>
            <a:pPr lvl="0"/>
            <a:endParaRPr lang="ko-KR" altLang="en-US" b="1" dirty="0" smtClean="0"/>
          </a:p>
          <a:p>
            <a:endParaRPr lang="en-US" altLang="ko-KR" b="1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</a:t>
            </a:r>
          </a:p>
        </p:txBody>
      </p:sp>
      <p:pic>
        <p:nvPicPr>
          <p:cNvPr id="36866" name="Picture 2" descr="C:\Users\Seo\Desktop\scw file\과제파일\3학년\2학기\네트워크 프로그래밍\과제 - 8 (Firewall) - Team\실행결과 화면\등록 -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3162300" cy="200025"/>
          </a:xfrm>
          <a:prstGeom prst="rect">
            <a:avLst/>
          </a:prstGeom>
          <a:noFill/>
        </p:spPr>
      </p:pic>
      <p:pic>
        <p:nvPicPr>
          <p:cNvPr id="36867" name="Picture 3" descr="C:\Users\Seo\Desktop\scw file\과제파일\3학년\2학기\네트워크 프로그래밍\과제 - 8 (Firewall) - Team\실행결과 화면\등록 -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00240"/>
            <a:ext cx="2786082" cy="642942"/>
          </a:xfrm>
          <a:prstGeom prst="rect">
            <a:avLst/>
          </a:prstGeom>
          <a:noFill/>
        </p:spPr>
      </p:pic>
      <p:pic>
        <p:nvPicPr>
          <p:cNvPr id="36868" name="Picture 4" descr="C:\Users\Seo\Desktop\scw file\과제파일\3학년\2학기\네트워크 프로그래밍\과제 - 8 (Firewall) - Team\실행결과 화면\등록 - 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928934"/>
            <a:ext cx="3786214" cy="3619281"/>
          </a:xfrm>
          <a:prstGeom prst="rect">
            <a:avLst/>
          </a:prstGeom>
          <a:noFill/>
        </p:spPr>
      </p:pic>
      <p:pic>
        <p:nvPicPr>
          <p:cNvPr id="36869" name="Picture 5" descr="C:\Users\Seo\Desktop\scw file\과제파일\3학년\2학기\네트워크 프로그래밍\과제 - 8 (Firewall) - Team\실행결과 화면\등록 - 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96625" y="1785926"/>
            <a:ext cx="3904465" cy="2428892"/>
          </a:xfrm>
          <a:prstGeom prst="rect">
            <a:avLst/>
          </a:prstGeom>
          <a:noFill/>
        </p:spPr>
      </p:pic>
      <p:pic>
        <p:nvPicPr>
          <p:cNvPr id="36870" name="Picture 6" descr="C:\Users\Seo\Desktop\scw file\과제파일\3학년\2학기\네트워크 프로그래밍\과제 - 8 (Firewall) - Team\실행결과 화면\등록 - 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722535"/>
            <a:ext cx="3929090" cy="1706861"/>
          </a:xfrm>
          <a:prstGeom prst="rect">
            <a:avLst/>
          </a:prstGeom>
          <a:noFill/>
        </p:spPr>
      </p:pic>
      <p:cxnSp>
        <p:nvCxnSpPr>
          <p:cNvPr id="11" name="꺾인 연결선 10"/>
          <p:cNvCxnSpPr>
            <a:stCxn id="36866" idx="3"/>
            <a:endCxn id="36867" idx="3"/>
          </p:cNvCxnSpPr>
          <p:nvPr/>
        </p:nvCxnSpPr>
        <p:spPr>
          <a:xfrm flipH="1">
            <a:off x="3143240" y="1671625"/>
            <a:ext cx="376218" cy="650086"/>
          </a:xfrm>
          <a:prstGeom prst="bentConnector3">
            <a:avLst>
              <a:gd name="adj1" fmla="val -60763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36867" idx="2"/>
            <a:endCxn id="36868" idx="0"/>
          </p:cNvCxnSpPr>
          <p:nvPr/>
        </p:nvCxnSpPr>
        <p:spPr>
          <a:xfrm rot="16200000" flipH="1">
            <a:off x="1857356" y="2536025"/>
            <a:ext cx="285752" cy="50006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36868" idx="3"/>
            <a:endCxn id="36869" idx="1"/>
          </p:cNvCxnSpPr>
          <p:nvPr/>
        </p:nvCxnSpPr>
        <p:spPr>
          <a:xfrm flipV="1">
            <a:off x="4143372" y="3000372"/>
            <a:ext cx="453253" cy="173820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36869" idx="2"/>
            <a:endCxn id="36870" idx="0"/>
          </p:cNvCxnSpPr>
          <p:nvPr/>
        </p:nvCxnSpPr>
        <p:spPr>
          <a:xfrm rot="5400000">
            <a:off x="6288844" y="4462520"/>
            <a:ext cx="507717" cy="1231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 rot="19375538">
            <a:off x="3588043" y="3619677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Consol Mode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 descr="C:\Users\Seo\Desktop\u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5" y="1500175"/>
            <a:ext cx="6215105" cy="250033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b="1" dirty="0" smtClean="0"/>
              <a:t> </a:t>
            </a:r>
            <a:r>
              <a:rPr lang="en-US" b="1" dirty="0" smtClean="0"/>
              <a:t>Introduction Rules – IP Rule</a:t>
            </a:r>
            <a:endParaRPr lang="en-US" altLang="ko-KR" b="1" dirty="0" smtClean="0"/>
          </a:p>
          <a:p>
            <a:r>
              <a:rPr lang="en-US" altLang="ko-KR" dirty="0" smtClean="0"/>
              <a:t>  </a:t>
            </a:r>
            <a:endParaRPr lang="ko-KR" altLang="en-US" dirty="0" smtClean="0"/>
          </a:p>
          <a:p>
            <a:pPr lvl="0"/>
            <a:endParaRPr lang="ko-KR" altLang="en-US" dirty="0" smtClean="0"/>
          </a:p>
          <a:p>
            <a:endParaRPr lang="en-US" altLang="ko-KR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</a:t>
            </a:r>
          </a:p>
        </p:txBody>
      </p:sp>
      <p:pic>
        <p:nvPicPr>
          <p:cNvPr id="4104" name="Picture 8" descr="C:\Users\Seo\Desktop\scw file\과제파일\3학년\2학기\네트워크 프로그래밍\과제 - 8 (Firewall) - Team\참조파일\예약된 IP주소(사용할 시 Invalid영역임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143380"/>
            <a:ext cx="6500858" cy="2568584"/>
          </a:xfrm>
          <a:prstGeom prst="rect">
            <a:avLst/>
          </a:prstGeom>
          <a:noFill/>
        </p:spPr>
      </p:pic>
      <p:pic>
        <p:nvPicPr>
          <p:cNvPr id="12" name="Picture 2" descr="C:\Users\Seo\Desktop\iooioo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714884"/>
            <a:ext cx="1216398" cy="1223082"/>
          </a:xfrm>
          <a:prstGeom prst="rect">
            <a:avLst/>
          </a:prstGeom>
          <a:noFill/>
        </p:spPr>
      </p:pic>
      <p:sp>
        <p:nvSpPr>
          <p:cNvPr id="13" name="오른쪽 화살표 12"/>
          <p:cNvSpPr/>
          <p:nvPr/>
        </p:nvSpPr>
        <p:spPr>
          <a:xfrm>
            <a:off x="1643042" y="4929198"/>
            <a:ext cx="642942" cy="7143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1472" y="598862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428860" y="4357694"/>
            <a:ext cx="1928826" cy="2357454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hape 16"/>
          <p:cNvCxnSpPr>
            <a:stCxn id="4104" idx="0"/>
          </p:cNvCxnSpPr>
          <p:nvPr/>
        </p:nvCxnSpPr>
        <p:spPr>
          <a:xfrm rot="5400000" flipH="1" flipV="1">
            <a:off x="6036479" y="2393150"/>
            <a:ext cx="1393041" cy="2107421"/>
          </a:xfrm>
          <a:prstGeom prst="bentConnector4">
            <a:avLst>
              <a:gd name="adj1" fmla="val 5128"/>
              <a:gd name="adj2" fmla="val 110847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86050" y="5345684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Apply IP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6643702" y="3571876"/>
            <a:ext cx="714380" cy="214314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14480" y="1500174"/>
            <a:ext cx="571504" cy="14287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928926" y="1500174"/>
            <a:ext cx="500066" cy="214314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72198" y="1571612"/>
            <a:ext cx="642942" cy="214314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71546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b="1" dirty="0" smtClean="0"/>
              <a:t> </a:t>
            </a:r>
            <a:r>
              <a:rPr lang="en-US" b="1" dirty="0" smtClean="0"/>
              <a:t>Introduction Rules – Port Rule</a:t>
            </a:r>
            <a:endParaRPr lang="en-US" altLang="ko-KR" b="1" dirty="0" smtClean="0"/>
          </a:p>
          <a:p>
            <a:r>
              <a:rPr lang="en-US" altLang="ko-KR" dirty="0" smtClean="0"/>
              <a:t>  </a:t>
            </a:r>
            <a:endParaRPr lang="ko-KR" altLang="en-US" dirty="0" smtClean="0"/>
          </a:p>
          <a:p>
            <a:pPr lvl="0"/>
            <a:endParaRPr lang="ko-KR" altLang="en-US" dirty="0" smtClean="0"/>
          </a:p>
          <a:p>
            <a:endParaRPr lang="en-US" altLang="ko-KR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</a:t>
            </a:r>
          </a:p>
        </p:txBody>
      </p:sp>
      <p:pic>
        <p:nvPicPr>
          <p:cNvPr id="7" name="Picture 2" descr="C:\Users\Seo\Desktop\scw file\과제파일\3학년\2학기\네트워크 프로그래밍\과제 - 8 (Firewall) - Team\실행결과 화면\Port Lo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928802"/>
            <a:ext cx="5214974" cy="928694"/>
          </a:xfrm>
          <a:prstGeom prst="rect">
            <a:avLst/>
          </a:prstGeom>
          <a:noFill/>
        </p:spPr>
      </p:pic>
      <p:pic>
        <p:nvPicPr>
          <p:cNvPr id="8" name="Picture 2" descr="C:\Users\Seo\Desktop\iooioo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286256"/>
            <a:ext cx="1216398" cy="1223082"/>
          </a:xfrm>
          <a:prstGeom prst="rect">
            <a:avLst/>
          </a:prstGeom>
          <a:noFill/>
        </p:spPr>
      </p:pic>
      <p:sp>
        <p:nvSpPr>
          <p:cNvPr id="9" name="오른쪽 화살표 8"/>
          <p:cNvSpPr/>
          <p:nvPr/>
        </p:nvSpPr>
        <p:spPr>
          <a:xfrm>
            <a:off x="2500298" y="4500570"/>
            <a:ext cx="1071570" cy="7143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28728" y="555999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</a:t>
            </a:r>
            <a:endParaRPr lang="ko-KR" altLang="en-US" b="1" dirty="0"/>
          </a:p>
        </p:txBody>
      </p:sp>
      <p:pic>
        <p:nvPicPr>
          <p:cNvPr id="32771" name="Picture 3" descr="C:\Users\Seo\Desktop\scw file\과제파일\3학년\2학기\네트워크 프로그래밍\과제 - 8 (Firewall) - Team\참조파일\Well-known por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3500438"/>
            <a:ext cx="4286280" cy="2873192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3714744" y="3786190"/>
            <a:ext cx="4286280" cy="2571768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43504" y="484561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Apply PORT</a:t>
            </a:r>
            <a:endParaRPr lang="ko-KR" altLang="en-US" b="1" dirty="0"/>
          </a:p>
        </p:txBody>
      </p:sp>
      <p:cxnSp>
        <p:nvCxnSpPr>
          <p:cNvPr id="15" name="꺾인 연결선 14"/>
          <p:cNvCxnSpPr>
            <a:stCxn id="32771" idx="0"/>
            <a:endCxn id="7" idx="2"/>
          </p:cNvCxnSpPr>
          <p:nvPr/>
        </p:nvCxnSpPr>
        <p:spPr>
          <a:xfrm rot="16200000" flipV="1">
            <a:off x="4839893" y="2482446"/>
            <a:ext cx="642942" cy="13930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b="1" dirty="0" smtClean="0"/>
              <a:t> </a:t>
            </a:r>
            <a:r>
              <a:rPr lang="en-US" b="1" dirty="0" smtClean="0"/>
              <a:t>Introduction Rules – Control-Bit Rule</a:t>
            </a:r>
            <a:endParaRPr lang="en-US" altLang="ko-KR" b="1" dirty="0" smtClean="0"/>
          </a:p>
          <a:p>
            <a:r>
              <a:rPr lang="en-US" altLang="ko-KR" dirty="0" smtClean="0"/>
              <a:t>  </a:t>
            </a:r>
            <a:endParaRPr lang="ko-KR" altLang="en-US" dirty="0" smtClean="0"/>
          </a:p>
          <a:p>
            <a:pPr lvl="0"/>
            <a:endParaRPr lang="ko-KR" altLang="en-US" dirty="0" smtClean="0"/>
          </a:p>
          <a:p>
            <a:endParaRPr lang="en-US" altLang="ko-KR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</a:t>
            </a:r>
          </a:p>
        </p:txBody>
      </p:sp>
      <p:pic>
        <p:nvPicPr>
          <p:cNvPr id="6" name="Picture 2" descr="C:\Users\Seo\Desktop\scw file\과제파일\3학년\2학기\네트워크 프로그래밍\과제 - 8 (Firewall) - Team\실행결과 화면\ControlBit lo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7" y="1785927"/>
            <a:ext cx="5214974" cy="1428760"/>
          </a:xfrm>
          <a:prstGeom prst="rect">
            <a:avLst/>
          </a:prstGeom>
          <a:noFill/>
        </p:spPr>
      </p:pic>
      <p:pic>
        <p:nvPicPr>
          <p:cNvPr id="7" name="Picture 2" descr="C:\Users\Seo\Desktop\iooioo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286256"/>
            <a:ext cx="1216398" cy="1223082"/>
          </a:xfrm>
          <a:prstGeom prst="rect">
            <a:avLst/>
          </a:prstGeom>
          <a:noFill/>
        </p:spPr>
      </p:pic>
      <p:sp>
        <p:nvSpPr>
          <p:cNvPr id="8" name="오른쪽 화살표 7"/>
          <p:cNvSpPr/>
          <p:nvPr/>
        </p:nvSpPr>
        <p:spPr>
          <a:xfrm>
            <a:off x="2500298" y="4500570"/>
            <a:ext cx="1071570" cy="7143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28728" y="555999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</a:t>
            </a:r>
            <a:endParaRPr lang="ko-KR" altLang="en-US" b="1" dirty="0"/>
          </a:p>
        </p:txBody>
      </p:sp>
      <p:pic>
        <p:nvPicPr>
          <p:cNvPr id="33795" name="Picture 3" descr="C:\Users\Seo\Desktop\hgfhfh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4286256"/>
            <a:ext cx="2792576" cy="2143140"/>
          </a:xfrm>
          <a:prstGeom prst="rect">
            <a:avLst/>
          </a:prstGeom>
          <a:noFill/>
        </p:spPr>
      </p:pic>
      <p:pic>
        <p:nvPicPr>
          <p:cNvPr id="10" name="Picture 5" descr="C:\Users\Seo\Desktop\yhgfhfhgfh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3824298"/>
            <a:ext cx="1895475" cy="1176338"/>
          </a:xfrm>
          <a:prstGeom prst="rect">
            <a:avLst/>
          </a:prstGeom>
          <a:noFill/>
        </p:spPr>
      </p:pic>
      <p:cxnSp>
        <p:nvCxnSpPr>
          <p:cNvPr id="13" name="꺾인 연결선 12"/>
          <p:cNvCxnSpPr>
            <a:stCxn id="33795" idx="0"/>
            <a:endCxn id="6" idx="2"/>
          </p:cNvCxnSpPr>
          <p:nvPr/>
        </p:nvCxnSpPr>
        <p:spPr>
          <a:xfrm rot="16200000" flipV="1">
            <a:off x="5073691" y="2605841"/>
            <a:ext cx="1071569" cy="2289262"/>
          </a:xfrm>
          <a:prstGeom prst="bentConnector3">
            <a:avLst>
              <a:gd name="adj1" fmla="val 72382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b="1" dirty="0" smtClean="0"/>
              <a:t> </a:t>
            </a:r>
            <a:r>
              <a:rPr lang="en-US" b="1" dirty="0" smtClean="0"/>
              <a:t>Introduction Rules – Firewall level set</a:t>
            </a:r>
            <a:endParaRPr lang="en-US" altLang="ko-KR" b="1" dirty="0" smtClean="0"/>
          </a:p>
          <a:p>
            <a:r>
              <a:rPr lang="en-US" altLang="ko-KR" dirty="0" smtClean="0"/>
              <a:t>  </a:t>
            </a:r>
            <a:endParaRPr lang="ko-KR" altLang="en-US" dirty="0" smtClean="0"/>
          </a:p>
          <a:p>
            <a:pPr lvl="0"/>
            <a:endParaRPr lang="ko-KR" altLang="en-US" dirty="0" smtClean="0"/>
          </a:p>
          <a:p>
            <a:endParaRPr lang="en-US" altLang="ko-KR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</a:t>
            </a:r>
          </a:p>
        </p:txBody>
      </p:sp>
      <p:pic>
        <p:nvPicPr>
          <p:cNvPr id="5" name="Picture 2" descr="C:\Users\Seo\Desktop\xcvcx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508" y="1714488"/>
            <a:ext cx="420154" cy="41907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1538" y="1773784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program offers a combination of firewalls.</a:t>
            </a:r>
            <a:endParaRPr lang="ko-KR" altLang="en-US" b="1" dirty="0"/>
          </a:p>
        </p:txBody>
      </p:sp>
      <p:pic>
        <p:nvPicPr>
          <p:cNvPr id="7" name="Picture 2" descr="C:\Users\Seo\Desktop\xcvcx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508" y="2366981"/>
            <a:ext cx="420154" cy="41907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71538" y="2416726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 level (low) ~ 5 level (high)</a:t>
            </a:r>
            <a:endParaRPr lang="ko-KR" altLang="en-US" b="1" dirty="0"/>
          </a:p>
        </p:txBody>
      </p:sp>
      <p:pic>
        <p:nvPicPr>
          <p:cNvPr id="37890" name="Picture 2" descr="C:\Users\Seo\Desktop\scw file\과제파일\3학년\2학기\네트워크 프로그래밍\과제 - 8 (Firewall) - Team\실행결과 화면\방화벽 레밸수준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290908"/>
            <a:ext cx="8459787" cy="3067050"/>
          </a:xfrm>
          <a:prstGeom prst="rect">
            <a:avLst/>
          </a:prstGeom>
          <a:noFill/>
        </p:spPr>
      </p:pic>
      <p:sp>
        <p:nvSpPr>
          <p:cNvPr id="10" name="오른쪽 화살표 9"/>
          <p:cNvSpPr/>
          <p:nvPr/>
        </p:nvSpPr>
        <p:spPr>
          <a:xfrm>
            <a:off x="857224" y="5786454"/>
            <a:ext cx="7215238" cy="2857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Users\Seo\Desktop\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928802"/>
            <a:ext cx="3929058" cy="2857520"/>
          </a:xfrm>
          <a:prstGeom prst="rect">
            <a:avLst/>
          </a:prstGeom>
          <a:noFill/>
        </p:spPr>
      </p:pic>
      <p:sp>
        <p:nvSpPr>
          <p:cNvPr id="55" name="타원 54"/>
          <p:cNvSpPr/>
          <p:nvPr/>
        </p:nvSpPr>
        <p:spPr>
          <a:xfrm>
            <a:off x="500034" y="71414"/>
            <a:ext cx="2286016" cy="7143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Initialization Rules</a:t>
            </a:r>
            <a:endParaRPr lang="ko-KR" altLang="en-US" b="1" dirty="0"/>
          </a:p>
        </p:txBody>
      </p:sp>
      <p:sp>
        <p:nvSpPr>
          <p:cNvPr id="56" name="직사각형 55"/>
          <p:cNvSpPr/>
          <p:nvPr/>
        </p:nvSpPr>
        <p:spPr>
          <a:xfrm>
            <a:off x="571472" y="1142984"/>
            <a:ext cx="214314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 dirty="0" smtClean="0"/>
              <a:t>Protocol Definition</a:t>
            </a:r>
            <a:endParaRPr lang="ko-KR" altLang="en-US" sz="1700" b="1" dirty="0"/>
          </a:p>
        </p:txBody>
      </p:sp>
      <p:sp>
        <p:nvSpPr>
          <p:cNvPr id="57" name="직사각형 56"/>
          <p:cNvSpPr/>
          <p:nvPr/>
        </p:nvSpPr>
        <p:spPr>
          <a:xfrm>
            <a:off x="571472" y="2071678"/>
            <a:ext cx="2143140" cy="10001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IP addresses define (All = NULL)</a:t>
            </a:r>
            <a:endParaRPr lang="ko-KR" altLang="en-US" sz="1600" b="1" dirty="0"/>
          </a:p>
        </p:txBody>
      </p:sp>
      <p:sp>
        <p:nvSpPr>
          <p:cNvPr id="58" name="직사각형 57"/>
          <p:cNvSpPr/>
          <p:nvPr/>
        </p:nvSpPr>
        <p:spPr>
          <a:xfrm>
            <a:off x="571472" y="3357562"/>
            <a:ext cx="2143140" cy="10001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Port addresses define (All = 0)</a:t>
            </a:r>
            <a:endParaRPr lang="ko-KR" altLang="en-US" sz="1400" b="1" dirty="0"/>
          </a:p>
        </p:txBody>
      </p:sp>
      <p:sp>
        <p:nvSpPr>
          <p:cNvPr id="59" name="직사각형 58"/>
          <p:cNvSpPr/>
          <p:nvPr/>
        </p:nvSpPr>
        <p:spPr>
          <a:xfrm>
            <a:off x="571472" y="4572008"/>
            <a:ext cx="2143140" cy="1000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Control bits defined (NOT = 0)</a:t>
            </a:r>
            <a:endParaRPr lang="ko-KR" altLang="en-US" sz="1600" b="1" dirty="0"/>
          </a:p>
        </p:txBody>
      </p:sp>
      <p:sp>
        <p:nvSpPr>
          <p:cNvPr id="60" name="타원 59"/>
          <p:cNvSpPr/>
          <p:nvPr/>
        </p:nvSpPr>
        <p:spPr>
          <a:xfrm>
            <a:off x="500034" y="5857892"/>
            <a:ext cx="2286016" cy="7143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Apply rules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5357818" y="2285992"/>
            <a:ext cx="1000132" cy="21431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357818" y="2500306"/>
            <a:ext cx="1571636" cy="857256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357818" y="3357562"/>
            <a:ext cx="1714512" cy="785818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357818" y="4143380"/>
            <a:ext cx="1928826" cy="428628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286116" y="5214950"/>
            <a:ext cx="1000132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ACCEPT (1) / DROP (0) definition</a:t>
            </a:r>
            <a:endParaRPr lang="ko-KR" altLang="en-US" sz="1200" b="1" dirty="0"/>
          </a:p>
        </p:txBody>
      </p:sp>
      <p:cxnSp>
        <p:nvCxnSpPr>
          <p:cNvPr id="66" name="꺾인 연결선 65"/>
          <p:cNvCxnSpPr>
            <a:stCxn id="55" idx="4"/>
            <a:endCxn id="56" idx="0"/>
          </p:cNvCxnSpPr>
          <p:nvPr/>
        </p:nvCxnSpPr>
        <p:spPr>
          <a:xfrm rot="5400000">
            <a:off x="1464447" y="964389"/>
            <a:ext cx="35719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56" idx="2"/>
            <a:endCxn id="57" idx="0"/>
          </p:cNvCxnSpPr>
          <p:nvPr/>
        </p:nvCxnSpPr>
        <p:spPr>
          <a:xfrm rot="5400000">
            <a:off x="1500166" y="1928802"/>
            <a:ext cx="285752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57" idx="3"/>
            <a:endCxn id="78" idx="0"/>
          </p:cNvCxnSpPr>
          <p:nvPr/>
        </p:nvCxnSpPr>
        <p:spPr>
          <a:xfrm>
            <a:off x="2714612" y="2571744"/>
            <a:ext cx="1071570" cy="28575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endCxn id="58" idx="0"/>
          </p:cNvCxnSpPr>
          <p:nvPr/>
        </p:nvCxnSpPr>
        <p:spPr>
          <a:xfrm rot="10800000" flipV="1">
            <a:off x="1643042" y="3143248"/>
            <a:ext cx="1643074" cy="21431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58" idx="3"/>
            <a:endCxn id="79" idx="0"/>
          </p:cNvCxnSpPr>
          <p:nvPr/>
        </p:nvCxnSpPr>
        <p:spPr>
          <a:xfrm>
            <a:off x="2714612" y="3857628"/>
            <a:ext cx="1071570" cy="14287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79" idx="1"/>
            <a:endCxn id="59" idx="0"/>
          </p:cNvCxnSpPr>
          <p:nvPr/>
        </p:nvCxnSpPr>
        <p:spPr>
          <a:xfrm rot="10800000" flipV="1">
            <a:off x="1643042" y="4429132"/>
            <a:ext cx="1643074" cy="14287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endCxn id="65" idx="0"/>
          </p:cNvCxnSpPr>
          <p:nvPr/>
        </p:nvCxnSpPr>
        <p:spPr>
          <a:xfrm>
            <a:off x="2714612" y="5000636"/>
            <a:ext cx="1071570" cy="21431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65" idx="1"/>
            <a:endCxn id="60" idx="0"/>
          </p:cNvCxnSpPr>
          <p:nvPr/>
        </p:nvCxnSpPr>
        <p:spPr>
          <a:xfrm rot="10800000" flipV="1">
            <a:off x="1643042" y="5643578"/>
            <a:ext cx="1643074" cy="21431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6" idx="3"/>
            <a:endCxn id="81" idx="1"/>
          </p:cNvCxnSpPr>
          <p:nvPr/>
        </p:nvCxnSpPr>
        <p:spPr>
          <a:xfrm>
            <a:off x="2714612" y="1464455"/>
            <a:ext cx="571504" cy="1588"/>
          </a:xfrm>
          <a:prstGeom prst="straightConnector1">
            <a:avLst/>
          </a:prstGeom>
          <a:ln w="31750">
            <a:solidFill>
              <a:schemeClr val="tx1">
                <a:alpha val="62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2" idx="1"/>
          </p:cNvCxnSpPr>
          <p:nvPr/>
        </p:nvCxnSpPr>
        <p:spPr>
          <a:xfrm>
            <a:off x="2214546" y="2570156"/>
            <a:ext cx="3143272" cy="358778"/>
          </a:xfrm>
          <a:prstGeom prst="straightConnector1">
            <a:avLst/>
          </a:prstGeom>
          <a:ln w="31750">
            <a:solidFill>
              <a:schemeClr val="tx1">
                <a:alpha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8" idx="3"/>
            <a:endCxn id="63" idx="1"/>
          </p:cNvCxnSpPr>
          <p:nvPr/>
        </p:nvCxnSpPr>
        <p:spPr>
          <a:xfrm flipV="1">
            <a:off x="2714612" y="3750471"/>
            <a:ext cx="2643206" cy="107157"/>
          </a:xfrm>
          <a:prstGeom prst="straightConnector1">
            <a:avLst/>
          </a:prstGeom>
          <a:ln w="31750">
            <a:solidFill>
              <a:schemeClr val="tx1">
                <a:alpha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9" idx="3"/>
            <a:endCxn id="64" idx="1"/>
          </p:cNvCxnSpPr>
          <p:nvPr/>
        </p:nvCxnSpPr>
        <p:spPr>
          <a:xfrm flipV="1">
            <a:off x="2714612" y="4357694"/>
            <a:ext cx="2643206" cy="714380"/>
          </a:xfrm>
          <a:prstGeom prst="straightConnector1">
            <a:avLst/>
          </a:prstGeom>
          <a:ln w="31750">
            <a:solidFill>
              <a:schemeClr val="tx1">
                <a:alpha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286116" y="2857496"/>
            <a:ext cx="1000132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ACCEPT (1) / DROP (0) definition</a:t>
            </a:r>
            <a:endParaRPr lang="ko-KR" altLang="en-US" sz="1200" b="1" dirty="0"/>
          </a:p>
        </p:txBody>
      </p:sp>
      <p:sp>
        <p:nvSpPr>
          <p:cNvPr id="79" name="직사각형 78"/>
          <p:cNvSpPr/>
          <p:nvPr/>
        </p:nvSpPr>
        <p:spPr>
          <a:xfrm>
            <a:off x="3286116" y="4000504"/>
            <a:ext cx="1000132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ACCEPT (1) / DROP (0) definition</a:t>
            </a:r>
            <a:endParaRPr lang="ko-KR" altLang="en-US" sz="1200" b="1" dirty="0"/>
          </a:p>
        </p:txBody>
      </p:sp>
      <p:cxnSp>
        <p:nvCxnSpPr>
          <p:cNvPr id="80" name="직선 화살표 연결선 79"/>
          <p:cNvCxnSpPr>
            <a:endCxn id="61" idx="1"/>
          </p:cNvCxnSpPr>
          <p:nvPr/>
        </p:nvCxnSpPr>
        <p:spPr>
          <a:xfrm>
            <a:off x="2786050" y="1571612"/>
            <a:ext cx="2571768" cy="821537"/>
          </a:xfrm>
          <a:prstGeom prst="straightConnector1">
            <a:avLst/>
          </a:prstGeom>
          <a:ln w="31750">
            <a:solidFill>
              <a:schemeClr val="tx1">
                <a:alpha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286116" y="1285860"/>
            <a:ext cx="1000132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TCP(6)</a:t>
            </a:r>
            <a:endParaRPr lang="ko-KR" altLang="en-US" sz="1600" b="1" dirty="0"/>
          </a:p>
        </p:txBody>
      </p:sp>
      <p:pic>
        <p:nvPicPr>
          <p:cNvPr id="82" name="Picture 5" descr="C:\Users\Seo\Desktop\ytyr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5429264"/>
            <a:ext cx="1000132" cy="875116"/>
          </a:xfrm>
          <a:prstGeom prst="rect">
            <a:avLst/>
          </a:prstGeom>
          <a:noFill/>
        </p:spPr>
      </p:pic>
      <p:pic>
        <p:nvPicPr>
          <p:cNvPr id="83" name="Picture 5" descr="C:\Users\Seo\Desktop\ytyr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5429264"/>
            <a:ext cx="1000132" cy="875116"/>
          </a:xfrm>
          <a:prstGeom prst="rect">
            <a:avLst/>
          </a:prstGeom>
          <a:noFill/>
        </p:spPr>
      </p:pic>
      <p:pic>
        <p:nvPicPr>
          <p:cNvPr id="84" name="Picture 5" descr="C:\Users\Seo\Desktop\ytyr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6710" y="5429264"/>
            <a:ext cx="1000132" cy="875116"/>
          </a:xfrm>
          <a:prstGeom prst="rect">
            <a:avLst/>
          </a:prstGeom>
          <a:noFill/>
        </p:spPr>
      </p:pic>
      <p:sp>
        <p:nvSpPr>
          <p:cNvPr id="85" name="TextBox 84"/>
          <p:cNvSpPr txBox="1"/>
          <p:nvPr/>
        </p:nvSpPr>
        <p:spPr>
          <a:xfrm>
            <a:off x="5072066" y="550070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IP Rule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29388" y="550070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PORT Rule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58148" y="550070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CB Rule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4" name="꺾인 연결선 103"/>
          <p:cNvCxnSpPr>
            <a:stCxn id="60" idx="4"/>
            <a:endCxn id="84" idx="2"/>
          </p:cNvCxnSpPr>
          <p:nvPr/>
        </p:nvCxnSpPr>
        <p:spPr>
          <a:xfrm rot="5400000" flipH="1" flipV="1">
            <a:off x="4830963" y="3116459"/>
            <a:ext cx="267892" cy="6643734"/>
          </a:xfrm>
          <a:prstGeom prst="bentConnector3">
            <a:avLst>
              <a:gd name="adj1" fmla="val -85333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60" idx="5"/>
            <a:endCxn id="83" idx="2"/>
          </p:cNvCxnSpPr>
          <p:nvPr/>
        </p:nvCxnSpPr>
        <p:spPr>
          <a:xfrm rot="5400000" flipH="1" flipV="1">
            <a:off x="4573006" y="4182644"/>
            <a:ext cx="163274" cy="4406746"/>
          </a:xfrm>
          <a:prstGeom prst="bentConnector3">
            <a:avLst>
              <a:gd name="adj1" fmla="val -112276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60" idx="6"/>
            <a:endCxn id="82" idx="2"/>
          </p:cNvCxnSpPr>
          <p:nvPr/>
        </p:nvCxnSpPr>
        <p:spPr>
          <a:xfrm>
            <a:off x="2786050" y="6215082"/>
            <a:ext cx="2714644" cy="89298"/>
          </a:xfrm>
          <a:prstGeom prst="bentConnector4">
            <a:avLst>
              <a:gd name="adj1" fmla="val 40789"/>
              <a:gd name="adj2" fmla="val 355997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87624" y="2420888"/>
            <a:ext cx="4608512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43608" y="1052736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4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ONTENTS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9712" y="2898232"/>
            <a:ext cx="0" cy="1970928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7664" y="285293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  Subject Overview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3347700"/>
            <a:ext cx="552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  Introduction to Software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3861048"/>
            <a:ext cx="56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  Software Algorithm &amp; Design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436510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  Demo &amp; Practical Example   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567155"/>
            <a:ext cx="4896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Ⓒ</a:t>
            </a:r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미니블로그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TEMPLATE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hlinkClick r:id="rId2"/>
              </a:rPr>
              <a:t>http://minheeblog.tistory.com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4845618"/>
            <a:ext cx="56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   In Closing Project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36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42910" y="357166"/>
            <a:ext cx="2286016" cy="7858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Starting packet filtering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3357554" y="357166"/>
            <a:ext cx="1500198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IP, TCP </a:t>
            </a:r>
            <a:r>
              <a:rPr lang="ko-KR" altLang="en-US" b="1" dirty="0" smtClean="0"/>
              <a:t>헤더정의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5286380" y="357166"/>
            <a:ext cx="1428760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Recvfrom</a:t>
            </a:r>
            <a:r>
              <a:rPr lang="en-US" altLang="ko-KR" sz="1400" b="1" dirty="0" smtClean="0"/>
              <a:t>()</a:t>
            </a:r>
            <a:r>
              <a:rPr lang="ko-KR" altLang="en-US" sz="1400" b="1" dirty="0" smtClean="0"/>
              <a:t>으로 </a:t>
            </a:r>
            <a:r>
              <a:rPr lang="ko-KR" altLang="en-US" sz="1400" b="1" dirty="0" err="1" smtClean="0"/>
              <a:t>패킷을</a:t>
            </a:r>
            <a:r>
              <a:rPr lang="ko-KR" altLang="en-US" sz="1400" b="1" dirty="0" smtClean="0"/>
              <a:t> 받아오기</a:t>
            </a:r>
            <a:endParaRPr lang="ko-KR" altLang="en-US" sz="1400" b="1" dirty="0"/>
          </a:p>
        </p:txBody>
      </p:sp>
      <p:pic>
        <p:nvPicPr>
          <p:cNvPr id="6" name="Picture 2" descr="C:\Users\Seo\Desktop\zzz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50"/>
            <a:ext cx="6643734" cy="428628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143240" y="1643050"/>
            <a:ext cx="1000132" cy="21431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4810" y="1643050"/>
            <a:ext cx="3643338" cy="21431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43108" y="1857364"/>
            <a:ext cx="2357454" cy="21431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72000" y="1857364"/>
            <a:ext cx="428628" cy="21431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43438" y="2285992"/>
            <a:ext cx="828000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Protocol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7215206" y="357166"/>
            <a:ext cx="1428760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IP, TCP</a:t>
            </a:r>
            <a:r>
              <a:rPr lang="ko-KR" altLang="en-US" sz="1400" b="1" dirty="0" smtClean="0"/>
              <a:t>헤더에 맞게 </a:t>
            </a:r>
            <a:r>
              <a:rPr lang="ko-KR" altLang="en-US" sz="1400" b="1" dirty="0" err="1" smtClean="0"/>
              <a:t>패킷정보</a:t>
            </a:r>
            <a:r>
              <a:rPr lang="ko-KR" altLang="en-US" sz="1400" b="1" dirty="0" smtClean="0"/>
              <a:t> 분할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715008" y="2285992"/>
            <a:ext cx="785818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IP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6786578" y="2285992"/>
            <a:ext cx="785818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PORT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7929586" y="2285992"/>
            <a:ext cx="785818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CB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72000" y="2214554"/>
            <a:ext cx="4214842" cy="228601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1" idx="3"/>
            <a:endCxn id="13" idx="1"/>
          </p:cNvCxnSpPr>
          <p:nvPr/>
        </p:nvCxnSpPr>
        <p:spPr>
          <a:xfrm>
            <a:off x="5471438" y="2500306"/>
            <a:ext cx="2435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14" idx="1"/>
          </p:cNvCxnSpPr>
          <p:nvPr/>
        </p:nvCxnSpPr>
        <p:spPr>
          <a:xfrm>
            <a:off x="6500826" y="2500306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3"/>
            <a:endCxn id="15" idx="1"/>
          </p:cNvCxnSpPr>
          <p:nvPr/>
        </p:nvCxnSpPr>
        <p:spPr>
          <a:xfrm>
            <a:off x="7572396" y="2500306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43438" y="2786058"/>
            <a:ext cx="4071966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중첩 </a:t>
            </a:r>
            <a:r>
              <a:rPr lang="en-US" altLang="ko-KR" b="1" dirty="0" smtClean="0"/>
              <a:t>if/else</a:t>
            </a:r>
            <a:r>
              <a:rPr lang="ko-KR" altLang="en-US" b="1" dirty="0" smtClean="0"/>
              <a:t>이용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428596" y="4000504"/>
            <a:ext cx="1857388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ACCEPT </a:t>
            </a:r>
            <a:r>
              <a:rPr lang="ko-KR" altLang="en-US" sz="900" b="1" dirty="0" smtClean="0"/>
              <a:t>옵션 경우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범위 안 </a:t>
            </a:r>
            <a:r>
              <a:rPr lang="en-US" altLang="ko-KR" sz="900" b="1" dirty="0" smtClean="0"/>
              <a:t>S,D </a:t>
            </a:r>
            <a:r>
              <a:rPr lang="ko-KR" altLang="en-US" sz="900" b="1" dirty="0" smtClean="0"/>
              <a:t>포함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포트 허용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2428860" y="4000504"/>
            <a:ext cx="1928826" cy="4286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DROP </a:t>
            </a:r>
            <a:r>
              <a:rPr lang="ko-KR" altLang="en-US" sz="900" b="1" dirty="0" smtClean="0"/>
              <a:t>옵션 경우 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범위 밖 </a:t>
            </a:r>
            <a:r>
              <a:rPr lang="en-US" altLang="ko-KR" sz="900" b="1" dirty="0" smtClean="0"/>
              <a:t>S,D </a:t>
            </a:r>
            <a:r>
              <a:rPr lang="ko-KR" altLang="en-US" sz="900" b="1" dirty="0" smtClean="0"/>
              <a:t>미포함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포트 불가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cxnSp>
        <p:nvCxnSpPr>
          <p:cNvPr id="23" name="직선 화살표 연결선 22"/>
          <p:cNvCxnSpPr>
            <a:stCxn id="3" idx="6"/>
            <a:endCxn id="4" idx="1"/>
          </p:cNvCxnSpPr>
          <p:nvPr/>
        </p:nvCxnSpPr>
        <p:spPr>
          <a:xfrm>
            <a:off x="2928926" y="750075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" idx="3"/>
            <a:endCxn id="5" idx="1"/>
          </p:cNvCxnSpPr>
          <p:nvPr/>
        </p:nvCxnSpPr>
        <p:spPr>
          <a:xfrm>
            <a:off x="4857752" y="750075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3"/>
            <a:endCxn id="12" idx="1"/>
          </p:cNvCxnSpPr>
          <p:nvPr/>
        </p:nvCxnSpPr>
        <p:spPr>
          <a:xfrm>
            <a:off x="6715140" y="750075"/>
            <a:ext cx="50006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85720" y="1571612"/>
            <a:ext cx="8643998" cy="3214710"/>
          </a:xfrm>
          <a:prstGeom prst="rect">
            <a:avLst/>
          </a:prstGeom>
          <a:noFill/>
          <a:ln w="444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위쪽/아래쪽 화살표 26"/>
          <p:cNvSpPr/>
          <p:nvPr/>
        </p:nvSpPr>
        <p:spPr>
          <a:xfrm rot="3209589">
            <a:off x="3258217" y="2072639"/>
            <a:ext cx="243428" cy="413607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12" idx="2"/>
            <a:endCxn id="26" idx="0"/>
          </p:cNvCxnSpPr>
          <p:nvPr/>
        </p:nvCxnSpPr>
        <p:spPr>
          <a:xfrm rot="5400000">
            <a:off x="6054339" y="-303635"/>
            <a:ext cx="428628" cy="332186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643438" y="3429000"/>
            <a:ext cx="4071966" cy="2857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IP</a:t>
            </a:r>
            <a:r>
              <a:rPr lang="ko-KR" altLang="en-US" sz="1200" b="1" dirty="0" smtClean="0"/>
              <a:t>대역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범위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허용 불가</a:t>
            </a:r>
            <a:r>
              <a:rPr lang="en-US" altLang="ko-KR" sz="1200" b="1" dirty="0" smtClean="0"/>
              <a:t>(DROP)/</a:t>
            </a:r>
            <a:r>
              <a:rPr lang="ko-KR" altLang="en-US" sz="1200" b="1" dirty="0" smtClean="0"/>
              <a:t>가능</a:t>
            </a:r>
            <a:r>
              <a:rPr lang="en-US" altLang="ko-KR" sz="1200" b="1" dirty="0" smtClean="0"/>
              <a:t>(ACCEPT)</a:t>
            </a:r>
            <a:r>
              <a:rPr lang="ko-KR" altLang="en-US" sz="1200" b="1" dirty="0" smtClean="0"/>
              <a:t>을 판단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4643438" y="3786190"/>
            <a:ext cx="4071966" cy="2857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포트번호 허용</a:t>
            </a:r>
            <a:r>
              <a:rPr lang="en-US" altLang="ko-KR" sz="1200" b="1" dirty="0" smtClean="0"/>
              <a:t>(ACCEPT)/</a:t>
            </a:r>
            <a:r>
              <a:rPr lang="ko-KR" altLang="en-US" sz="1200" b="1" dirty="0" smtClean="0"/>
              <a:t>불가</a:t>
            </a:r>
            <a:r>
              <a:rPr lang="en-US" altLang="ko-KR" sz="1200" b="1" dirty="0" smtClean="0"/>
              <a:t>(DROP)</a:t>
            </a:r>
            <a:r>
              <a:rPr lang="ko-KR" altLang="en-US" sz="1200" b="1" dirty="0" smtClean="0"/>
              <a:t> 판단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4643438" y="4143380"/>
            <a:ext cx="4071966" cy="2857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ControlBit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허용</a:t>
            </a:r>
            <a:r>
              <a:rPr lang="en-US" altLang="ko-KR" sz="1200" b="1" dirty="0" smtClean="0"/>
              <a:t>(ACCEPT)/</a:t>
            </a:r>
            <a:r>
              <a:rPr lang="ko-KR" altLang="en-US" sz="1200" b="1" dirty="0" smtClean="0"/>
              <a:t>불가</a:t>
            </a:r>
            <a:r>
              <a:rPr lang="en-US" altLang="ko-KR" sz="1200" b="1" dirty="0" smtClean="0"/>
              <a:t>(DROP)</a:t>
            </a:r>
            <a:r>
              <a:rPr lang="ko-KR" altLang="en-US" sz="1200" b="1" dirty="0" smtClean="0"/>
              <a:t> 판단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32" name="직사각형 31"/>
          <p:cNvSpPr/>
          <p:nvPr/>
        </p:nvSpPr>
        <p:spPr>
          <a:xfrm>
            <a:off x="428596" y="5572140"/>
            <a:ext cx="2143140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패킷</a:t>
            </a:r>
            <a:r>
              <a:rPr lang="ko-KR" altLang="en-US" sz="1400" b="1" dirty="0" smtClean="0"/>
              <a:t> 비교 작업 완료</a:t>
            </a:r>
            <a:endParaRPr lang="ko-KR" altLang="en-US" sz="1400" b="1" dirty="0"/>
          </a:p>
        </p:txBody>
      </p:sp>
      <p:cxnSp>
        <p:nvCxnSpPr>
          <p:cNvPr id="33" name="꺾인 연결선 32"/>
          <p:cNvCxnSpPr>
            <a:stCxn id="21" idx="2"/>
            <a:endCxn id="16" idx="2"/>
          </p:cNvCxnSpPr>
          <p:nvPr/>
        </p:nvCxnSpPr>
        <p:spPr>
          <a:xfrm rot="16200000" flipH="1">
            <a:off x="4030290" y="1737569"/>
            <a:ext cx="90000" cy="5436000"/>
          </a:xfrm>
          <a:prstGeom prst="bentConnector3">
            <a:avLst>
              <a:gd name="adj1" fmla="val 34579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2" idx="2"/>
            <a:endCxn id="16" idx="2"/>
          </p:cNvCxnSpPr>
          <p:nvPr/>
        </p:nvCxnSpPr>
        <p:spPr>
          <a:xfrm rot="16200000" flipH="1">
            <a:off x="5000628" y="2821777"/>
            <a:ext cx="71438" cy="3286148"/>
          </a:xfrm>
          <a:prstGeom prst="bentConnector3">
            <a:avLst>
              <a:gd name="adj1" fmla="val 29014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6" idx="2"/>
            <a:endCxn id="32" idx="0"/>
          </p:cNvCxnSpPr>
          <p:nvPr/>
        </p:nvCxnSpPr>
        <p:spPr>
          <a:xfrm rot="5400000">
            <a:off x="2661034" y="3625455"/>
            <a:ext cx="785818" cy="31075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286116" y="5572140"/>
            <a:ext cx="214314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처리결과에 따른 적절한 로그파일에 기록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허용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차단기록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37" name="타원 36"/>
          <p:cNvSpPr/>
          <p:nvPr/>
        </p:nvSpPr>
        <p:spPr>
          <a:xfrm>
            <a:off x="6143636" y="5500702"/>
            <a:ext cx="2286016" cy="9286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End packet filtering</a:t>
            </a:r>
            <a:endParaRPr lang="ko-KR" altLang="en-US" b="1" dirty="0"/>
          </a:p>
        </p:txBody>
      </p:sp>
      <p:cxnSp>
        <p:nvCxnSpPr>
          <p:cNvPr id="38" name="직선 화살표 연결선 37"/>
          <p:cNvCxnSpPr>
            <a:stCxn id="32" idx="3"/>
            <a:endCxn id="36" idx="1"/>
          </p:cNvCxnSpPr>
          <p:nvPr/>
        </p:nvCxnSpPr>
        <p:spPr>
          <a:xfrm>
            <a:off x="2571736" y="5965049"/>
            <a:ext cx="71438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6" idx="3"/>
            <a:endCxn id="37" idx="2"/>
          </p:cNvCxnSpPr>
          <p:nvPr/>
        </p:nvCxnSpPr>
        <p:spPr>
          <a:xfrm>
            <a:off x="5429256" y="5965049"/>
            <a:ext cx="71438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" descr="C:\Users\Seo\Desktop\UYUYTUT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16"/>
            <a:ext cx="3714776" cy="1781164"/>
          </a:xfrm>
          <a:prstGeom prst="rect">
            <a:avLst/>
          </a:prstGeom>
          <a:noFill/>
        </p:spPr>
      </p:pic>
      <p:cxnSp>
        <p:nvCxnSpPr>
          <p:cNvPr id="44" name="Shape 43"/>
          <p:cNvCxnSpPr>
            <a:stCxn id="37" idx="4"/>
            <a:endCxn id="3" idx="2"/>
          </p:cNvCxnSpPr>
          <p:nvPr/>
        </p:nvCxnSpPr>
        <p:spPr>
          <a:xfrm rot="5400000" flipH="1">
            <a:off x="1125116" y="267869"/>
            <a:ext cx="5679321" cy="6643734"/>
          </a:xfrm>
          <a:prstGeom prst="bentConnector4">
            <a:avLst>
              <a:gd name="adj1" fmla="val -2885"/>
              <a:gd name="adj2" fmla="val 10758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207454" y="332656"/>
            <a:ext cx="8396994" cy="6336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Main Thread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/>
          <p:nvPr/>
        </p:nvCxnSpPr>
        <p:spPr>
          <a:xfrm>
            <a:off x="2843880" y="1997452"/>
            <a:ext cx="648000" cy="1588"/>
          </a:xfrm>
          <a:prstGeom prst="bentConnector3">
            <a:avLst>
              <a:gd name="adj1" fmla="val 51187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950" y="402689"/>
            <a:ext cx="1586546" cy="137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3995936" y="604143"/>
            <a:ext cx="3134950" cy="2032769"/>
            <a:chOff x="3491880" y="529233"/>
            <a:chExt cx="3134950" cy="2032769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674" y="529233"/>
              <a:ext cx="2555156" cy="1171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491880" y="1484784"/>
              <a:ext cx="2008764" cy="107721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1. Starting </a:t>
              </a:r>
              <a:r>
                <a:rPr lang="en-US" altLang="ko-KR" sz="1600" b="1" dirty="0"/>
                <a:t>packets </a:t>
              </a:r>
              <a:r>
                <a:rPr lang="en-US" altLang="ko-KR" sz="1600" b="1" dirty="0" smtClean="0"/>
                <a:t>  </a:t>
              </a:r>
            </a:p>
            <a:p>
              <a:r>
                <a:rPr lang="en-US" altLang="ko-KR" sz="1600" b="1" dirty="0" smtClean="0"/>
                <a:t>   track</a:t>
              </a:r>
            </a:p>
            <a:p>
              <a:r>
                <a:rPr lang="en-US" altLang="ko-KR" sz="1600" b="1" dirty="0"/>
                <a:t>2. rule / </a:t>
              </a:r>
              <a:r>
                <a:rPr lang="en-US" altLang="ko-KR" sz="1600" b="1" dirty="0" err="1" smtClean="0"/>
                <a:t>not_rule</a:t>
              </a:r>
              <a:r>
                <a:rPr lang="en-US" altLang="ko-KR" sz="1600" b="1" dirty="0" smtClean="0"/>
                <a:t>         </a:t>
              </a:r>
            </a:p>
            <a:p>
              <a:r>
                <a:rPr lang="en-US" altLang="ko-KR" sz="1600" b="1" dirty="0" smtClean="0"/>
                <a:t>   selection</a:t>
              </a:r>
              <a:endParaRPr lang="ko-KR" altLang="en-US" sz="1600" b="1" dirty="0"/>
            </a:p>
          </p:txBody>
        </p:sp>
      </p:grpSp>
      <p:cxnSp>
        <p:nvCxnSpPr>
          <p:cNvPr id="8" name="꺾인 연결선 7"/>
          <p:cNvCxnSpPr>
            <a:stCxn id="7" idx="2"/>
            <a:endCxn id="14" idx="0"/>
          </p:cNvCxnSpPr>
          <p:nvPr/>
        </p:nvCxnSpPr>
        <p:spPr>
          <a:xfrm rot="16200000" flipH="1">
            <a:off x="5189079" y="2448150"/>
            <a:ext cx="794800" cy="1172323"/>
          </a:xfrm>
          <a:prstGeom prst="bentConnector3">
            <a:avLst>
              <a:gd name="adj1" fmla="val 50000"/>
            </a:avLst>
          </a:prstGeom>
          <a:ln w="41275">
            <a:solidFill>
              <a:schemeClr val="tx1">
                <a:alpha val="44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125"/>
          <p:cNvCxnSpPr/>
          <p:nvPr/>
        </p:nvCxnSpPr>
        <p:spPr>
          <a:xfrm rot="5400000">
            <a:off x="5081910" y="4757822"/>
            <a:ext cx="857256" cy="1548000"/>
          </a:xfrm>
          <a:prstGeom prst="bentConnector2">
            <a:avLst/>
          </a:prstGeom>
          <a:ln w="34925">
            <a:solidFill>
              <a:schemeClr val="tx1">
                <a:alpha val="47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0192" y="5178678"/>
            <a:ext cx="1366792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Input : ‘end’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46345" y="6000768"/>
            <a:ext cx="3111803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Send your </a:t>
            </a:r>
            <a:r>
              <a:rPr lang="en-US" altLang="ko-KR" sz="1600" b="1" dirty="0" smtClean="0"/>
              <a:t>Dummy </a:t>
            </a:r>
            <a:r>
              <a:rPr lang="en-US" altLang="ko-KR" sz="1600" b="1" dirty="0"/>
              <a:t>packet</a:t>
            </a:r>
            <a:endParaRPr lang="ko-KR" altLang="en-US" sz="1600" b="1" dirty="0"/>
          </a:p>
        </p:txBody>
      </p:sp>
      <p:sp>
        <p:nvSpPr>
          <p:cNvPr id="12" name="타원 11"/>
          <p:cNvSpPr/>
          <p:nvPr/>
        </p:nvSpPr>
        <p:spPr>
          <a:xfrm>
            <a:off x="355430" y="4407896"/>
            <a:ext cx="2078196" cy="9286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Start Menu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304814" y="3145465"/>
            <a:ext cx="2147506" cy="1939719"/>
            <a:chOff x="5292080" y="3145465"/>
            <a:chExt cx="2147506" cy="193971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292080" y="3431712"/>
              <a:ext cx="1735653" cy="16534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Thread()</a:t>
              </a: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5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590" y="3145465"/>
              <a:ext cx="911996" cy="787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3004471" y="3435166"/>
            <a:ext cx="1735653" cy="28741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Rule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Not_Rule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/>
          <p:nvPr/>
        </p:nvCxnSpPr>
        <p:spPr>
          <a:xfrm rot="5400000">
            <a:off x="3887165" y="3003200"/>
            <a:ext cx="648000" cy="1588"/>
          </a:xfrm>
          <a:prstGeom prst="bentConnector3">
            <a:avLst>
              <a:gd name="adj1" fmla="val 51187"/>
            </a:avLst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6" idx="1"/>
          </p:cNvCxnSpPr>
          <p:nvPr/>
        </p:nvCxnSpPr>
        <p:spPr>
          <a:xfrm rot="10800000">
            <a:off x="2428471" y="4869163"/>
            <a:ext cx="576000" cy="3081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31840" y="3933056"/>
            <a:ext cx="1466025" cy="86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Receive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Filtered packets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31839" y="5307504"/>
            <a:ext cx="1466025" cy="86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Receive all packets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36096" y="3907830"/>
            <a:ext cx="1512168" cy="10001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While(1){</a:t>
            </a:r>
          </a:p>
          <a:p>
            <a:pPr algn="r"/>
            <a:r>
              <a:rPr lang="en-US" altLang="ko-KR" sz="1600" dirty="0">
                <a:solidFill>
                  <a:schemeClr val="tx1"/>
                </a:solidFill>
              </a:rPr>
              <a:t>‘end’ for wait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3" name="Picture 2" descr="C:\Users\Seo\Desktop\iooioo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347877"/>
            <a:ext cx="1714512" cy="1723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 smtClean="0"/>
              <a:t> </a:t>
            </a:r>
            <a:r>
              <a:rPr lang="en-US" b="1" dirty="0" smtClean="0"/>
              <a:t>Limitations of the current program</a:t>
            </a:r>
            <a:endParaRPr lang="en-US" altLang="ko-KR" b="1" dirty="0" smtClean="0"/>
          </a:p>
          <a:p>
            <a:r>
              <a:rPr lang="en-US" altLang="ko-KR" dirty="0" smtClean="0"/>
              <a:t>  </a:t>
            </a:r>
            <a:endParaRPr lang="ko-KR" altLang="en-US" dirty="0" smtClean="0"/>
          </a:p>
          <a:p>
            <a:pPr lvl="0"/>
            <a:endParaRPr lang="ko-KR" altLang="en-US" dirty="0" smtClean="0"/>
          </a:p>
          <a:p>
            <a:endParaRPr lang="en-US" altLang="ko-KR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</a:t>
            </a:r>
          </a:p>
        </p:txBody>
      </p:sp>
      <p:pic>
        <p:nvPicPr>
          <p:cNvPr id="5" name="Picture 2" descr="C:\Users\Seo\Desktop\xcvcx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508" y="2357430"/>
            <a:ext cx="420154" cy="41907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1538" y="2357430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 handle many possible exceptions exist - Unstable</a:t>
            </a:r>
            <a:endParaRPr lang="ko-KR" altLang="en-US" b="1" dirty="0"/>
          </a:p>
        </p:txBody>
      </p:sp>
      <p:pic>
        <p:nvPicPr>
          <p:cNvPr id="7" name="Picture 2" descr="C:\Users\Seo\Desktop\xcvcx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508" y="3286124"/>
            <a:ext cx="420154" cy="41907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71538" y="3286124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Initializes all registration existing rules are rules</a:t>
            </a:r>
            <a:endParaRPr lang="ko-KR" altLang="en-US" b="1" dirty="0"/>
          </a:p>
        </p:txBody>
      </p:sp>
      <p:pic>
        <p:nvPicPr>
          <p:cNvPr id="9" name="Picture 2" descr="C:\Users\Seo\Desktop\xcvcx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508" y="4143380"/>
            <a:ext cx="420154" cy="419077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1071538" y="4133829"/>
            <a:ext cx="6643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Did not solve the memory leak problem is likely to exist</a:t>
            </a:r>
            <a:endParaRPr lang="ko-KR" altLang="en-US" b="1" dirty="0"/>
          </a:p>
        </p:txBody>
      </p:sp>
      <p:pic>
        <p:nvPicPr>
          <p:cNvPr id="11" name="Picture 2" descr="C:\Users\Seo\Desktop\xcvcx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508" y="5000636"/>
            <a:ext cx="420154" cy="419077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1071538" y="5050381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 input slash notation applies to non - users directly calculated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23928" y="2876978"/>
            <a:ext cx="4608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Demo &amp;</a:t>
            </a:r>
          </a:p>
          <a:p>
            <a:r>
              <a:rPr lang="en-US" altLang="ko-KR" sz="4000" spc="-15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Practical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Demo &amp; </a:t>
            </a:r>
            <a:r>
              <a:rPr lang="en-US" dirty="0" smtClean="0"/>
              <a:t>Practical examples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357298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Situation 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특정한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대역에서만 </a:t>
            </a:r>
            <a:r>
              <a:rPr lang="en-US" altLang="ko-KR" dirty="0" smtClean="0"/>
              <a:t>FTP</a:t>
            </a:r>
            <a:r>
              <a:rPr lang="ko-KR" altLang="en-US" dirty="0" smtClean="0"/>
              <a:t>서비스를 허용하기 위해 </a:t>
            </a:r>
            <a:r>
              <a:rPr lang="en-US" altLang="ko-KR" dirty="0" smtClean="0"/>
              <a:t>211.47.64.0/24 </a:t>
            </a:r>
            <a:r>
              <a:rPr lang="ko-KR" altLang="en-US" dirty="0" smtClean="0"/>
              <a:t>대역에서     </a:t>
            </a:r>
            <a:endParaRPr lang="en-US" altLang="ko-KR" dirty="0" smtClean="0"/>
          </a:p>
          <a:p>
            <a:r>
              <a:rPr lang="en-US" altLang="ko-KR" dirty="0" smtClean="0"/>
              <a:t>    21</a:t>
            </a:r>
            <a:r>
              <a:rPr lang="ko-KR" altLang="en-US" dirty="0" smtClean="0"/>
              <a:t>번으로 향하는 초기 </a:t>
            </a:r>
            <a:r>
              <a:rPr lang="ko-KR" altLang="en-US" dirty="0" err="1" smtClean="0"/>
              <a:t>패킷</a:t>
            </a:r>
            <a:r>
              <a:rPr lang="en-US" altLang="ko-KR" dirty="0" smtClean="0"/>
              <a:t>(NEW)</a:t>
            </a:r>
            <a:r>
              <a:rPr lang="ko-KR" altLang="en-US" dirty="0" smtClean="0"/>
              <a:t>은 허용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218" name="Picture 2" descr="C:\Users\Seo\Desktop\ryt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2786082" cy="3357586"/>
          </a:xfrm>
          <a:prstGeom prst="rect">
            <a:avLst/>
          </a:prstGeom>
          <a:noFill/>
        </p:spPr>
      </p:pic>
      <p:pic>
        <p:nvPicPr>
          <p:cNvPr id="9219" name="Picture 3" descr="C:\Users\Seo\Desktop\scw file\과제파일\3학년\2학기\네트워크 프로그래밍\과제 - 8 (Firewall) - Team\실행결과 화면\성공 -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2637" y="3286131"/>
            <a:ext cx="5535643" cy="1071570"/>
          </a:xfrm>
          <a:prstGeom prst="rect">
            <a:avLst/>
          </a:prstGeom>
          <a:noFill/>
        </p:spPr>
      </p:pic>
      <p:pic>
        <p:nvPicPr>
          <p:cNvPr id="9220" name="Picture 4" descr="C:\Users\Seo\Desktop\scw file\과제파일\3학년\2학기\네트워크 프로그래밍\과제 - 8 (Firewall) - Team\실행결과 화면\실패 - 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70263" y="4857767"/>
            <a:ext cx="5559455" cy="100012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3357554" y="5572140"/>
            <a:ext cx="4857784" cy="21431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7554" y="291679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Log Info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214678" y="2928934"/>
            <a:ext cx="5786478" cy="300039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Demo &amp; </a:t>
            </a:r>
            <a:r>
              <a:rPr lang="en-US" dirty="0" smtClean="0"/>
              <a:t>Practical examples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357298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Situation 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SMTP </a:t>
            </a:r>
            <a:r>
              <a:rPr lang="ko-KR" altLang="en-US" dirty="0" smtClean="0"/>
              <a:t>서비스를 허용하기 위해 </a:t>
            </a:r>
            <a:r>
              <a:rPr lang="en-US" altLang="ko-KR" dirty="0" smtClean="0"/>
              <a:t>211.47.64.0/24 , 120.0.10.0/24 </a:t>
            </a:r>
            <a:r>
              <a:rPr lang="ko-KR" altLang="en-US" dirty="0" smtClean="0"/>
              <a:t>대역에서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으로 향하는 초기</a:t>
            </a:r>
            <a:r>
              <a:rPr lang="en-US" altLang="ko-KR" dirty="0" smtClean="0"/>
              <a:t>(NEW)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패킷은</a:t>
            </a:r>
            <a:r>
              <a:rPr lang="ko-KR" altLang="en-US" dirty="0" smtClean="0"/>
              <a:t> 허용</a:t>
            </a:r>
            <a:endParaRPr lang="ko-KR" altLang="en-US" dirty="0"/>
          </a:p>
        </p:txBody>
      </p:sp>
      <p:pic>
        <p:nvPicPr>
          <p:cNvPr id="35842" name="Picture 2" descr="C:\Users\Seo\Desktop\룰 -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43182"/>
            <a:ext cx="2571768" cy="38174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357554" y="291679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Log Info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214678" y="2928934"/>
            <a:ext cx="5786478" cy="300039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843" name="Picture 3" descr="C:\Users\Seo\Desktop\성공 -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357563"/>
            <a:ext cx="5214974" cy="1143007"/>
          </a:xfrm>
          <a:prstGeom prst="rect">
            <a:avLst/>
          </a:prstGeom>
          <a:noFill/>
        </p:spPr>
      </p:pic>
      <p:pic>
        <p:nvPicPr>
          <p:cNvPr id="35844" name="Picture 4" descr="C:\Users\Seo\Desktop\실패 - 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7413" y="4643446"/>
            <a:ext cx="5287991" cy="92869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3428992" y="5357826"/>
            <a:ext cx="4857784" cy="21431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Demo &amp; </a:t>
            </a:r>
            <a:r>
              <a:rPr lang="en-US" dirty="0" smtClean="0"/>
              <a:t>Practical examples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43042" y="2143116"/>
            <a:ext cx="5715040" cy="25717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/>
              <a:t>Program Demo</a:t>
            </a:r>
            <a:endParaRPr lang="ko-KR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23928" y="2876978"/>
            <a:ext cx="4608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Closing </a:t>
            </a:r>
          </a:p>
          <a:p>
            <a:r>
              <a:rPr lang="en-US" altLang="ko-KR" sz="4400" spc="-15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5720" y="1071546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 smtClean="0"/>
              <a:t> </a:t>
            </a:r>
            <a:r>
              <a:rPr lang="en-US" b="1" dirty="0" smtClean="0"/>
              <a:t>Roles and the development schedule</a:t>
            </a:r>
            <a:endParaRPr lang="en-US" altLang="ko-KR" b="1" dirty="0" smtClean="0"/>
          </a:p>
          <a:p>
            <a:r>
              <a:rPr lang="en-US" altLang="ko-KR" dirty="0" smtClean="0"/>
              <a:t>  </a:t>
            </a:r>
            <a:endParaRPr lang="ko-KR" altLang="en-US" dirty="0" smtClean="0"/>
          </a:p>
          <a:p>
            <a:pPr lvl="0"/>
            <a:endParaRPr lang="ko-KR" altLang="en-US" dirty="0" smtClean="0"/>
          </a:p>
          <a:p>
            <a:endParaRPr lang="en-US" altLang="ko-KR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Closing Project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C:\Users\Seo\Desktop\xcvcx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2"/>
            <a:ext cx="420154" cy="419077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7224" y="1609215"/>
            <a:ext cx="6357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Role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서창욱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전체 프로그램 시나리오 구성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신동호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멀티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구현 및 인터페이스 구성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공동작업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룰 규칙 구성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예외처리 작업 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pic>
        <p:nvPicPr>
          <p:cNvPr id="7169" name="Picture 1" descr="C:\Users\Seo\Desktop\hgfhfhgf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714752"/>
            <a:ext cx="6715172" cy="2928958"/>
          </a:xfrm>
          <a:prstGeom prst="rect">
            <a:avLst/>
          </a:prstGeom>
          <a:noFill/>
        </p:spPr>
      </p:pic>
      <p:pic>
        <p:nvPicPr>
          <p:cNvPr id="12" name="Picture 2" descr="C:\Users\Seo\Desktop\xcvcx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214686"/>
            <a:ext cx="420154" cy="41907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57224" y="3214686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development schedule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Closing Project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다이어그램 3"/>
          <p:cNvGraphicFramePr/>
          <p:nvPr/>
        </p:nvGraphicFramePr>
        <p:xfrm>
          <a:off x="1190644" y="14287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3286124"/>
            <a:ext cx="486291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Subject Overview</a:t>
            </a:r>
            <a:endParaRPr lang="ko-KR" altLang="en-US" sz="4400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7200" spc="-150" dirty="0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67155"/>
            <a:ext cx="4896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Ⓒ</a:t>
            </a:r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미니블로그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TEMPLATE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hlinkClick r:id="rId2"/>
              </a:rPr>
              <a:t>http://minheeblog.tistory.com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6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Q &amp; A</a:t>
            </a:r>
          </a:p>
          <a:p>
            <a:r>
              <a:rPr lang="en-US" altLang="ko-KR" b="1" dirty="0" smtClean="0"/>
              <a:t>  </a:t>
            </a:r>
            <a:endParaRPr lang="ko-KR" altLang="en-US" b="1" dirty="0" smtClean="0"/>
          </a:p>
          <a:p>
            <a:pPr lvl="0"/>
            <a:endParaRPr lang="ko-KR" altLang="en-US" b="1" dirty="0" smtClean="0"/>
          </a:p>
          <a:p>
            <a:endParaRPr lang="en-US" altLang="ko-KR" b="1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</a:t>
            </a:r>
          </a:p>
        </p:txBody>
      </p:sp>
      <p:pic>
        <p:nvPicPr>
          <p:cNvPr id="6" name="Picture 2" descr="C:\Users\Seo\Desktop\FSFSFSF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161" y="2428868"/>
            <a:ext cx="3858227" cy="256222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Closing Project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Seo\Desktop\QEQWEQ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786322"/>
            <a:ext cx="2428892" cy="142876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Subject Overview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2" descr="C:\Users\Seo\Desktop\xcvcx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357298"/>
            <a:ext cx="420154" cy="41907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57224" y="1394901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Network Programming finish during the semester</a:t>
            </a:r>
            <a:endParaRPr lang="ko-KR" altLang="en-US" b="1" dirty="0"/>
          </a:p>
        </p:txBody>
      </p:sp>
      <p:pic>
        <p:nvPicPr>
          <p:cNvPr id="8" name="Picture 2" descr="C:\Users\Seo\Desktop\xcvcx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009791"/>
            <a:ext cx="420154" cy="41907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57224" y="2000240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Security Program Development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4348" y="2643182"/>
            <a:ext cx="3429024" cy="3786214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6314" y="2643182"/>
            <a:ext cx="3429024" cy="3786214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eo\Desktop\SDFSD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3857628"/>
            <a:ext cx="1500198" cy="2000264"/>
          </a:xfrm>
          <a:prstGeom prst="rect">
            <a:avLst/>
          </a:prstGeom>
          <a:noFill/>
        </p:spPr>
      </p:pic>
      <p:pic>
        <p:nvPicPr>
          <p:cNvPr id="1027" name="Picture 3" descr="C:\Users\Seo\Desktop\SDFSFSF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2786058"/>
            <a:ext cx="2857520" cy="135732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857456" y="3883887"/>
            <a:ext cx="928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….</a:t>
            </a:r>
            <a:endParaRPr lang="ko-KR" altLang="en-US" sz="4800" b="1" dirty="0"/>
          </a:p>
        </p:txBody>
      </p:sp>
      <p:sp>
        <p:nvSpPr>
          <p:cNvPr id="16" name="덧셈 기호 15"/>
          <p:cNvSpPr/>
          <p:nvPr/>
        </p:nvSpPr>
        <p:spPr>
          <a:xfrm>
            <a:off x="4143372" y="4071942"/>
            <a:ext cx="642942" cy="785818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Seo\Desktop\HGFHFHFGH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7818" y="3485006"/>
            <a:ext cx="2286016" cy="2015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14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23928" y="2876978"/>
            <a:ext cx="4608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Introduction to Software</a:t>
            </a:r>
            <a:endParaRPr lang="en-US" altLang="ko-KR" sz="4400" spc="-150" dirty="0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Introduction to Software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2" descr="C:\Users\Seo\Desktop\xcvcx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357298"/>
            <a:ext cx="420154" cy="41907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57224" y="1394901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Security program to block the abnormal packet</a:t>
            </a:r>
            <a:endParaRPr lang="ko-KR" altLang="en-US" b="1" dirty="0"/>
          </a:p>
        </p:txBody>
      </p:sp>
      <p:pic>
        <p:nvPicPr>
          <p:cNvPr id="6" name="Picture 2" descr="C:\Users\Seo\Desktop\xcvcx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009791"/>
            <a:ext cx="420154" cy="41907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57224" y="2000240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Invalid IP, abnormal Control-Bit, ACCEPT / DROP Port</a:t>
            </a:r>
            <a:endParaRPr lang="ko-KR" altLang="en-US" b="1" dirty="0"/>
          </a:p>
        </p:txBody>
      </p:sp>
      <p:pic>
        <p:nvPicPr>
          <p:cNvPr id="2050" name="Picture 2" descr="C:\Users\Seo\Desktop\hgfdgfdg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1" y="3071810"/>
            <a:ext cx="5572163" cy="928694"/>
          </a:xfrm>
          <a:prstGeom prst="rect">
            <a:avLst/>
          </a:prstGeom>
          <a:noFill/>
        </p:spPr>
      </p:pic>
      <p:pic>
        <p:nvPicPr>
          <p:cNvPr id="2051" name="Picture 3" descr="C:\Users\Seo\Desktop\gfgfgfdgf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221833"/>
            <a:ext cx="1229070" cy="1273162"/>
          </a:xfrm>
          <a:prstGeom prst="rect">
            <a:avLst/>
          </a:prstGeom>
          <a:noFill/>
        </p:spPr>
      </p:pic>
      <p:pic>
        <p:nvPicPr>
          <p:cNvPr id="2052" name="Picture 4" descr="C:\Users\Seo\Desktop\gfdgdfgd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5293271"/>
            <a:ext cx="1285884" cy="1164470"/>
          </a:xfrm>
          <a:prstGeom prst="rect">
            <a:avLst/>
          </a:prstGeom>
          <a:noFill/>
        </p:spPr>
      </p:pic>
      <p:pic>
        <p:nvPicPr>
          <p:cNvPr id="2053" name="Picture 5" descr="C:\Users\Seo\Desktop\yhgfhfhgfh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810" y="5293271"/>
            <a:ext cx="1895475" cy="117633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429388" y="5248092"/>
            <a:ext cx="928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….</a:t>
            </a:r>
            <a:endParaRPr lang="ko-KR" altLang="en-US" sz="4800" b="1" dirty="0"/>
          </a:p>
        </p:txBody>
      </p:sp>
      <p:pic>
        <p:nvPicPr>
          <p:cNvPr id="2054" name="Picture 6" descr="C:\Users\Seo\Desktop\gfgdgf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29520" y="5221833"/>
            <a:ext cx="1214446" cy="1350439"/>
          </a:xfrm>
          <a:prstGeom prst="rect">
            <a:avLst/>
          </a:prstGeom>
          <a:noFill/>
        </p:spPr>
      </p:pic>
      <p:pic>
        <p:nvPicPr>
          <p:cNvPr id="14" name="Picture 4" descr="C:\Users\Seo\Desktop\HGFHFHFGH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57818" y="4286256"/>
            <a:ext cx="785818" cy="692896"/>
          </a:xfrm>
          <a:prstGeom prst="rect">
            <a:avLst/>
          </a:prstGeom>
          <a:noFill/>
        </p:spPr>
      </p:pic>
      <p:sp>
        <p:nvSpPr>
          <p:cNvPr id="27" name="위쪽 화살표 26"/>
          <p:cNvSpPr/>
          <p:nvPr/>
        </p:nvSpPr>
        <p:spPr>
          <a:xfrm>
            <a:off x="3929058" y="4071942"/>
            <a:ext cx="1214446" cy="100013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857488" y="3214686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FireWall</a:t>
            </a:r>
            <a:r>
              <a:rPr lang="en-US" altLang="ko-KR" sz="3200" b="1" dirty="0" smtClean="0"/>
              <a:t> Program</a:t>
            </a:r>
            <a:endParaRPr lang="ko-KR" altLang="en-US" sz="3200" b="1" dirty="0"/>
          </a:p>
        </p:txBody>
      </p:sp>
      <p:sp>
        <p:nvSpPr>
          <p:cNvPr id="29" name="&quot;없음&quot; 기호 28"/>
          <p:cNvSpPr/>
          <p:nvPr/>
        </p:nvSpPr>
        <p:spPr>
          <a:xfrm>
            <a:off x="4071934" y="4214818"/>
            <a:ext cx="928694" cy="785818"/>
          </a:xfrm>
          <a:prstGeom prst="noSmoking">
            <a:avLst/>
          </a:prstGeom>
          <a:solidFill>
            <a:srgbClr val="FF0000">
              <a:alpha val="2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23928" y="2876978"/>
            <a:ext cx="50057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</a:t>
            </a:r>
          </a:p>
          <a:p>
            <a:r>
              <a:rPr lang="en-US" altLang="ko-KR" sz="4400" spc="-15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&amp; Design</a:t>
            </a:r>
            <a:endParaRPr lang="en-US" altLang="ko-KR" sz="4400" spc="-150" dirty="0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49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42910" y="2071678"/>
            <a:ext cx="2071702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 Programs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071546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User Algorithm</a:t>
            </a:r>
          </a:p>
          <a:p>
            <a:r>
              <a:rPr lang="en-US" altLang="ko-KR" b="1" dirty="0" smtClean="0"/>
              <a:t>  </a:t>
            </a:r>
            <a:endParaRPr lang="ko-KR" altLang="en-US" b="1" dirty="0" smtClean="0"/>
          </a:p>
          <a:p>
            <a:pPr lvl="0"/>
            <a:endParaRPr lang="ko-KR" altLang="en-US" b="1" dirty="0" smtClean="0"/>
          </a:p>
          <a:p>
            <a:endParaRPr lang="en-US" altLang="ko-KR" b="1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86116" y="2071678"/>
            <a:ext cx="2214578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Setting the rules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2198" y="2071678"/>
            <a:ext cx="2214578" cy="10001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Select the filtering combination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86116" y="3643314"/>
            <a:ext cx="2214578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Packet Filtering starts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5918" y="5143512"/>
            <a:ext cx="2214578" cy="10001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Packet filtering exit</a:t>
            </a:r>
            <a:endParaRPr lang="ko-KR" altLang="en-US" sz="16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14876" y="5143512"/>
            <a:ext cx="2214578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End of program</a:t>
            </a:r>
            <a:endParaRPr lang="ko-KR" altLang="en-US" sz="1600" b="1" dirty="0"/>
          </a:p>
        </p:txBody>
      </p:sp>
      <p:cxnSp>
        <p:nvCxnSpPr>
          <p:cNvPr id="12" name="꺾인 연결선 11"/>
          <p:cNvCxnSpPr>
            <a:stCxn id="4" idx="3"/>
            <a:endCxn id="6" idx="1"/>
          </p:cNvCxnSpPr>
          <p:nvPr/>
        </p:nvCxnSpPr>
        <p:spPr>
          <a:xfrm>
            <a:off x="2714612" y="2571744"/>
            <a:ext cx="571504" cy="1588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" idx="3"/>
            <a:endCxn id="7" idx="1"/>
          </p:cNvCxnSpPr>
          <p:nvPr/>
        </p:nvCxnSpPr>
        <p:spPr>
          <a:xfrm>
            <a:off x="5500694" y="2571744"/>
            <a:ext cx="571504" cy="1588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2"/>
            <a:endCxn id="8" idx="0"/>
          </p:cNvCxnSpPr>
          <p:nvPr/>
        </p:nvCxnSpPr>
        <p:spPr>
          <a:xfrm rot="5400000">
            <a:off x="5500694" y="1964521"/>
            <a:ext cx="571504" cy="2786082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2"/>
            <a:endCxn id="9" idx="0"/>
          </p:cNvCxnSpPr>
          <p:nvPr/>
        </p:nvCxnSpPr>
        <p:spPr>
          <a:xfrm rot="5400000">
            <a:off x="3393273" y="4143380"/>
            <a:ext cx="500066" cy="1500198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3"/>
            <a:endCxn id="10" idx="1"/>
          </p:cNvCxnSpPr>
          <p:nvPr/>
        </p:nvCxnSpPr>
        <p:spPr>
          <a:xfrm>
            <a:off x="4000496" y="5643578"/>
            <a:ext cx="714380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2480257"/>
            <a:ext cx="735811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&lt;&lt;Prototype&gt;&gt;</a:t>
            </a:r>
          </a:p>
          <a:p>
            <a:r>
              <a:rPr lang="en-US" sz="4400" dirty="0" smtClean="0"/>
              <a:t> </a:t>
            </a:r>
          </a:p>
          <a:p>
            <a:r>
              <a:rPr lang="en-US" sz="2800" dirty="0" smtClean="0"/>
              <a:t>Introduction to Windows Firewall settings</a:t>
            </a:r>
            <a:endParaRPr lang="en-US" altLang="ko-KR" sz="2800" spc="-150" dirty="0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730</Words>
  <Application>Microsoft Office PowerPoint</Application>
  <PresentationFormat>화면 슬라이드 쇼(4:3)</PresentationFormat>
  <Paragraphs>284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박민희</dc:creator>
  <cp:lastModifiedBy>Seo</cp:lastModifiedBy>
  <cp:revision>272</cp:revision>
  <dcterms:created xsi:type="dcterms:W3CDTF">2014-03-25T16:54:31Z</dcterms:created>
  <dcterms:modified xsi:type="dcterms:W3CDTF">2015-12-22T19:01:36Z</dcterms:modified>
</cp:coreProperties>
</file>