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14" autoAdjust="0"/>
  </p:normalViewPr>
  <p:slideViewPr>
    <p:cSldViewPr>
      <p:cViewPr varScale="1">
        <p:scale>
          <a:sx n="64" d="100"/>
          <a:sy n="64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5AE34-4321-49E5-958C-B896C8E68872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ABD5B-92F7-4C3B-9B68-F453278F45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083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ABD5B-92F7-4C3B-9B68-F453278F45A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3B85-6922-4896-A6A4-127550BADCEE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7FA4-E719-4565-95D1-2F4F8212AC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28728" y="71414"/>
            <a:ext cx="2000264" cy="10001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Program Start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1428736"/>
            <a:ext cx="2143140" cy="1071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Block Options Properties(Add)</a:t>
            </a:r>
            <a:endParaRPr lang="ko-KR" altLang="en-US" sz="2000" b="1" dirty="0"/>
          </a:p>
        </p:txBody>
      </p:sp>
      <p:pic>
        <p:nvPicPr>
          <p:cNvPr id="8" name="Picture 5" descr="C:\Users\Seo\Desktop\yty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-24"/>
            <a:ext cx="1000132" cy="875116"/>
          </a:xfrm>
          <a:prstGeom prst="rect">
            <a:avLst/>
          </a:prstGeom>
          <a:noFill/>
        </p:spPr>
      </p:pic>
      <p:pic>
        <p:nvPicPr>
          <p:cNvPr id="9" name="Picture 5" descr="C:\Users\Seo\Desktop\yty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000108"/>
            <a:ext cx="1000132" cy="875116"/>
          </a:xfrm>
          <a:prstGeom prst="rect">
            <a:avLst/>
          </a:prstGeom>
          <a:noFill/>
        </p:spPr>
      </p:pic>
      <p:pic>
        <p:nvPicPr>
          <p:cNvPr id="10" name="Picture 5" descr="C:\Users\Seo\Desktop\yty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071678"/>
            <a:ext cx="1000132" cy="87511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429124" y="7141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IP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9124" y="107154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PORT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9124" y="214311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CB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꺾인 연결선 14"/>
          <p:cNvCxnSpPr>
            <a:stCxn id="5" idx="3"/>
            <a:endCxn id="8" idx="1"/>
          </p:cNvCxnSpPr>
          <p:nvPr/>
        </p:nvCxnSpPr>
        <p:spPr>
          <a:xfrm flipV="1">
            <a:off x="3500430" y="437534"/>
            <a:ext cx="857256" cy="1526987"/>
          </a:xfrm>
          <a:prstGeom prst="bentConnector3">
            <a:avLst>
              <a:gd name="adj1" fmla="val 50000"/>
            </a:avLst>
          </a:prstGeom>
          <a:ln w="44450">
            <a:solidFill>
              <a:schemeClr val="tx1">
                <a:alpha val="37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9" idx="1"/>
          </p:cNvCxnSpPr>
          <p:nvPr/>
        </p:nvCxnSpPr>
        <p:spPr>
          <a:xfrm flipV="1">
            <a:off x="3500430" y="1437666"/>
            <a:ext cx="857256" cy="526855"/>
          </a:xfrm>
          <a:prstGeom prst="bentConnector3">
            <a:avLst>
              <a:gd name="adj1" fmla="val 50000"/>
            </a:avLst>
          </a:prstGeom>
          <a:ln w="44450">
            <a:solidFill>
              <a:schemeClr val="tx1">
                <a:alpha val="34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" idx="3"/>
            <a:endCxn id="10" idx="1"/>
          </p:cNvCxnSpPr>
          <p:nvPr/>
        </p:nvCxnSpPr>
        <p:spPr>
          <a:xfrm>
            <a:off x="3500430" y="1964521"/>
            <a:ext cx="857256" cy="544715"/>
          </a:xfrm>
          <a:prstGeom prst="bentConnector3">
            <a:avLst>
              <a:gd name="adj1" fmla="val 50000"/>
            </a:avLst>
          </a:prstGeom>
          <a:ln w="44450">
            <a:solidFill>
              <a:schemeClr val="tx1">
                <a:alpha val="37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4"/>
            <a:endCxn id="5" idx="0"/>
          </p:cNvCxnSpPr>
          <p:nvPr/>
        </p:nvCxnSpPr>
        <p:spPr>
          <a:xfrm rot="5400000">
            <a:off x="2250265" y="1250141"/>
            <a:ext cx="357190" cy="1588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500298" y="3143248"/>
            <a:ext cx="2143140" cy="1071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Perform rule mode</a:t>
            </a:r>
            <a:endParaRPr lang="ko-KR" altLang="en-US" sz="20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691680" y="2857496"/>
            <a:ext cx="1214446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2"/>
          </p:cNvCxnSpPr>
          <p:nvPr/>
        </p:nvCxnSpPr>
        <p:spPr>
          <a:xfrm rot="5400000">
            <a:off x="2250265" y="2678901"/>
            <a:ext cx="357190" cy="1588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4" idx="2"/>
          </p:cNvCxnSpPr>
          <p:nvPr/>
        </p:nvCxnSpPr>
        <p:spPr>
          <a:xfrm rot="10800000" flipH="1" flipV="1">
            <a:off x="1428728" y="571480"/>
            <a:ext cx="642942" cy="2286016"/>
          </a:xfrm>
          <a:prstGeom prst="bentConnector4">
            <a:avLst>
              <a:gd name="adj1" fmla="val -35555"/>
              <a:gd name="adj2" fmla="val 87834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26" idx="0"/>
          </p:cNvCxnSpPr>
          <p:nvPr/>
        </p:nvCxnSpPr>
        <p:spPr>
          <a:xfrm>
            <a:off x="2357422" y="2857496"/>
            <a:ext cx="1214446" cy="28575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1406" y="3143248"/>
            <a:ext cx="214314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Perform a non-Rules modes</a:t>
            </a:r>
            <a:endParaRPr lang="ko-KR" altLang="en-US" sz="20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rot="10800000" flipV="1">
            <a:off x="1151348" y="2859084"/>
            <a:ext cx="1152000" cy="2880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1406" y="4786322"/>
            <a:ext cx="2143140" cy="10715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Starting packet filtering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3060000" y="4554000"/>
            <a:ext cx="1214446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5" idx="2"/>
          </p:cNvCxnSpPr>
          <p:nvPr/>
        </p:nvCxnSpPr>
        <p:spPr>
          <a:xfrm rot="16200000" flipH="1">
            <a:off x="2168976" y="3186570"/>
            <a:ext cx="288000" cy="23400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0800000" flipV="1">
            <a:off x="1331896" y="4588953"/>
            <a:ext cx="2304000" cy="2160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072066" y="3143248"/>
            <a:ext cx="2143140" cy="1071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Show rules information</a:t>
            </a:r>
            <a:endParaRPr lang="ko-KR" altLang="en-US" sz="2000" b="1" dirty="0"/>
          </a:p>
        </p:txBody>
      </p:sp>
      <p:cxnSp>
        <p:nvCxnSpPr>
          <p:cNvPr id="79" name="직선 화살표 연결선 78"/>
          <p:cNvCxnSpPr/>
          <p:nvPr/>
        </p:nvCxnSpPr>
        <p:spPr>
          <a:xfrm rot="5400000">
            <a:off x="4860176" y="3206818"/>
            <a:ext cx="288000" cy="2304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26" idx="3"/>
            <a:endCxn id="74" idx="1"/>
          </p:cNvCxnSpPr>
          <p:nvPr/>
        </p:nvCxnSpPr>
        <p:spPr>
          <a:xfrm>
            <a:off x="4643438" y="3679033"/>
            <a:ext cx="428628" cy="1588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" idx="3"/>
          </p:cNvCxnSpPr>
          <p:nvPr/>
        </p:nvCxnSpPr>
        <p:spPr>
          <a:xfrm>
            <a:off x="5357818" y="437534"/>
            <a:ext cx="928694" cy="903234"/>
          </a:xfrm>
          <a:prstGeom prst="straightConnector1">
            <a:avLst/>
          </a:prstGeom>
          <a:ln w="44450">
            <a:solidFill>
              <a:schemeClr val="tx1">
                <a:alpha val="49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" idx="3"/>
          </p:cNvCxnSpPr>
          <p:nvPr/>
        </p:nvCxnSpPr>
        <p:spPr>
          <a:xfrm>
            <a:off x="5357818" y="1437666"/>
            <a:ext cx="928694" cy="53650"/>
          </a:xfrm>
          <a:prstGeom prst="straightConnector1">
            <a:avLst/>
          </a:prstGeom>
          <a:ln w="44450">
            <a:solidFill>
              <a:schemeClr val="tx1">
                <a:alpha val="49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0" idx="3"/>
            <a:endCxn id="48" idx="1"/>
          </p:cNvCxnSpPr>
          <p:nvPr/>
        </p:nvCxnSpPr>
        <p:spPr>
          <a:xfrm flipV="1">
            <a:off x="5357818" y="1607331"/>
            <a:ext cx="928694" cy="901905"/>
          </a:xfrm>
          <a:prstGeom prst="straightConnector1">
            <a:avLst/>
          </a:prstGeom>
          <a:ln w="44450">
            <a:solidFill>
              <a:schemeClr val="tx1">
                <a:alpha val="49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/>
          <p:nvPr/>
        </p:nvCxnSpPr>
        <p:spPr>
          <a:xfrm rot="5400000">
            <a:off x="7380384" y="2928933"/>
            <a:ext cx="648000" cy="648000"/>
          </a:xfrm>
          <a:prstGeom prst="bentConnector2">
            <a:avLst/>
          </a:prstGeom>
          <a:ln w="41275">
            <a:solidFill>
              <a:schemeClr val="tx1">
                <a:alpha val="57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-71470" y="6169294"/>
            <a:ext cx="857256" cy="500066"/>
            <a:chOff x="-71470" y="6025278"/>
            <a:chExt cx="857256" cy="500066"/>
          </a:xfrm>
        </p:grpSpPr>
        <p:pic>
          <p:nvPicPr>
            <p:cNvPr id="105" name="Picture 5" descr="C:\Users\Seo\Desktop\ytyr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06" y="6025278"/>
              <a:ext cx="571504" cy="500066"/>
            </a:xfrm>
            <a:prstGeom prst="rect">
              <a:avLst/>
            </a:prstGeom>
            <a:noFill/>
          </p:spPr>
        </p:pic>
        <p:sp>
          <p:nvSpPr>
            <p:cNvPr id="108" name="TextBox 107"/>
            <p:cNvSpPr txBox="1"/>
            <p:nvPr/>
          </p:nvSpPr>
          <p:spPr>
            <a:xfrm>
              <a:off x="-71470" y="6072206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rgbClr val="FF0000"/>
                  </a:solidFill>
                </a:rPr>
                <a:t>T_log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47664" y="6169294"/>
            <a:ext cx="857256" cy="500066"/>
            <a:chOff x="1357290" y="6025278"/>
            <a:chExt cx="857256" cy="500066"/>
          </a:xfrm>
        </p:grpSpPr>
        <p:pic>
          <p:nvPicPr>
            <p:cNvPr id="107" name="Picture 5" descr="C:\Users\Seo\Desktop\ytyr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6025278"/>
              <a:ext cx="571504" cy="500066"/>
            </a:xfrm>
            <a:prstGeom prst="rect">
              <a:avLst/>
            </a:prstGeom>
            <a:noFill/>
          </p:spPr>
        </p:pic>
        <p:sp>
          <p:nvSpPr>
            <p:cNvPr id="110" name="TextBox 109"/>
            <p:cNvSpPr txBox="1"/>
            <p:nvPr/>
          </p:nvSpPr>
          <p:spPr>
            <a:xfrm>
              <a:off x="1357290" y="6072206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rgbClr val="FF0000"/>
                  </a:solidFill>
                </a:rPr>
                <a:t>F_log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3" name="직선 화살표 연결선 112"/>
          <p:cNvCxnSpPr>
            <a:stCxn id="58" idx="2"/>
            <a:endCxn id="105" idx="0"/>
          </p:cNvCxnSpPr>
          <p:nvPr/>
        </p:nvCxnSpPr>
        <p:spPr>
          <a:xfrm flipH="1">
            <a:off x="357158" y="5857892"/>
            <a:ext cx="785818" cy="3114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84000" y="6228000"/>
            <a:ext cx="857256" cy="488069"/>
            <a:chOff x="720000" y="6161823"/>
            <a:chExt cx="857256" cy="488069"/>
          </a:xfrm>
        </p:grpSpPr>
        <p:pic>
          <p:nvPicPr>
            <p:cNvPr id="106" name="Picture 5" descr="C:\Users\Seo\Desktop\ytyr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2876" y="6161823"/>
              <a:ext cx="571504" cy="488069"/>
            </a:xfrm>
            <a:prstGeom prst="rect">
              <a:avLst/>
            </a:prstGeom>
            <a:noFill/>
          </p:spPr>
        </p:pic>
        <p:sp>
          <p:nvSpPr>
            <p:cNvPr id="109" name="TextBox 108"/>
            <p:cNvSpPr txBox="1"/>
            <p:nvPr/>
          </p:nvSpPr>
          <p:spPr>
            <a:xfrm>
              <a:off x="720000" y="6211520"/>
              <a:ext cx="857256" cy="30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FF0000"/>
                  </a:solidFill>
                </a:rPr>
                <a:t>C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_log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5" name="직선 화살표 연결선 114"/>
          <p:cNvCxnSpPr>
            <a:stCxn id="58" idx="2"/>
            <a:endCxn id="109" idx="0"/>
          </p:cNvCxnSpPr>
          <p:nvPr/>
        </p:nvCxnSpPr>
        <p:spPr>
          <a:xfrm flipH="1">
            <a:off x="1112628" y="5857892"/>
            <a:ext cx="30348" cy="4198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58" idx="2"/>
            <a:endCxn id="107" idx="0"/>
          </p:cNvCxnSpPr>
          <p:nvPr/>
        </p:nvCxnSpPr>
        <p:spPr>
          <a:xfrm>
            <a:off x="1142976" y="5857892"/>
            <a:ext cx="833316" cy="3114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500298" y="4786322"/>
            <a:ext cx="214314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Stop packet filtering</a:t>
            </a:r>
            <a:endParaRPr lang="ko-KR" altLang="en-US" sz="20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5072066" y="4786322"/>
            <a:ext cx="214314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Reading the log file</a:t>
            </a:r>
            <a:endParaRPr lang="ko-KR" altLang="en-US" sz="2000" b="1" dirty="0"/>
          </a:p>
        </p:txBody>
      </p:sp>
      <p:sp>
        <p:nvSpPr>
          <p:cNvPr id="120" name="타원 119"/>
          <p:cNvSpPr/>
          <p:nvPr/>
        </p:nvSpPr>
        <p:spPr>
          <a:xfrm>
            <a:off x="7072330" y="5786454"/>
            <a:ext cx="2000264" cy="10001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Program End</a:t>
            </a:r>
            <a:endParaRPr lang="ko-KR" altLang="en-US" b="1" dirty="0"/>
          </a:p>
        </p:txBody>
      </p:sp>
      <p:cxnSp>
        <p:nvCxnSpPr>
          <p:cNvPr id="122" name="꺾인 연결선 121"/>
          <p:cNvCxnSpPr>
            <a:stCxn id="58" idx="3"/>
            <a:endCxn id="118" idx="1"/>
          </p:cNvCxnSpPr>
          <p:nvPr/>
        </p:nvCxnSpPr>
        <p:spPr>
          <a:xfrm>
            <a:off x="2214546" y="5322107"/>
            <a:ext cx="285752" cy="158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118" idx="3"/>
            <a:endCxn id="119" idx="1"/>
          </p:cNvCxnSpPr>
          <p:nvPr/>
        </p:nvCxnSpPr>
        <p:spPr>
          <a:xfrm>
            <a:off x="4643438" y="5322107"/>
            <a:ext cx="428628" cy="158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119" idx="3"/>
            <a:endCxn id="120" idx="0"/>
          </p:cNvCxnSpPr>
          <p:nvPr/>
        </p:nvCxnSpPr>
        <p:spPr>
          <a:xfrm>
            <a:off x="7215206" y="5322107"/>
            <a:ext cx="857256" cy="464347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" descr="C:\Users\Seo\Desktop\UYUYTUT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85728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C:\Users\Seo\Desktop\UYUYTUT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24" y="1643050"/>
            <a:ext cx="3286180" cy="3357586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571472" y="142852"/>
            <a:ext cx="2286016" cy="7143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Initialization Rules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42910" y="1214422"/>
            <a:ext cx="214314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Protocol Definition</a:t>
            </a:r>
            <a:endParaRPr lang="ko-KR" altLang="en-US" sz="1700" b="1" dirty="0"/>
          </a:p>
        </p:txBody>
      </p:sp>
      <p:sp>
        <p:nvSpPr>
          <p:cNvPr id="6" name="직사각형 5"/>
          <p:cNvSpPr/>
          <p:nvPr/>
        </p:nvSpPr>
        <p:spPr>
          <a:xfrm>
            <a:off x="642910" y="2143116"/>
            <a:ext cx="2143140" cy="10001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IP addresses define (All = NULL)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642910" y="3429000"/>
            <a:ext cx="2143140" cy="10001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Port addresses define (All = 0)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642910" y="4643446"/>
            <a:ext cx="2143140" cy="1000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Control bits defined (NOT = 0)</a:t>
            </a:r>
            <a:endParaRPr lang="ko-KR" altLang="en-US" sz="1600" b="1" dirty="0"/>
          </a:p>
        </p:txBody>
      </p:sp>
      <p:sp>
        <p:nvSpPr>
          <p:cNvPr id="9" name="타원 8"/>
          <p:cNvSpPr/>
          <p:nvPr/>
        </p:nvSpPr>
        <p:spPr>
          <a:xfrm>
            <a:off x="571472" y="5929330"/>
            <a:ext cx="2286016" cy="7143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Apply rules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929322" y="2214554"/>
            <a:ext cx="1000132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29322" y="2428868"/>
            <a:ext cx="1571636" cy="50006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29322" y="3214686"/>
            <a:ext cx="1000132" cy="50006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29322" y="4000504"/>
            <a:ext cx="1571636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7554" y="5286388"/>
            <a:ext cx="1000132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ACCEPT (1) / DROP (0) definition</a:t>
            </a:r>
            <a:endParaRPr lang="ko-KR" altLang="en-US" sz="1200" b="1" dirty="0"/>
          </a:p>
        </p:txBody>
      </p:sp>
      <p:cxnSp>
        <p:nvCxnSpPr>
          <p:cNvPr id="18" name="꺾인 연결선 17"/>
          <p:cNvCxnSpPr>
            <a:stCxn id="4" idx="4"/>
            <a:endCxn id="3" idx="0"/>
          </p:cNvCxnSpPr>
          <p:nvPr/>
        </p:nvCxnSpPr>
        <p:spPr>
          <a:xfrm rot="5400000">
            <a:off x="1535885" y="1035827"/>
            <a:ext cx="35719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3" idx="2"/>
            <a:endCxn id="6" idx="0"/>
          </p:cNvCxnSpPr>
          <p:nvPr/>
        </p:nvCxnSpPr>
        <p:spPr>
          <a:xfrm rot="5400000">
            <a:off x="1571604" y="2000240"/>
            <a:ext cx="28575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6" idx="3"/>
            <a:endCxn id="14" idx="0"/>
          </p:cNvCxnSpPr>
          <p:nvPr/>
        </p:nvCxnSpPr>
        <p:spPr>
          <a:xfrm>
            <a:off x="2786050" y="2643182"/>
            <a:ext cx="1071570" cy="28575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endCxn id="7" idx="0"/>
          </p:cNvCxnSpPr>
          <p:nvPr/>
        </p:nvCxnSpPr>
        <p:spPr>
          <a:xfrm rot="10800000" flipV="1">
            <a:off x="1714480" y="3214686"/>
            <a:ext cx="1643074" cy="21431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3"/>
            <a:endCxn id="15" idx="0"/>
          </p:cNvCxnSpPr>
          <p:nvPr/>
        </p:nvCxnSpPr>
        <p:spPr>
          <a:xfrm>
            <a:off x="2786050" y="3929066"/>
            <a:ext cx="1071570" cy="1428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5" idx="1"/>
            <a:endCxn id="8" idx="0"/>
          </p:cNvCxnSpPr>
          <p:nvPr/>
        </p:nvCxnSpPr>
        <p:spPr>
          <a:xfrm rot="10800000" flipV="1">
            <a:off x="1714480" y="4500570"/>
            <a:ext cx="1643074" cy="1428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endCxn id="16" idx="0"/>
          </p:cNvCxnSpPr>
          <p:nvPr/>
        </p:nvCxnSpPr>
        <p:spPr>
          <a:xfrm>
            <a:off x="2786050" y="5072074"/>
            <a:ext cx="1071570" cy="21431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6" idx="1"/>
            <a:endCxn id="9" idx="0"/>
          </p:cNvCxnSpPr>
          <p:nvPr/>
        </p:nvCxnSpPr>
        <p:spPr>
          <a:xfrm rot="10800000" flipV="1">
            <a:off x="1714480" y="5715016"/>
            <a:ext cx="1643074" cy="21431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" idx="3"/>
            <a:endCxn id="21" idx="1"/>
          </p:cNvCxnSpPr>
          <p:nvPr/>
        </p:nvCxnSpPr>
        <p:spPr>
          <a:xfrm>
            <a:off x="2786050" y="1535893"/>
            <a:ext cx="571504" cy="1588"/>
          </a:xfrm>
          <a:prstGeom prst="straightConnector1">
            <a:avLst/>
          </a:prstGeom>
          <a:ln w="31750">
            <a:solidFill>
              <a:schemeClr val="tx1">
                <a:alpha val="62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1" idx="1"/>
          </p:cNvCxnSpPr>
          <p:nvPr/>
        </p:nvCxnSpPr>
        <p:spPr>
          <a:xfrm>
            <a:off x="2786050" y="2498718"/>
            <a:ext cx="3143272" cy="180183"/>
          </a:xfrm>
          <a:prstGeom prst="straightConnector1">
            <a:avLst/>
          </a:prstGeom>
          <a:ln w="31750">
            <a:solidFill>
              <a:schemeClr val="tx1">
                <a:alpha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3"/>
            <a:endCxn id="12" idx="1"/>
          </p:cNvCxnSpPr>
          <p:nvPr/>
        </p:nvCxnSpPr>
        <p:spPr>
          <a:xfrm flipV="1">
            <a:off x="2786050" y="3464719"/>
            <a:ext cx="3143272" cy="464347"/>
          </a:xfrm>
          <a:prstGeom prst="straightConnector1">
            <a:avLst/>
          </a:prstGeom>
          <a:ln w="31750">
            <a:solidFill>
              <a:schemeClr val="tx1">
                <a:alpha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8" idx="3"/>
            <a:endCxn id="13" idx="1"/>
          </p:cNvCxnSpPr>
          <p:nvPr/>
        </p:nvCxnSpPr>
        <p:spPr>
          <a:xfrm flipV="1">
            <a:off x="2786050" y="4107661"/>
            <a:ext cx="3143272" cy="1035851"/>
          </a:xfrm>
          <a:prstGeom prst="straightConnector1">
            <a:avLst/>
          </a:prstGeom>
          <a:ln w="31750">
            <a:solidFill>
              <a:schemeClr val="tx1">
                <a:alpha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357554" y="2928934"/>
            <a:ext cx="1000132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ACCEPT (1) / DROP (0) definition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3357554" y="4071942"/>
            <a:ext cx="1000132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ACCEPT (1) / DROP (0) definition</a:t>
            </a:r>
            <a:endParaRPr lang="ko-KR" altLang="en-US" sz="12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857488" y="1643050"/>
            <a:ext cx="3027574" cy="678661"/>
          </a:xfrm>
          <a:prstGeom prst="straightConnector1">
            <a:avLst/>
          </a:prstGeom>
          <a:ln w="31750">
            <a:solidFill>
              <a:schemeClr val="tx1">
                <a:alpha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7554" y="1357298"/>
            <a:ext cx="1000132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TCP(6)</a:t>
            </a:r>
            <a:endParaRPr lang="ko-KR" altLang="en-US" sz="1600" b="1" dirty="0"/>
          </a:p>
        </p:txBody>
      </p:sp>
      <p:pic>
        <p:nvPicPr>
          <p:cNvPr id="31" name="Picture 5" descr="C:\Users\Seo\Desktop\yty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5500702"/>
            <a:ext cx="1000132" cy="875116"/>
          </a:xfrm>
          <a:prstGeom prst="rect">
            <a:avLst/>
          </a:prstGeom>
          <a:noFill/>
        </p:spPr>
      </p:pic>
      <p:pic>
        <p:nvPicPr>
          <p:cNvPr id="33" name="Picture 5" descr="C:\Users\Seo\Desktop\yty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5500702"/>
            <a:ext cx="1000132" cy="875116"/>
          </a:xfrm>
          <a:prstGeom prst="rect">
            <a:avLst/>
          </a:prstGeom>
          <a:noFill/>
        </p:spPr>
      </p:pic>
      <p:pic>
        <p:nvPicPr>
          <p:cNvPr id="34" name="Picture 5" descr="C:\Users\Seo\Desktop\yty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5500702"/>
            <a:ext cx="1000132" cy="875116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5143504" y="557214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IP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0826" y="557214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PORT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9586" y="557214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CB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4" name="꺾인 연결선 43"/>
          <p:cNvCxnSpPr/>
          <p:nvPr/>
        </p:nvCxnSpPr>
        <p:spPr>
          <a:xfrm rot="5400000" flipH="1" flipV="1">
            <a:off x="5147856" y="3393328"/>
            <a:ext cx="252000" cy="6228000"/>
          </a:xfrm>
          <a:prstGeom prst="bentConnector3">
            <a:avLst>
              <a:gd name="adj1" fmla="val -4081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9" idx="5"/>
            <a:endCxn id="33" idx="2"/>
          </p:cNvCxnSpPr>
          <p:nvPr/>
        </p:nvCxnSpPr>
        <p:spPr>
          <a:xfrm rot="5400000" flipH="1" flipV="1">
            <a:off x="4656054" y="4257218"/>
            <a:ext cx="154800" cy="4392000"/>
          </a:xfrm>
          <a:prstGeom prst="bentConnector3">
            <a:avLst>
              <a:gd name="adj1" fmla="val -8233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>
            <a:off x="2916296" y="6286520"/>
            <a:ext cx="2628000" cy="89298"/>
          </a:xfrm>
          <a:prstGeom prst="bentConnector4">
            <a:avLst>
              <a:gd name="adj1" fmla="val 36059"/>
              <a:gd name="adj2" fmla="val 32646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00496" y="26257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원래 구조체는 파일에서 값을 불러와 채우지만 알고리즘 편의상 같이 설명함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71472" y="142852"/>
            <a:ext cx="228601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Starting packet filtering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286116" y="142852"/>
            <a:ext cx="1500198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IP, TCP </a:t>
            </a:r>
            <a:r>
              <a:rPr lang="ko-KR" altLang="en-US" b="1" dirty="0" smtClean="0"/>
              <a:t>헤더정의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214942" y="142852"/>
            <a:ext cx="1428760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Recvfrom</a:t>
            </a:r>
            <a:r>
              <a:rPr lang="en-US" altLang="ko-KR" sz="1400" b="1" dirty="0" smtClean="0"/>
              <a:t>()</a:t>
            </a:r>
            <a:r>
              <a:rPr lang="ko-KR" altLang="en-US" sz="1400" b="1" dirty="0" smtClean="0"/>
              <a:t>으로 </a:t>
            </a:r>
            <a:r>
              <a:rPr lang="ko-KR" altLang="en-US" sz="1400" b="1" dirty="0" err="1" smtClean="0"/>
              <a:t>패킷을</a:t>
            </a:r>
            <a:r>
              <a:rPr lang="ko-KR" altLang="en-US" sz="1400" b="1" dirty="0" smtClean="0"/>
              <a:t> 받아오기</a:t>
            </a:r>
            <a:endParaRPr lang="ko-KR" altLang="en-US" sz="1400" b="1" dirty="0"/>
          </a:p>
        </p:txBody>
      </p:sp>
      <p:pic>
        <p:nvPicPr>
          <p:cNvPr id="1026" name="Picture 2" descr="C:\Users\Seo\Desktop\zzz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6643734" cy="42862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071802" y="1428736"/>
            <a:ext cx="1000132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43372" y="1428736"/>
            <a:ext cx="3643338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71670" y="1643050"/>
            <a:ext cx="2357454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00562" y="1643050"/>
            <a:ext cx="428628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72000" y="2071678"/>
            <a:ext cx="828000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Protocol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7143768" y="142852"/>
            <a:ext cx="1428760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IP, TCP</a:t>
            </a:r>
            <a:r>
              <a:rPr lang="ko-KR" altLang="en-US" sz="1400" b="1" dirty="0" smtClean="0"/>
              <a:t>헤더에 맞게 </a:t>
            </a:r>
            <a:r>
              <a:rPr lang="ko-KR" altLang="en-US" sz="1400" b="1" dirty="0" err="1" smtClean="0"/>
              <a:t>패킷정보</a:t>
            </a:r>
            <a:r>
              <a:rPr lang="ko-KR" altLang="en-US" sz="1400" b="1" dirty="0" smtClean="0"/>
              <a:t> 분할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5643570" y="2071678"/>
            <a:ext cx="78581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IP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6715140" y="2071678"/>
            <a:ext cx="78581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PORT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7858148" y="2071678"/>
            <a:ext cx="78581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CB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4500562" y="2000240"/>
            <a:ext cx="4214842" cy="228601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3" idx="3"/>
            <a:endCxn id="15" idx="1"/>
          </p:cNvCxnSpPr>
          <p:nvPr/>
        </p:nvCxnSpPr>
        <p:spPr>
          <a:xfrm>
            <a:off x="5400000" y="2285992"/>
            <a:ext cx="2435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16" idx="1"/>
          </p:cNvCxnSpPr>
          <p:nvPr/>
        </p:nvCxnSpPr>
        <p:spPr>
          <a:xfrm>
            <a:off x="6429388" y="2285992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3"/>
            <a:endCxn id="17" idx="1"/>
          </p:cNvCxnSpPr>
          <p:nvPr/>
        </p:nvCxnSpPr>
        <p:spPr>
          <a:xfrm>
            <a:off x="7500958" y="2285992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572000" y="2571744"/>
            <a:ext cx="4071966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중첩 </a:t>
            </a:r>
            <a:r>
              <a:rPr lang="en-US" altLang="ko-KR" b="1" dirty="0" smtClean="0"/>
              <a:t>if/else</a:t>
            </a:r>
            <a:r>
              <a:rPr lang="ko-KR" altLang="en-US" b="1" dirty="0" smtClean="0"/>
              <a:t>이용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57158" y="3786190"/>
            <a:ext cx="185738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ACCEPT </a:t>
            </a:r>
            <a:r>
              <a:rPr lang="ko-KR" altLang="en-US" sz="900" b="1" dirty="0" smtClean="0"/>
              <a:t>옵션 경우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범위 안 </a:t>
            </a:r>
            <a:r>
              <a:rPr lang="en-US" altLang="ko-KR" sz="900" b="1" dirty="0" smtClean="0"/>
              <a:t>S,D </a:t>
            </a:r>
            <a:r>
              <a:rPr lang="ko-KR" altLang="en-US" sz="900" b="1" dirty="0" smtClean="0"/>
              <a:t>포함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포트 허용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2357422" y="3786190"/>
            <a:ext cx="1928826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DROP </a:t>
            </a:r>
            <a:r>
              <a:rPr lang="ko-KR" altLang="en-US" sz="900" b="1" dirty="0" smtClean="0"/>
              <a:t>옵션 경우 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범위 밖 </a:t>
            </a:r>
            <a:r>
              <a:rPr lang="en-US" altLang="ko-KR" sz="900" b="1" dirty="0" smtClean="0"/>
              <a:t>S,D </a:t>
            </a:r>
            <a:r>
              <a:rPr lang="ko-KR" altLang="en-US" sz="900" b="1" dirty="0" smtClean="0"/>
              <a:t>미포함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포트 불가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cxnSp>
        <p:nvCxnSpPr>
          <p:cNvPr id="31" name="직선 화살표 연결선 30"/>
          <p:cNvCxnSpPr>
            <a:stCxn id="4" idx="6"/>
            <a:endCxn id="5" idx="1"/>
          </p:cNvCxnSpPr>
          <p:nvPr/>
        </p:nvCxnSpPr>
        <p:spPr>
          <a:xfrm>
            <a:off x="2857488" y="535761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3"/>
            <a:endCxn id="6" idx="1"/>
          </p:cNvCxnSpPr>
          <p:nvPr/>
        </p:nvCxnSpPr>
        <p:spPr>
          <a:xfrm>
            <a:off x="4786314" y="535761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3"/>
            <a:endCxn id="14" idx="1"/>
          </p:cNvCxnSpPr>
          <p:nvPr/>
        </p:nvCxnSpPr>
        <p:spPr>
          <a:xfrm>
            <a:off x="6643702" y="535761"/>
            <a:ext cx="5000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14282" y="1357298"/>
            <a:ext cx="8643998" cy="3214710"/>
          </a:xfrm>
          <a:prstGeom prst="rect">
            <a:avLst/>
          </a:pr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위쪽/아래쪽 화살표 37"/>
          <p:cNvSpPr/>
          <p:nvPr/>
        </p:nvSpPr>
        <p:spPr>
          <a:xfrm rot="3209589">
            <a:off x="3186779" y="1858325"/>
            <a:ext cx="243428" cy="413607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14" idx="2"/>
            <a:endCxn id="37" idx="0"/>
          </p:cNvCxnSpPr>
          <p:nvPr/>
        </p:nvCxnSpPr>
        <p:spPr>
          <a:xfrm rot="5400000">
            <a:off x="5982901" y="-517949"/>
            <a:ext cx="428628" cy="33218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572000" y="3214686"/>
            <a:ext cx="4071966" cy="2857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IP</a:t>
            </a:r>
            <a:r>
              <a:rPr lang="ko-KR" altLang="en-US" sz="1200" b="1" dirty="0" smtClean="0"/>
              <a:t>대역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범위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허용 불가</a:t>
            </a:r>
            <a:r>
              <a:rPr lang="en-US" altLang="ko-KR" sz="1200" b="1" dirty="0" smtClean="0"/>
              <a:t>(DROP)/</a:t>
            </a:r>
            <a:r>
              <a:rPr lang="ko-KR" altLang="en-US" sz="1200" b="1" dirty="0" smtClean="0"/>
              <a:t>가능</a:t>
            </a:r>
            <a:r>
              <a:rPr lang="en-US" altLang="ko-KR" sz="1200" b="1" dirty="0" smtClean="0"/>
              <a:t>(ACCEPT)</a:t>
            </a:r>
            <a:r>
              <a:rPr lang="ko-KR" altLang="en-US" sz="1200" b="1" dirty="0" smtClean="0"/>
              <a:t>을 판단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3571876"/>
            <a:ext cx="4071966" cy="2857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포트번호 허용</a:t>
            </a:r>
            <a:r>
              <a:rPr lang="en-US" altLang="ko-KR" sz="1200" b="1" dirty="0" smtClean="0"/>
              <a:t>(ACCEPT)/</a:t>
            </a:r>
            <a:r>
              <a:rPr lang="ko-KR" altLang="en-US" sz="1200" b="1" dirty="0" smtClean="0"/>
              <a:t>불가</a:t>
            </a:r>
            <a:r>
              <a:rPr lang="en-US" altLang="ko-KR" sz="1200" b="1" dirty="0" smtClean="0"/>
              <a:t>(DROP)</a:t>
            </a:r>
            <a:r>
              <a:rPr lang="ko-KR" altLang="en-US" sz="1200" b="1" dirty="0" smtClean="0"/>
              <a:t> 판단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45" name="직사각형 44"/>
          <p:cNvSpPr/>
          <p:nvPr/>
        </p:nvSpPr>
        <p:spPr>
          <a:xfrm>
            <a:off x="4572000" y="3929066"/>
            <a:ext cx="4071966" cy="2857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ControlBit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허용</a:t>
            </a:r>
            <a:r>
              <a:rPr lang="en-US" altLang="ko-KR" sz="1200" b="1" dirty="0" smtClean="0"/>
              <a:t>(ACCEPT)/</a:t>
            </a:r>
            <a:r>
              <a:rPr lang="ko-KR" altLang="en-US" sz="1200" b="1" dirty="0" smtClean="0"/>
              <a:t>불가</a:t>
            </a:r>
            <a:r>
              <a:rPr lang="en-US" altLang="ko-KR" sz="1200" b="1" dirty="0" smtClean="0"/>
              <a:t>(DROP)</a:t>
            </a:r>
            <a:r>
              <a:rPr lang="ko-KR" altLang="en-US" sz="1200" b="1" dirty="0" smtClean="0"/>
              <a:t> 판단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357158" y="5357826"/>
            <a:ext cx="2143140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패킷</a:t>
            </a:r>
            <a:r>
              <a:rPr lang="ko-KR" altLang="en-US" sz="1400" b="1" dirty="0" smtClean="0"/>
              <a:t> 비교 작업 완료</a:t>
            </a:r>
            <a:endParaRPr lang="ko-KR" altLang="en-US" sz="1400" b="1" dirty="0"/>
          </a:p>
        </p:txBody>
      </p:sp>
      <p:cxnSp>
        <p:nvCxnSpPr>
          <p:cNvPr id="50" name="꺾인 연결선 49"/>
          <p:cNvCxnSpPr>
            <a:stCxn id="28" idx="2"/>
            <a:endCxn id="18" idx="2"/>
          </p:cNvCxnSpPr>
          <p:nvPr/>
        </p:nvCxnSpPr>
        <p:spPr>
          <a:xfrm rot="16200000" flipH="1">
            <a:off x="3958852" y="1523255"/>
            <a:ext cx="90000" cy="5436000"/>
          </a:xfrm>
          <a:prstGeom prst="bentConnector3">
            <a:avLst>
              <a:gd name="adj1" fmla="val 34579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9" idx="2"/>
            <a:endCxn id="18" idx="2"/>
          </p:cNvCxnSpPr>
          <p:nvPr/>
        </p:nvCxnSpPr>
        <p:spPr>
          <a:xfrm rot="16200000" flipH="1">
            <a:off x="4929190" y="2607463"/>
            <a:ext cx="71438" cy="3286148"/>
          </a:xfrm>
          <a:prstGeom prst="bentConnector3">
            <a:avLst>
              <a:gd name="adj1" fmla="val 29014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7" idx="2"/>
            <a:endCxn id="47" idx="0"/>
          </p:cNvCxnSpPr>
          <p:nvPr/>
        </p:nvCxnSpPr>
        <p:spPr>
          <a:xfrm rot="5400000">
            <a:off x="2589596" y="3411141"/>
            <a:ext cx="785818" cy="31075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214678" y="5357826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처리결과에 따른 적절한 로그파일에 기록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허용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차단기록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58" name="타원 57"/>
          <p:cNvSpPr/>
          <p:nvPr/>
        </p:nvSpPr>
        <p:spPr>
          <a:xfrm>
            <a:off x="6072198" y="5286388"/>
            <a:ext cx="2286016" cy="9286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End packet filtering</a:t>
            </a:r>
            <a:endParaRPr lang="ko-KR" altLang="en-US" b="1" dirty="0"/>
          </a:p>
        </p:txBody>
      </p:sp>
      <p:cxnSp>
        <p:nvCxnSpPr>
          <p:cNvPr id="60" name="직선 화살표 연결선 59"/>
          <p:cNvCxnSpPr>
            <a:stCxn id="47" idx="3"/>
            <a:endCxn id="57" idx="1"/>
          </p:cNvCxnSpPr>
          <p:nvPr/>
        </p:nvCxnSpPr>
        <p:spPr>
          <a:xfrm>
            <a:off x="2500298" y="5750735"/>
            <a:ext cx="71438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7" idx="3"/>
            <a:endCxn id="58" idx="2"/>
          </p:cNvCxnSpPr>
          <p:nvPr/>
        </p:nvCxnSpPr>
        <p:spPr>
          <a:xfrm>
            <a:off x="5357818" y="5750735"/>
            <a:ext cx="71438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Seo\Desktop\UYUYTUT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928802"/>
            <a:ext cx="3714776" cy="1781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207454" y="332656"/>
            <a:ext cx="8396994" cy="6336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 Main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9" name="Picture 5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8" y="121805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꺾인 연결선 60"/>
          <p:cNvCxnSpPr/>
          <p:nvPr/>
        </p:nvCxnSpPr>
        <p:spPr>
          <a:xfrm>
            <a:off x="2843880" y="1997452"/>
            <a:ext cx="648000" cy="1588"/>
          </a:xfrm>
          <a:prstGeom prst="bentConnector3">
            <a:avLst>
              <a:gd name="adj1" fmla="val 51187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50" y="402689"/>
            <a:ext cx="1586546" cy="137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995936" y="604143"/>
            <a:ext cx="3134950" cy="2032769"/>
            <a:chOff x="3491880" y="529233"/>
            <a:chExt cx="3134950" cy="2032769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674" y="529233"/>
              <a:ext cx="2555156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3491880" y="1484784"/>
              <a:ext cx="2008764" cy="107721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1. Starting </a:t>
              </a:r>
              <a:r>
                <a:rPr lang="en-US" altLang="ko-KR" sz="1600" b="1" dirty="0"/>
                <a:t>packets </a:t>
              </a:r>
              <a:r>
                <a:rPr lang="en-US" altLang="ko-KR" sz="1600" b="1" dirty="0" smtClean="0"/>
                <a:t>track</a:t>
              </a:r>
            </a:p>
            <a:p>
              <a:r>
                <a:rPr lang="en-US" altLang="ko-KR" sz="1600" b="1" dirty="0"/>
                <a:t>2. rule / </a:t>
              </a:r>
              <a:r>
                <a:rPr lang="en-US" altLang="ko-KR" sz="1600" b="1" dirty="0" err="1" smtClean="0"/>
                <a:t>not_rule</a:t>
              </a:r>
              <a:r>
                <a:rPr lang="en-US" altLang="ko-KR" sz="1600" b="1" dirty="0" smtClean="0"/>
                <a:t> selection</a:t>
              </a:r>
              <a:endParaRPr lang="ko-KR" altLang="en-US" sz="1600" b="1" dirty="0"/>
            </a:p>
          </p:txBody>
        </p:sp>
      </p:grpSp>
      <p:cxnSp>
        <p:nvCxnSpPr>
          <p:cNvPr id="73" name="꺾인 연결선 72"/>
          <p:cNvCxnSpPr/>
          <p:nvPr/>
        </p:nvCxnSpPr>
        <p:spPr>
          <a:xfrm rot="5400000">
            <a:off x="5112890" y="3020216"/>
            <a:ext cx="648000" cy="1588"/>
          </a:xfrm>
          <a:prstGeom prst="bentConnector3">
            <a:avLst>
              <a:gd name="adj1" fmla="val 51187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125"/>
          <p:cNvCxnSpPr/>
          <p:nvPr/>
        </p:nvCxnSpPr>
        <p:spPr>
          <a:xfrm rot="5400000">
            <a:off x="5081910" y="4757822"/>
            <a:ext cx="857256" cy="1548000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00192" y="5178678"/>
            <a:ext cx="1366792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Input : ‘end’</a:t>
            </a:r>
            <a:endParaRPr lang="ko-KR" alt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674907" y="6021288"/>
            <a:ext cx="3111803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Send your </a:t>
            </a:r>
            <a:r>
              <a:rPr lang="en-US" altLang="ko-KR" sz="1600" b="1" dirty="0" smtClean="0"/>
              <a:t>Dummy </a:t>
            </a:r>
            <a:r>
              <a:rPr lang="en-US" altLang="ko-KR" sz="1600" b="1" dirty="0"/>
              <a:t>packet</a:t>
            </a:r>
            <a:endParaRPr lang="ko-KR" altLang="en-US" sz="1600" b="1" dirty="0"/>
          </a:p>
        </p:txBody>
      </p:sp>
      <p:sp>
        <p:nvSpPr>
          <p:cNvPr id="81" name="타원 80"/>
          <p:cNvSpPr/>
          <p:nvPr/>
        </p:nvSpPr>
        <p:spPr>
          <a:xfrm>
            <a:off x="355430" y="4407896"/>
            <a:ext cx="2078196" cy="9286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 Menu</a:t>
            </a:r>
            <a:endParaRPr lang="ko-KR" altLang="en-US" b="1" dirty="0"/>
          </a:p>
        </p:txBody>
      </p:sp>
      <p:grpSp>
        <p:nvGrpSpPr>
          <p:cNvPr id="69" name="그룹 68"/>
          <p:cNvGrpSpPr/>
          <p:nvPr/>
        </p:nvGrpSpPr>
        <p:grpSpPr>
          <a:xfrm>
            <a:off x="5304814" y="3145465"/>
            <a:ext cx="2147506" cy="1939719"/>
            <a:chOff x="5292080" y="3145465"/>
            <a:chExt cx="2147506" cy="1939719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292080" y="3431712"/>
              <a:ext cx="1735653" cy="16534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Thread()</a:t>
              </a: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82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590" y="3145465"/>
              <a:ext cx="911996" cy="787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모서리가 둥근 직사각형 64"/>
          <p:cNvSpPr/>
          <p:nvPr/>
        </p:nvSpPr>
        <p:spPr>
          <a:xfrm>
            <a:off x="3004471" y="3435166"/>
            <a:ext cx="1735653" cy="28741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Rule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Not_Rule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/>
          <p:nvPr/>
        </p:nvCxnSpPr>
        <p:spPr>
          <a:xfrm rot="5400000">
            <a:off x="3887165" y="3003200"/>
            <a:ext cx="648000" cy="1588"/>
          </a:xfrm>
          <a:prstGeom prst="bentConnector3">
            <a:avLst>
              <a:gd name="adj1" fmla="val 51187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5" idx="1"/>
          </p:cNvCxnSpPr>
          <p:nvPr/>
        </p:nvCxnSpPr>
        <p:spPr>
          <a:xfrm rot="10800000">
            <a:off x="2428471" y="4869163"/>
            <a:ext cx="576000" cy="3081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131840" y="3933056"/>
            <a:ext cx="1466025" cy="86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Receive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Filtered packets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31839" y="5307504"/>
            <a:ext cx="1466025" cy="86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Receive all packets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436096" y="3907830"/>
            <a:ext cx="1512168" cy="10001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While(1){</a:t>
            </a:r>
          </a:p>
          <a:p>
            <a:pPr algn="r"/>
            <a:r>
              <a:rPr lang="en-US" altLang="ko-KR" sz="1600" dirty="0">
                <a:solidFill>
                  <a:schemeClr val="tx1"/>
                </a:solidFill>
              </a:rPr>
              <a:t>‘end’ for wait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09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265</Words>
  <Application>Microsoft Office PowerPoint</Application>
  <PresentationFormat>화면 슬라이드 쇼(4:3)</PresentationFormat>
  <Paragraphs>89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</dc:creator>
  <cp:lastModifiedBy>Seo</cp:lastModifiedBy>
  <cp:revision>50</cp:revision>
  <dcterms:created xsi:type="dcterms:W3CDTF">2015-12-14T09:31:58Z</dcterms:created>
  <dcterms:modified xsi:type="dcterms:W3CDTF">2015-12-22T07:14:11Z</dcterms:modified>
</cp:coreProperties>
</file>