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1" r:id="rId3"/>
    <p:sldId id="292" r:id="rId4"/>
    <p:sldId id="293" r:id="rId5"/>
    <p:sldId id="262" r:id="rId6"/>
    <p:sldId id="266" r:id="rId7"/>
    <p:sldId id="291" r:id="rId8"/>
    <p:sldId id="305" r:id="rId9"/>
    <p:sldId id="294" r:id="rId10"/>
    <p:sldId id="297" r:id="rId11"/>
    <p:sldId id="300" r:id="rId12"/>
    <p:sldId id="296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F6387-3403-4348-8A94-7ADE7975A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852A9D-DEAB-4D3B-BE4C-4D5506949C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C8D7-B31E-450F-BC14-69F5BA00A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A2F3B2-7919-4755-A2BA-E60311F1A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BE1C44-6ED9-45C3-85CE-F181F644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788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47AC93-7A39-431A-9FB1-1E98C130D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84B2D7-51AE-4A98-A99F-A3EB7D93C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5744A8-FE11-4335-B99E-0C70933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DD8B86-F04B-471A-B701-77C39BC7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FDA001-D3E8-406C-85C1-C16B28954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AB922F-8FE5-4AD9-B4B7-0C32F5C0F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62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1F6FB-27DF-4EF8-9C39-2843CFAC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DDFF65-E6AC-4DE9-BC59-8D94C9C73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713491-F16F-4D87-A871-72DDAB23D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BB5D74-5FA0-4FE3-8C76-C5846785F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277ED0-AEC3-4AF7-92C1-9B942CF7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761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26BB87-EA73-4676-B5EE-CF484C7F3D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EB9E6B-3317-49B6-BD7E-5D8A6D128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2096CD-9EE4-4657-B340-5D82EA015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A142E6-326E-4C16-9093-56979C035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D65AFA-C355-40C1-80F6-8264E94A2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451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9836B-546E-427C-901C-507669B2E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22D5C6-D2D2-4C8F-ADE8-FA9D32A89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0A3C13-BB40-4BA2-97FB-232FA10C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46734E-5F3B-46DF-83F4-5253AC7D1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863EFD-2ECD-484B-8FE3-BD46DBAB3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328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50236-D72C-46A8-8E43-F403AB51B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E0306-8C68-4BA2-8E35-84C5A601A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55EBBB-3A9E-4875-91BC-BA0F98B7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214B26-FD9B-4500-9159-1814890F5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3211AD-49EC-4C32-ACD3-8CF24D25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333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5847-E819-401C-8088-DE14C838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CE0E58-A374-46C3-99E5-8CB532762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73669-31FC-4A43-BE3F-20FBB4989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487473-0381-424C-935F-E8DD5300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79DC7E-293A-4118-BB25-14F86368D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8BF8C06-A6F4-4D56-9961-2A48D376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77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F92F4D-6C94-4897-AF69-B2184F151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8BF44-B930-48BD-847E-4378CC0074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8F7027-CD07-42A0-AF50-45BC8A27D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038A2D0-3A12-4C29-9758-C0FA78627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EA347A6-004A-4A7B-931A-4A1D4E962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1A1E329-33C9-4A40-B00F-E72E7768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58414FA-5EF1-4D32-A0B3-F5970B61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5AB276-1D41-4C3A-B4C6-AE34D86B4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41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16D34C-E153-4E55-8BE2-053CB23AE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C41366-6F59-49C8-B46F-241BACE3C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1036E6-7409-4CCD-A33A-E8923C9C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4FED2EA-EEA3-4D31-83CA-82087B8C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544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546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5EF8880-0C23-4695-A0B7-BA55B9DCC8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F9D7B-2295-434C-BB50-FBDB7CB49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331C84-82A9-49FF-9C58-209FA7C6A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52F265-5EDF-47AD-8C48-23E4498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92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6295C-1AC2-468F-BE1D-57C4A587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AFE7A1-9037-44AB-B32C-A03544783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B44BA5-E666-41CE-9AB1-709CA4AED5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42D173-D60A-49DD-9BBC-DFAC84640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5567D-AB5D-4AC7-81EF-B47DBFAE57A2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9DC195-CC0D-4F1D-BA6A-0A1D6BE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4EE9A9-6FA0-459E-9839-090D4821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777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F1A1494-3269-44A5-B276-FD1B11515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E9EB2-ED9C-4B7A-B116-2B1071C0D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F56052-6094-4163-A308-25120BD6EB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85567D-AB5D-4AC7-81EF-B47DBFAE57A2}" type="datetimeFigureOut">
              <a:rPr lang="ko-KR" altLang="en-US" smtClean="0"/>
              <a:t>2023-09-16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435DB-002D-4705-918F-4D6B8113C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DB5B9A-8BFA-48CC-9427-80D408861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C05B24-248A-42BE-A553-D13EA5F4B5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3007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/>
          <p:cNvGrpSpPr/>
          <p:nvPr/>
        </p:nvGrpSpPr>
        <p:grpSpPr>
          <a:xfrm>
            <a:off x="3862055" y="2509520"/>
            <a:ext cx="4467890" cy="1838960"/>
            <a:chOff x="3862055" y="2172890"/>
            <a:chExt cx="4467890" cy="183896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80C4291-AA49-4611-97D5-21EC4368F85B}"/>
                </a:ext>
              </a:extLst>
            </p:cNvPr>
            <p:cNvSpPr txBox="1"/>
            <p:nvPr/>
          </p:nvSpPr>
          <p:spPr>
            <a:xfrm>
              <a:off x="4849508" y="2705794"/>
              <a:ext cx="249299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4800" b="1" spc="-300" dirty="0">
                  <a:solidFill>
                    <a:prstClr val="white"/>
                  </a:solidFill>
                  <a:latin typeface="+mj-ea"/>
                  <a:ea typeface="나눔스퀘어 ExtraBold"/>
                </a:rPr>
                <a:t>블루투스</a:t>
              </a:r>
              <a:endParaRPr kumimoji="0" lang="ko-KR" altLang="en-US" sz="4800" b="1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나눔스퀘어 ExtraBold"/>
                <a:cs typeface="+mn-cs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F12AE3B-B2F6-41CB-8089-A3BC3350D683}"/>
                </a:ext>
              </a:extLst>
            </p:cNvPr>
            <p:cNvCxnSpPr>
              <a:cxnSpLocks/>
            </p:cNvCxnSpPr>
            <p:nvPr/>
          </p:nvCxnSpPr>
          <p:spPr>
            <a:xfrm>
              <a:off x="3862055" y="2172890"/>
              <a:ext cx="446789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0BDE27BE-D47F-4C86-A8A7-881E337B1B9F}"/>
                </a:ext>
              </a:extLst>
            </p:cNvPr>
            <p:cNvCxnSpPr>
              <a:cxnSpLocks/>
            </p:cNvCxnSpPr>
            <p:nvPr/>
          </p:nvCxnSpPr>
          <p:spPr>
            <a:xfrm>
              <a:off x="3862055" y="4011850"/>
              <a:ext cx="446789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822278D-6021-420A-8428-878080CC967A}"/>
              </a:ext>
            </a:extLst>
          </p:cNvPr>
          <p:cNvSpPr txBox="1"/>
          <p:nvPr/>
        </p:nvSpPr>
        <p:spPr>
          <a:xfrm>
            <a:off x="172720" y="142240"/>
            <a:ext cx="1540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Light"/>
                <a:cs typeface="+mn-cs"/>
              </a:rPr>
              <a:t>2023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Light"/>
                <a:cs typeface="+mn-cs"/>
              </a:rPr>
              <a:t>년도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Light"/>
                <a:cs typeface="+mn-cs"/>
              </a:rPr>
              <a:t> ICT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Light"/>
                <a:cs typeface="+mn-cs"/>
              </a:rPr>
              <a:t>동아리</a:t>
            </a:r>
          </a:p>
        </p:txBody>
      </p:sp>
    </p:spTree>
    <p:extLst>
      <p:ext uri="{BB962C8B-B14F-4D97-AF65-F5344CB8AC3E}">
        <p14:creationId xmlns:p14="http://schemas.microsoft.com/office/powerpoint/2010/main" val="1572742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15314"/>
            <a:ext cx="1069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>
                <a:solidFill>
                  <a:schemeClr val="bg1"/>
                </a:solidFill>
              </a:rPr>
              <a:t>코드</a:t>
            </a:r>
            <a:endParaRPr lang="ko-KR" altLang="en-US" sz="3600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3.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44BCEC0-0F75-0EA3-1BC4-99A2C2C58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4" y="1076959"/>
            <a:ext cx="4560343" cy="57810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6B36C64-A3BC-3F78-8777-03D3A1825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9042" y="1199839"/>
            <a:ext cx="5382376" cy="222916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0E1AAA5-C3D0-3E77-DC5B-84F45FF81297}"/>
              </a:ext>
            </a:extLst>
          </p:cNvPr>
          <p:cNvSpPr txBox="1"/>
          <p:nvPr/>
        </p:nvSpPr>
        <p:spPr>
          <a:xfrm>
            <a:off x="5072558" y="6499992"/>
            <a:ext cx="39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Uart</a:t>
            </a:r>
            <a:r>
              <a:rPr lang="ko-KR" altLang="en-US" dirty="0"/>
              <a:t>인터럽트</a:t>
            </a:r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71AA04BD-850C-7E27-519B-4F74E2464CEC}"/>
              </a:ext>
            </a:extLst>
          </p:cNvPr>
          <p:cNvSpPr/>
          <p:nvPr/>
        </p:nvSpPr>
        <p:spPr>
          <a:xfrm rot="5400000">
            <a:off x="2910008" y="6046472"/>
            <a:ext cx="381248" cy="47148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3E3D6B9D-88C2-7BDA-96F2-4917467B3CF1}"/>
              </a:ext>
            </a:extLst>
          </p:cNvPr>
          <p:cNvSpPr/>
          <p:nvPr/>
        </p:nvSpPr>
        <p:spPr>
          <a:xfrm rot="5400000">
            <a:off x="4543549" y="6427721"/>
            <a:ext cx="381248" cy="47148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74E3CF-C85D-D597-96F9-A3F32BFCB333}"/>
              </a:ext>
            </a:extLst>
          </p:cNvPr>
          <p:cNvSpPr txBox="1"/>
          <p:nvPr/>
        </p:nvSpPr>
        <p:spPr>
          <a:xfrm>
            <a:off x="3557837" y="6115881"/>
            <a:ext cx="3986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Uart</a:t>
            </a:r>
            <a:r>
              <a:rPr lang="en-US" altLang="ko-KR" dirty="0"/>
              <a:t> </a:t>
            </a:r>
            <a:r>
              <a:rPr lang="ko-KR" altLang="en-US" dirty="0"/>
              <a:t>데이터를 받을 변수 선언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258A07-5814-C0E6-3E4F-4B95784E09D7}"/>
              </a:ext>
            </a:extLst>
          </p:cNvPr>
          <p:cNvSpPr txBox="1"/>
          <p:nvPr/>
        </p:nvSpPr>
        <p:spPr>
          <a:xfrm>
            <a:off x="6209235" y="3617601"/>
            <a:ext cx="48672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Noto Sans DemiLight"/>
              </a:rPr>
              <a:t>U</a:t>
            </a:r>
            <a:r>
              <a:rPr lang="en-US" altLang="ko-KR" dirty="0">
                <a:solidFill>
                  <a:srgbClr val="222222"/>
                </a:solidFill>
                <a:latin typeface="Noto Sans DemiLight"/>
              </a:rPr>
              <a:t>art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DemiLight"/>
              </a:rPr>
              <a:t>3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DemiLight"/>
              </a:rPr>
              <a:t>으로 데이터가 들어오면 해당 데이터를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DemiLight"/>
              </a:rPr>
              <a:t>Uart2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DemiLight"/>
              </a:rPr>
              <a:t>로 전송하고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DemiLight"/>
              </a:rPr>
              <a:t>Uart2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DemiLight"/>
              </a:rPr>
              <a:t>로 데이터가 들어오면 해당 데이터를 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DemiLight"/>
              </a:rPr>
              <a:t>Uart3</a:t>
            </a:r>
            <a:r>
              <a:rPr lang="ko-KR" altLang="en-US" b="0" i="0" dirty="0">
                <a:solidFill>
                  <a:srgbClr val="222222"/>
                </a:solidFill>
                <a:effectLst/>
                <a:latin typeface="Noto Sans DemiLight"/>
              </a:rPr>
              <a:t>으로 전송한다</a:t>
            </a:r>
            <a:r>
              <a:rPr lang="en-US" altLang="ko-KR" b="0" i="0" dirty="0">
                <a:solidFill>
                  <a:srgbClr val="222222"/>
                </a:solidFill>
                <a:effectLst/>
                <a:latin typeface="Noto Sans DemiLight"/>
              </a:rPr>
              <a:t>.</a:t>
            </a:r>
            <a:endParaRPr lang="ko-KR" altLang="en-US" dirty="0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09AB7DE9-E26D-6C4C-5959-0C7DECCF4AA4}"/>
              </a:ext>
            </a:extLst>
          </p:cNvPr>
          <p:cNvSpPr/>
          <p:nvPr/>
        </p:nvSpPr>
        <p:spPr>
          <a:xfrm rot="10800000">
            <a:off x="6424735" y="3096231"/>
            <a:ext cx="381248" cy="47148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2280995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31F6F75-B221-4061-B962-758F7C3BEBF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74720" y="0"/>
            <a:ext cx="871728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904240" y="2834640"/>
            <a:ext cx="4467890" cy="1188720"/>
            <a:chOff x="904240" y="2823130"/>
            <a:chExt cx="4467890" cy="11887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B29B74-5530-431A-9A1D-6C360E5E40A6}"/>
                </a:ext>
              </a:extLst>
            </p:cNvPr>
            <p:cNvSpPr txBox="1"/>
            <p:nvPr/>
          </p:nvSpPr>
          <p:spPr>
            <a:xfrm>
              <a:off x="1190280" y="3270954"/>
              <a:ext cx="2097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150" dirty="0">
                  <a:solidFill>
                    <a:schemeClr val="bg1"/>
                  </a:solidFill>
                </a:rPr>
                <a:t>동작 결과</a:t>
              </a:r>
              <a:endParaRPr lang="ko-KR" altLang="en-US" sz="3600" spc="-150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6DC040-1911-4DE1-B7BA-8D50B20BC5F8}"/>
                </a:ext>
              </a:extLst>
            </p:cNvPr>
            <p:cNvSpPr txBox="1"/>
            <p:nvPr/>
          </p:nvSpPr>
          <p:spPr>
            <a:xfrm>
              <a:off x="904240" y="2978041"/>
              <a:ext cx="743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Part 3. 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9C7568C-DA98-40CE-9115-1F19853EEDF6}"/>
                </a:ext>
              </a:extLst>
            </p:cNvPr>
            <p:cNvCxnSpPr>
              <a:cxnSpLocks/>
            </p:cNvCxnSpPr>
            <p:nvPr/>
          </p:nvCxnSpPr>
          <p:spPr>
            <a:xfrm>
              <a:off x="904240" y="2823130"/>
              <a:ext cx="446789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2A7BF85-EFF0-4169-9F33-5B30AFBB9A2A}"/>
                </a:ext>
              </a:extLst>
            </p:cNvPr>
            <p:cNvCxnSpPr>
              <a:cxnSpLocks/>
            </p:cNvCxnSpPr>
            <p:nvPr/>
          </p:nvCxnSpPr>
          <p:spPr>
            <a:xfrm>
              <a:off x="904240" y="4011850"/>
              <a:ext cx="446789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7711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15314"/>
            <a:ext cx="222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150" dirty="0">
                <a:solidFill>
                  <a:schemeClr val="bg1"/>
                </a:solidFill>
              </a:rPr>
              <a:t>동작 결과 </a:t>
            </a:r>
            <a:endParaRPr lang="ko-KR" altLang="en-US" sz="3600" spc="-15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3.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6E5F64-C530-4917-A4C3-74BC96F3D0EB}"/>
              </a:ext>
            </a:extLst>
          </p:cNvPr>
          <p:cNvSpPr/>
          <p:nvPr/>
        </p:nvSpPr>
        <p:spPr>
          <a:xfrm>
            <a:off x="132080" y="1261467"/>
            <a:ext cx="108000" cy="46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296126-4E3C-49DA-BBCD-DD892FC6232B}"/>
              </a:ext>
            </a:extLst>
          </p:cNvPr>
          <p:cNvSpPr txBox="1"/>
          <p:nvPr/>
        </p:nvSpPr>
        <p:spPr>
          <a:xfrm>
            <a:off x="276984" y="1212861"/>
            <a:ext cx="15888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ko-KR" altLang="en-US" sz="3200" spc="-300" dirty="0">
                <a:solidFill>
                  <a:srgbClr val="393939"/>
                </a:solidFill>
                <a:latin typeface="나눔스퀘어OTF Bold" panose="020B0600000101010101" pitchFamily="34" charset="-127"/>
                <a:ea typeface="나눔스퀘어OTF Bold" panose="020B0600000101010101" pitchFamily="34" charset="-127"/>
              </a:rPr>
              <a:t>동작 결과</a:t>
            </a:r>
            <a:endParaRPr lang="ko-KR" altLang="en-US" sz="3200" spc="-300" dirty="0">
              <a:solidFill>
                <a:prstClr val="white">
                  <a:lumMod val="50000"/>
                </a:prstClr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D8DDC-AAEE-433E-AB6D-A55B54CF21F5}"/>
              </a:ext>
            </a:extLst>
          </p:cNvPr>
          <p:cNvSpPr txBox="1"/>
          <p:nvPr/>
        </p:nvSpPr>
        <p:spPr>
          <a:xfrm>
            <a:off x="276985" y="1933536"/>
            <a:ext cx="10741535" cy="22369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spc="-150" dirty="0">
                <a:solidFill>
                  <a:srgbClr val="393939"/>
                </a:solidFill>
                <a:latin typeface="+mj-ea"/>
                <a:ea typeface="+mj-ea"/>
              </a:rPr>
              <a:t>제</a:t>
            </a:r>
            <a:r>
              <a:rPr lang="en-US" altLang="ko-KR" sz="2400" spc="-150" dirty="0">
                <a:solidFill>
                  <a:srgbClr val="393939"/>
                </a:solidFill>
                <a:latin typeface="+mj-ea"/>
                <a:ea typeface="+mj-ea"/>
              </a:rPr>
              <a:t>2</a:t>
            </a:r>
            <a:r>
              <a:rPr lang="ko-KR" altLang="en-US" sz="2400" spc="-150" dirty="0">
                <a:solidFill>
                  <a:srgbClr val="393939"/>
                </a:solidFill>
                <a:latin typeface="+mj-ea"/>
                <a:ea typeface="+mj-ea"/>
              </a:rPr>
              <a:t>공학관 </a:t>
            </a:r>
            <a:r>
              <a:rPr lang="en-US" altLang="ko-KR" sz="2400" spc="-150" dirty="0">
                <a:solidFill>
                  <a:srgbClr val="393939"/>
                </a:solidFill>
                <a:latin typeface="+mj-ea"/>
                <a:ea typeface="+mj-ea"/>
              </a:rPr>
              <a:t>4</a:t>
            </a:r>
            <a:r>
              <a:rPr lang="ko-KR" altLang="en-US" sz="2400" spc="-150" dirty="0">
                <a:solidFill>
                  <a:srgbClr val="393939"/>
                </a:solidFill>
                <a:latin typeface="+mj-ea"/>
                <a:ea typeface="+mj-ea"/>
              </a:rPr>
              <a:t>층에서 직접 블루투스 송수신을 하여 통신거리를 재본 결과</a:t>
            </a:r>
            <a:endParaRPr lang="en-US" altLang="ko-KR" sz="2400" spc="-150" dirty="0">
              <a:solidFill>
                <a:srgbClr val="393939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sz="2400" spc="-150" dirty="0">
                <a:solidFill>
                  <a:srgbClr val="393939"/>
                </a:solidFill>
                <a:latin typeface="+mj-ea"/>
                <a:ea typeface="+mj-ea"/>
              </a:rPr>
              <a:t>20m </a:t>
            </a:r>
            <a:r>
              <a:rPr lang="ko-KR" altLang="en-US" sz="2400" spc="-150" dirty="0">
                <a:solidFill>
                  <a:srgbClr val="393939"/>
                </a:solidFill>
                <a:latin typeface="+mj-ea"/>
                <a:ea typeface="+mj-ea"/>
              </a:rPr>
              <a:t>까지 송수신이 가능 하였으며</a:t>
            </a:r>
            <a:r>
              <a:rPr lang="en-US" altLang="ko-KR" sz="2400" spc="-150" dirty="0">
                <a:solidFill>
                  <a:srgbClr val="393939"/>
                </a:solidFill>
                <a:latin typeface="+mj-ea"/>
                <a:ea typeface="+mj-ea"/>
              </a:rPr>
              <a:t>, </a:t>
            </a:r>
            <a:r>
              <a:rPr lang="ko-KR" altLang="en-US" sz="2400" spc="-150" dirty="0">
                <a:solidFill>
                  <a:srgbClr val="393939"/>
                </a:solidFill>
                <a:latin typeface="+mj-ea"/>
                <a:ea typeface="+mj-ea"/>
              </a:rPr>
              <a:t>장애물이 있는 경우에는 강의실 </a:t>
            </a:r>
            <a:r>
              <a:rPr lang="en-US" altLang="ko-KR" sz="2400" spc="-150" dirty="0">
                <a:solidFill>
                  <a:srgbClr val="393939"/>
                </a:solidFill>
                <a:latin typeface="+mj-ea"/>
                <a:ea typeface="+mj-ea"/>
              </a:rPr>
              <a:t>1</a:t>
            </a:r>
            <a:r>
              <a:rPr lang="ko-KR" altLang="en-US" sz="2400" spc="-150" dirty="0">
                <a:solidFill>
                  <a:srgbClr val="393939"/>
                </a:solidFill>
                <a:latin typeface="+mj-ea"/>
                <a:ea typeface="+mj-ea"/>
              </a:rPr>
              <a:t>개 약</a:t>
            </a:r>
            <a:r>
              <a:rPr lang="en-US" altLang="ko-KR" sz="2400" spc="-150" dirty="0">
                <a:solidFill>
                  <a:srgbClr val="393939"/>
                </a:solidFill>
                <a:latin typeface="+mj-ea"/>
                <a:ea typeface="+mj-ea"/>
              </a:rPr>
              <a:t>5m </a:t>
            </a:r>
            <a:r>
              <a:rPr lang="ko-KR" altLang="en-US" sz="2400" spc="-150" dirty="0">
                <a:solidFill>
                  <a:srgbClr val="393939"/>
                </a:solidFill>
                <a:latin typeface="+mj-ea"/>
                <a:ea typeface="+mj-ea"/>
              </a:rPr>
              <a:t>정도의 거리 까지밖에 송수신이 되었으며 그 이상 넘어가는 경우 연결이 끊어졌다</a:t>
            </a:r>
            <a:r>
              <a:rPr lang="en-US" altLang="ko-KR" sz="2400" spc="-150" dirty="0">
                <a:solidFill>
                  <a:srgbClr val="393939"/>
                </a:solidFill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400" spc="-150" dirty="0">
                <a:solidFill>
                  <a:srgbClr val="393939"/>
                </a:solidFill>
                <a:latin typeface="+mj-ea"/>
                <a:ea typeface="+mj-ea"/>
              </a:rPr>
              <a:t> </a:t>
            </a:r>
            <a:endParaRPr lang="en-US" altLang="ko-KR" sz="2400" spc="-150" dirty="0">
              <a:solidFill>
                <a:srgbClr val="393939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32555197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A4C0C-593F-49EA-A036-AAE8EB62D98B}"/>
              </a:ext>
            </a:extLst>
          </p:cNvPr>
          <p:cNvSpPr txBox="1"/>
          <p:nvPr/>
        </p:nvSpPr>
        <p:spPr>
          <a:xfrm>
            <a:off x="335280" y="2600960"/>
            <a:ext cx="3933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120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ea"/>
                <a:ea typeface="나눔스퀘어 ExtraBold"/>
                <a:cs typeface="+mn-cs"/>
              </a:rPr>
              <a:t>A Table of Contents.</a:t>
            </a:r>
            <a:endParaRPr kumimoji="0" lang="ko-KR" altLang="en-US" sz="3600" b="0" i="0" u="none" strike="noStrike" kern="1200" cap="none" spc="-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ea"/>
              <a:ea typeface="나눔스퀘어 ExtraBold"/>
              <a:cs typeface="+mn-cs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D65EFFB-77B3-4093-9EBE-5BC7CD9D594B}"/>
              </a:ext>
            </a:extLst>
          </p:cNvPr>
          <p:cNvGrpSpPr/>
          <p:nvPr/>
        </p:nvGrpSpPr>
        <p:grpSpPr>
          <a:xfrm>
            <a:off x="619016" y="3799840"/>
            <a:ext cx="4893827" cy="707886"/>
            <a:chOff x="294640" y="3596640"/>
            <a:chExt cx="4893827" cy="70788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4775390-ADD7-4C94-8805-D912724ABC3E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1E3252"/>
                  </a:solidFill>
                  <a:effectLst/>
                  <a:uLnTx/>
                  <a:uFillTx/>
                  <a:latin typeface="+mj-ea"/>
                  <a:ea typeface="나눔스퀘어 ExtraBold"/>
                  <a:cs typeface="+mn-cs"/>
                </a:rPr>
                <a:t>1</a:t>
              </a:r>
              <a:endPara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E3252"/>
                </a:solidFill>
                <a:effectLst/>
                <a:uLnTx/>
                <a:uFillTx/>
                <a:latin typeface="+mj-ea"/>
                <a:ea typeface="나눔스퀘어 ExtraBold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461C2D-7B54-4B3D-9449-360FD650556A}"/>
                </a:ext>
              </a:extLst>
            </p:cNvPr>
            <p:cNvSpPr txBox="1"/>
            <p:nvPr/>
          </p:nvSpPr>
          <p:spPr>
            <a:xfrm>
              <a:off x="943394" y="3688973"/>
              <a:ext cx="42450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spc="-150" dirty="0">
                  <a:solidFill>
                    <a:srgbClr val="393939"/>
                  </a:solidFill>
                  <a:latin typeface="나눔스퀘어 Light"/>
                </a:rPr>
                <a:t>블루투스 </a:t>
              </a:r>
              <a:r>
                <a:rPr lang="ko-KR" altLang="en-US" sz="2800" spc="-150" dirty="0" err="1">
                  <a:solidFill>
                    <a:srgbClr val="393939"/>
                  </a:solidFill>
                  <a:latin typeface="나눔스퀘어 Light"/>
                </a:rPr>
                <a:t>동작원리및</a:t>
              </a:r>
              <a:r>
                <a:rPr lang="ko-KR" altLang="en-US" sz="2800" spc="-150" dirty="0">
                  <a:solidFill>
                    <a:srgbClr val="393939"/>
                  </a:solidFill>
                  <a:latin typeface="나눔스퀘어 Light"/>
                </a:rPr>
                <a:t> 장점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srgbClr val="393939"/>
                </a:solidFill>
                <a:effectLst/>
                <a:uLnTx/>
                <a:uFillTx/>
                <a:latin typeface="나눔스퀘어 Light"/>
                <a:cs typeface="+mn-cs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CF3CB36-97CB-4B01-AB5E-847ED38F7969}"/>
              </a:ext>
            </a:extLst>
          </p:cNvPr>
          <p:cNvGrpSpPr/>
          <p:nvPr/>
        </p:nvGrpSpPr>
        <p:grpSpPr>
          <a:xfrm>
            <a:off x="619016" y="4790678"/>
            <a:ext cx="4214154" cy="707886"/>
            <a:chOff x="294640" y="3596640"/>
            <a:chExt cx="4214154" cy="7078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D33E10E-6802-4565-A9E8-5457EEEB6662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1E3252"/>
                  </a:solidFill>
                  <a:effectLst/>
                  <a:uLnTx/>
                  <a:uFillTx/>
                  <a:latin typeface="+mj-ea"/>
                  <a:ea typeface="나눔스퀘어 ExtraBold"/>
                  <a:cs typeface="+mn-cs"/>
                </a:rPr>
                <a:t>2</a:t>
              </a:r>
              <a:endPara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E3252"/>
                </a:solidFill>
                <a:effectLst/>
                <a:uLnTx/>
                <a:uFillTx/>
                <a:latin typeface="+mj-ea"/>
                <a:ea typeface="나눔스퀘어 ExtraBold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533-A9D9-4EEB-A800-80F0AD62009F}"/>
                </a:ext>
              </a:extLst>
            </p:cNvPr>
            <p:cNvSpPr txBox="1"/>
            <p:nvPr/>
          </p:nvSpPr>
          <p:spPr>
            <a:xfrm>
              <a:off x="943394" y="3688973"/>
              <a:ext cx="35654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spc="-150" dirty="0">
                  <a:solidFill>
                    <a:srgbClr val="393939"/>
                  </a:solidFill>
                  <a:latin typeface="나눔스퀘어 Light"/>
                </a:rPr>
                <a:t>블루투스 제품 및 코드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srgbClr val="393939"/>
                </a:solidFill>
                <a:effectLst/>
                <a:uLnTx/>
                <a:uFillTx/>
                <a:latin typeface="나눔스퀘어 Light"/>
                <a:cs typeface="+mn-cs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0D1E44C-6008-4F6E-880B-4E8105F0CF77}"/>
              </a:ext>
            </a:extLst>
          </p:cNvPr>
          <p:cNvGrpSpPr/>
          <p:nvPr/>
        </p:nvGrpSpPr>
        <p:grpSpPr>
          <a:xfrm>
            <a:off x="619016" y="5781516"/>
            <a:ext cx="1513093" cy="707886"/>
            <a:chOff x="294640" y="3596640"/>
            <a:chExt cx="1513093" cy="7078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CC6CD2E-3CC1-4835-B282-AE92CEFFFE97}"/>
                </a:ext>
              </a:extLst>
            </p:cNvPr>
            <p:cNvSpPr txBox="1"/>
            <p:nvPr/>
          </p:nvSpPr>
          <p:spPr>
            <a:xfrm>
              <a:off x="294640" y="3596640"/>
              <a:ext cx="50206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1E3252"/>
                  </a:solidFill>
                  <a:effectLst/>
                  <a:uLnTx/>
                  <a:uFillTx/>
                  <a:latin typeface="+mj-ea"/>
                  <a:ea typeface="나눔스퀘어 ExtraBold"/>
                  <a:cs typeface="+mn-cs"/>
                </a:rPr>
                <a:t>3</a:t>
              </a:r>
              <a:endParaRPr kumimoji="0" lang="ko-KR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1E3252"/>
                </a:solidFill>
                <a:effectLst/>
                <a:uLnTx/>
                <a:uFillTx/>
                <a:latin typeface="+mj-ea"/>
                <a:ea typeface="나눔스퀘어 ExtraBold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C245155-BF92-4471-AC62-A87A47A31390}"/>
                </a:ext>
              </a:extLst>
            </p:cNvPr>
            <p:cNvSpPr txBox="1"/>
            <p:nvPr/>
          </p:nvSpPr>
          <p:spPr>
            <a:xfrm>
              <a:off x="943394" y="3688973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2800" spc="-150" dirty="0">
                  <a:solidFill>
                    <a:srgbClr val="393939"/>
                  </a:solidFill>
                  <a:latin typeface="나눔스퀘어 Light"/>
                </a:rPr>
                <a:t>결과</a:t>
              </a:r>
              <a:endParaRPr kumimoji="0" lang="ko-KR" altLang="en-US" sz="2800" b="0" i="0" u="none" strike="noStrike" kern="1200" cap="none" spc="-150" normalizeH="0" baseline="0" noProof="0" dirty="0">
                <a:ln>
                  <a:noFill/>
                </a:ln>
                <a:solidFill>
                  <a:srgbClr val="393939"/>
                </a:solidFill>
                <a:effectLst/>
                <a:uLnTx/>
                <a:uFillTx/>
                <a:latin typeface="나눔스퀘어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154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0" y="0"/>
            <a:ext cx="12192000" cy="1422206"/>
            <a:chOff x="0" y="0"/>
            <a:chExt cx="12192000" cy="142220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546E572-061A-4F66-860A-EA1641AD3DE2}"/>
                </a:ext>
              </a:extLst>
            </p:cNvPr>
            <p:cNvSpPr/>
            <p:nvPr/>
          </p:nvSpPr>
          <p:spPr>
            <a:xfrm>
              <a:off x="0" y="0"/>
              <a:ext cx="12192000" cy="822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Light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1765C-E4E1-440B-B3F6-AD127EB533CF}"/>
                </a:ext>
              </a:extLst>
            </p:cNvPr>
            <p:cNvSpPr txBox="1"/>
            <p:nvPr/>
          </p:nvSpPr>
          <p:spPr>
            <a:xfrm>
              <a:off x="875104" y="52038"/>
              <a:ext cx="53367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600" spc="-150" dirty="0">
                  <a:solidFill>
                    <a:schemeClr val="bg1"/>
                  </a:solidFill>
                  <a:latin typeface="나눔스퀘어 Light"/>
                </a:rPr>
                <a:t>블루투스 </a:t>
              </a:r>
              <a:r>
                <a:rPr lang="ko-KR" altLang="en-US" sz="3600" spc="-150" dirty="0" err="1">
                  <a:solidFill>
                    <a:schemeClr val="bg1"/>
                  </a:solidFill>
                  <a:latin typeface="나눔스퀘어 Light"/>
                </a:rPr>
                <a:t>동작원리및</a:t>
              </a:r>
              <a:r>
                <a:rPr lang="ko-KR" altLang="en-US" sz="3600" spc="-150" dirty="0">
                  <a:solidFill>
                    <a:schemeClr val="bg1"/>
                  </a:solidFill>
                  <a:latin typeface="나눔스퀘어 Light"/>
                </a:rPr>
                <a:t> 장점</a:t>
              </a:r>
              <a:endParaRPr kumimoji="0" lang="ko-KR" altLang="en-US" sz="36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 Light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E877FB6-6DE1-44E4-8EF8-7160153CD120}"/>
                </a:ext>
              </a:extLst>
            </p:cNvPr>
            <p:cNvSpPr txBox="1"/>
            <p:nvPr/>
          </p:nvSpPr>
          <p:spPr>
            <a:xfrm>
              <a:off x="132080" y="117305"/>
              <a:ext cx="743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Light"/>
                  <a:cs typeface="+mn-cs"/>
                </a:rPr>
                <a:t>Part 1, 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Light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296126-4E3C-49DA-BBCD-DD892FC6232B}"/>
                </a:ext>
              </a:extLst>
            </p:cNvPr>
            <p:cNvSpPr txBox="1"/>
            <p:nvPr/>
          </p:nvSpPr>
          <p:spPr>
            <a:xfrm>
              <a:off x="339536" y="957405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0" i="0" u="none" strike="noStrike" kern="1200" cap="none" spc="-300" normalizeH="0" baseline="0" noProof="0" dirty="0">
                <a:ln>
                  <a:noFill/>
                </a:ln>
                <a:solidFill>
                  <a:srgbClr val="393939"/>
                </a:solidFill>
                <a:effectLst/>
                <a:uLnTx/>
                <a:uFillTx/>
                <a:latin typeface="나눔스퀘어 Light"/>
                <a:cs typeface="+mn-cs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F6E5F64-C530-4917-A4C3-74BC96F3D0EB}"/>
                </a:ext>
              </a:extLst>
            </p:cNvPr>
            <p:cNvSpPr/>
            <p:nvPr/>
          </p:nvSpPr>
          <p:spPr>
            <a:xfrm>
              <a:off x="132080" y="954206"/>
              <a:ext cx="108000" cy="46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Light"/>
                <a:cs typeface="+mn-cs"/>
              </a:endParaRPr>
            </a:p>
          </p:txBody>
        </p:sp>
      </p:grpSp>
      <p:pic>
        <p:nvPicPr>
          <p:cNvPr id="6" name="Picture 2">
            <a:extLst>
              <a:ext uri="{FF2B5EF4-FFF2-40B4-BE49-F238E27FC236}">
                <a16:creationId xmlns:a16="http://schemas.microsoft.com/office/drawing/2014/main" id="{E042EDAF-3DFA-8FC6-C6BD-E2EEB790B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70" y="4271504"/>
            <a:ext cx="3822889" cy="202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FE1E62-415F-1D01-E7E5-42E49FBCB096}"/>
              </a:ext>
            </a:extLst>
          </p:cNvPr>
          <p:cNvSpPr txBox="1"/>
          <p:nvPr/>
        </p:nvSpPr>
        <p:spPr>
          <a:xfrm>
            <a:off x="4838878" y="973101"/>
            <a:ext cx="708642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0" i="0" dirty="0">
                <a:solidFill>
                  <a:srgbClr val="333333"/>
                </a:solidFill>
                <a:effectLst/>
                <a:latin typeface="Nanum Gothic"/>
              </a:rPr>
              <a:t>블루투스의 무선시스템은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anum Gothic"/>
              </a:rPr>
              <a:t>ISM(industrial </a:t>
            </a:r>
            <a:r>
              <a:rPr lang="en-US" altLang="ko-KR" sz="2000" b="0" i="0" dirty="0" err="1">
                <a:solidFill>
                  <a:srgbClr val="333333"/>
                </a:solidFill>
                <a:effectLst/>
                <a:latin typeface="Nanum Gothic"/>
              </a:rPr>
              <a:t>Scietific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anum Gothic"/>
              </a:rPr>
              <a:t> Medical :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 Gothic"/>
              </a:rPr>
              <a:t>공업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anum Gothic"/>
              </a:rPr>
              <a:t>,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 Gothic"/>
              </a:rPr>
              <a:t>과학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anum Gothic"/>
              </a:rPr>
              <a:t>, </a:t>
            </a:r>
            <a:r>
              <a:rPr lang="ko-KR" altLang="en-US" sz="2000" b="0" i="0" dirty="0" err="1">
                <a:solidFill>
                  <a:srgbClr val="333333"/>
                </a:solidFill>
                <a:effectLst/>
                <a:latin typeface="Nanum Gothic"/>
              </a:rPr>
              <a:t>의료등에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 Gothic"/>
              </a:rPr>
              <a:t> 사용되는 고주파 설비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anum Gothic"/>
              </a:rPr>
              <a:t>)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 Gothic"/>
              </a:rPr>
              <a:t>이라는 방식으로써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anum Gothic"/>
              </a:rPr>
              <a:t>2402~2480MHz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 Gothic"/>
              </a:rPr>
              <a:t>의 총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anum Gothic"/>
              </a:rPr>
              <a:t>79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 Gothic"/>
              </a:rPr>
              <a:t>개의 채널을 사용한다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anum Gothic"/>
              </a:rPr>
              <a:t>.</a:t>
            </a:r>
          </a:p>
          <a:p>
            <a:endParaRPr lang="en-US" altLang="ko-KR" sz="2000" b="0" i="0" dirty="0">
              <a:solidFill>
                <a:srgbClr val="333333"/>
              </a:solidFill>
              <a:effectLst/>
              <a:latin typeface="Nanum Gothic"/>
            </a:endParaRPr>
          </a:p>
          <a:p>
            <a:r>
              <a:rPr lang="en-US" altLang="ko-KR" sz="2000" b="0" i="0" dirty="0">
                <a:solidFill>
                  <a:srgbClr val="333333"/>
                </a:solidFill>
                <a:effectLst/>
                <a:latin typeface="Nanum Gothic"/>
              </a:rPr>
              <a:t>79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 Gothic"/>
              </a:rPr>
              <a:t>개의 주파수 대역을 사용하기에 간섭하여 충돌할 수 있는데 이를 방지하기 위해 블루투스는 주파수 </a:t>
            </a:r>
            <a:r>
              <a:rPr lang="ko-KR" altLang="en-US" sz="2000" b="0" i="0" dirty="0" err="1">
                <a:solidFill>
                  <a:srgbClr val="333333"/>
                </a:solidFill>
                <a:effectLst/>
                <a:latin typeface="Nanum Gothic"/>
              </a:rPr>
              <a:t>호핑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 Gothic"/>
              </a:rPr>
              <a:t> 방식을 사용한다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anum Gothic"/>
              </a:rPr>
              <a:t>. </a:t>
            </a:r>
          </a:p>
          <a:p>
            <a:r>
              <a:rPr lang="ko-KR" altLang="en-US" sz="2000" b="0" i="0" dirty="0">
                <a:solidFill>
                  <a:srgbClr val="333333"/>
                </a:solidFill>
                <a:effectLst/>
                <a:latin typeface="Nanum Gothic"/>
              </a:rPr>
              <a:t>주파수 </a:t>
            </a:r>
            <a:r>
              <a:rPr lang="ko-KR" altLang="en-US" sz="2000" b="0" i="0" dirty="0" err="1">
                <a:solidFill>
                  <a:srgbClr val="333333"/>
                </a:solidFill>
                <a:effectLst/>
                <a:latin typeface="Nanum Gothic"/>
              </a:rPr>
              <a:t>호핑이란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 Gothic"/>
              </a:rPr>
              <a:t> 채널을 특정 패턴에 따라 이동하여 패킷</a:t>
            </a:r>
            <a:r>
              <a:rPr lang="ko-KR" altLang="en-US" sz="2000" dirty="0">
                <a:solidFill>
                  <a:srgbClr val="333333"/>
                </a:solidFill>
                <a:latin typeface="Nanum Gothic"/>
              </a:rPr>
              <a:t>을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 Gothic"/>
              </a:rPr>
              <a:t> 조금씩 전송하는 기법이며 블루투스는 할당된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anum Gothic"/>
              </a:rPr>
              <a:t>79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 Gothic"/>
              </a:rPr>
              <a:t>개 채널을 초당 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anum Gothic"/>
              </a:rPr>
              <a:t>1600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 Gothic"/>
              </a:rPr>
              <a:t>번 </a:t>
            </a:r>
            <a:r>
              <a:rPr lang="ko-KR" altLang="en-US" sz="2000" b="0" i="0" dirty="0" err="1">
                <a:solidFill>
                  <a:srgbClr val="333333"/>
                </a:solidFill>
                <a:effectLst/>
                <a:latin typeface="Nanum Gothic"/>
              </a:rPr>
              <a:t>호핑한다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anum Gothic"/>
              </a:rPr>
              <a:t>. 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 Gothic"/>
              </a:rPr>
              <a:t>이 </a:t>
            </a:r>
            <a:r>
              <a:rPr lang="ko-KR" altLang="en-US" sz="2000" b="0" i="0" dirty="0" err="1">
                <a:solidFill>
                  <a:srgbClr val="333333"/>
                </a:solidFill>
                <a:effectLst/>
                <a:latin typeface="Nanum Gothic"/>
              </a:rPr>
              <a:t>호핑</a:t>
            </a:r>
            <a:r>
              <a:rPr lang="ko-KR" altLang="en-US" sz="2000" b="0" i="0" dirty="0">
                <a:solidFill>
                  <a:srgbClr val="333333"/>
                </a:solidFill>
                <a:effectLst/>
                <a:latin typeface="Nanum Gothic"/>
              </a:rPr>
              <a:t> 패턴이 블루투스 기기 간에 동기화되어야 통신이 이루어진다</a:t>
            </a:r>
            <a:r>
              <a:rPr lang="en-US" altLang="ko-KR" sz="2000" b="0" i="0" dirty="0">
                <a:solidFill>
                  <a:srgbClr val="333333"/>
                </a:solidFill>
                <a:effectLst/>
                <a:latin typeface="Nanum Gothic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37639FB-8586-A3CF-D210-F09188FC5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70" y="1419070"/>
            <a:ext cx="3368784" cy="26760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7A0E2B-A5E9-35C5-067B-148D84818AA1}"/>
              </a:ext>
            </a:extLst>
          </p:cNvPr>
          <p:cNvSpPr txBox="1"/>
          <p:nvPr/>
        </p:nvSpPr>
        <p:spPr>
          <a:xfrm>
            <a:off x="266700" y="6159631"/>
            <a:ext cx="6134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b="0" i="0" dirty="0">
                <a:solidFill>
                  <a:srgbClr val="333333"/>
                </a:solidFill>
                <a:effectLst/>
                <a:latin typeface="Nanum Gothic"/>
              </a:rPr>
              <a:t>ISM(industrial </a:t>
            </a:r>
            <a:r>
              <a:rPr lang="en-US" altLang="ko-KR" sz="1800" b="0" i="0" dirty="0" err="1">
                <a:solidFill>
                  <a:srgbClr val="333333"/>
                </a:solidFill>
                <a:effectLst/>
                <a:latin typeface="Nanum Gothic"/>
              </a:rPr>
              <a:t>Scietific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Nanum Gothic"/>
              </a:rPr>
              <a:t> Medical :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Nanum Gothic"/>
              </a:rPr>
              <a:t>공업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Nanum Gothic"/>
              </a:rPr>
              <a:t>, 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Nanum Gothic"/>
              </a:rPr>
              <a:t>과학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Nanum Gothic"/>
              </a:rPr>
              <a:t>, </a:t>
            </a:r>
            <a:r>
              <a:rPr lang="ko-KR" altLang="en-US" sz="1800" b="0" i="0" dirty="0" err="1">
                <a:solidFill>
                  <a:srgbClr val="333333"/>
                </a:solidFill>
                <a:effectLst/>
                <a:latin typeface="Nanum Gothic"/>
              </a:rPr>
              <a:t>의료등에</a:t>
            </a:r>
            <a:r>
              <a:rPr lang="ko-KR" altLang="en-US" sz="1800" b="0" i="0" dirty="0">
                <a:solidFill>
                  <a:srgbClr val="333333"/>
                </a:solidFill>
                <a:effectLst/>
                <a:latin typeface="Nanum Gothic"/>
              </a:rPr>
              <a:t> 사용되는 고주파 설비</a:t>
            </a:r>
            <a:r>
              <a:rPr lang="en-US" altLang="ko-KR" sz="1800" b="0" i="0" dirty="0">
                <a:solidFill>
                  <a:srgbClr val="333333"/>
                </a:solidFill>
                <a:effectLst/>
                <a:latin typeface="Nanum Gothic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00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0" y="0"/>
            <a:ext cx="12192000" cy="1422206"/>
            <a:chOff x="0" y="0"/>
            <a:chExt cx="12192000" cy="142220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546E572-061A-4F66-860A-EA1641AD3DE2}"/>
                </a:ext>
              </a:extLst>
            </p:cNvPr>
            <p:cNvSpPr/>
            <p:nvPr/>
          </p:nvSpPr>
          <p:spPr>
            <a:xfrm>
              <a:off x="0" y="0"/>
              <a:ext cx="12192000" cy="822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1765C-E4E1-440B-B3F6-AD127EB533CF}"/>
                </a:ext>
              </a:extLst>
            </p:cNvPr>
            <p:cNvSpPr txBox="1"/>
            <p:nvPr/>
          </p:nvSpPr>
          <p:spPr>
            <a:xfrm>
              <a:off x="875104" y="52038"/>
              <a:ext cx="53367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3600" spc="-150" dirty="0">
                  <a:solidFill>
                    <a:schemeClr val="bg1"/>
                  </a:solidFill>
                  <a:latin typeface="나눔스퀘어 Light"/>
                </a:rPr>
                <a:t>블루투스 </a:t>
              </a:r>
              <a:r>
                <a:rPr lang="ko-KR" altLang="en-US" sz="3600" spc="-150" dirty="0" err="1">
                  <a:solidFill>
                    <a:schemeClr val="bg1"/>
                  </a:solidFill>
                  <a:latin typeface="나눔스퀘어 Light"/>
                </a:rPr>
                <a:t>동작원리및</a:t>
              </a:r>
              <a:r>
                <a:rPr lang="ko-KR" altLang="en-US" sz="3600" spc="-150" dirty="0">
                  <a:solidFill>
                    <a:schemeClr val="bg1"/>
                  </a:solidFill>
                  <a:latin typeface="나눔스퀘어 Light"/>
                </a:rPr>
                <a:t> 장점</a:t>
              </a:r>
              <a:endParaRPr kumimoji="0" lang="ko-KR" altLang="en-US" sz="3600" b="0" i="0" u="none" strike="noStrike" kern="120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나눔스퀘어 Light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E877FB6-6DE1-44E4-8EF8-7160153CD120}"/>
                </a:ext>
              </a:extLst>
            </p:cNvPr>
            <p:cNvSpPr txBox="1"/>
            <p:nvPr/>
          </p:nvSpPr>
          <p:spPr>
            <a:xfrm>
              <a:off x="132080" y="117305"/>
              <a:ext cx="743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ko-KR" sz="1400" dirty="0">
                  <a:solidFill>
                    <a:prstClr val="white"/>
                  </a:solidFill>
                </a:rPr>
                <a:t>Part 1, </a:t>
              </a:r>
              <a:endParaRPr lang="ko-KR" altLang="en-US" sz="1400" dirty="0">
                <a:solidFill>
                  <a:prstClr val="white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296126-4E3C-49DA-BBCD-DD892FC6232B}"/>
                </a:ext>
              </a:extLst>
            </p:cNvPr>
            <p:cNvSpPr txBox="1"/>
            <p:nvPr/>
          </p:nvSpPr>
          <p:spPr>
            <a:xfrm>
              <a:off x="339536" y="957405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endParaRPr lang="ko-KR" altLang="en-US" sz="2400" spc="-300" dirty="0">
                <a:solidFill>
                  <a:srgbClr val="393939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F6E5F64-C530-4917-A4C3-74BC96F3D0EB}"/>
                </a:ext>
              </a:extLst>
            </p:cNvPr>
            <p:cNvSpPr/>
            <p:nvPr/>
          </p:nvSpPr>
          <p:spPr>
            <a:xfrm>
              <a:off x="132080" y="954206"/>
              <a:ext cx="108000" cy="46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6" name="Picture 2">
            <a:extLst>
              <a:ext uri="{FF2B5EF4-FFF2-40B4-BE49-F238E27FC236}">
                <a16:creationId xmlns:a16="http://schemas.microsoft.com/office/drawing/2014/main" id="{E042EDAF-3DFA-8FC6-C6BD-E2EEB790B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92" y="1201693"/>
            <a:ext cx="3822889" cy="202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FE1E62-415F-1D01-E7E5-42E49FBCB096}"/>
              </a:ext>
            </a:extLst>
          </p:cNvPr>
          <p:cNvSpPr txBox="1"/>
          <p:nvPr/>
        </p:nvSpPr>
        <p:spPr>
          <a:xfrm>
            <a:off x="4987468" y="1845414"/>
            <a:ext cx="708642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2000" dirty="0">
              <a:solidFill>
                <a:srgbClr val="333333"/>
              </a:solidFill>
              <a:latin typeface="Nanum Gothic"/>
            </a:endParaRPr>
          </a:p>
          <a:p>
            <a:r>
              <a:rPr lang="ko-KR" altLang="en-US" sz="2000" dirty="0" err="1">
                <a:solidFill>
                  <a:srgbClr val="333333"/>
                </a:solidFill>
                <a:latin typeface="Nanum Gothic"/>
              </a:rPr>
              <a:t>블루투스는</a:t>
            </a:r>
            <a:r>
              <a:rPr lang="ko-KR" altLang="en-US" sz="2000" dirty="0">
                <a:solidFill>
                  <a:srgbClr val="333333"/>
                </a:solidFill>
                <a:latin typeface="Nanum Gothic"/>
              </a:rPr>
              <a:t> 기기 간 마스터와 </a:t>
            </a:r>
            <a:r>
              <a:rPr lang="ko-KR" altLang="en-US" sz="2000" dirty="0" err="1">
                <a:solidFill>
                  <a:srgbClr val="333333"/>
                </a:solidFill>
                <a:latin typeface="Nanum Gothic"/>
              </a:rPr>
              <a:t>슬레이브구성으로</a:t>
            </a:r>
            <a:r>
              <a:rPr lang="ko-KR" altLang="en-US" sz="2000" dirty="0">
                <a:solidFill>
                  <a:srgbClr val="333333"/>
                </a:solidFill>
                <a:latin typeface="Nanum Gothic"/>
              </a:rPr>
              <a:t> 연결되는데</a:t>
            </a:r>
            <a:endParaRPr lang="en-US" altLang="ko-KR" sz="2000" dirty="0">
              <a:solidFill>
                <a:srgbClr val="333333"/>
              </a:solidFill>
              <a:latin typeface="Nanum Gothic"/>
            </a:endParaRPr>
          </a:p>
          <a:p>
            <a:r>
              <a:rPr lang="ko-KR" altLang="en-US" sz="2000" dirty="0">
                <a:solidFill>
                  <a:srgbClr val="333333"/>
                </a:solidFill>
                <a:latin typeface="Nanum Gothic"/>
              </a:rPr>
              <a:t>예를 들어 스마트폰과 무선 이어폰이 블루투스로 동기화가 된다면 마스터는 스마트폰이 되고</a:t>
            </a:r>
            <a:r>
              <a:rPr lang="en-US" altLang="ko-KR" sz="2000" dirty="0">
                <a:solidFill>
                  <a:srgbClr val="333333"/>
                </a:solidFill>
                <a:latin typeface="Nanum Gothic"/>
              </a:rPr>
              <a:t>, </a:t>
            </a:r>
            <a:r>
              <a:rPr lang="ko-KR" altLang="en-US" sz="2000" dirty="0">
                <a:solidFill>
                  <a:srgbClr val="333333"/>
                </a:solidFill>
                <a:latin typeface="Nanum Gothic"/>
              </a:rPr>
              <a:t>무선 이어폰은 </a:t>
            </a:r>
            <a:r>
              <a:rPr lang="ko-KR" altLang="en-US" sz="2000" dirty="0" err="1">
                <a:solidFill>
                  <a:srgbClr val="333333"/>
                </a:solidFill>
                <a:latin typeface="Nanum Gothic"/>
              </a:rPr>
              <a:t>슬레이브가</a:t>
            </a:r>
            <a:r>
              <a:rPr lang="ko-KR" altLang="en-US" sz="2000" dirty="0">
                <a:solidFill>
                  <a:srgbClr val="333333"/>
                </a:solidFill>
                <a:latin typeface="Nanum Gothic"/>
              </a:rPr>
              <a:t> 된다</a:t>
            </a:r>
            <a:r>
              <a:rPr lang="en-US" altLang="ko-KR" sz="2000" dirty="0">
                <a:solidFill>
                  <a:srgbClr val="333333"/>
                </a:solidFill>
                <a:latin typeface="Nanum Gothic"/>
              </a:rPr>
              <a:t>. </a:t>
            </a:r>
          </a:p>
          <a:p>
            <a:r>
              <a:rPr lang="ko-KR" altLang="en-US" sz="2000" dirty="0">
                <a:solidFill>
                  <a:srgbClr val="333333"/>
                </a:solidFill>
                <a:latin typeface="Nanum Gothic"/>
              </a:rPr>
              <a:t>하나의 마스터 기기에는 </a:t>
            </a:r>
            <a:r>
              <a:rPr lang="en-US" altLang="ko-KR" sz="2000" dirty="0">
                <a:solidFill>
                  <a:srgbClr val="333333"/>
                </a:solidFill>
                <a:latin typeface="Nanum Gothic"/>
              </a:rPr>
              <a:t>7</a:t>
            </a:r>
            <a:r>
              <a:rPr lang="ko-KR" altLang="en-US" sz="2000" dirty="0">
                <a:solidFill>
                  <a:srgbClr val="333333"/>
                </a:solidFill>
                <a:latin typeface="Nanum Gothic"/>
              </a:rPr>
              <a:t>개의 </a:t>
            </a:r>
            <a:r>
              <a:rPr lang="ko-KR" altLang="en-US" sz="2000" dirty="0" err="1">
                <a:solidFill>
                  <a:srgbClr val="333333"/>
                </a:solidFill>
                <a:latin typeface="Nanum Gothic"/>
              </a:rPr>
              <a:t>슬레이브</a:t>
            </a:r>
            <a:r>
              <a:rPr lang="ko-KR" altLang="en-US" sz="2000" dirty="0">
                <a:solidFill>
                  <a:srgbClr val="333333"/>
                </a:solidFill>
                <a:latin typeface="Nanum Gothic"/>
              </a:rPr>
              <a:t> 기기를 연결할 수 있으며</a:t>
            </a:r>
            <a:r>
              <a:rPr lang="en-US" altLang="ko-KR" sz="2000" dirty="0">
                <a:solidFill>
                  <a:srgbClr val="333333"/>
                </a:solidFill>
                <a:latin typeface="Nanum Gothic"/>
              </a:rPr>
              <a:t>, </a:t>
            </a:r>
            <a:r>
              <a:rPr lang="ko-KR" altLang="en-US" sz="2000" dirty="0" err="1">
                <a:solidFill>
                  <a:srgbClr val="333333"/>
                </a:solidFill>
                <a:latin typeface="Nanum Gothic"/>
              </a:rPr>
              <a:t>슬레이브</a:t>
            </a:r>
            <a:r>
              <a:rPr lang="ko-KR" altLang="en-US" sz="2000" dirty="0">
                <a:solidFill>
                  <a:srgbClr val="333333"/>
                </a:solidFill>
                <a:latin typeface="Nanum Gothic"/>
              </a:rPr>
              <a:t> 기기 간의 통신은 불가능하다</a:t>
            </a:r>
            <a:r>
              <a:rPr lang="en-US" altLang="ko-KR" sz="2000" dirty="0">
                <a:solidFill>
                  <a:srgbClr val="333333"/>
                </a:solidFill>
                <a:latin typeface="Nanum Gothic"/>
              </a:rPr>
              <a:t>. </a:t>
            </a:r>
            <a:r>
              <a:rPr lang="ko-KR" altLang="en-US" sz="2000" dirty="0">
                <a:solidFill>
                  <a:srgbClr val="333333"/>
                </a:solidFill>
                <a:latin typeface="Nanum Gothic"/>
              </a:rPr>
              <a:t>그러나 마스터 </a:t>
            </a:r>
            <a:r>
              <a:rPr lang="ko-KR" altLang="en-US" sz="2000" dirty="0" err="1">
                <a:solidFill>
                  <a:srgbClr val="333333"/>
                </a:solidFill>
                <a:latin typeface="Nanum Gothic"/>
              </a:rPr>
              <a:t>슬레이브의</a:t>
            </a:r>
            <a:r>
              <a:rPr lang="ko-KR" altLang="en-US" sz="2000" dirty="0">
                <a:solidFill>
                  <a:srgbClr val="333333"/>
                </a:solidFill>
                <a:latin typeface="Nanum Gothic"/>
              </a:rPr>
              <a:t> 역할은 고정된 것이 아니기에 상황에 따라 사용자가 서로 역할을 바꾸면 통신이 가능해진다</a:t>
            </a:r>
            <a:r>
              <a:rPr lang="en-US" altLang="ko-KR" sz="2000" dirty="0">
                <a:solidFill>
                  <a:srgbClr val="333333"/>
                </a:solidFill>
                <a:latin typeface="Nanum Gothic"/>
              </a:rPr>
              <a:t>.</a:t>
            </a:r>
          </a:p>
          <a:p>
            <a:r>
              <a:rPr lang="ko-KR" altLang="en-US" sz="2000" dirty="0">
                <a:solidFill>
                  <a:srgbClr val="333333"/>
                </a:solidFill>
                <a:latin typeface="Nanum Gothic"/>
              </a:rPr>
              <a:t>또한 전파 사용에 대한 허가를 받을 필요가 없다</a:t>
            </a:r>
            <a:r>
              <a:rPr lang="en-US" altLang="ko-KR" sz="2000" dirty="0">
                <a:solidFill>
                  <a:srgbClr val="333333"/>
                </a:solidFill>
                <a:latin typeface="Nanum Gothic"/>
              </a:rPr>
              <a:t>.</a:t>
            </a:r>
            <a:endParaRPr lang="ko-KR" altLang="en-US" sz="2000" dirty="0">
              <a:solidFill>
                <a:prstClr val="black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41" y="3579963"/>
            <a:ext cx="4606886" cy="2255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15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Light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02891"/>
            <a:ext cx="53367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600" spc="-150" dirty="0">
                <a:solidFill>
                  <a:schemeClr val="bg1"/>
                </a:solidFill>
                <a:latin typeface="나눔스퀘어 Light"/>
              </a:rPr>
              <a:t>블루투스 </a:t>
            </a:r>
            <a:r>
              <a:rPr lang="ko-KR" altLang="en-US" sz="3600" spc="-150" dirty="0" err="1">
                <a:solidFill>
                  <a:schemeClr val="bg1"/>
                </a:solidFill>
                <a:latin typeface="나눔스퀘어 Light"/>
              </a:rPr>
              <a:t>동작원리및</a:t>
            </a:r>
            <a:r>
              <a:rPr lang="ko-KR" altLang="en-US" sz="3600" spc="-150" dirty="0">
                <a:solidFill>
                  <a:schemeClr val="bg1"/>
                </a:solidFill>
                <a:latin typeface="나눔스퀘어 Light"/>
              </a:rPr>
              <a:t> 장점</a:t>
            </a:r>
            <a:endParaRPr kumimoji="0" lang="ko-KR" altLang="en-US" sz="3600" b="0" i="0" u="none" strike="noStrike" kern="120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나눔스퀘어 Light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Light"/>
                <a:cs typeface="+mn-cs"/>
              </a:rPr>
              <a:t>Part 1. 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나눔스퀘어 Light"/>
              <a:cs typeface="+mn-cs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96FC9AF9-E503-06A7-B1F7-B8D98325ABA0}"/>
              </a:ext>
            </a:extLst>
          </p:cNvPr>
          <p:cNvSpPr txBox="1">
            <a:spLocks/>
          </p:cNvSpPr>
          <p:nvPr/>
        </p:nvSpPr>
        <p:spPr>
          <a:xfrm>
            <a:off x="6096000" y="1605906"/>
            <a:ext cx="5806440" cy="504920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저전력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배터리 구동 장비 작동 에 편리합니다</a:t>
            </a:r>
            <a:r>
              <a:rPr lang="en-US" altLang="ko-KR" dirty="0">
                <a:solidFill>
                  <a:srgbClr val="333333"/>
                </a:solidFill>
                <a:latin typeface="arial" panose="020B0604020202020204" pitchFamily="34" charset="0"/>
              </a:rPr>
              <a:t>.</a:t>
            </a:r>
            <a:endParaRPr lang="ko-KR" altLang="en-US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2.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저렴한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저가 장치에 적용 할 수 있습니다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3.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주파수 대역이 다양해 데이터 및 사운드 전송의 동시 관리 가능</a:t>
            </a:r>
          </a:p>
          <a:p>
            <a:pPr algn="l"/>
            <a:r>
              <a:rPr lang="en-US" altLang="ko-KR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4.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낮은 대기 시간</a:t>
            </a:r>
            <a:endParaRPr lang="en-US" altLang="ko-KR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altLang="ko-KR" dirty="0">
                <a:solidFill>
                  <a:srgbClr val="333333"/>
                </a:solidFill>
                <a:latin typeface="arial" panose="020B0604020202020204" pitchFamily="34" charset="0"/>
              </a:rPr>
              <a:t>5.</a:t>
            </a:r>
            <a:r>
              <a:rPr lang="ko-KR" altLang="en-US" dirty="0">
                <a:solidFill>
                  <a:srgbClr val="333333"/>
                </a:solidFill>
                <a:latin typeface="arial" panose="020B0604020202020204" pitchFamily="34" charset="0"/>
              </a:rPr>
              <a:t>무선통신의 표준으로 범용성이 높다</a:t>
            </a:r>
            <a:r>
              <a:rPr lang="en-US" altLang="ko-KR" dirty="0">
                <a:solidFill>
                  <a:srgbClr val="333333"/>
                </a:solidFill>
                <a:latin typeface="arial" panose="020B0604020202020204" pitchFamily="34" charset="0"/>
              </a:rPr>
              <a:t>.</a:t>
            </a:r>
            <a:endParaRPr lang="en-US" altLang="ko-KR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ko-KR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6.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적외선과 달리 장애물이 있어도</a:t>
            </a:r>
            <a:br>
              <a:rPr lang="en-US" altLang="ko-KR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  </a:t>
            </a:r>
            <a:r>
              <a:rPr lang="ko-KR" altLang="en-US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신호를 주고 받을 수 있다</a:t>
            </a:r>
            <a:r>
              <a:rPr lang="en-US" altLang="ko-KR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Light"/>
              <a:cs typeface="+mn-cs"/>
            </a:endParaRPr>
          </a:p>
        </p:txBody>
      </p:sp>
      <p:pic>
        <p:nvPicPr>
          <p:cNvPr id="2050" name="Picture 2" descr="Bluetooth의 멀티 페어링과 멀티 포인트 : 네이버 블로그">
            <a:extLst>
              <a:ext uri="{FF2B5EF4-FFF2-40B4-BE49-F238E27FC236}">
                <a16:creationId xmlns:a16="http://schemas.microsoft.com/office/drawing/2014/main" id="{D3D3A6E8-702A-3D53-72E3-7177BA51F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" y="1872606"/>
            <a:ext cx="5105400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1717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002FDC5-1C54-4BEE-9C89-4E8C30029A9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52"/>
          <a:stretch/>
        </p:blipFill>
        <p:spPr>
          <a:xfrm>
            <a:off x="2783840" y="0"/>
            <a:ext cx="9408160" cy="6858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FB742AF-8DE1-4801-BAAB-FF7C033D40F3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904240" y="2288540"/>
            <a:ext cx="4661760" cy="2280920"/>
            <a:chOff x="904240" y="2226230"/>
            <a:chExt cx="4661760" cy="228092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B29B74-5530-431A-9A1D-6C360E5E40A6}"/>
                </a:ext>
              </a:extLst>
            </p:cNvPr>
            <p:cNvSpPr txBox="1"/>
            <p:nvPr/>
          </p:nvSpPr>
          <p:spPr>
            <a:xfrm>
              <a:off x="1856330" y="2871301"/>
              <a:ext cx="370967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150" dirty="0">
                  <a:solidFill>
                    <a:schemeClr val="bg1"/>
                  </a:solidFill>
                </a:rPr>
                <a:t>블루투스</a:t>
              </a:r>
              <a:r>
                <a:rPr lang="en-US" altLang="ko-KR" sz="3600" spc="-150" dirty="0">
                  <a:solidFill>
                    <a:schemeClr val="bg1"/>
                  </a:solidFill>
                </a:rPr>
                <a:t> </a:t>
              </a:r>
              <a:r>
                <a:rPr lang="ko-KR" altLang="en-US" sz="3600" spc="-150" dirty="0">
                  <a:solidFill>
                    <a:schemeClr val="bg1"/>
                  </a:solidFill>
                </a:rPr>
                <a:t>부품 및 </a:t>
              </a:r>
              <a:endParaRPr lang="en-US" altLang="ko-KR" sz="3600" spc="-150" dirty="0">
                <a:solidFill>
                  <a:schemeClr val="bg1"/>
                </a:solidFill>
              </a:endParaRPr>
            </a:p>
            <a:p>
              <a:r>
                <a:rPr lang="ko-KR" altLang="en-US" sz="3600" spc="-150" dirty="0">
                  <a:solidFill>
                    <a:schemeClr val="bg1"/>
                  </a:solidFill>
                </a:rPr>
                <a:t>코드 작성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6DC040-1911-4DE1-B7BA-8D50B20BC5F8}"/>
                </a:ext>
              </a:extLst>
            </p:cNvPr>
            <p:cNvSpPr txBox="1"/>
            <p:nvPr/>
          </p:nvSpPr>
          <p:spPr>
            <a:xfrm>
              <a:off x="904240" y="2487209"/>
              <a:ext cx="698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</a:rPr>
                <a:t>Part 2.</a:t>
              </a:r>
              <a:endParaRPr lang="ko-KR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E9C7568C-DA98-40CE-9115-1F19853EEDF6}"/>
                </a:ext>
              </a:extLst>
            </p:cNvPr>
            <p:cNvCxnSpPr>
              <a:cxnSpLocks/>
            </p:cNvCxnSpPr>
            <p:nvPr/>
          </p:nvCxnSpPr>
          <p:spPr>
            <a:xfrm>
              <a:off x="904240" y="2226230"/>
              <a:ext cx="446789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92A7BF85-EFF0-4169-9F33-5B30AFBB9A2A}"/>
                </a:ext>
              </a:extLst>
            </p:cNvPr>
            <p:cNvCxnSpPr>
              <a:cxnSpLocks/>
            </p:cNvCxnSpPr>
            <p:nvPr/>
          </p:nvCxnSpPr>
          <p:spPr>
            <a:xfrm>
              <a:off x="904240" y="4507150"/>
              <a:ext cx="446789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8211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/>
          <p:cNvGrpSpPr/>
          <p:nvPr/>
        </p:nvGrpSpPr>
        <p:grpSpPr>
          <a:xfrm>
            <a:off x="0" y="0"/>
            <a:ext cx="12192000" cy="1788402"/>
            <a:chOff x="0" y="0"/>
            <a:chExt cx="12192000" cy="1788402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546E572-061A-4F66-860A-EA1641AD3DE2}"/>
                </a:ext>
              </a:extLst>
            </p:cNvPr>
            <p:cNvSpPr/>
            <p:nvPr/>
          </p:nvSpPr>
          <p:spPr>
            <a:xfrm>
              <a:off x="0" y="0"/>
              <a:ext cx="12192000" cy="822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Light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951765C-E4E1-440B-B3F6-AD127EB533CF}"/>
                </a:ext>
              </a:extLst>
            </p:cNvPr>
            <p:cNvSpPr txBox="1"/>
            <p:nvPr/>
          </p:nvSpPr>
          <p:spPr>
            <a:xfrm>
              <a:off x="875104" y="52038"/>
              <a:ext cx="200086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600" b="0" i="0" u="none" strike="noStrike" kern="1200" cap="none" spc="-30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Light"/>
                  <a:cs typeface="+mn-cs"/>
                </a:rPr>
                <a:t>블루투스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E877FB6-6DE1-44E4-8EF8-7160153CD120}"/>
                </a:ext>
              </a:extLst>
            </p:cNvPr>
            <p:cNvSpPr txBox="1"/>
            <p:nvPr/>
          </p:nvSpPr>
          <p:spPr>
            <a:xfrm>
              <a:off x="132080" y="117305"/>
              <a:ext cx="7430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나눔스퀘어 Light"/>
                  <a:cs typeface="+mn-cs"/>
                </a:rPr>
                <a:t>Part 1 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Light"/>
                <a:cs typeface="+mn-cs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6296126-4E3C-49DA-BBCD-DD892FC6232B}"/>
                </a:ext>
              </a:extLst>
            </p:cNvPr>
            <p:cNvSpPr txBox="1"/>
            <p:nvPr/>
          </p:nvSpPr>
          <p:spPr>
            <a:xfrm>
              <a:off x="339536" y="957405"/>
              <a:ext cx="27943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altLang="ko-KR" sz="2400" b="1" spc="-300" dirty="0">
                  <a:solidFill>
                    <a:srgbClr val="393939"/>
                  </a:solidFill>
                  <a:latin typeface="나눔스퀘어 Light"/>
                </a:rPr>
                <a:t>HC-06/</a:t>
              </a:r>
              <a:r>
                <a:rPr lang="en-US" altLang="ko-KR" sz="2400" b="1" dirty="0"/>
                <a:t>SZH-EK010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400" b="1" i="0" u="none" strike="noStrike" kern="1200" cap="none" spc="-300" normalizeH="0" baseline="0" noProof="0" dirty="0">
                <a:ln>
                  <a:noFill/>
                </a:ln>
                <a:solidFill>
                  <a:srgbClr val="393939"/>
                </a:solidFill>
                <a:effectLst/>
                <a:uLnTx/>
                <a:uFillTx/>
                <a:latin typeface="나눔스퀘어 Light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F6E5F64-C530-4917-A4C3-74BC96F3D0EB}"/>
                </a:ext>
              </a:extLst>
            </p:cNvPr>
            <p:cNvSpPr/>
            <p:nvPr/>
          </p:nvSpPr>
          <p:spPr>
            <a:xfrm>
              <a:off x="132080" y="954206"/>
              <a:ext cx="108000" cy="46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나눔스퀘어 Light"/>
                <a:cs typeface="+mn-cs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42331C58-CF42-EEB7-7244-34F94D2BE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080" y="2430841"/>
            <a:ext cx="4187380" cy="185272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57800" y="1419070"/>
            <a:ext cx="578358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ko-KR" altLang="en-US" sz="2400" dirty="0"/>
              <a:t>동작전압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en-US" altLang="ko-KR" sz="2400" dirty="0"/>
              <a:t>3.6V-6V</a:t>
            </a:r>
          </a:p>
          <a:p>
            <a:pPr marL="342900" indent="-342900" fontAlgn="ctr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ko-KR" altLang="en-US" sz="2400" dirty="0"/>
              <a:t>지원 </a:t>
            </a:r>
            <a:r>
              <a:rPr lang="en-US" altLang="ko-KR" sz="2400" dirty="0"/>
              <a:t>baud rate : 1200</a:t>
            </a:r>
            <a:r>
              <a:rPr lang="ko-KR" altLang="en-US" sz="2400" dirty="0"/>
              <a:t>，</a:t>
            </a:r>
            <a:r>
              <a:rPr lang="en-US" altLang="ko-KR" sz="2400" dirty="0"/>
              <a:t>2400</a:t>
            </a:r>
            <a:r>
              <a:rPr lang="ko-KR" altLang="en-US" sz="2400" dirty="0"/>
              <a:t>，</a:t>
            </a:r>
            <a:r>
              <a:rPr lang="en-US" altLang="ko-KR" sz="2400" dirty="0"/>
              <a:t>4800</a:t>
            </a:r>
            <a:r>
              <a:rPr lang="ko-KR" altLang="en-US" sz="2400" dirty="0"/>
              <a:t>，</a:t>
            </a:r>
            <a:r>
              <a:rPr lang="en-US" altLang="ko-KR" sz="2400" dirty="0"/>
              <a:t>9600,19200</a:t>
            </a:r>
            <a:r>
              <a:rPr lang="ko-KR" altLang="en-US" sz="2400" dirty="0"/>
              <a:t>，</a:t>
            </a:r>
            <a:r>
              <a:rPr lang="en-US" altLang="ko-KR" sz="2400" dirty="0"/>
              <a:t>38400</a:t>
            </a:r>
            <a:r>
              <a:rPr lang="ko-KR" altLang="en-US" sz="2400" dirty="0"/>
              <a:t>，</a:t>
            </a:r>
            <a:r>
              <a:rPr lang="en-US" altLang="ko-KR" sz="2400" dirty="0"/>
              <a:t>57600</a:t>
            </a:r>
            <a:r>
              <a:rPr lang="ko-KR" altLang="en-US" sz="2400" dirty="0"/>
              <a:t>，</a:t>
            </a:r>
            <a:r>
              <a:rPr lang="en-US" altLang="ko-KR" sz="2400" dirty="0"/>
              <a:t>115200</a:t>
            </a:r>
          </a:p>
          <a:p>
            <a:pPr marL="342900" indent="-342900" fontAlgn="ctr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ko-KR" altLang="en-US" sz="2400" dirty="0"/>
              <a:t>크기 </a:t>
            </a:r>
            <a:r>
              <a:rPr lang="en-US" altLang="ko-KR" sz="2400" dirty="0"/>
              <a:t>: 28mm x 15 mm x 2.35mm</a:t>
            </a:r>
          </a:p>
          <a:p>
            <a:pPr marL="342900" indent="-342900" fontAlgn="ctr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ko-KR" altLang="en-US" sz="2400" dirty="0"/>
              <a:t>동작 전류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en-US" altLang="ko-KR" sz="2400" dirty="0"/>
              <a:t>40mA</a:t>
            </a:r>
          </a:p>
          <a:p>
            <a:pPr marL="342900" indent="-342900" fontAlgn="ctr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 fontAlgn="ctr">
              <a:buFont typeface="Arial" panose="020B0604020202020204" pitchFamily="34" charset="0"/>
              <a:buChar char="•"/>
            </a:pPr>
            <a:r>
              <a:rPr lang="ko-KR" altLang="en-US" sz="2400" dirty="0"/>
              <a:t>대기 전류 </a:t>
            </a:r>
            <a:r>
              <a:rPr lang="en-US" altLang="ko-KR" sz="2400" dirty="0"/>
              <a:t>:&lt; 1mA</a:t>
            </a:r>
          </a:p>
          <a:p>
            <a:pPr fontAlgn="ctr"/>
            <a:endParaRPr lang="en-US" altLang="ko-KR" sz="2400" dirty="0"/>
          </a:p>
          <a:p>
            <a:pPr marL="342900" indent="-342900" fontAlgn="ctr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342900" indent="-342900" fontAlgn="ctr"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06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215314"/>
            <a:ext cx="838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spc="-150" dirty="0">
                <a:solidFill>
                  <a:schemeClr val="bg1"/>
                </a:solidFill>
              </a:rPr>
              <a:t>GPS </a:t>
            </a:r>
            <a:r>
              <a:rPr lang="ko-KR" altLang="en-US" sz="3600" spc="-150" dirty="0">
                <a:solidFill>
                  <a:schemeClr val="bg1"/>
                </a:solidFill>
              </a:rPr>
              <a:t>부품 및 코드 작성</a:t>
            </a:r>
            <a:r>
              <a:rPr lang="en-US" altLang="ko-KR" sz="3600" spc="-150" dirty="0">
                <a:solidFill>
                  <a:schemeClr val="bg1"/>
                </a:solidFill>
              </a:rPr>
              <a:t>/hc-06 </a:t>
            </a:r>
            <a:r>
              <a:rPr lang="ko-KR" altLang="en-US" sz="3600" spc="-150" dirty="0">
                <a:solidFill>
                  <a:schemeClr val="bg1"/>
                </a:solidFill>
              </a:rPr>
              <a:t>데이터 시트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430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2. 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1AC4AA5-F167-0139-32DD-5F59181DB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" y="1076959"/>
            <a:ext cx="5077706" cy="578104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854E89C-D32A-F4C2-9142-0FD3EA67B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568" y="1076959"/>
            <a:ext cx="5439371" cy="578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1365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546E572-061A-4F66-860A-EA1641AD3DE2}"/>
              </a:ext>
            </a:extLst>
          </p:cNvPr>
          <p:cNvSpPr/>
          <p:nvPr/>
        </p:nvSpPr>
        <p:spPr>
          <a:xfrm>
            <a:off x="0" y="0"/>
            <a:ext cx="12192000" cy="1076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1765C-E4E1-440B-B3F6-AD127EB533CF}"/>
              </a:ext>
            </a:extLst>
          </p:cNvPr>
          <p:cNvSpPr txBox="1"/>
          <p:nvPr/>
        </p:nvSpPr>
        <p:spPr>
          <a:xfrm>
            <a:off x="875104" y="101916"/>
            <a:ext cx="14542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spc="-300" dirty="0">
                <a:solidFill>
                  <a:prstClr val="white"/>
                </a:solidFill>
              </a:rPr>
              <a:t>결선도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877FB6-6DE1-44E4-8EF8-7160153CD120}"/>
              </a:ext>
            </a:extLst>
          </p:cNvPr>
          <p:cNvSpPr txBox="1"/>
          <p:nvPr/>
        </p:nvSpPr>
        <p:spPr>
          <a:xfrm>
            <a:off x="132080" y="117305"/>
            <a:ext cx="795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prstClr val="white"/>
                </a:solidFill>
              </a:rPr>
              <a:t>Part 2, 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892B78D0-DB52-E142-6EAE-3C6501B34706}"/>
              </a:ext>
            </a:extLst>
          </p:cNvPr>
          <p:cNvSpPr/>
          <p:nvPr/>
        </p:nvSpPr>
        <p:spPr>
          <a:xfrm>
            <a:off x="990600" y="2785533"/>
            <a:ext cx="1981200" cy="31580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>
              <a:solidFill>
                <a:prstClr val="white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FD57B3-3619-42EA-7E04-F0C0CC15411D}"/>
              </a:ext>
            </a:extLst>
          </p:cNvPr>
          <p:cNvSpPr txBox="1"/>
          <p:nvPr/>
        </p:nvSpPr>
        <p:spPr>
          <a:xfrm>
            <a:off x="1227666" y="2860671"/>
            <a:ext cx="1652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1400" dirty="0">
                <a:solidFill>
                  <a:prstClr val="black"/>
                </a:solidFill>
              </a:rPr>
              <a:t>STM32F407VET6</a:t>
            </a:r>
            <a:endParaRPr kumimoji="1" lang="x-none" altLang="en-US" sz="1400" dirty="0">
              <a:solidFill>
                <a:prstClr val="black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8C03F0-2916-64CD-AFD9-FE80620403DF}"/>
              </a:ext>
            </a:extLst>
          </p:cNvPr>
          <p:cNvSpPr txBox="1"/>
          <p:nvPr/>
        </p:nvSpPr>
        <p:spPr>
          <a:xfrm>
            <a:off x="2126147" y="5002395"/>
            <a:ext cx="753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900" dirty="0">
                <a:solidFill>
                  <a:prstClr val="black"/>
                </a:solidFill>
              </a:rPr>
              <a:t>GND</a:t>
            </a:r>
            <a:endParaRPr kumimoji="1" lang="x-none" altLang="en-US" sz="900" dirty="0">
              <a:solidFill>
                <a:prstClr val="black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C1374F-350E-47F8-CA72-A53A4193FE36}"/>
              </a:ext>
            </a:extLst>
          </p:cNvPr>
          <p:cNvSpPr txBox="1"/>
          <p:nvPr/>
        </p:nvSpPr>
        <p:spPr>
          <a:xfrm>
            <a:off x="2126147" y="3461497"/>
            <a:ext cx="753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900" dirty="0">
                <a:solidFill>
                  <a:prstClr val="black"/>
                </a:solidFill>
              </a:rPr>
              <a:t>VCC(3.3V)</a:t>
            </a:r>
            <a:endParaRPr kumimoji="1" lang="x-none" altLang="en-US" sz="900" dirty="0">
              <a:solidFill>
                <a:prstClr val="black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21887B-BC7A-336D-41CF-3B6557EE5C44}"/>
              </a:ext>
            </a:extLst>
          </p:cNvPr>
          <p:cNvSpPr txBox="1"/>
          <p:nvPr/>
        </p:nvSpPr>
        <p:spPr>
          <a:xfrm>
            <a:off x="2126147" y="3969762"/>
            <a:ext cx="753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900" dirty="0">
                <a:solidFill>
                  <a:prstClr val="black"/>
                </a:solidFill>
              </a:rPr>
              <a:t>RX</a:t>
            </a:r>
            <a:endParaRPr kumimoji="1" lang="x-none" altLang="en-US" sz="900" dirty="0">
              <a:solidFill>
                <a:prstClr val="black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E484D5-4716-94F6-8656-2E568599B6A5}"/>
              </a:ext>
            </a:extLst>
          </p:cNvPr>
          <p:cNvSpPr txBox="1"/>
          <p:nvPr/>
        </p:nvSpPr>
        <p:spPr>
          <a:xfrm>
            <a:off x="2126147" y="4478027"/>
            <a:ext cx="753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900" dirty="0">
                <a:solidFill>
                  <a:prstClr val="black"/>
                </a:solidFill>
              </a:rPr>
              <a:t>TX</a:t>
            </a:r>
            <a:endParaRPr kumimoji="1" lang="x-none" altLang="en-US" sz="900" dirty="0">
              <a:solidFill>
                <a:prstClr val="black"/>
              </a:solidFill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0D7833EA-0541-228A-F474-C92C5C2012D9}"/>
              </a:ext>
            </a:extLst>
          </p:cNvPr>
          <p:cNvSpPr/>
          <p:nvPr/>
        </p:nvSpPr>
        <p:spPr>
          <a:xfrm>
            <a:off x="4961465" y="2785532"/>
            <a:ext cx="1981200" cy="31580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>
              <a:solidFill>
                <a:prstClr val="white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2298A4-D3E5-C189-0605-9E6BBD614ACE}"/>
              </a:ext>
            </a:extLst>
          </p:cNvPr>
          <p:cNvSpPr txBox="1"/>
          <p:nvPr/>
        </p:nvSpPr>
        <p:spPr>
          <a:xfrm>
            <a:off x="5126059" y="2860670"/>
            <a:ext cx="1652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HC-06</a:t>
            </a:r>
          </a:p>
          <a:p>
            <a:r>
              <a:rPr lang="en-US" altLang="ko-KR" sz="1400" dirty="0"/>
              <a:t>SZH-EK010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E4D2AD-8403-FE3D-E63E-C81373AE6E16}"/>
              </a:ext>
            </a:extLst>
          </p:cNvPr>
          <p:cNvSpPr txBox="1"/>
          <p:nvPr/>
        </p:nvSpPr>
        <p:spPr>
          <a:xfrm>
            <a:off x="5084234" y="5002395"/>
            <a:ext cx="753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900" dirty="0">
                <a:solidFill>
                  <a:prstClr val="black"/>
                </a:solidFill>
              </a:rPr>
              <a:t>GND</a:t>
            </a:r>
            <a:endParaRPr kumimoji="1" lang="x-none" altLang="en-US" sz="900" dirty="0">
              <a:solidFill>
                <a:prstClr val="black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7C2A44-D6C2-8B55-0879-C8ABCFF2AACD}"/>
              </a:ext>
            </a:extLst>
          </p:cNvPr>
          <p:cNvSpPr txBox="1"/>
          <p:nvPr/>
        </p:nvSpPr>
        <p:spPr>
          <a:xfrm>
            <a:off x="5084234" y="3455292"/>
            <a:ext cx="753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x-none" sz="900" dirty="0">
                <a:solidFill>
                  <a:prstClr val="black"/>
                </a:solidFill>
              </a:rPr>
              <a:t>VCC(3.3V)</a:t>
            </a:r>
            <a:endParaRPr kumimoji="1" lang="x-none" altLang="en-US" sz="900" dirty="0">
              <a:solidFill>
                <a:prstClr val="black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F7ED62-5F3A-8148-7E5C-9EE408C0EEB5}"/>
              </a:ext>
            </a:extLst>
          </p:cNvPr>
          <p:cNvSpPr txBox="1"/>
          <p:nvPr/>
        </p:nvSpPr>
        <p:spPr>
          <a:xfrm>
            <a:off x="5084234" y="4478027"/>
            <a:ext cx="753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900" dirty="0">
                <a:solidFill>
                  <a:prstClr val="black"/>
                </a:solidFill>
              </a:rPr>
              <a:t>RX</a:t>
            </a:r>
            <a:endParaRPr kumimoji="1" lang="x-none" altLang="en-US" sz="900" dirty="0">
              <a:solidFill>
                <a:prstClr val="black"/>
              </a:solidFill>
            </a:endParaRPr>
          </a:p>
        </p:txBody>
      </p:sp>
      <p:cxnSp>
        <p:nvCxnSpPr>
          <p:cNvPr id="40" name="직선 연결선[R] 39">
            <a:extLst>
              <a:ext uri="{FF2B5EF4-FFF2-40B4-BE49-F238E27FC236}">
                <a16:creationId xmlns:a16="http://schemas.microsoft.com/office/drawing/2014/main" id="{A844FC1C-D5EC-6C1D-EE81-A0A43B5AE9DC}"/>
              </a:ext>
            </a:extLst>
          </p:cNvPr>
          <p:cNvCxnSpPr/>
          <p:nvPr/>
        </p:nvCxnSpPr>
        <p:spPr>
          <a:xfrm>
            <a:off x="2971800" y="3570708"/>
            <a:ext cx="198966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[R] 40">
            <a:extLst>
              <a:ext uri="{FF2B5EF4-FFF2-40B4-BE49-F238E27FC236}">
                <a16:creationId xmlns:a16="http://schemas.microsoft.com/office/drawing/2014/main" id="{155158EE-A176-97B7-44F3-F1D515D12675}"/>
              </a:ext>
            </a:extLst>
          </p:cNvPr>
          <p:cNvCxnSpPr/>
          <p:nvPr/>
        </p:nvCxnSpPr>
        <p:spPr>
          <a:xfrm>
            <a:off x="2971800" y="4057553"/>
            <a:ext cx="19896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[R] 41">
            <a:extLst>
              <a:ext uri="{FF2B5EF4-FFF2-40B4-BE49-F238E27FC236}">
                <a16:creationId xmlns:a16="http://schemas.microsoft.com/office/drawing/2014/main" id="{F545054F-6FA2-D9CD-1FA6-F6850BC84CDF}"/>
              </a:ext>
            </a:extLst>
          </p:cNvPr>
          <p:cNvCxnSpPr/>
          <p:nvPr/>
        </p:nvCxnSpPr>
        <p:spPr>
          <a:xfrm>
            <a:off x="2971799" y="4593443"/>
            <a:ext cx="19896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2E02F4D6-74A5-188C-49AE-8FAC8727DA64}"/>
              </a:ext>
            </a:extLst>
          </p:cNvPr>
          <p:cNvCxnSpPr/>
          <p:nvPr/>
        </p:nvCxnSpPr>
        <p:spPr>
          <a:xfrm>
            <a:off x="2971798" y="5117811"/>
            <a:ext cx="198966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7463DB92-3F72-FA91-A2DB-34394810113E}"/>
              </a:ext>
            </a:extLst>
          </p:cNvPr>
          <p:cNvSpPr/>
          <p:nvPr/>
        </p:nvSpPr>
        <p:spPr>
          <a:xfrm>
            <a:off x="9228158" y="2816434"/>
            <a:ext cx="1981200" cy="315806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x-none" altLang="en-US">
              <a:solidFill>
                <a:prstClr val="white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56A0F5E-2653-C329-239E-3F930183BB3A}"/>
              </a:ext>
            </a:extLst>
          </p:cNvPr>
          <p:cNvSpPr txBox="1"/>
          <p:nvPr/>
        </p:nvSpPr>
        <p:spPr>
          <a:xfrm>
            <a:off x="9228158" y="2860670"/>
            <a:ext cx="16520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x-none" sz="1400" dirty="0">
                <a:solidFill>
                  <a:prstClr val="black"/>
                </a:solidFill>
              </a:rPr>
              <a:t> </a:t>
            </a:r>
            <a:r>
              <a:rPr kumimoji="1" lang="ko-KR" altLang="en-US" sz="1400" dirty="0">
                <a:solidFill>
                  <a:prstClr val="black"/>
                </a:solidFill>
              </a:rPr>
              <a:t>핸드폰</a:t>
            </a:r>
            <a:endParaRPr kumimoji="1" lang="en-US" altLang="x-none" sz="1400" dirty="0">
              <a:solidFill>
                <a:prstClr val="black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F7ED62-5F3A-8148-7E5C-9EE408C0EEB5}"/>
              </a:ext>
            </a:extLst>
          </p:cNvPr>
          <p:cNvSpPr txBox="1"/>
          <p:nvPr/>
        </p:nvSpPr>
        <p:spPr>
          <a:xfrm>
            <a:off x="5084234" y="3966659"/>
            <a:ext cx="753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en-US" sz="900" dirty="0">
                <a:solidFill>
                  <a:prstClr val="black"/>
                </a:solidFill>
              </a:rPr>
              <a:t>TX</a:t>
            </a:r>
            <a:endParaRPr kumimoji="1" lang="x-none" altLang="en-US" sz="900" dirty="0">
              <a:solidFill>
                <a:prstClr val="black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25" y="3570708"/>
            <a:ext cx="1511274" cy="138452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7065432" y="3625408"/>
            <a:ext cx="570656" cy="115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66060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1_Office 테마">
  <a:themeElements>
    <a:clrScheme name="20009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E3252"/>
      </a:accent1>
      <a:accent2>
        <a:srgbClr val="005289"/>
      </a:accent2>
      <a:accent3>
        <a:srgbClr val="007095"/>
      </a:accent3>
      <a:accent4>
        <a:srgbClr val="BCDEE3"/>
      </a:accent4>
      <a:accent5>
        <a:srgbClr val="418A9D"/>
      </a:accent5>
      <a:accent6>
        <a:srgbClr val="AEAFA9"/>
      </a:accent6>
      <a:hlink>
        <a:srgbClr val="393939"/>
      </a:hlink>
      <a:folHlink>
        <a:srgbClr val="393939"/>
      </a:folHlink>
    </a:clrScheme>
    <a:fontScheme name="나눔스퀘어 Light">
      <a:majorFont>
        <a:latin typeface="나눔스퀘어 ExtraBold"/>
        <a:ea typeface="나눔스퀘어 ExtraBold"/>
        <a:cs typeface=""/>
      </a:majorFont>
      <a:minorFont>
        <a:latin typeface="나눔스퀘어 Light"/>
        <a:ea typeface="나눔스퀘어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421</Words>
  <Application>Microsoft Office PowerPoint</Application>
  <PresentationFormat>와이드스크린</PresentationFormat>
  <Paragraphs>77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Nanum Gothic</vt:lpstr>
      <vt:lpstr>Noto Sans DemiLight</vt:lpstr>
      <vt:lpstr>나눔스퀘어 ExtraBold</vt:lpstr>
      <vt:lpstr>나눔스퀘어 Light</vt:lpstr>
      <vt:lpstr>나눔스퀘어OTF Bold</vt:lpstr>
      <vt:lpstr>Arial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민석 최</dc:creator>
  <cp:lastModifiedBy>민석 최</cp:lastModifiedBy>
  <cp:revision>12</cp:revision>
  <dcterms:created xsi:type="dcterms:W3CDTF">2023-09-11T02:41:40Z</dcterms:created>
  <dcterms:modified xsi:type="dcterms:W3CDTF">2023-09-16T14:43:54Z</dcterms:modified>
</cp:coreProperties>
</file>