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61" r:id="rId3"/>
    <p:sldId id="258" r:id="rId4"/>
    <p:sldId id="262" r:id="rId5"/>
    <p:sldId id="288" r:id="rId6"/>
    <p:sldId id="342" r:id="rId7"/>
    <p:sldId id="343" r:id="rId8"/>
    <p:sldId id="329" r:id="rId9"/>
    <p:sldId id="336" r:id="rId10"/>
    <p:sldId id="331" r:id="rId11"/>
    <p:sldId id="328" r:id="rId12"/>
    <p:sldId id="344" r:id="rId13"/>
    <p:sldId id="345" r:id="rId14"/>
    <p:sldId id="350" r:id="rId15"/>
    <p:sldId id="351" r:id="rId16"/>
    <p:sldId id="330" r:id="rId17"/>
    <p:sldId id="332" r:id="rId18"/>
    <p:sldId id="333" r:id="rId19"/>
    <p:sldId id="334" r:id="rId20"/>
    <p:sldId id="335" r:id="rId21"/>
    <p:sldId id="337" r:id="rId22"/>
    <p:sldId id="340" r:id="rId23"/>
    <p:sldId id="349" r:id="rId24"/>
    <p:sldId id="341" r:id="rId25"/>
    <p:sldId id="348" r:id="rId26"/>
    <p:sldId id="294" r:id="rId27"/>
    <p:sldId id="279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3EA"/>
    <a:srgbClr val="FFFFFF"/>
    <a:srgbClr val="FC593E"/>
    <a:srgbClr val="FF7453"/>
    <a:srgbClr val="BCDEE3"/>
    <a:srgbClr val="1E3252"/>
    <a:srgbClr val="AEAFA9"/>
    <a:srgbClr val="393939"/>
    <a:srgbClr val="04396C"/>
    <a:srgbClr val="6497B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297" autoAdjust="0"/>
  </p:normalViewPr>
  <p:slideViewPr>
    <p:cSldViewPr snapToGrid="0" showGuides="1">
      <p:cViewPr>
        <p:scale>
          <a:sx n="75" d="100"/>
          <a:sy n="75" d="100"/>
        </p:scale>
        <p:origin x="101" y="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4538E-9A2E-4CBB-9485-27810261E139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3E99D-0610-492E-95AB-9F8989F19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35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26T12:13:11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1 198 12915 0 0,'4'-12'16'0'0,"-1"2"80"0"0,2-2-32 0 0,0-3 8 0 0,0-2 8 0 0,-1-2-24 0 0,-1 2 24 0 0,-1-1-40 0 0,-2 1-32 0 0,3 3-16 0 0,-6 1-80 0 0,3 1-72 0 0,-2 0-96 0 0,-1 2-5722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E2B9D-0858-489A-8CF3-BC06EF067939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34B0-1983-4195-8853-7DCB135BA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4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39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79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07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29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4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26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35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61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heet-pdf.com/PDF/HY-SRF05-Datasheet-ETC-813041" TargetMode="External"/><Relationship Id="rId2" Type="http://schemas.openxmlformats.org/officeDocument/2006/relationships/hyperlink" Target="https://ko.wikipedia.org/wiki/%EC%B4%88%EC%9D%8C%ED%8C%8C_%EC%84%BC%EC%84%9C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apitalists.tistory.com/236" TargetMode="External"/><Relationship Id="rId4" Type="http://schemas.openxmlformats.org/officeDocument/2006/relationships/hyperlink" Target="https://pdf1.alldatasheet.com/datasheet-pdf/view/1222415/ETC2/SRF08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62055" y="2509520"/>
            <a:ext cx="4467890" cy="1838960"/>
            <a:chOff x="3862055" y="2172890"/>
            <a:chExt cx="4467890" cy="1838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0C4291-AA49-4611-97D5-21EC4368F85B}"/>
                </a:ext>
              </a:extLst>
            </p:cNvPr>
            <p:cNvSpPr txBox="1"/>
            <p:nvPr/>
          </p:nvSpPr>
          <p:spPr>
            <a:xfrm>
              <a:off x="4560971" y="2705794"/>
              <a:ext cx="30700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spc="-300" dirty="0">
                  <a:solidFill>
                    <a:schemeClr val="bg1"/>
                  </a:solidFill>
                  <a:latin typeface="+mj-ea"/>
                  <a:ea typeface="+mj-ea"/>
                </a:rPr>
                <a:t>초음파센서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F12AE3B-B2F6-41CB-8089-A3BC3350D683}"/>
                </a:ext>
              </a:extLst>
            </p:cNvPr>
            <p:cNvCxnSpPr>
              <a:cxnSpLocks/>
            </p:cNvCxnSpPr>
            <p:nvPr/>
          </p:nvCxnSpPr>
          <p:spPr>
            <a:xfrm>
              <a:off x="3862055" y="217289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BDE27BE-D47F-4C86-A8A7-881E337B1B9F}"/>
                </a:ext>
              </a:extLst>
            </p:cNvPr>
            <p:cNvCxnSpPr>
              <a:cxnSpLocks/>
            </p:cNvCxnSpPr>
            <p:nvPr/>
          </p:nvCxnSpPr>
          <p:spPr>
            <a:xfrm>
              <a:off x="3862055" y="401185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2023</a:t>
            </a:r>
            <a:r>
              <a:rPr lang="ko-KR" altLang="en-US" sz="1200" dirty="0">
                <a:solidFill>
                  <a:schemeClr val="bg1"/>
                </a:solidFill>
              </a:rPr>
              <a:t>년도</a:t>
            </a:r>
            <a:r>
              <a:rPr lang="en-US" altLang="ko-KR" sz="1200" dirty="0">
                <a:solidFill>
                  <a:schemeClr val="bg1"/>
                </a:solidFill>
              </a:rPr>
              <a:t> ICT </a:t>
            </a:r>
            <a:r>
              <a:rPr lang="ko-KR" altLang="en-US" sz="1200" dirty="0">
                <a:solidFill>
                  <a:schemeClr val="bg1"/>
                </a:solidFill>
              </a:rPr>
              <a:t>동아리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1-2-3 SRF05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038772-EC81-E70E-B8A2-E26C925C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1070042"/>
            <a:ext cx="7940728" cy="11964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1350E4-5DDB-7E3F-D600-441FA6C39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3" y="2285653"/>
            <a:ext cx="5075360" cy="4572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A3DEE0-2020-D28A-E318-11CB9F200B30}"/>
              </a:ext>
            </a:extLst>
          </p:cNvPr>
          <p:cNvSpPr txBox="1"/>
          <p:nvPr/>
        </p:nvSpPr>
        <p:spPr>
          <a:xfrm>
            <a:off x="4673600" y="3140501"/>
            <a:ext cx="449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인덱스에 있던 기존 값을 뺀 다음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측정된 데이터를 넣고 더하며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그 값을 </a:t>
            </a:r>
            <a:r>
              <a:rPr lang="en-US" altLang="ko-KR" sz="1600" b="1" dirty="0">
                <a:solidFill>
                  <a:srgbClr val="FF0000"/>
                </a:solidFill>
              </a:rPr>
              <a:t>10</a:t>
            </a:r>
            <a:r>
              <a:rPr lang="ko-KR" altLang="en-US" sz="1600" b="1" dirty="0">
                <a:solidFill>
                  <a:srgbClr val="FF0000"/>
                </a:solidFill>
              </a:rPr>
              <a:t>으로 나누어 평균을 내기 위함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99F8D9-53D5-171F-63AF-EB340343341B}"/>
              </a:ext>
            </a:extLst>
          </p:cNvPr>
          <p:cNvCxnSpPr>
            <a:cxnSpLocks/>
          </p:cNvCxnSpPr>
          <p:nvPr/>
        </p:nvCxnSpPr>
        <p:spPr>
          <a:xfrm>
            <a:off x="3556000" y="3556000"/>
            <a:ext cx="103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7298CE-F11A-BCF7-82C5-0C950EE1C77D}"/>
              </a:ext>
            </a:extLst>
          </p:cNvPr>
          <p:cNvSpPr txBox="1"/>
          <p:nvPr/>
        </p:nvSpPr>
        <p:spPr>
          <a:xfrm>
            <a:off x="8751959" y="1187045"/>
            <a:ext cx="322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평균값은 최대 </a:t>
            </a:r>
            <a:r>
              <a:rPr lang="en-US" altLang="ko-KR" sz="1600" b="1" dirty="0">
                <a:solidFill>
                  <a:srgbClr val="FF0000"/>
                </a:solidFill>
              </a:rPr>
              <a:t>10</a:t>
            </a:r>
            <a:r>
              <a:rPr lang="ko-KR" altLang="en-US" sz="1600" b="1" dirty="0">
                <a:solidFill>
                  <a:srgbClr val="FF0000"/>
                </a:solidFill>
              </a:rPr>
              <a:t>개의 데이터를 기준으로 값이 계산됨</a:t>
            </a:r>
          </a:p>
        </p:txBody>
      </p:sp>
    </p:spTree>
    <p:extLst>
      <p:ext uri="{BB962C8B-B14F-4D97-AF65-F5344CB8AC3E}">
        <p14:creationId xmlns:p14="http://schemas.microsoft.com/office/powerpoint/2010/main" val="2817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 SRF08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A6175C-D511-BAD3-CA7E-50F510E1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9808"/>
            <a:ext cx="4808637" cy="43209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3F1B6E-651C-2A16-F9B9-4D45F017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67" y="1943100"/>
            <a:ext cx="3668462" cy="36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4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7147560" y="202891"/>
            <a:ext cx="483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1-3-1 SRF08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 결선도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D9771B-F524-5D42-512C-A297977138E5}"/>
              </a:ext>
            </a:extLst>
          </p:cNvPr>
          <p:cNvGrpSpPr/>
          <p:nvPr/>
        </p:nvGrpSpPr>
        <p:grpSpPr>
          <a:xfrm>
            <a:off x="3693813" y="1533532"/>
            <a:ext cx="4535787" cy="4555073"/>
            <a:chOff x="7656213" y="1823042"/>
            <a:chExt cx="4535787" cy="45550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258D976-5D65-5C5C-B538-8A54096D38F5}"/>
                </a:ext>
              </a:extLst>
            </p:cNvPr>
            <p:cNvSpPr/>
            <p:nvPr/>
          </p:nvSpPr>
          <p:spPr>
            <a:xfrm>
              <a:off x="7656213" y="1823042"/>
              <a:ext cx="4535787" cy="4555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4CB9E41-0C00-AA4D-F134-C94CC42CEE72}"/>
                </a:ext>
              </a:extLst>
            </p:cNvPr>
            <p:cNvSpPr/>
            <p:nvPr/>
          </p:nvSpPr>
          <p:spPr>
            <a:xfrm>
              <a:off x="7770377" y="4493852"/>
              <a:ext cx="540000" cy="54000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CBEA87-0FDC-14E4-228F-6BAD7FCD71AC}"/>
                </a:ext>
              </a:extLst>
            </p:cNvPr>
            <p:cNvSpPr/>
            <p:nvPr/>
          </p:nvSpPr>
          <p:spPr>
            <a:xfrm>
              <a:off x="7770377" y="5591754"/>
              <a:ext cx="540000" cy="54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220D43-90A2-3214-C4D8-450A3A017165}"/>
                </a:ext>
              </a:extLst>
            </p:cNvPr>
            <p:cNvSpPr txBox="1"/>
            <p:nvPr/>
          </p:nvSpPr>
          <p:spPr>
            <a:xfrm>
              <a:off x="9254421" y="4777597"/>
              <a:ext cx="1534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STM32</a:t>
              </a:r>
              <a:endParaRPr lang="ko-KR" altLang="en-US" sz="28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728A1-9F26-1C73-93DB-B45E0553F956}"/>
              </a:ext>
            </a:extLst>
          </p:cNvPr>
          <p:cNvGrpSpPr/>
          <p:nvPr/>
        </p:nvGrpSpPr>
        <p:grpSpPr>
          <a:xfrm flipH="1">
            <a:off x="394136" y="3361269"/>
            <a:ext cx="1432560" cy="2731770"/>
            <a:chOff x="5024197" y="2885667"/>
            <a:chExt cx="1432560" cy="2731770"/>
          </a:xfrm>
          <a:solidFill>
            <a:srgbClr val="FC593E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17836F-D295-BDFD-5D82-2A370707B24B}"/>
                </a:ext>
              </a:extLst>
            </p:cNvPr>
            <p:cNvSpPr/>
            <p:nvPr/>
          </p:nvSpPr>
          <p:spPr>
            <a:xfrm>
              <a:off x="5024197" y="2885667"/>
              <a:ext cx="1432560" cy="273177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B30FE6-1A6D-9236-597B-4DFF100ED678}"/>
                </a:ext>
              </a:extLst>
            </p:cNvPr>
            <p:cNvSpPr/>
            <p:nvPr/>
          </p:nvSpPr>
          <p:spPr>
            <a:xfrm>
              <a:off x="5139237" y="4126548"/>
              <a:ext cx="540000" cy="54000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5320F64-39C4-0987-FC50-5267E0571CE7}"/>
                </a:ext>
              </a:extLst>
            </p:cNvPr>
            <p:cNvSpPr/>
            <p:nvPr/>
          </p:nvSpPr>
          <p:spPr>
            <a:xfrm>
              <a:off x="5139237" y="4910180"/>
              <a:ext cx="540000" cy="54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38CADB-DD52-7221-2904-4BCA2C402B74}"/>
                </a:ext>
              </a:extLst>
            </p:cNvPr>
            <p:cNvSpPr txBox="1"/>
            <p:nvPr/>
          </p:nvSpPr>
          <p:spPr>
            <a:xfrm rot="5400000">
              <a:off x="5346939" y="4473454"/>
              <a:ext cx="1534160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SRF08</a:t>
              </a:r>
              <a:endParaRPr lang="ko-KR" altLang="en-US" sz="28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AE926A-52B7-3154-630D-F3E0A3511445}"/>
              </a:ext>
            </a:extLst>
          </p:cNvPr>
          <p:cNvGrpSpPr/>
          <p:nvPr/>
        </p:nvGrpSpPr>
        <p:grpSpPr>
          <a:xfrm>
            <a:off x="10144910" y="3255184"/>
            <a:ext cx="1466549" cy="3427699"/>
            <a:chOff x="2247983" y="3016641"/>
            <a:chExt cx="1466549" cy="34276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F5901FF-1D87-5DFF-80B2-FAAA960AC983}"/>
                </a:ext>
              </a:extLst>
            </p:cNvPr>
            <p:cNvSpPr/>
            <p:nvPr/>
          </p:nvSpPr>
          <p:spPr>
            <a:xfrm>
              <a:off x="2247983" y="3016641"/>
              <a:ext cx="1432560" cy="27317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75D4F7-AFFB-E16C-465F-629301DC71A6}"/>
                </a:ext>
              </a:extLst>
            </p:cNvPr>
            <p:cNvSpPr txBox="1"/>
            <p:nvPr/>
          </p:nvSpPr>
          <p:spPr>
            <a:xfrm rot="5400000">
              <a:off x="2685842" y="5415650"/>
              <a:ext cx="1534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TTL</a:t>
              </a:r>
              <a:endParaRPr lang="ko-KR" altLang="en-US" sz="2800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B6E3E0-988E-202C-FD44-9D628EFFDDD7}"/>
                </a:ext>
              </a:extLst>
            </p:cNvPr>
            <p:cNvSpPr/>
            <p:nvPr/>
          </p:nvSpPr>
          <p:spPr>
            <a:xfrm>
              <a:off x="2449648" y="4209283"/>
              <a:ext cx="540000" cy="54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80061A-2DD0-5FAB-9216-37338E5E7856}"/>
                </a:ext>
              </a:extLst>
            </p:cNvPr>
            <p:cNvSpPr/>
            <p:nvPr/>
          </p:nvSpPr>
          <p:spPr>
            <a:xfrm>
              <a:off x="2449648" y="5063701"/>
              <a:ext cx="54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13D478-2BF5-E1DF-2AA8-0EE8E996098E}"/>
              </a:ext>
            </a:extLst>
          </p:cNvPr>
          <p:cNvSpPr txBox="1"/>
          <p:nvPr/>
        </p:nvSpPr>
        <p:spPr>
          <a:xfrm>
            <a:off x="9172929" y="4602150"/>
            <a:ext cx="82161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TX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CAC75-1C6A-E536-6F14-2E77DD2101C5}"/>
              </a:ext>
            </a:extLst>
          </p:cNvPr>
          <p:cNvSpPr txBox="1"/>
          <p:nvPr/>
        </p:nvSpPr>
        <p:spPr>
          <a:xfrm>
            <a:off x="9172929" y="5515961"/>
            <a:ext cx="82161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RX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EA8D17-3A90-A649-8305-083657BAF798}"/>
              </a:ext>
            </a:extLst>
          </p:cNvPr>
          <p:cNvSpPr/>
          <p:nvPr/>
        </p:nvSpPr>
        <p:spPr>
          <a:xfrm>
            <a:off x="7530963" y="4204342"/>
            <a:ext cx="540000" cy="540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FAA939-8F48-D2F5-4E86-A8562DCF6904}"/>
              </a:ext>
            </a:extLst>
          </p:cNvPr>
          <p:cNvSpPr/>
          <p:nvPr/>
        </p:nvSpPr>
        <p:spPr>
          <a:xfrm>
            <a:off x="7530963" y="5302244"/>
            <a:ext cx="540000" cy="540000"/>
          </a:xfrm>
          <a:prstGeom prst="rect">
            <a:avLst/>
          </a:prstGeom>
          <a:solidFill>
            <a:srgbClr val="C5D3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45D896-739A-5C05-BF2D-AAF50D3E586D}"/>
              </a:ext>
            </a:extLst>
          </p:cNvPr>
          <p:cNvSpPr txBox="1"/>
          <p:nvPr/>
        </p:nvSpPr>
        <p:spPr>
          <a:xfrm>
            <a:off x="1959981" y="4673417"/>
            <a:ext cx="82161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SDA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F14E2-686E-A738-CA5E-3505018D146F}"/>
              </a:ext>
            </a:extLst>
          </p:cNvPr>
          <p:cNvSpPr txBox="1"/>
          <p:nvPr/>
        </p:nvSpPr>
        <p:spPr>
          <a:xfrm>
            <a:off x="1959981" y="5587228"/>
            <a:ext cx="82161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SCL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310E85-5967-70EE-5D4A-B777283B60B6}"/>
              </a:ext>
            </a:extLst>
          </p:cNvPr>
          <p:cNvSpPr txBox="1"/>
          <p:nvPr/>
        </p:nvSpPr>
        <p:spPr>
          <a:xfrm>
            <a:off x="6667533" y="4399954"/>
            <a:ext cx="821615" cy="338554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PA3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FCB25-7C11-555B-90B1-D01A17A43B2D}"/>
              </a:ext>
            </a:extLst>
          </p:cNvPr>
          <p:cNvSpPr txBox="1"/>
          <p:nvPr/>
        </p:nvSpPr>
        <p:spPr>
          <a:xfrm>
            <a:off x="6667533" y="5500212"/>
            <a:ext cx="821615" cy="338554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PA2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F8D95-BD1C-7FC6-BA49-4864299F4434}"/>
              </a:ext>
            </a:extLst>
          </p:cNvPr>
          <p:cNvSpPr txBox="1"/>
          <p:nvPr/>
        </p:nvSpPr>
        <p:spPr>
          <a:xfrm>
            <a:off x="4408834" y="4399954"/>
            <a:ext cx="821615" cy="338554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PB11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5CA9EF-7B2B-5C38-E9A3-6F771BC63225}"/>
              </a:ext>
            </a:extLst>
          </p:cNvPr>
          <p:cNvSpPr txBox="1"/>
          <p:nvPr/>
        </p:nvSpPr>
        <p:spPr>
          <a:xfrm>
            <a:off x="4408834" y="5500212"/>
            <a:ext cx="821615" cy="338554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PB10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904219-46A5-DA7E-236D-5252020D4699}"/>
              </a:ext>
            </a:extLst>
          </p:cNvPr>
          <p:cNvSpPr txBox="1"/>
          <p:nvPr/>
        </p:nvSpPr>
        <p:spPr>
          <a:xfrm>
            <a:off x="6961553" y="4043476"/>
            <a:ext cx="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RX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61AF14-19C6-ED73-1BC5-D4D7D59922B9}"/>
              </a:ext>
            </a:extLst>
          </p:cNvPr>
          <p:cNvSpPr txBox="1"/>
          <p:nvPr/>
        </p:nvSpPr>
        <p:spPr>
          <a:xfrm>
            <a:off x="6983463" y="5100102"/>
            <a:ext cx="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TX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7A97D8-D70A-14F8-A3BD-B4158EFB2DB1}"/>
              </a:ext>
            </a:extLst>
          </p:cNvPr>
          <p:cNvSpPr txBox="1"/>
          <p:nvPr/>
        </p:nvSpPr>
        <p:spPr>
          <a:xfrm>
            <a:off x="4350790" y="3993548"/>
            <a:ext cx="15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I2C_SDA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205117-B65D-0435-7FD0-4A9AA215B144}"/>
              </a:ext>
            </a:extLst>
          </p:cNvPr>
          <p:cNvSpPr txBox="1"/>
          <p:nvPr/>
        </p:nvSpPr>
        <p:spPr>
          <a:xfrm>
            <a:off x="4330817" y="5130549"/>
            <a:ext cx="188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I2C_SCL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AF8FCF5-FBA2-F77E-04E3-BCE2A6F0A848}"/>
              </a:ext>
            </a:extLst>
          </p:cNvPr>
          <p:cNvCxnSpPr>
            <a:cxnSpLocks/>
            <a:stCxn id="21" idx="3"/>
            <a:endCxn id="25" idx="0"/>
          </p:cNvCxnSpPr>
          <p:nvPr/>
        </p:nvCxnSpPr>
        <p:spPr>
          <a:xfrm flipH="1" flipV="1">
            <a:off x="7800963" y="4204342"/>
            <a:ext cx="3085612" cy="513484"/>
          </a:xfrm>
          <a:prstGeom prst="bentConnector4">
            <a:avLst>
              <a:gd name="adj1" fmla="val -7409"/>
              <a:gd name="adj2" fmla="val 216652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BEEB3B1-A577-39F2-4058-39AA00DC148B}"/>
              </a:ext>
            </a:extLst>
          </p:cNvPr>
          <p:cNvCxnSpPr>
            <a:cxnSpLocks/>
            <a:stCxn id="10" idx="2"/>
            <a:endCxn id="16" idx="2"/>
          </p:cNvCxnSpPr>
          <p:nvPr/>
        </p:nvCxnSpPr>
        <p:spPr>
          <a:xfrm rot="5400000">
            <a:off x="2718048" y="4565853"/>
            <a:ext cx="83538" cy="2636321"/>
          </a:xfrm>
          <a:prstGeom prst="bentConnector3">
            <a:avLst>
              <a:gd name="adj1" fmla="val 823647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EFAA3E7-10E0-3D61-ED37-6FF40CD313D8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rot="16200000" flipH="1" flipV="1">
            <a:off x="2560913" y="3085085"/>
            <a:ext cx="397808" cy="2636321"/>
          </a:xfrm>
          <a:prstGeom prst="bentConnector3">
            <a:avLst>
              <a:gd name="adj1" fmla="val -118761"/>
            </a:avLst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2677D9-21C6-2A46-A883-E527F82EB684}"/>
              </a:ext>
            </a:extLst>
          </p:cNvPr>
          <p:cNvSpPr txBox="1"/>
          <p:nvPr/>
        </p:nvSpPr>
        <p:spPr>
          <a:xfrm>
            <a:off x="9583736" y="6134863"/>
            <a:ext cx="134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USART2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18559A-03C4-B355-EF6C-54345D770F1A}"/>
              </a:ext>
            </a:extLst>
          </p:cNvPr>
          <p:cNvSpPr txBox="1"/>
          <p:nvPr/>
        </p:nvSpPr>
        <p:spPr>
          <a:xfrm>
            <a:off x="501188" y="2903822"/>
            <a:ext cx="134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I2C2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5255FAC-CD09-4616-0453-4B56ED110956}"/>
              </a:ext>
            </a:extLst>
          </p:cNvPr>
          <p:cNvCxnSpPr>
            <a:cxnSpLocks/>
            <a:stCxn id="22" idx="3"/>
            <a:endCxn id="26" idx="2"/>
          </p:cNvCxnSpPr>
          <p:nvPr/>
        </p:nvCxnSpPr>
        <p:spPr>
          <a:xfrm flipH="1">
            <a:off x="7800963" y="5572244"/>
            <a:ext cx="3085612" cy="270000"/>
          </a:xfrm>
          <a:prstGeom prst="bentConnector4">
            <a:avLst>
              <a:gd name="adj1" fmla="val -4033"/>
              <a:gd name="adj2" fmla="val 433308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0448A73-F1E5-4234-4F3C-B748D21DCD05}"/>
              </a:ext>
            </a:extLst>
          </p:cNvPr>
          <p:cNvSpPr txBox="1"/>
          <p:nvPr/>
        </p:nvSpPr>
        <p:spPr>
          <a:xfrm>
            <a:off x="8727949" y="1328586"/>
            <a:ext cx="325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SRF08</a:t>
            </a:r>
            <a:r>
              <a:rPr lang="ko-KR" altLang="en-US" sz="2000" b="1" dirty="0">
                <a:solidFill>
                  <a:srgbClr val="FF0000"/>
                </a:solidFill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</a:rPr>
              <a:t>VCC</a:t>
            </a:r>
            <a:r>
              <a:rPr lang="ko-KR" altLang="en-US" sz="2000" b="1" dirty="0">
                <a:solidFill>
                  <a:srgbClr val="FF0000"/>
                </a:solidFill>
              </a:rPr>
              <a:t>는 </a:t>
            </a:r>
            <a:r>
              <a:rPr lang="en-US" altLang="ko-KR" sz="2000" b="1" dirty="0">
                <a:solidFill>
                  <a:srgbClr val="FF0000"/>
                </a:solidFill>
              </a:rPr>
              <a:t>5V,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SRF08</a:t>
            </a:r>
            <a:r>
              <a:rPr lang="ko-KR" altLang="en-US" sz="2000" b="1" dirty="0">
                <a:solidFill>
                  <a:srgbClr val="FF0000"/>
                </a:solidFill>
              </a:rPr>
              <a:t>과 </a:t>
            </a:r>
            <a:r>
              <a:rPr lang="en-US" altLang="ko-KR" sz="2000" b="1" dirty="0">
                <a:solidFill>
                  <a:srgbClr val="FF0000"/>
                </a:solidFill>
              </a:rPr>
              <a:t>TTL</a:t>
            </a:r>
            <a:r>
              <a:rPr lang="ko-KR" altLang="en-US" sz="2000" b="1" dirty="0">
                <a:solidFill>
                  <a:srgbClr val="FF0000"/>
                </a:solidFill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</a:rPr>
              <a:t>GND</a:t>
            </a:r>
            <a:r>
              <a:rPr lang="ko-KR" altLang="en-US" sz="2000" b="1" dirty="0">
                <a:solidFill>
                  <a:srgbClr val="FF0000"/>
                </a:solidFill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4054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6477000" y="202891"/>
            <a:ext cx="5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1-3-2 SRF08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 순서도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33B87-149F-6839-B3C7-4B7C088CCE01}"/>
              </a:ext>
            </a:extLst>
          </p:cNvPr>
          <p:cNvSpPr txBox="1"/>
          <p:nvPr/>
        </p:nvSpPr>
        <p:spPr>
          <a:xfrm>
            <a:off x="8453121" y="5780666"/>
            <a:ext cx="3884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0000"/>
                </a:solidFill>
              </a:rPr>
              <a:t>“SRF08_”</a:t>
            </a:r>
            <a:r>
              <a:rPr lang="ko-KR" altLang="en-US" sz="2000" b="1" dirty="0">
                <a:solidFill>
                  <a:srgbClr val="FF0000"/>
                </a:solidFill>
              </a:rPr>
              <a:t>이 생략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함수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</a:rPr>
              <a:t>ReadDistance</a:t>
            </a:r>
            <a:r>
              <a:rPr lang="en-US" altLang="ko-KR" sz="2000" b="1" dirty="0">
                <a:solidFill>
                  <a:srgbClr val="FF0000"/>
                </a:solidFill>
              </a:rPr>
              <a:t>, Judge, </a:t>
            </a:r>
            <a:r>
              <a:rPr lang="ko-KR" altLang="en-US" sz="2000" b="1" dirty="0">
                <a:solidFill>
                  <a:srgbClr val="FF0000"/>
                </a:solidFill>
              </a:rPr>
              <a:t>변수 </a:t>
            </a:r>
            <a:r>
              <a:rPr lang="en-US" altLang="ko-KR" sz="2000" b="1" dirty="0">
                <a:solidFill>
                  <a:srgbClr val="FF0000"/>
                </a:solidFill>
              </a:rPr>
              <a:t>Distance</a:t>
            </a:r>
            <a:r>
              <a:rPr lang="ko-KR" altLang="en-US" sz="2000" b="1" dirty="0">
                <a:solidFill>
                  <a:srgbClr val="FF0000"/>
                </a:solidFill>
              </a:rPr>
              <a:t>는 </a:t>
            </a:r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</a:rPr>
              <a:t>개씩 존재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6A6C283-0FD6-8909-61F7-77D268760FA9}"/>
              </a:ext>
            </a:extLst>
          </p:cNvPr>
          <p:cNvGrpSpPr/>
          <p:nvPr/>
        </p:nvGrpSpPr>
        <p:grpSpPr>
          <a:xfrm>
            <a:off x="431890" y="1626214"/>
            <a:ext cx="11506268" cy="4504233"/>
            <a:chOff x="431890" y="1626214"/>
            <a:chExt cx="11506268" cy="4504233"/>
          </a:xfrm>
        </p:grpSpPr>
        <p:sp>
          <p:nvSpPr>
            <p:cNvPr id="3" name="순서도: 수행의 시작/종료 2">
              <a:extLst>
                <a:ext uri="{FF2B5EF4-FFF2-40B4-BE49-F238E27FC236}">
                  <a16:creationId xmlns:a16="http://schemas.microsoft.com/office/drawing/2014/main" id="{4570B59C-27E8-F913-831B-78AE46337374}"/>
                </a:ext>
              </a:extLst>
            </p:cNvPr>
            <p:cNvSpPr/>
            <p:nvPr/>
          </p:nvSpPr>
          <p:spPr>
            <a:xfrm>
              <a:off x="431890" y="1626214"/>
              <a:ext cx="2122542" cy="616188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dirty="0"/>
                <a:t>시작</a:t>
              </a:r>
            </a:p>
          </p:txBody>
        </p:sp>
        <p:sp>
          <p:nvSpPr>
            <p:cNvPr id="7" name="순서도: 준비 6">
              <a:extLst>
                <a:ext uri="{FF2B5EF4-FFF2-40B4-BE49-F238E27FC236}">
                  <a16:creationId xmlns:a16="http://schemas.microsoft.com/office/drawing/2014/main" id="{D13E5422-FB9C-4E20-D405-01AA3DB4FFA5}"/>
                </a:ext>
              </a:extLst>
            </p:cNvPr>
            <p:cNvSpPr/>
            <p:nvPr/>
          </p:nvSpPr>
          <p:spPr>
            <a:xfrm>
              <a:off x="431890" y="2594676"/>
              <a:ext cx="2122542" cy="616188"/>
            </a:xfrm>
            <a:prstGeom prst="flowChartPreparat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dirty="0"/>
                <a:t>모듈 주소 선언</a:t>
              </a: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086F362E-9B5C-8581-B00A-9AA7218CA4C3}"/>
                </a:ext>
              </a:extLst>
            </p:cNvPr>
            <p:cNvSpPr/>
            <p:nvPr/>
          </p:nvSpPr>
          <p:spPr>
            <a:xfrm>
              <a:off x="431890" y="3553975"/>
              <a:ext cx="2122542" cy="61618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dirty="0"/>
                <a:t>COMMAND()</a:t>
              </a:r>
              <a:r>
                <a:rPr lang="ko-KR" altLang="en-US" dirty="0"/>
                <a:t>호출</a:t>
              </a: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06D846A7-29E7-DBD1-70F9-C06C3AAEE392}"/>
                </a:ext>
              </a:extLst>
            </p:cNvPr>
            <p:cNvSpPr/>
            <p:nvPr/>
          </p:nvSpPr>
          <p:spPr>
            <a:xfrm>
              <a:off x="431890" y="4513274"/>
              <a:ext cx="2122542" cy="61618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dirty="0"/>
                <a:t>ReadDistance1()</a:t>
              </a:r>
              <a:r>
                <a:rPr lang="ko-KR" altLang="en-US" dirty="0"/>
                <a:t>호출</a:t>
              </a: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A2A0E8E-FB92-294F-5A13-C3B7C4EDD647}"/>
                </a:ext>
              </a:extLst>
            </p:cNvPr>
            <p:cNvSpPr/>
            <p:nvPr/>
          </p:nvSpPr>
          <p:spPr>
            <a:xfrm>
              <a:off x="431890" y="5472573"/>
              <a:ext cx="2122542" cy="61618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dirty="0"/>
                <a:t>Distance1 </a:t>
              </a:r>
              <a:r>
                <a:rPr lang="ko-KR" altLang="en-US" dirty="0"/>
                <a:t>저장</a:t>
              </a: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0306C338-17E2-5DD6-E835-8B6FCA30C896}"/>
                </a:ext>
              </a:extLst>
            </p:cNvPr>
            <p:cNvSpPr/>
            <p:nvPr/>
          </p:nvSpPr>
          <p:spPr>
            <a:xfrm>
              <a:off x="5179184" y="1626214"/>
              <a:ext cx="2011680" cy="61618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/>
                <a:t>Judge1()</a:t>
              </a:r>
              <a:r>
                <a:rPr lang="ko-KR" altLang="en-US" dirty="0"/>
                <a:t>호출</a:t>
              </a: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9D7C8330-C288-2996-85C2-CAA2D927B280}"/>
                </a:ext>
              </a:extLst>
            </p:cNvPr>
            <p:cNvSpPr/>
            <p:nvPr/>
          </p:nvSpPr>
          <p:spPr>
            <a:xfrm>
              <a:off x="5179184" y="2594676"/>
              <a:ext cx="2011680" cy="898414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/>
                <a:t>3&gt;Dis1 or</a:t>
              </a:r>
            </a:p>
            <a:p>
              <a:pPr algn="ctr"/>
              <a:r>
                <a:rPr lang="en-US" altLang="ko-KR" dirty="0"/>
                <a:t>Dis1&gt;100</a:t>
              </a:r>
              <a:endParaRPr lang="ko-KR" altLang="en-US" dirty="0"/>
            </a:p>
          </p:txBody>
        </p:sp>
        <p:sp>
          <p:nvSpPr>
            <p:cNvPr id="13" name="순서도: 처리 12">
              <a:extLst>
                <a:ext uri="{FF2B5EF4-FFF2-40B4-BE49-F238E27FC236}">
                  <a16:creationId xmlns:a16="http://schemas.microsoft.com/office/drawing/2014/main" id="{55209814-944B-0BD0-E0CE-14D6D4BC42A9}"/>
                </a:ext>
              </a:extLst>
            </p:cNvPr>
            <p:cNvSpPr/>
            <p:nvPr/>
          </p:nvSpPr>
          <p:spPr>
            <a:xfrm>
              <a:off x="5174215" y="3879178"/>
              <a:ext cx="2011680" cy="61618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/>
                <a:t>Dis1=0         </a:t>
              </a:r>
            </a:p>
            <a:p>
              <a:pPr algn="ctr"/>
              <a:r>
                <a:rPr lang="en-US" altLang="ko-KR" dirty="0"/>
                <a:t>Result=1 </a:t>
              </a:r>
              <a:r>
                <a:rPr lang="ko-KR" altLang="en-US" dirty="0"/>
                <a:t>출력</a:t>
              </a:r>
              <a:endParaRPr lang="en-US" altLang="ko-KR" dirty="0"/>
            </a:p>
          </p:txBody>
        </p:sp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8572E29E-DAD3-5FD3-D363-F1A08A29C417}"/>
                </a:ext>
              </a:extLst>
            </p:cNvPr>
            <p:cNvSpPr/>
            <p:nvPr/>
          </p:nvSpPr>
          <p:spPr>
            <a:xfrm>
              <a:off x="7542348" y="2594676"/>
              <a:ext cx="2011680" cy="898414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/>
                <a:t>Dis1&lt;5</a:t>
              </a:r>
              <a:endParaRPr lang="ko-KR" altLang="en-US" dirty="0"/>
            </a:p>
          </p:txBody>
        </p:sp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1C7F0AA4-958B-2CAA-8C95-5606C02AA8DD}"/>
                </a:ext>
              </a:extLst>
            </p:cNvPr>
            <p:cNvSpPr/>
            <p:nvPr/>
          </p:nvSpPr>
          <p:spPr>
            <a:xfrm>
              <a:off x="7537379" y="3879178"/>
              <a:ext cx="2011680" cy="61618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/>
                <a:t>Dis1=Distance1</a:t>
              </a:r>
            </a:p>
            <a:p>
              <a:pPr algn="ctr"/>
              <a:r>
                <a:rPr lang="en-US" altLang="ko-KR" dirty="0"/>
                <a:t>Result=1   </a:t>
              </a:r>
              <a:r>
                <a:rPr lang="ko-KR" altLang="en-US" dirty="0"/>
                <a:t>출력</a:t>
              </a:r>
              <a:endParaRPr lang="en-US" altLang="ko-KR" dirty="0"/>
            </a:p>
          </p:txBody>
        </p:sp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369EC1F7-3727-E9EE-CBC1-95897917A44E}"/>
                </a:ext>
              </a:extLst>
            </p:cNvPr>
            <p:cNvSpPr/>
            <p:nvPr/>
          </p:nvSpPr>
          <p:spPr>
            <a:xfrm>
              <a:off x="9926478" y="2594676"/>
              <a:ext cx="2011680" cy="898414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/>
                <a:t>3&lt;=Dis1&lt;=100</a:t>
              </a:r>
              <a:endParaRPr lang="ko-KR" altLang="en-US" dirty="0"/>
            </a:p>
          </p:txBody>
        </p:sp>
        <p:sp>
          <p:nvSpPr>
            <p:cNvPr id="17" name="순서도: 처리 16">
              <a:extLst>
                <a:ext uri="{FF2B5EF4-FFF2-40B4-BE49-F238E27FC236}">
                  <a16:creationId xmlns:a16="http://schemas.microsoft.com/office/drawing/2014/main" id="{A291ADBD-4FF5-13E1-D53E-4B6279F044D3}"/>
                </a:ext>
              </a:extLst>
            </p:cNvPr>
            <p:cNvSpPr/>
            <p:nvPr/>
          </p:nvSpPr>
          <p:spPr>
            <a:xfrm>
              <a:off x="9921509" y="3879178"/>
              <a:ext cx="2011680" cy="61618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/>
                <a:t>Dis1=Distance1</a:t>
              </a:r>
            </a:p>
            <a:p>
              <a:pPr algn="ctr"/>
              <a:r>
                <a:rPr lang="en-US" altLang="ko-KR" dirty="0"/>
                <a:t>Result=0   </a:t>
              </a:r>
              <a:r>
                <a:rPr lang="ko-KR" altLang="en-US" dirty="0"/>
                <a:t>출력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E056F2-977B-2E30-8EDE-D42D32F3F1E6}"/>
                </a:ext>
              </a:extLst>
            </p:cNvPr>
            <p:cNvCxnSpPr>
              <a:cxnSpLocks/>
            </p:cNvCxnSpPr>
            <p:nvPr/>
          </p:nvCxnSpPr>
          <p:spPr>
            <a:xfrm>
              <a:off x="1493161" y="2251565"/>
              <a:ext cx="1" cy="369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F1C8592-9D30-00EA-BB74-D6468439C1D0}"/>
                </a:ext>
              </a:extLst>
            </p:cNvPr>
            <p:cNvCxnSpPr>
              <a:cxnSpLocks/>
            </p:cNvCxnSpPr>
            <p:nvPr/>
          </p:nvCxnSpPr>
          <p:spPr>
            <a:xfrm>
              <a:off x="1493160" y="3206308"/>
              <a:ext cx="1" cy="369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9A06872-CEE5-DACC-EF81-8B5E9518C8EB}"/>
                </a:ext>
              </a:extLst>
            </p:cNvPr>
            <p:cNvCxnSpPr>
              <a:cxnSpLocks/>
            </p:cNvCxnSpPr>
            <p:nvPr/>
          </p:nvCxnSpPr>
          <p:spPr>
            <a:xfrm>
              <a:off x="1493159" y="4170163"/>
              <a:ext cx="1" cy="369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D18C8CE-46F9-E1A7-D439-BD54E6E8112C}"/>
                </a:ext>
              </a:extLst>
            </p:cNvPr>
            <p:cNvCxnSpPr>
              <a:cxnSpLocks/>
            </p:cNvCxnSpPr>
            <p:nvPr/>
          </p:nvCxnSpPr>
          <p:spPr>
            <a:xfrm>
              <a:off x="1493159" y="5129462"/>
              <a:ext cx="1" cy="369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8CF3BD31-3D24-F578-937A-3DB5B59DDDA8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2554432" y="1934308"/>
              <a:ext cx="2624752" cy="3846359"/>
            </a:xfrm>
            <a:prstGeom prst="bentConnector3">
              <a:avLst>
                <a:gd name="adj1" fmla="val 82128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D37B50F-768D-CDF0-8E97-F258428BBF9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190864" y="3043883"/>
              <a:ext cx="346515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4D5ED40-EF48-6C7A-C3FD-CE4D8F41BC07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6180055" y="3493090"/>
              <a:ext cx="4969" cy="38608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615054-118D-CD26-ED73-61807416E2D3}"/>
                </a:ext>
              </a:extLst>
            </p:cNvPr>
            <p:cNvSpPr txBox="1"/>
            <p:nvPr/>
          </p:nvSpPr>
          <p:spPr>
            <a:xfrm>
              <a:off x="6272118" y="3520218"/>
              <a:ext cx="82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참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E2DDE8-8902-C34D-395D-1368874EC13E}"/>
                </a:ext>
              </a:extLst>
            </p:cNvPr>
            <p:cNvSpPr txBox="1"/>
            <p:nvPr/>
          </p:nvSpPr>
          <p:spPr>
            <a:xfrm>
              <a:off x="7050841" y="3166496"/>
              <a:ext cx="82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거짓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4C5CC60-4FA0-DB7E-656B-B96B9F3338F3}"/>
                </a:ext>
              </a:extLst>
            </p:cNvPr>
            <p:cNvCxnSpPr>
              <a:cxnSpLocks/>
            </p:cNvCxnSpPr>
            <p:nvPr/>
          </p:nvCxnSpPr>
          <p:spPr>
            <a:xfrm>
              <a:off x="6185022" y="2232759"/>
              <a:ext cx="1" cy="369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244213B-5402-8EC0-F27F-91E5E839F911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8543219" y="3493090"/>
              <a:ext cx="4969" cy="38608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9C44557-6262-8822-E773-46FE6269723B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927349" y="3493090"/>
              <a:ext cx="4969" cy="38608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2A430D1-3174-FAB2-58A2-B03511E2DFA5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9554028" y="3043883"/>
              <a:ext cx="37245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1825E3F1-F6BA-3E6F-E047-564FAA4B5CA3}"/>
                </a:ext>
              </a:extLst>
            </p:cNvPr>
            <p:cNvCxnSpPr>
              <a:cxnSpLocks/>
              <a:stCxn id="13" idx="2"/>
              <a:endCxn id="9" idx="3"/>
            </p:cNvCxnSpPr>
            <p:nvPr/>
          </p:nvCxnSpPr>
          <p:spPr>
            <a:xfrm rot="5400000">
              <a:off x="4204243" y="2845556"/>
              <a:ext cx="326002" cy="3625623"/>
            </a:xfrm>
            <a:prstGeom prst="bent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9BABC39B-31BC-2D0E-F1E7-92F510899282}"/>
                </a:ext>
              </a:extLst>
            </p:cNvPr>
            <p:cNvCxnSpPr>
              <a:cxnSpLocks/>
              <a:stCxn id="15" idx="2"/>
              <a:endCxn id="9" idx="3"/>
            </p:cNvCxnSpPr>
            <p:nvPr/>
          </p:nvCxnSpPr>
          <p:spPr>
            <a:xfrm rot="5400000">
              <a:off x="5385825" y="1663974"/>
              <a:ext cx="326002" cy="5988787"/>
            </a:xfrm>
            <a:prstGeom prst="bent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66957161-A432-8F1E-7B5A-53657AE5224A}"/>
                </a:ext>
              </a:extLst>
            </p:cNvPr>
            <p:cNvCxnSpPr>
              <a:cxnSpLocks/>
              <a:stCxn id="17" idx="2"/>
              <a:endCxn id="9" idx="3"/>
            </p:cNvCxnSpPr>
            <p:nvPr/>
          </p:nvCxnSpPr>
          <p:spPr>
            <a:xfrm rot="5400000">
              <a:off x="6577890" y="471909"/>
              <a:ext cx="326002" cy="8372917"/>
            </a:xfrm>
            <a:prstGeom prst="bent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1E9D83-7F36-17B1-B322-89083A2F4C07}"/>
                </a:ext>
              </a:extLst>
            </p:cNvPr>
            <p:cNvSpPr txBox="1"/>
            <p:nvPr/>
          </p:nvSpPr>
          <p:spPr>
            <a:xfrm>
              <a:off x="2540351" y="3578566"/>
              <a:ext cx="3604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모듈 초기값 설정 함수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D3A594-2420-E1A8-B85B-F4D33EABB235}"/>
                </a:ext>
              </a:extLst>
            </p:cNvPr>
            <p:cNvSpPr txBox="1"/>
            <p:nvPr/>
          </p:nvSpPr>
          <p:spPr>
            <a:xfrm>
              <a:off x="2580637" y="4478255"/>
              <a:ext cx="3604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측정된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Distance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값 호출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4398CB-ACF8-3E5F-372F-96737170203A}"/>
                </a:ext>
              </a:extLst>
            </p:cNvPr>
            <p:cNvSpPr txBox="1"/>
            <p:nvPr/>
          </p:nvSpPr>
          <p:spPr>
            <a:xfrm>
              <a:off x="2479390" y="5822670"/>
              <a:ext cx="3604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호출된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Distance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값 변수 저장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4125FD-3FF8-196F-876A-3BA52B39C8EA}"/>
                </a:ext>
              </a:extLst>
            </p:cNvPr>
            <p:cNvSpPr txBox="1"/>
            <p:nvPr/>
          </p:nvSpPr>
          <p:spPr>
            <a:xfrm>
              <a:off x="7190864" y="1741272"/>
              <a:ext cx="3604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저장된 </a:t>
              </a:r>
              <a:r>
                <a:rPr lang="ko-KR" altLang="en-US" sz="1400" b="1" dirty="0" err="1">
                  <a:solidFill>
                    <a:srgbClr val="FF0000"/>
                  </a:solidFill>
                </a:rPr>
                <a:t>거리값이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 조건에 맞는지 판단 후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b="1" dirty="0" err="1">
                  <a:solidFill>
                    <a:srgbClr val="FF0000"/>
                  </a:solidFill>
                </a:rPr>
                <a:t>거리값과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 결과값을 출력 함수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21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6477000" y="202891"/>
            <a:ext cx="5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1-3-2 SRF08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 명령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40CDA6-9F8B-0142-96D4-2B61AB651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4" t="27808" r="5552" b="4115"/>
          <a:stretch/>
        </p:blipFill>
        <p:spPr>
          <a:xfrm>
            <a:off x="4873979" y="2806148"/>
            <a:ext cx="7063549" cy="256098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DACD6FB-6F6A-04C2-5C02-32B07E0F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72" y="1687355"/>
            <a:ext cx="4240885" cy="459086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DA90-7A88-DDBC-2EC1-B5F48164B59D}"/>
              </a:ext>
            </a:extLst>
          </p:cNvPr>
          <p:cNvSpPr/>
          <p:nvPr/>
        </p:nvSpPr>
        <p:spPr>
          <a:xfrm>
            <a:off x="254472" y="2186609"/>
            <a:ext cx="4240884" cy="619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37C497-3EE6-E144-9205-2C1317FC301D}"/>
              </a:ext>
            </a:extLst>
          </p:cNvPr>
          <p:cNvSpPr/>
          <p:nvPr/>
        </p:nvSpPr>
        <p:spPr>
          <a:xfrm>
            <a:off x="4873979" y="3571462"/>
            <a:ext cx="7063548" cy="324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861FAC-E05A-7A24-3C3B-5C3181D0E747}"/>
              </a:ext>
            </a:extLst>
          </p:cNvPr>
          <p:cNvSpPr txBox="1"/>
          <p:nvPr/>
        </p:nvSpPr>
        <p:spPr>
          <a:xfrm>
            <a:off x="4601372" y="2126976"/>
            <a:ext cx="689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2000" b="1" dirty="0">
                <a:solidFill>
                  <a:srgbClr val="FF0000"/>
                </a:solidFill>
              </a:rPr>
              <a:t>36</a:t>
            </a:r>
            <a:r>
              <a:rPr lang="ko-KR" altLang="en-US" sz="2000" b="1" dirty="0">
                <a:solidFill>
                  <a:srgbClr val="FF0000"/>
                </a:solidFill>
              </a:rPr>
              <a:t>개의 레지스터 중 위치 </a:t>
            </a:r>
            <a:r>
              <a:rPr lang="en-US" altLang="ko-KR" sz="2000" b="1" dirty="0">
                <a:solidFill>
                  <a:srgbClr val="FF0000"/>
                </a:solidFill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</a:rPr>
              <a:t>의 명령 레지스터를 활성화하여 거리 측정 세션을 시작함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2882BD-0349-965F-7F9E-75A8D171BCBE}"/>
              </a:ext>
            </a:extLst>
          </p:cNvPr>
          <p:cNvCxnSpPr>
            <a:cxnSpLocks/>
          </p:cNvCxnSpPr>
          <p:nvPr/>
        </p:nvCxnSpPr>
        <p:spPr>
          <a:xfrm>
            <a:off x="4495356" y="2496378"/>
            <a:ext cx="5272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F1CDB0B-2AB5-CDBA-D06C-F3D841B1634C}"/>
              </a:ext>
            </a:extLst>
          </p:cNvPr>
          <p:cNvCxnSpPr>
            <a:cxnSpLocks/>
          </p:cNvCxnSpPr>
          <p:nvPr/>
        </p:nvCxnSpPr>
        <p:spPr>
          <a:xfrm>
            <a:off x="5221357" y="3896140"/>
            <a:ext cx="0" cy="1815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468AD6-D69E-5C58-12C4-5495713288CA}"/>
              </a:ext>
            </a:extLst>
          </p:cNvPr>
          <p:cNvSpPr txBox="1"/>
          <p:nvPr/>
        </p:nvSpPr>
        <p:spPr>
          <a:xfrm>
            <a:off x="4601372" y="5836310"/>
            <a:ext cx="689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2000" b="1" dirty="0">
                <a:solidFill>
                  <a:srgbClr val="FF0000"/>
                </a:solidFill>
              </a:rPr>
              <a:t>측정 결과값을 </a:t>
            </a:r>
            <a:r>
              <a:rPr lang="en-US" altLang="ko-KR" sz="2000" b="1" dirty="0">
                <a:solidFill>
                  <a:srgbClr val="FF0000"/>
                </a:solidFill>
              </a:rPr>
              <a:t>cm</a:t>
            </a:r>
            <a:r>
              <a:rPr lang="ko-KR" altLang="en-US" sz="2000" b="1" dirty="0">
                <a:solidFill>
                  <a:srgbClr val="FF0000"/>
                </a:solidFill>
              </a:rPr>
              <a:t>로 반환해주는 명령어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3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8000A1E-8E60-5A95-372B-E8C66B41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83" y="4618407"/>
            <a:ext cx="4876800" cy="162452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6477000" y="202891"/>
            <a:ext cx="5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1-3-2 SRF08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 명령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DA90-7A88-DDBC-2EC1-B5F48164B59D}"/>
              </a:ext>
            </a:extLst>
          </p:cNvPr>
          <p:cNvSpPr/>
          <p:nvPr/>
        </p:nvSpPr>
        <p:spPr>
          <a:xfrm>
            <a:off x="302922" y="5909626"/>
            <a:ext cx="5106833" cy="333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614050-E110-5925-62F9-464E9A81EE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681"/>
          <a:stretch/>
        </p:blipFill>
        <p:spPr>
          <a:xfrm>
            <a:off x="434983" y="1194265"/>
            <a:ext cx="4974772" cy="3338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6DE3E8-A585-A810-6823-926BDDD42220}"/>
              </a:ext>
            </a:extLst>
          </p:cNvPr>
          <p:cNvSpPr txBox="1"/>
          <p:nvPr/>
        </p:nvSpPr>
        <p:spPr>
          <a:xfrm>
            <a:off x="5669212" y="4178878"/>
            <a:ext cx="6087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2000" b="1" dirty="0">
                <a:solidFill>
                  <a:srgbClr val="FF0000"/>
                </a:solidFill>
              </a:rPr>
              <a:t>아날로그 </a:t>
            </a:r>
            <a:r>
              <a:rPr lang="ko-KR" altLang="en-US" sz="2000" b="1" dirty="0" err="1">
                <a:solidFill>
                  <a:srgbClr val="FF0000"/>
                </a:solidFill>
              </a:rPr>
              <a:t>게인을</a:t>
            </a:r>
            <a:r>
              <a:rPr lang="ko-KR" altLang="en-US" sz="2000" b="1" dirty="0">
                <a:solidFill>
                  <a:srgbClr val="FF0000"/>
                </a:solidFill>
              </a:rPr>
              <a:t> 최대치로 설정하여 수신되는 신호를 최대치로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</a:rPr>
              <a:t> 정확한 측정값을 얻기 위함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68F899-944F-ECF6-AB4D-A78C8F5983A2}"/>
              </a:ext>
            </a:extLst>
          </p:cNvPr>
          <p:cNvCxnSpPr>
            <a:cxnSpLocks/>
          </p:cNvCxnSpPr>
          <p:nvPr/>
        </p:nvCxnSpPr>
        <p:spPr>
          <a:xfrm flipV="1">
            <a:off x="5409755" y="4532821"/>
            <a:ext cx="686245" cy="1498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1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1-3-3 SRF08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코드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AEB099-1082-239E-85C4-A938600A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241827"/>
            <a:ext cx="2712955" cy="6248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89F2EE-B823-F72A-8740-35FDB800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" y="1993016"/>
            <a:ext cx="3010161" cy="12802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0380C6-43E8-A6B8-757A-A2779CA82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" y="3349488"/>
            <a:ext cx="8675163" cy="3383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B12DA0-5250-F978-41A5-C2F3ED31445C}"/>
              </a:ext>
            </a:extLst>
          </p:cNvPr>
          <p:cNvSpPr txBox="1"/>
          <p:nvPr/>
        </p:nvSpPr>
        <p:spPr>
          <a:xfrm>
            <a:off x="3104141" y="1375577"/>
            <a:ext cx="38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SRF08</a:t>
            </a:r>
            <a:r>
              <a:rPr lang="ko-KR" altLang="en-US" sz="1400" b="1" dirty="0">
                <a:solidFill>
                  <a:srgbClr val="FF0000"/>
                </a:solidFill>
              </a:rPr>
              <a:t>고유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주소값</a:t>
            </a:r>
            <a:r>
              <a:rPr lang="ko-KR" altLang="en-US" sz="1400" b="1" dirty="0">
                <a:solidFill>
                  <a:srgbClr val="FF0000"/>
                </a:solidFill>
              </a:rPr>
              <a:t> 선언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084B11E3-201D-7E86-EB10-76FAF402A690}"/>
              </a:ext>
            </a:extLst>
          </p:cNvPr>
          <p:cNvSpPr/>
          <p:nvPr/>
        </p:nvSpPr>
        <p:spPr>
          <a:xfrm>
            <a:off x="2819552" y="1354163"/>
            <a:ext cx="284589" cy="33855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A9CC1-C77F-69C9-420E-A52A0303EFB8}"/>
              </a:ext>
            </a:extLst>
          </p:cNvPr>
          <p:cNvSpPr txBox="1"/>
          <p:nvPr/>
        </p:nvSpPr>
        <p:spPr>
          <a:xfrm>
            <a:off x="4213805" y="3756858"/>
            <a:ext cx="5153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모듈의 </a:t>
            </a:r>
            <a:r>
              <a:rPr lang="ko-KR" altLang="en-US" sz="1400" b="1" dirty="0" err="1">
                <a:solidFill>
                  <a:srgbClr val="FF0000"/>
                </a:solidFill>
              </a:rPr>
              <a:t>설정값</a:t>
            </a:r>
            <a:r>
              <a:rPr lang="ko-KR" altLang="en-US" sz="1400" b="1" dirty="0">
                <a:solidFill>
                  <a:srgbClr val="FF0000"/>
                </a:solidFill>
              </a:rPr>
              <a:t> 작성 함수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[0] </a:t>
            </a:r>
            <a:r>
              <a:rPr lang="ko-KR" altLang="en-US" sz="1400" b="1" dirty="0">
                <a:solidFill>
                  <a:srgbClr val="FF0000"/>
                </a:solidFill>
              </a:rPr>
              <a:t>측정시작을 위한 명령 레지스터 시작 명령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[1] </a:t>
            </a:r>
            <a:r>
              <a:rPr lang="ko-KR" altLang="en-US" sz="1400" b="1" dirty="0">
                <a:solidFill>
                  <a:srgbClr val="FF0000"/>
                </a:solidFill>
              </a:rPr>
              <a:t>측정값을 </a:t>
            </a:r>
            <a:r>
              <a:rPr lang="en-US" altLang="ko-KR" sz="1400" b="1" dirty="0">
                <a:solidFill>
                  <a:srgbClr val="FF0000"/>
                </a:solidFill>
              </a:rPr>
              <a:t>cm</a:t>
            </a:r>
            <a:r>
              <a:rPr lang="ko-KR" altLang="en-US" sz="1400" b="1" dirty="0">
                <a:solidFill>
                  <a:srgbClr val="FF0000"/>
                </a:solidFill>
              </a:rPr>
              <a:t>로 반환해주는 명령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[2] </a:t>
            </a:r>
            <a:r>
              <a:rPr lang="ko-KR" altLang="en-US" sz="1400" b="1" dirty="0">
                <a:solidFill>
                  <a:srgbClr val="FF0000"/>
                </a:solidFill>
              </a:rPr>
              <a:t>최대 측정거리를 </a:t>
            </a:r>
            <a:r>
              <a:rPr lang="en-US" altLang="ko-KR" sz="1400" b="1" dirty="0">
                <a:solidFill>
                  <a:srgbClr val="FF0000"/>
                </a:solidFill>
              </a:rPr>
              <a:t>1m</a:t>
            </a:r>
            <a:r>
              <a:rPr lang="ko-KR" altLang="en-US" sz="1400" b="1" dirty="0">
                <a:solidFill>
                  <a:srgbClr val="FF0000"/>
                </a:solidFill>
              </a:rPr>
              <a:t>로 제한해주는 명령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[3] </a:t>
            </a:r>
            <a:r>
              <a:rPr lang="ko-KR" altLang="en-US" sz="1400" b="1" dirty="0">
                <a:solidFill>
                  <a:srgbClr val="FF0000"/>
                </a:solidFill>
              </a:rPr>
              <a:t>최대 아날로그 </a:t>
            </a:r>
            <a:r>
              <a:rPr lang="ko-KR" altLang="en-US" sz="1400" b="1" dirty="0" err="1">
                <a:solidFill>
                  <a:srgbClr val="FF0000"/>
                </a:solidFill>
              </a:rPr>
              <a:t>게인을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1025</a:t>
            </a:r>
            <a:r>
              <a:rPr lang="ko-KR" altLang="en-US" sz="1400" b="1" dirty="0">
                <a:solidFill>
                  <a:srgbClr val="FF0000"/>
                </a:solidFill>
              </a:rPr>
              <a:t>로 설정 명령</a:t>
            </a: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65AAF5E5-3CC0-9C68-D781-F6B98157D766}"/>
              </a:ext>
            </a:extLst>
          </p:cNvPr>
          <p:cNvSpPr/>
          <p:nvPr/>
        </p:nvSpPr>
        <p:spPr>
          <a:xfrm>
            <a:off x="4071511" y="4004588"/>
            <a:ext cx="284589" cy="67409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B4B91-E17A-CEDA-2882-0D4A2048356B}"/>
              </a:ext>
            </a:extLst>
          </p:cNvPr>
          <p:cNvSpPr txBox="1"/>
          <p:nvPr/>
        </p:nvSpPr>
        <p:spPr>
          <a:xfrm>
            <a:off x="8669020" y="5752738"/>
            <a:ext cx="364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모듈 </a:t>
            </a:r>
            <a:r>
              <a:rPr lang="en-US" altLang="ko-KR" sz="1400" b="1" dirty="0">
                <a:solidFill>
                  <a:srgbClr val="FF0000"/>
                </a:solidFill>
              </a:rPr>
              <a:t>0xE2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en-US" altLang="ko-KR" sz="1400" b="1" dirty="0">
                <a:solidFill>
                  <a:srgbClr val="FF0000"/>
                </a:solidFill>
              </a:rPr>
              <a:t>SRF08_data</a:t>
            </a:r>
            <a:r>
              <a:rPr lang="ko-KR" altLang="en-US" sz="1400" b="1" dirty="0">
                <a:solidFill>
                  <a:srgbClr val="FF0000"/>
                </a:solidFill>
              </a:rPr>
              <a:t>의 값을 전송하여 </a:t>
            </a:r>
            <a:r>
              <a:rPr lang="en-US" altLang="ko-KR" sz="1400" b="1" dirty="0">
                <a:solidFill>
                  <a:srgbClr val="FF0000"/>
                </a:solidFill>
              </a:rPr>
              <a:t>0xE2 </a:t>
            </a:r>
            <a:r>
              <a:rPr lang="ko-KR" altLang="en-US" sz="1400" b="1" dirty="0">
                <a:solidFill>
                  <a:srgbClr val="FF0000"/>
                </a:solidFill>
              </a:rPr>
              <a:t>초기상태 설정</a:t>
            </a: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760EE6CA-676C-B6B6-E321-631A9E5AD0EC}"/>
              </a:ext>
            </a:extLst>
          </p:cNvPr>
          <p:cNvSpPr/>
          <p:nvPr/>
        </p:nvSpPr>
        <p:spPr>
          <a:xfrm>
            <a:off x="8384431" y="5841618"/>
            <a:ext cx="284589" cy="38392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9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1-3-3 SRF08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코드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6BDC54-4E97-21CC-2F81-3A6DC2D6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67" y="1461047"/>
            <a:ext cx="8520507" cy="22822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DEA384-A3C8-4140-13FB-5584DC6B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0" y="3930157"/>
            <a:ext cx="7795548" cy="2076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45EF96-ED26-69EC-69AC-C6E31E23AF7F}"/>
              </a:ext>
            </a:extLst>
          </p:cNvPr>
          <p:cNvSpPr txBox="1"/>
          <p:nvPr/>
        </p:nvSpPr>
        <p:spPr>
          <a:xfrm>
            <a:off x="8778239" y="1955985"/>
            <a:ext cx="3413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SRF08_data[1] </a:t>
            </a:r>
            <a:r>
              <a:rPr lang="ko-KR" altLang="en-US" sz="1400" b="1" dirty="0">
                <a:solidFill>
                  <a:srgbClr val="FF0000"/>
                </a:solidFill>
              </a:rPr>
              <a:t>값을 왼쪽으로 </a:t>
            </a:r>
            <a:r>
              <a:rPr lang="en-US" altLang="ko-KR" sz="1400" b="1" dirty="0">
                <a:solidFill>
                  <a:srgbClr val="FF0000"/>
                </a:solidFill>
              </a:rPr>
              <a:t>8bit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shift</a:t>
            </a:r>
            <a:r>
              <a:rPr lang="ko-KR" altLang="en-US" sz="1400" b="1" dirty="0">
                <a:solidFill>
                  <a:srgbClr val="FF0000"/>
                </a:solidFill>
              </a:rPr>
              <a:t>하여 </a:t>
            </a:r>
            <a:r>
              <a:rPr lang="en-US" altLang="ko-KR" sz="1400" b="1" dirty="0">
                <a:solidFill>
                  <a:srgbClr val="FF0000"/>
                </a:solidFill>
              </a:rPr>
              <a:t>SRF08_data[0]</a:t>
            </a:r>
            <a:r>
              <a:rPr lang="ko-KR" altLang="en-US" sz="1400" b="1" dirty="0">
                <a:solidFill>
                  <a:srgbClr val="FF0000"/>
                </a:solidFill>
              </a:rPr>
              <a:t>를 더한 값을 </a:t>
            </a:r>
            <a:r>
              <a:rPr lang="en-US" altLang="ko-KR" sz="1400" b="1" dirty="0">
                <a:solidFill>
                  <a:srgbClr val="FF0000"/>
                </a:solidFill>
              </a:rPr>
              <a:t>Dis1</a:t>
            </a:r>
            <a:r>
              <a:rPr lang="ko-KR" altLang="en-US" sz="1400" b="1" dirty="0">
                <a:solidFill>
                  <a:srgbClr val="FF0000"/>
                </a:solidFill>
              </a:rPr>
              <a:t>에 저장하고</a:t>
            </a:r>
            <a:r>
              <a:rPr lang="en-US" altLang="ko-KR" sz="1400" b="1" dirty="0">
                <a:solidFill>
                  <a:srgbClr val="FF0000"/>
                </a:solidFill>
              </a:rPr>
              <a:t>, 256</a:t>
            </a:r>
            <a:r>
              <a:rPr lang="ko-KR" altLang="en-US" sz="1400" b="1" dirty="0">
                <a:solidFill>
                  <a:srgbClr val="FF0000"/>
                </a:solidFill>
              </a:rPr>
              <a:t>을 나눈 값을 반환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1C1F7876-D446-079F-8C4D-C0FC8C41D8F7}"/>
              </a:ext>
            </a:extLst>
          </p:cNvPr>
          <p:cNvSpPr/>
          <p:nvPr/>
        </p:nvSpPr>
        <p:spPr>
          <a:xfrm>
            <a:off x="8364083" y="1612518"/>
            <a:ext cx="284589" cy="193840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6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1-3-3 SRF08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코드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99BF3E-6144-FD3C-0E50-D22D25CB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279851"/>
            <a:ext cx="6485182" cy="30863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C4DB74-798F-198B-C977-864A5091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4456418"/>
            <a:ext cx="6866215" cy="2103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56AF79-A970-4F29-72BE-06B0B577F71F}"/>
              </a:ext>
            </a:extLst>
          </p:cNvPr>
          <p:cNvSpPr txBox="1"/>
          <p:nvPr/>
        </p:nvSpPr>
        <p:spPr>
          <a:xfrm>
            <a:off x="6617262" y="1693494"/>
            <a:ext cx="388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Dis</a:t>
            </a:r>
            <a:r>
              <a:rPr lang="ko-KR" altLang="en-US" sz="1400" b="1" dirty="0">
                <a:solidFill>
                  <a:srgbClr val="FF0000"/>
                </a:solidFill>
              </a:rPr>
              <a:t>측정값을 </a:t>
            </a:r>
            <a:r>
              <a:rPr lang="en-US" altLang="ko-KR" sz="1400" b="1" dirty="0">
                <a:solidFill>
                  <a:srgbClr val="FF0000"/>
                </a:solidFill>
              </a:rPr>
              <a:t>TTL</a:t>
            </a:r>
            <a:r>
              <a:rPr lang="ko-KR" altLang="en-US" sz="1400" b="1" dirty="0">
                <a:solidFill>
                  <a:srgbClr val="FF0000"/>
                </a:solidFill>
              </a:rPr>
              <a:t>로 전송</a:t>
            </a:r>
            <a:r>
              <a:rPr lang="en-US" altLang="ko-KR" sz="1400" b="1" dirty="0">
                <a:solidFill>
                  <a:srgbClr val="FF0000"/>
                </a:solidFill>
              </a:rPr>
              <a:t>(0, 1</a:t>
            </a:r>
            <a:r>
              <a:rPr lang="ko-KR" altLang="en-US" sz="1400" b="1" dirty="0">
                <a:solidFill>
                  <a:srgbClr val="FF0000"/>
                </a:solidFill>
              </a:rPr>
              <a:t>출력 위함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1A0132E4-6D16-2864-CFEB-1239A94A56A5}"/>
              </a:ext>
            </a:extLst>
          </p:cNvPr>
          <p:cNvSpPr/>
          <p:nvPr/>
        </p:nvSpPr>
        <p:spPr>
          <a:xfrm>
            <a:off x="6332673" y="1370311"/>
            <a:ext cx="284589" cy="92494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DA2654-519A-FCC2-F192-32E279FA5095}"/>
              </a:ext>
            </a:extLst>
          </p:cNvPr>
          <p:cNvSpPr txBox="1"/>
          <p:nvPr/>
        </p:nvSpPr>
        <p:spPr>
          <a:xfrm>
            <a:off x="6617262" y="2679554"/>
            <a:ext cx="388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Dis1</a:t>
            </a:r>
            <a:r>
              <a:rPr lang="ko-KR" altLang="en-US" sz="1400" b="1" dirty="0">
                <a:solidFill>
                  <a:srgbClr val="FF0000"/>
                </a:solidFill>
              </a:rPr>
              <a:t>값을 </a:t>
            </a:r>
            <a:r>
              <a:rPr lang="en-US" altLang="ko-KR" sz="1400" b="1" dirty="0">
                <a:solidFill>
                  <a:srgbClr val="FF0000"/>
                </a:solidFill>
              </a:rPr>
              <a:t>TTL</a:t>
            </a:r>
            <a:r>
              <a:rPr lang="ko-KR" altLang="en-US" sz="1400" b="1" dirty="0">
                <a:solidFill>
                  <a:srgbClr val="FF0000"/>
                </a:solidFill>
              </a:rPr>
              <a:t>로 전송 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7AA36DD6-C6FC-FA46-FB5A-E69DD28A938E}"/>
              </a:ext>
            </a:extLst>
          </p:cNvPr>
          <p:cNvSpPr/>
          <p:nvPr/>
        </p:nvSpPr>
        <p:spPr>
          <a:xfrm>
            <a:off x="6332673" y="2470184"/>
            <a:ext cx="284589" cy="75001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81D66-0A40-1823-2319-5650F33C8662}"/>
              </a:ext>
            </a:extLst>
          </p:cNvPr>
          <p:cNvSpPr txBox="1"/>
          <p:nvPr/>
        </p:nvSpPr>
        <p:spPr>
          <a:xfrm>
            <a:off x="6716322" y="4750519"/>
            <a:ext cx="388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Dis1</a:t>
            </a:r>
            <a:r>
              <a:rPr lang="ko-KR" altLang="en-US" sz="1400" b="1" dirty="0">
                <a:solidFill>
                  <a:srgbClr val="FF0000"/>
                </a:solidFill>
              </a:rPr>
              <a:t>값을 </a:t>
            </a:r>
            <a:r>
              <a:rPr lang="en-US" altLang="ko-KR" sz="1400" b="1" dirty="0">
                <a:solidFill>
                  <a:srgbClr val="FF0000"/>
                </a:solidFill>
              </a:rPr>
              <a:t>TTL</a:t>
            </a:r>
            <a:r>
              <a:rPr lang="ko-KR" altLang="en-US" sz="1400" b="1" dirty="0">
                <a:solidFill>
                  <a:srgbClr val="FF0000"/>
                </a:solidFill>
              </a:rPr>
              <a:t>로 전송</a:t>
            </a:r>
            <a:r>
              <a:rPr lang="en-US" altLang="ko-KR" sz="1400" b="1" dirty="0">
                <a:solidFill>
                  <a:srgbClr val="FF0000"/>
                </a:solidFill>
              </a:rPr>
              <a:t>(0, 1</a:t>
            </a:r>
            <a:r>
              <a:rPr lang="ko-KR" altLang="en-US" sz="1400" b="1" dirty="0">
                <a:solidFill>
                  <a:srgbClr val="FF0000"/>
                </a:solidFill>
              </a:rPr>
              <a:t>출력 위함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FEE6AC55-95A4-4D6E-C5AB-F0D2EDBF9F31}"/>
              </a:ext>
            </a:extLst>
          </p:cNvPr>
          <p:cNvSpPr/>
          <p:nvPr/>
        </p:nvSpPr>
        <p:spPr>
          <a:xfrm>
            <a:off x="6431733" y="4541149"/>
            <a:ext cx="284589" cy="94654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6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1-3-3 SRF08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코드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333E45-276E-D2AA-E8F2-6EEE7275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" y="1068417"/>
            <a:ext cx="4823878" cy="29339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4D5D95-3A80-6EAE-0EF8-B9A63994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3954528"/>
            <a:ext cx="4000847" cy="2903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3018E2-E1C1-6709-B417-3A7394DAFD66}"/>
              </a:ext>
            </a:extLst>
          </p:cNvPr>
          <p:cNvSpPr txBox="1"/>
          <p:nvPr/>
        </p:nvSpPr>
        <p:spPr>
          <a:xfrm>
            <a:off x="5306622" y="1351999"/>
            <a:ext cx="5658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Dis1</a:t>
            </a:r>
            <a:r>
              <a:rPr lang="ko-KR" altLang="en-US" sz="1400" b="1" dirty="0">
                <a:solidFill>
                  <a:srgbClr val="FF0000"/>
                </a:solidFill>
              </a:rPr>
              <a:t>값이 </a:t>
            </a:r>
            <a:r>
              <a:rPr lang="en-US" altLang="ko-KR" sz="1400" b="1" dirty="0">
                <a:solidFill>
                  <a:srgbClr val="FF0000"/>
                </a:solidFill>
              </a:rPr>
              <a:t>3cm</a:t>
            </a:r>
            <a:r>
              <a:rPr lang="ko-KR" altLang="en-US" sz="1400" b="1" dirty="0">
                <a:solidFill>
                  <a:srgbClr val="FF0000"/>
                </a:solidFill>
              </a:rPr>
              <a:t> 미만 </a:t>
            </a:r>
            <a:r>
              <a:rPr lang="en-US" altLang="ko-KR" sz="1400" b="1" dirty="0">
                <a:solidFill>
                  <a:srgbClr val="FF0000"/>
                </a:solidFill>
              </a:rPr>
              <a:t>100cm </a:t>
            </a:r>
            <a:r>
              <a:rPr lang="ko-KR" altLang="en-US" sz="1400" b="1" dirty="0">
                <a:solidFill>
                  <a:srgbClr val="FF0000"/>
                </a:solidFill>
              </a:rPr>
              <a:t>초과일 때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Dis1</a:t>
            </a:r>
            <a:r>
              <a:rPr lang="ko-KR" altLang="en-US" sz="1400" b="1" dirty="0">
                <a:solidFill>
                  <a:srgbClr val="FF0000"/>
                </a:solidFill>
              </a:rPr>
              <a:t>값을 </a:t>
            </a:r>
            <a:r>
              <a:rPr lang="en-US" altLang="ko-KR" sz="1400" b="1" dirty="0">
                <a:solidFill>
                  <a:srgbClr val="FF0000"/>
                </a:solidFill>
              </a:rPr>
              <a:t>0cm</a:t>
            </a:r>
            <a:r>
              <a:rPr lang="ko-KR" altLang="en-US" sz="1400" b="1" dirty="0">
                <a:solidFill>
                  <a:srgbClr val="FF0000"/>
                </a:solidFill>
              </a:rPr>
              <a:t>로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출력하고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비상정지를 해야함</a:t>
            </a:r>
            <a:r>
              <a:rPr lang="en-US" altLang="ko-KR" sz="1400" b="1" dirty="0">
                <a:solidFill>
                  <a:srgbClr val="FF0000"/>
                </a:solidFill>
              </a:rPr>
              <a:t>(1)</a:t>
            </a:r>
            <a:r>
              <a:rPr lang="ko-KR" altLang="en-US" sz="1400" b="1" dirty="0">
                <a:solidFill>
                  <a:srgbClr val="FF0000"/>
                </a:solidFill>
              </a:rPr>
              <a:t>을 반환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Dis1</a:t>
            </a:r>
            <a:r>
              <a:rPr lang="ko-KR" altLang="en-US" sz="1400" b="1" dirty="0">
                <a:solidFill>
                  <a:srgbClr val="FF0000"/>
                </a:solidFill>
              </a:rPr>
              <a:t>값이 </a:t>
            </a:r>
            <a:r>
              <a:rPr lang="en-US" altLang="ko-KR" sz="1400" b="1" dirty="0">
                <a:solidFill>
                  <a:srgbClr val="FF0000"/>
                </a:solidFill>
              </a:rPr>
              <a:t>3cm </a:t>
            </a:r>
            <a:r>
              <a:rPr lang="ko-KR" altLang="en-US" sz="1400" b="1" dirty="0">
                <a:solidFill>
                  <a:srgbClr val="FF0000"/>
                </a:solidFill>
              </a:rPr>
              <a:t>미만 </a:t>
            </a:r>
            <a:r>
              <a:rPr lang="en-US" altLang="ko-KR" sz="1400" b="1" dirty="0">
                <a:solidFill>
                  <a:srgbClr val="FF0000"/>
                </a:solidFill>
              </a:rPr>
              <a:t>100cm</a:t>
            </a:r>
            <a:r>
              <a:rPr lang="ko-KR" altLang="en-US" sz="1400" b="1" dirty="0">
                <a:solidFill>
                  <a:srgbClr val="FF0000"/>
                </a:solidFill>
              </a:rPr>
              <a:t> 초과가 아니며</a:t>
            </a:r>
            <a:r>
              <a:rPr lang="en-US" altLang="ko-KR" sz="1400" b="1" dirty="0">
                <a:solidFill>
                  <a:srgbClr val="FF0000"/>
                </a:solidFill>
              </a:rPr>
              <a:t>, 5cm</a:t>
            </a:r>
            <a:r>
              <a:rPr lang="ko-KR" altLang="en-US" sz="1400" b="1" dirty="0">
                <a:solidFill>
                  <a:srgbClr val="FF0000"/>
                </a:solidFill>
              </a:rPr>
              <a:t>미만일 때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Dis1</a:t>
            </a:r>
            <a:r>
              <a:rPr lang="ko-KR" altLang="en-US" sz="1400" b="1" dirty="0">
                <a:solidFill>
                  <a:srgbClr val="FF0000"/>
                </a:solidFill>
              </a:rPr>
              <a:t>값을 측정값으로 출력하고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비상정지를 해야함</a:t>
            </a:r>
            <a:r>
              <a:rPr lang="en-US" altLang="ko-KR" sz="1400" b="1" dirty="0">
                <a:solidFill>
                  <a:srgbClr val="FF0000"/>
                </a:solidFill>
              </a:rPr>
              <a:t>(1)</a:t>
            </a:r>
            <a:r>
              <a:rPr lang="ko-KR" altLang="en-US" sz="1400" b="1" dirty="0">
                <a:solidFill>
                  <a:srgbClr val="FF0000"/>
                </a:solidFill>
              </a:rPr>
              <a:t>을 반환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Dis1</a:t>
            </a:r>
            <a:r>
              <a:rPr lang="ko-KR" altLang="en-US" sz="1400" b="1" dirty="0">
                <a:solidFill>
                  <a:srgbClr val="FF0000"/>
                </a:solidFill>
              </a:rPr>
              <a:t>값이 </a:t>
            </a:r>
            <a:r>
              <a:rPr lang="en-US" altLang="ko-KR" sz="1400" b="1" dirty="0">
                <a:solidFill>
                  <a:srgbClr val="FF0000"/>
                </a:solidFill>
              </a:rPr>
              <a:t>3cm </a:t>
            </a:r>
            <a:r>
              <a:rPr lang="ko-KR" altLang="en-US" sz="1400" b="1" dirty="0">
                <a:solidFill>
                  <a:srgbClr val="FF0000"/>
                </a:solidFill>
              </a:rPr>
              <a:t>미만 </a:t>
            </a:r>
            <a:r>
              <a:rPr lang="en-US" altLang="ko-KR" sz="1400" b="1" dirty="0">
                <a:solidFill>
                  <a:srgbClr val="FF0000"/>
                </a:solidFill>
              </a:rPr>
              <a:t>100cm </a:t>
            </a:r>
            <a:r>
              <a:rPr lang="ko-KR" altLang="en-US" sz="1400" b="1" dirty="0">
                <a:solidFill>
                  <a:srgbClr val="FF0000"/>
                </a:solidFill>
              </a:rPr>
              <a:t>초과가 아니며</a:t>
            </a:r>
            <a:r>
              <a:rPr lang="en-US" altLang="ko-KR" sz="1400" b="1" dirty="0">
                <a:solidFill>
                  <a:srgbClr val="FF0000"/>
                </a:solidFill>
              </a:rPr>
              <a:t>, 5cm </a:t>
            </a:r>
            <a:r>
              <a:rPr lang="ko-KR" altLang="en-US" sz="1400" b="1" dirty="0">
                <a:solidFill>
                  <a:srgbClr val="FF0000"/>
                </a:solidFill>
              </a:rPr>
              <a:t>미만이 아닐 때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Dis</a:t>
            </a:r>
            <a:r>
              <a:rPr lang="ko-KR" altLang="en-US" sz="1400" b="1" dirty="0">
                <a:solidFill>
                  <a:srgbClr val="FF0000"/>
                </a:solidFill>
              </a:rPr>
              <a:t>값을 측정값으로 출력하고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비상정지를 하지 않음</a:t>
            </a:r>
            <a:r>
              <a:rPr lang="en-US" altLang="ko-KR" sz="1400" b="1" dirty="0">
                <a:solidFill>
                  <a:srgbClr val="FF0000"/>
                </a:solidFill>
              </a:rPr>
              <a:t>(0)</a:t>
            </a:r>
            <a:r>
              <a:rPr lang="ko-KR" altLang="en-US" sz="1400" b="1" dirty="0">
                <a:solidFill>
                  <a:srgbClr val="FF0000"/>
                </a:solidFill>
              </a:rPr>
              <a:t>을 반환 </a:t>
            </a:r>
            <a:r>
              <a:rPr lang="en-US" altLang="ko-KR" sz="1400" b="1" dirty="0">
                <a:solidFill>
                  <a:srgbClr val="FF0000"/>
                </a:solidFill>
              </a:rPr>
              <a:t> 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FCC4F4F-911C-E7D3-99F0-C95D96A7F0F4}"/>
              </a:ext>
            </a:extLst>
          </p:cNvPr>
          <p:cNvSpPr/>
          <p:nvPr/>
        </p:nvSpPr>
        <p:spPr>
          <a:xfrm>
            <a:off x="5022033" y="1142628"/>
            <a:ext cx="284589" cy="246925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7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532603" cy="707886"/>
            <a:chOff x="294640" y="3596640"/>
            <a:chExt cx="2532603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883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+mj-ea"/>
                  <a:ea typeface="+mj-ea"/>
                </a:rPr>
                <a:t>초음파센서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4201E8-A2CB-9A5B-6F70-48A7457F9226}"/>
              </a:ext>
            </a:extLst>
          </p:cNvPr>
          <p:cNvGrpSpPr/>
          <p:nvPr/>
        </p:nvGrpSpPr>
        <p:grpSpPr>
          <a:xfrm>
            <a:off x="7209006" y="4714275"/>
            <a:ext cx="3975127" cy="584775"/>
            <a:chOff x="277827" y="3659477"/>
            <a:chExt cx="3975127" cy="5847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7E450C-37BC-CDB1-36B2-37FB54A66F52}"/>
                </a:ext>
              </a:extLst>
            </p:cNvPr>
            <p:cNvSpPr txBox="1"/>
            <p:nvPr/>
          </p:nvSpPr>
          <p:spPr>
            <a:xfrm>
              <a:off x="277827" y="3659477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1-4</a:t>
              </a:r>
              <a:endParaRPr lang="ko-KR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71AE0-9A04-47C0-8C72-2AA6EB9D6628}"/>
                </a:ext>
              </a:extLst>
            </p:cNvPr>
            <p:cNvSpPr txBox="1"/>
            <p:nvPr/>
          </p:nvSpPr>
          <p:spPr>
            <a:xfrm>
              <a:off x="1048231" y="3721032"/>
              <a:ext cx="3204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  <a:latin typeface="+mj-ea"/>
                  <a:ea typeface="+mj-ea"/>
                </a:rPr>
                <a:t>SRF05</a:t>
              </a:r>
              <a:r>
                <a:rPr lang="ko-KR" altLang="en-US" sz="2800" spc="-150" dirty="0">
                  <a:solidFill>
                    <a:srgbClr val="393939"/>
                  </a:solidFill>
                  <a:latin typeface="+mj-ea"/>
                  <a:ea typeface="+mj-ea"/>
                </a:rPr>
                <a:t>와 </a:t>
              </a:r>
              <a:r>
                <a:rPr lang="en-US" altLang="ko-KR" sz="2800" spc="-150" dirty="0">
                  <a:solidFill>
                    <a:srgbClr val="393939"/>
                  </a:solidFill>
                  <a:latin typeface="+mj-ea"/>
                  <a:ea typeface="+mj-ea"/>
                </a:rPr>
                <a:t>SRF08 </a:t>
              </a:r>
              <a:r>
                <a:rPr lang="ko-KR" altLang="en-US" sz="2800" spc="-150" dirty="0">
                  <a:solidFill>
                    <a:srgbClr val="393939"/>
                  </a:solidFill>
                  <a:latin typeface="+mj-ea"/>
                  <a:ea typeface="+mj-ea"/>
                </a:rPr>
                <a:t>비교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306C7BA-F74A-BC81-9217-E8A7BFFD2B06}"/>
              </a:ext>
            </a:extLst>
          </p:cNvPr>
          <p:cNvGrpSpPr/>
          <p:nvPr/>
        </p:nvGrpSpPr>
        <p:grpSpPr>
          <a:xfrm>
            <a:off x="7209006" y="5397698"/>
            <a:ext cx="2421818" cy="584775"/>
            <a:chOff x="277827" y="3659477"/>
            <a:chExt cx="2421818" cy="5847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FACB9B1-0A2E-72BF-44AC-1D2EC9FFA222}"/>
                </a:ext>
              </a:extLst>
            </p:cNvPr>
            <p:cNvSpPr txBox="1"/>
            <p:nvPr/>
          </p:nvSpPr>
          <p:spPr>
            <a:xfrm>
              <a:off x="277827" y="3659477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1-5</a:t>
              </a:r>
              <a:endParaRPr lang="ko-KR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C5D5FF-16D6-7682-8258-C83436E5963A}"/>
                </a:ext>
              </a:extLst>
            </p:cNvPr>
            <p:cNvSpPr txBox="1"/>
            <p:nvPr/>
          </p:nvSpPr>
          <p:spPr>
            <a:xfrm>
              <a:off x="1048231" y="3721032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+mj-ea"/>
                  <a:ea typeface="+mj-ea"/>
                </a:rPr>
                <a:t>실험 결과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6C6860-1E69-73B7-6120-FDE101EC4551}"/>
              </a:ext>
            </a:extLst>
          </p:cNvPr>
          <p:cNvGrpSpPr/>
          <p:nvPr/>
        </p:nvGrpSpPr>
        <p:grpSpPr>
          <a:xfrm>
            <a:off x="1121077" y="4714275"/>
            <a:ext cx="2761655" cy="584775"/>
            <a:chOff x="277827" y="3659477"/>
            <a:chExt cx="2761655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F9129-E106-C4A0-30B6-5D7FD5ACF6C8}"/>
                </a:ext>
              </a:extLst>
            </p:cNvPr>
            <p:cNvSpPr txBox="1"/>
            <p:nvPr/>
          </p:nvSpPr>
          <p:spPr>
            <a:xfrm>
              <a:off x="277827" y="3659477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1-1</a:t>
              </a:r>
              <a:endParaRPr lang="ko-KR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48EACB-EA36-6E1D-19DB-BEF73F65C4C1}"/>
                </a:ext>
              </a:extLst>
            </p:cNvPr>
            <p:cNvSpPr txBox="1"/>
            <p:nvPr/>
          </p:nvSpPr>
          <p:spPr>
            <a:xfrm>
              <a:off x="1048231" y="3721032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+mj-ea"/>
                  <a:ea typeface="+mj-ea"/>
                </a:rPr>
                <a:t>개념과 원리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4AF2E5-922F-135D-BF05-F0C4CEBA3CBC}"/>
              </a:ext>
            </a:extLst>
          </p:cNvPr>
          <p:cNvGrpSpPr/>
          <p:nvPr/>
        </p:nvGrpSpPr>
        <p:grpSpPr>
          <a:xfrm>
            <a:off x="1121077" y="5397698"/>
            <a:ext cx="1847943" cy="584775"/>
            <a:chOff x="277827" y="3659477"/>
            <a:chExt cx="1847943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690B46-C2EC-1841-1D69-D79CD90AE89F}"/>
                </a:ext>
              </a:extLst>
            </p:cNvPr>
            <p:cNvSpPr txBox="1"/>
            <p:nvPr/>
          </p:nvSpPr>
          <p:spPr>
            <a:xfrm>
              <a:off x="277827" y="3659477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1-2</a:t>
              </a:r>
              <a:endParaRPr lang="ko-KR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4917C8-6549-01E2-FC34-AC45DBFAA6BF}"/>
                </a:ext>
              </a:extLst>
            </p:cNvPr>
            <p:cNvSpPr txBox="1"/>
            <p:nvPr/>
          </p:nvSpPr>
          <p:spPr>
            <a:xfrm>
              <a:off x="1048231" y="3721032"/>
              <a:ext cx="1077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  <a:latin typeface="+mj-ea"/>
                  <a:ea typeface="+mj-ea"/>
                </a:rPr>
                <a:t>SRF05</a:t>
              </a:r>
              <a:endParaRPr lang="ko-KR" altLang="en-US" sz="28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4B80F6E-F480-8606-AEA7-A551428D2CC4}"/>
              </a:ext>
            </a:extLst>
          </p:cNvPr>
          <p:cNvGrpSpPr/>
          <p:nvPr/>
        </p:nvGrpSpPr>
        <p:grpSpPr>
          <a:xfrm>
            <a:off x="1121077" y="6085352"/>
            <a:ext cx="1847943" cy="584775"/>
            <a:chOff x="277827" y="3659477"/>
            <a:chExt cx="184794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80D562-A20C-AAA8-963E-53C77F48446A}"/>
                </a:ext>
              </a:extLst>
            </p:cNvPr>
            <p:cNvSpPr txBox="1"/>
            <p:nvPr/>
          </p:nvSpPr>
          <p:spPr>
            <a:xfrm>
              <a:off x="277827" y="3659477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1-3</a:t>
              </a:r>
              <a:endParaRPr lang="ko-KR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468F7F-B1AD-F774-EAFC-C38D85E2F444}"/>
                </a:ext>
              </a:extLst>
            </p:cNvPr>
            <p:cNvSpPr txBox="1"/>
            <p:nvPr/>
          </p:nvSpPr>
          <p:spPr>
            <a:xfrm>
              <a:off x="1048231" y="3659477"/>
              <a:ext cx="1077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  <a:latin typeface="+mj-ea"/>
                  <a:ea typeface="+mj-ea"/>
                </a:rPr>
                <a:t>SRF08</a:t>
              </a:r>
              <a:endParaRPr lang="ko-KR" altLang="en-US" sz="28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1-3-3 SRF08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코드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EFF048-F5F6-8339-81D6-325B22E4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92" y="2342164"/>
            <a:ext cx="5750059" cy="2173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B6836-4EF9-D0F5-A578-B7464EBDB79A}"/>
              </a:ext>
            </a:extLst>
          </p:cNvPr>
          <p:cNvSpPr txBox="1"/>
          <p:nvPr/>
        </p:nvSpPr>
        <p:spPr>
          <a:xfrm>
            <a:off x="6716322" y="2898859"/>
            <a:ext cx="3880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모듈의 초기값 설정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함수</a:t>
            </a:r>
            <a:r>
              <a:rPr lang="en-US" altLang="ko-KR" sz="1400" b="1" dirty="0">
                <a:solidFill>
                  <a:srgbClr val="FF0000"/>
                </a:solidFill>
              </a:rPr>
              <a:t> Dis1, Dis2 </a:t>
            </a:r>
            <a:r>
              <a:rPr lang="ko-KR" altLang="en-US" sz="1400" b="1" dirty="0">
                <a:solidFill>
                  <a:srgbClr val="FF0000"/>
                </a:solidFill>
              </a:rPr>
              <a:t>값을 변수에 다시 저장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비상정지를 </a:t>
            </a:r>
            <a:r>
              <a:rPr lang="ko-KR" altLang="en-US" sz="1400" b="1" dirty="0" err="1">
                <a:solidFill>
                  <a:srgbClr val="FF0000"/>
                </a:solidFill>
              </a:rPr>
              <a:t>해야하는</a:t>
            </a:r>
            <a:r>
              <a:rPr lang="ko-KR" altLang="en-US" sz="1400" b="1" dirty="0">
                <a:solidFill>
                  <a:srgbClr val="FF0000"/>
                </a:solidFill>
              </a:rPr>
              <a:t> 여부를 판단하는 함수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FB827C6-C837-7B51-C4D8-7FCF42CABFFE}"/>
              </a:ext>
            </a:extLst>
          </p:cNvPr>
          <p:cNvSpPr/>
          <p:nvPr/>
        </p:nvSpPr>
        <p:spPr>
          <a:xfrm>
            <a:off x="6431733" y="2689488"/>
            <a:ext cx="284589" cy="163867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0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6598920" y="202891"/>
            <a:ext cx="538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1-4 SRF05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와 </a:t>
            </a:r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SRF08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 비교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68604-42A8-9174-06AA-1C191FB5F7CB}"/>
              </a:ext>
            </a:extLst>
          </p:cNvPr>
          <p:cNvSpPr txBox="1">
            <a:spLocks/>
          </p:cNvSpPr>
          <p:nvPr/>
        </p:nvSpPr>
        <p:spPr>
          <a:xfrm>
            <a:off x="319233" y="1070041"/>
            <a:ext cx="11787886" cy="567065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통신 방식의 차이</a:t>
            </a:r>
            <a:endParaRPr lang="en-US" altLang="ko-KR" sz="24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양쪽에 센서를 달아 </a:t>
            </a:r>
            <a:r>
              <a:rPr lang="ko-KR" altLang="en-US" sz="2400" b="1" dirty="0"/>
              <a:t>동시에 두 개를 제어</a:t>
            </a:r>
            <a:r>
              <a:rPr lang="ko-KR" altLang="en-US" sz="2400" dirty="0"/>
              <a:t>해야 했기에</a:t>
            </a:r>
            <a:r>
              <a:rPr lang="en-US" altLang="ko-KR" sz="2400" dirty="0"/>
              <a:t>, SRF05</a:t>
            </a:r>
            <a:r>
              <a:rPr lang="ko-KR" altLang="en-US" sz="2400" dirty="0"/>
              <a:t>의 </a:t>
            </a:r>
            <a:r>
              <a:rPr lang="en-US" altLang="ko-KR" sz="2400" dirty="0"/>
              <a:t>1:1 </a:t>
            </a:r>
            <a:r>
              <a:rPr lang="ko-KR" altLang="en-US" sz="2400" dirty="0"/>
              <a:t>통신인 </a:t>
            </a:r>
            <a:r>
              <a:rPr lang="en-US" altLang="ko-KR" sz="2400" dirty="0" err="1"/>
              <a:t>Uart</a:t>
            </a:r>
            <a:r>
              <a:rPr lang="en-US" altLang="ko-KR" sz="2400" dirty="0"/>
              <a:t> </a:t>
            </a:r>
            <a:r>
              <a:rPr lang="ko-KR" altLang="en-US" sz="2400" dirty="0"/>
              <a:t>방식보다 </a:t>
            </a:r>
            <a:r>
              <a:rPr lang="en-US" altLang="ko-KR" sz="2400" b="1" dirty="0"/>
              <a:t>SRF08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1:</a:t>
            </a:r>
            <a:r>
              <a:rPr lang="ko-KR" altLang="en-US" sz="2400" b="1" dirty="0"/>
              <a:t>다수 통신으로 여러 개의 장치를 동시에 제어</a:t>
            </a:r>
            <a:r>
              <a:rPr lang="ko-KR" altLang="en-US" sz="2400" dirty="0"/>
              <a:t>하고</a:t>
            </a:r>
            <a:r>
              <a:rPr lang="en-US" altLang="ko-KR" sz="2400" dirty="0"/>
              <a:t>, </a:t>
            </a:r>
            <a:r>
              <a:rPr lang="en-US" altLang="ko-KR" sz="2400" b="1" dirty="0"/>
              <a:t>SCL</a:t>
            </a:r>
            <a:r>
              <a:rPr lang="ko-KR" altLang="en-US" sz="2400" b="1" dirty="0"/>
              <a:t>이 </a:t>
            </a:r>
            <a:r>
              <a:rPr lang="en-US" altLang="ko-KR" sz="2400" b="1" dirty="0"/>
              <a:t>High</a:t>
            </a:r>
            <a:r>
              <a:rPr lang="ko-KR" altLang="en-US" sz="2400" b="1" dirty="0"/>
              <a:t>일 때만 선택적으로 데이터를 수신</a:t>
            </a:r>
            <a:r>
              <a:rPr lang="ko-KR" altLang="en-US" sz="2400" dirty="0"/>
              <a:t>할 수 있는 </a:t>
            </a:r>
            <a:r>
              <a:rPr lang="en-US" altLang="ko-KR" sz="2400" b="1" dirty="0"/>
              <a:t>I2C</a:t>
            </a:r>
            <a:r>
              <a:rPr lang="ko-KR" altLang="en-US" sz="2400" b="1" dirty="0"/>
              <a:t>방식</a:t>
            </a:r>
            <a:r>
              <a:rPr lang="ko-KR" altLang="en-US" sz="2400" dirty="0"/>
              <a:t>이 더 적합하다고 판단했다</a:t>
            </a:r>
            <a:r>
              <a:rPr lang="en-US" altLang="ko-KR" sz="2400" dirty="0"/>
              <a:t>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 err="1"/>
              <a:t>보정값의</a:t>
            </a:r>
            <a:r>
              <a:rPr lang="ko-KR" altLang="en-US" sz="2400" b="1" dirty="0"/>
              <a:t> 존재 여부</a:t>
            </a:r>
            <a:endParaRPr lang="en-US" altLang="ko-KR" sz="24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/>
              <a:t>SRF05</a:t>
            </a:r>
            <a:r>
              <a:rPr lang="ko-KR" altLang="en-US" sz="2400" b="1" dirty="0"/>
              <a:t>는</a:t>
            </a:r>
            <a:r>
              <a:rPr lang="ko-KR" altLang="en-US" sz="2400" dirty="0"/>
              <a:t> 튀는 값들을 안정시키기 위해 </a:t>
            </a:r>
            <a:r>
              <a:rPr lang="ko-KR" altLang="en-US" sz="2400" b="1" dirty="0"/>
              <a:t>그 값들의 평균값을 </a:t>
            </a:r>
            <a:r>
              <a:rPr lang="ko-KR" altLang="en-US" sz="2400" b="1" dirty="0" err="1"/>
              <a:t>보정값으로</a:t>
            </a:r>
            <a:r>
              <a:rPr lang="ko-KR" altLang="en-US" sz="2400" b="1" dirty="0"/>
              <a:t> 설정</a:t>
            </a:r>
            <a:r>
              <a:rPr lang="ko-KR" altLang="en-US" sz="2400" dirty="0"/>
              <a:t>했고</a:t>
            </a:r>
            <a:r>
              <a:rPr lang="en-US" altLang="ko-KR" sz="2400" dirty="0"/>
              <a:t>, </a:t>
            </a:r>
            <a:r>
              <a:rPr lang="en-US" altLang="ko-KR" sz="2400" b="1" dirty="0"/>
              <a:t>SRF08</a:t>
            </a:r>
            <a:r>
              <a:rPr lang="ko-KR" altLang="en-US" sz="2400" b="1" dirty="0"/>
              <a:t>은</a:t>
            </a:r>
            <a:r>
              <a:rPr lang="ko-KR" altLang="en-US" sz="2400" dirty="0"/>
              <a:t> 측정 값이 튀지 않아 </a:t>
            </a:r>
            <a:r>
              <a:rPr lang="ko-KR" altLang="en-US" sz="2400" b="1" dirty="0" err="1"/>
              <a:t>보정값을</a:t>
            </a:r>
            <a:r>
              <a:rPr lang="ko-KR" altLang="en-US" sz="2400" b="1" dirty="0"/>
              <a:t> 설정하지 않았다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68DCAE8-AFC3-B871-C456-58410481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80" y="3660518"/>
            <a:ext cx="2368820" cy="1390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3787E4-9E6E-3BE3-1302-EF00AD0A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504" y="3429000"/>
            <a:ext cx="2077811" cy="20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2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7837714" y="202891"/>
            <a:ext cx="41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1-5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실험 결과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799926-E4CD-69B6-CB08-F598E4A22DDF}"/>
              </a:ext>
            </a:extLst>
          </p:cNvPr>
          <p:cNvSpPr txBox="1">
            <a:spLocks/>
          </p:cNvSpPr>
          <p:nvPr/>
        </p:nvSpPr>
        <p:spPr>
          <a:xfrm>
            <a:off x="766611" y="1329432"/>
            <a:ext cx="10517032" cy="53256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SRF08</a:t>
            </a:r>
            <a:r>
              <a:rPr lang="ko-KR" altLang="en-US" sz="2400" dirty="0"/>
              <a:t>과 </a:t>
            </a:r>
            <a:r>
              <a:rPr lang="en-US" altLang="ko-KR" sz="2400" dirty="0"/>
              <a:t>SRF05</a:t>
            </a:r>
            <a:r>
              <a:rPr lang="ko-KR" altLang="en-US" sz="2400" dirty="0"/>
              <a:t>센서로</a:t>
            </a:r>
            <a:r>
              <a:rPr lang="en-US" altLang="ko-KR" sz="2400" dirty="0"/>
              <a:t>,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정지되어 있는 장애물과 센서 사이거리의 측정 오차범위를 표현한 그래프</a:t>
            </a:r>
            <a:r>
              <a:rPr lang="en-US" altLang="ko-KR" sz="2400" dirty="0"/>
              <a:t>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7C36B85-7520-ED73-2411-1FDC94A6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825" b="9840"/>
          <a:stretch>
            <a:fillRect/>
          </a:stretch>
        </p:blipFill>
        <p:spPr>
          <a:xfrm>
            <a:off x="8034344" y="3001091"/>
            <a:ext cx="3553087" cy="21454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2419D14-E4C5-BCA6-CE3D-3A758AD6D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85" y="3021619"/>
            <a:ext cx="3553087" cy="21496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7EA889B-A738-B6DE-2434-10A1EF799442}"/>
              </a:ext>
            </a:extLst>
          </p:cNvPr>
          <p:cNvSpPr txBox="1">
            <a:spLocks/>
          </p:cNvSpPr>
          <p:nvPr/>
        </p:nvSpPr>
        <p:spPr>
          <a:xfrm>
            <a:off x="837233" y="5108791"/>
            <a:ext cx="2759526" cy="722579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SRF08</a:t>
            </a:r>
            <a:r>
              <a:rPr lang="ko-KR" altLang="en-US" b="1" dirty="0"/>
              <a:t> 측정 그래프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FED0C79-E14B-EF13-8E51-2B7BE2A8017F}"/>
              </a:ext>
            </a:extLst>
          </p:cNvPr>
          <p:cNvSpPr txBox="1">
            <a:spLocks/>
          </p:cNvSpPr>
          <p:nvPr/>
        </p:nvSpPr>
        <p:spPr>
          <a:xfrm>
            <a:off x="8390294" y="5119439"/>
            <a:ext cx="3123385" cy="7225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b="1"/>
              <a:t>SRF05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AVE</a:t>
            </a:r>
            <a:r>
              <a:rPr lang="ko-KR" altLang="en-US" sz="2200" b="1" dirty="0"/>
              <a:t>값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CB4E-5832-0964-687A-ECCA23C839AA}"/>
              </a:ext>
            </a:extLst>
          </p:cNvPr>
          <p:cNvSpPr txBox="1">
            <a:spLocks/>
          </p:cNvSpPr>
          <p:nvPr/>
        </p:nvSpPr>
        <p:spPr>
          <a:xfrm>
            <a:off x="543253" y="5616284"/>
            <a:ext cx="11105494" cy="1301703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b="1" dirty="0"/>
              <a:t>정지거리 </a:t>
            </a:r>
            <a:r>
              <a:rPr lang="en-US" altLang="ko-KR" sz="2400" b="1" dirty="0"/>
              <a:t>50cm</a:t>
            </a:r>
            <a:r>
              <a:rPr lang="ko-KR" altLang="en-US" sz="2400" b="1" dirty="0"/>
              <a:t>일 때</a:t>
            </a:r>
            <a:r>
              <a:rPr lang="en-US" altLang="ko-KR" sz="2400" b="1" dirty="0"/>
              <a:t>, 08</a:t>
            </a:r>
            <a:r>
              <a:rPr lang="ko-KR" altLang="en-US" sz="2400" b="1" dirty="0"/>
              <a:t>은 오차범위가 없고 </a:t>
            </a:r>
            <a:r>
              <a:rPr lang="en-US" altLang="ko-KR" sz="2400" b="1" dirty="0"/>
              <a:t>05 AVE</a:t>
            </a:r>
            <a:r>
              <a:rPr lang="ko-KR" altLang="en-US" sz="2400" b="1" dirty="0"/>
              <a:t>는 오차범위가 </a:t>
            </a:r>
            <a:r>
              <a:rPr lang="en-US" altLang="ko-KR" sz="2400" b="1" dirty="0"/>
              <a:t>1~2cm </a:t>
            </a:r>
            <a:r>
              <a:rPr lang="ko-KR" altLang="en-US" sz="2400" b="1" dirty="0"/>
              <a:t>발생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B7B4AE9-F550-EEBA-1DF0-24A9459BD813}"/>
              </a:ext>
            </a:extLst>
          </p:cNvPr>
          <p:cNvSpPr txBox="1">
            <a:spLocks/>
          </p:cNvSpPr>
          <p:nvPr/>
        </p:nvSpPr>
        <p:spPr>
          <a:xfrm>
            <a:off x="4581481" y="5119439"/>
            <a:ext cx="2887292" cy="7012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b="1" dirty="0"/>
              <a:t>SRF05 DIS</a:t>
            </a:r>
            <a:r>
              <a:rPr lang="ko-KR" altLang="en-US" sz="2200" b="1" dirty="0"/>
              <a:t>값 그래프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E607C63F-5C3E-A759-BAE6-2A76AF92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85" y="3021619"/>
            <a:ext cx="3574056" cy="214961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2032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7837714" y="202891"/>
            <a:ext cx="41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1-5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실험 결과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799926-E4CD-69B6-CB08-F598E4A22DDF}"/>
              </a:ext>
            </a:extLst>
          </p:cNvPr>
          <p:cNvSpPr txBox="1">
            <a:spLocks/>
          </p:cNvSpPr>
          <p:nvPr/>
        </p:nvSpPr>
        <p:spPr>
          <a:xfrm>
            <a:off x="766611" y="1329432"/>
            <a:ext cx="10517032" cy="53256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/>
              <a:t>SRF08</a:t>
            </a:r>
            <a:r>
              <a:rPr lang="ko-KR" altLang="en-US" sz="2400" dirty="0"/>
              <a:t>과 </a:t>
            </a:r>
            <a:r>
              <a:rPr lang="en-US" altLang="ko-KR" sz="2400" dirty="0"/>
              <a:t>SRF05</a:t>
            </a:r>
            <a:r>
              <a:rPr lang="ko-KR" altLang="en-US" sz="2400" dirty="0"/>
              <a:t>센서로</a:t>
            </a:r>
            <a:r>
              <a:rPr lang="en-US" altLang="ko-KR" sz="2400" dirty="0"/>
              <a:t>,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정지되어 있는 장애물과 센서 사이거리의 측정 오차범위를 표현한 그래프</a:t>
            </a:r>
            <a:r>
              <a:rPr lang="en-US" altLang="ko-KR" sz="2400" dirty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7EA889B-A738-B6DE-2434-10A1EF799442}"/>
              </a:ext>
            </a:extLst>
          </p:cNvPr>
          <p:cNvSpPr txBox="1">
            <a:spLocks/>
          </p:cNvSpPr>
          <p:nvPr/>
        </p:nvSpPr>
        <p:spPr>
          <a:xfrm>
            <a:off x="837233" y="5108791"/>
            <a:ext cx="2759526" cy="722579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SRF08</a:t>
            </a:r>
            <a:r>
              <a:rPr lang="ko-KR" altLang="en-US" b="1" dirty="0"/>
              <a:t> 측정 그래프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FED0C79-E14B-EF13-8E51-2B7BE2A8017F}"/>
              </a:ext>
            </a:extLst>
          </p:cNvPr>
          <p:cNvSpPr txBox="1">
            <a:spLocks/>
          </p:cNvSpPr>
          <p:nvPr/>
        </p:nvSpPr>
        <p:spPr>
          <a:xfrm>
            <a:off x="8390294" y="5119439"/>
            <a:ext cx="3123385" cy="7225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b="1"/>
              <a:t>SRF05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AVE</a:t>
            </a:r>
            <a:r>
              <a:rPr lang="ko-KR" altLang="en-US" sz="2200" b="1" dirty="0"/>
              <a:t>값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CB4E-5832-0964-687A-ECCA23C839AA}"/>
              </a:ext>
            </a:extLst>
          </p:cNvPr>
          <p:cNvSpPr txBox="1">
            <a:spLocks/>
          </p:cNvSpPr>
          <p:nvPr/>
        </p:nvSpPr>
        <p:spPr>
          <a:xfrm>
            <a:off x="546100" y="5616284"/>
            <a:ext cx="11099800" cy="1301703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b="1" dirty="0"/>
              <a:t>정지거리 </a:t>
            </a:r>
            <a:r>
              <a:rPr lang="en-US" altLang="ko-KR" sz="2400" b="1" dirty="0"/>
              <a:t>80cm</a:t>
            </a:r>
            <a:r>
              <a:rPr lang="ko-KR" altLang="en-US" sz="2400" b="1" dirty="0"/>
              <a:t>일 때</a:t>
            </a:r>
            <a:r>
              <a:rPr lang="en-US" altLang="ko-KR" sz="2400" b="1" dirty="0"/>
              <a:t>, 08</a:t>
            </a:r>
            <a:r>
              <a:rPr lang="ko-KR" altLang="en-US" sz="2400" b="1" dirty="0"/>
              <a:t>은 오차범위가 </a:t>
            </a:r>
            <a:r>
              <a:rPr lang="en-US" altLang="ko-KR" sz="2400" b="1" dirty="0"/>
              <a:t>1cm</a:t>
            </a:r>
            <a:r>
              <a:rPr lang="ko-KR" altLang="en-US" sz="2400" b="1" dirty="0"/>
              <a:t> 발생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05 AVE</a:t>
            </a:r>
            <a:r>
              <a:rPr lang="ko-KR" altLang="en-US" sz="2400" b="1" dirty="0"/>
              <a:t>는 오차범위가 없음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B7B4AE9-F550-EEBA-1DF0-24A9459BD813}"/>
              </a:ext>
            </a:extLst>
          </p:cNvPr>
          <p:cNvSpPr txBox="1">
            <a:spLocks/>
          </p:cNvSpPr>
          <p:nvPr/>
        </p:nvSpPr>
        <p:spPr>
          <a:xfrm>
            <a:off x="4581481" y="5119439"/>
            <a:ext cx="2887292" cy="7012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b="1" dirty="0"/>
              <a:t>SRF05 DIS</a:t>
            </a:r>
            <a:r>
              <a:rPr lang="ko-KR" altLang="en-US" sz="2200" b="1" dirty="0"/>
              <a:t>값 그래프</a:t>
            </a: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25A8B9A5-0C70-5F8E-352E-DC22977A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5" y="3038804"/>
            <a:ext cx="3553087" cy="2132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11E5EE50-3E6B-1DB3-8DAD-E4353C0CC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85" y="3021619"/>
            <a:ext cx="3567345" cy="21454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D9B67FD0-BCD4-53D4-3B21-41F61896F8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934" b="10138"/>
          <a:stretch>
            <a:fillRect/>
          </a:stretch>
        </p:blipFill>
        <p:spPr>
          <a:xfrm>
            <a:off x="8011262" y="3022840"/>
            <a:ext cx="3531694" cy="211834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53440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7837714" y="202891"/>
            <a:ext cx="41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1-5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실험 결과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0">
            <a:extLst>
              <a:ext uri="{FF2B5EF4-FFF2-40B4-BE49-F238E27FC236}">
                <a16:creationId xmlns:a16="http://schemas.microsoft.com/office/drawing/2014/main" id="{6D15DE70-D913-146D-D7A9-BB352321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307" b="9087"/>
          <a:stretch>
            <a:fillRect/>
          </a:stretch>
        </p:blipFill>
        <p:spPr>
          <a:xfrm>
            <a:off x="6780898" y="4151500"/>
            <a:ext cx="3614829" cy="21890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CF08056-73A1-4D71-C258-F675F7FD37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753" b="9642"/>
          <a:stretch>
            <a:fillRect/>
          </a:stretch>
        </p:blipFill>
        <p:spPr>
          <a:xfrm>
            <a:off x="1818641" y="4151499"/>
            <a:ext cx="3662642" cy="21890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A01910D-CD32-A13D-90BE-00C924109718}"/>
              </a:ext>
            </a:extLst>
          </p:cNvPr>
          <p:cNvSpPr txBox="1">
            <a:spLocks/>
          </p:cNvSpPr>
          <p:nvPr/>
        </p:nvSpPr>
        <p:spPr>
          <a:xfrm>
            <a:off x="2246321" y="6136089"/>
            <a:ext cx="3311199" cy="8445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b="1" dirty="0"/>
              <a:t>SRF08</a:t>
            </a:r>
            <a:r>
              <a:rPr lang="ko-KR" altLang="en-US" sz="2200" b="1" dirty="0"/>
              <a:t> 측정 그래프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C9CBFE2-64B5-F4A7-E3E3-4BB0425FD933}"/>
              </a:ext>
            </a:extLst>
          </p:cNvPr>
          <p:cNvSpPr txBox="1">
            <a:spLocks/>
          </p:cNvSpPr>
          <p:nvPr/>
        </p:nvSpPr>
        <p:spPr>
          <a:xfrm>
            <a:off x="7317278" y="6156718"/>
            <a:ext cx="3311199" cy="8445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b="1"/>
              <a:t>SRF05 AVE</a:t>
            </a:r>
            <a:r>
              <a:rPr lang="ko-KR" altLang="en-US" sz="2200" b="1" dirty="0"/>
              <a:t>값 그래프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5625E9-2E40-DAB2-4387-12CAA837E18E}"/>
              </a:ext>
            </a:extLst>
          </p:cNvPr>
          <p:cNvSpPr txBox="1">
            <a:spLocks/>
          </p:cNvSpPr>
          <p:nvPr/>
        </p:nvSpPr>
        <p:spPr>
          <a:xfrm>
            <a:off x="380021" y="1264216"/>
            <a:ext cx="11431958" cy="22472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움직이는 장애물로 실제 상황을 가정하여</a:t>
            </a:r>
            <a:r>
              <a:rPr lang="en-US" altLang="ko-KR" sz="2400" dirty="0"/>
              <a:t>, 80cm</a:t>
            </a:r>
            <a:r>
              <a:rPr lang="ko-KR" altLang="en-US" sz="2400" dirty="0"/>
              <a:t>에서 정지거리</a:t>
            </a:r>
            <a:r>
              <a:rPr lang="en-US" altLang="ko-KR" sz="2400" dirty="0"/>
              <a:t> 5cm</a:t>
            </a:r>
            <a:r>
              <a:rPr lang="ko-KR" altLang="en-US" sz="2400" dirty="0"/>
              <a:t>로 달려왔을 때 인지되는 정도를 측정했다</a:t>
            </a:r>
            <a:r>
              <a:rPr lang="en-US" altLang="ko-KR" sz="2400" dirty="0"/>
              <a:t>. </a:t>
            </a:r>
            <a:r>
              <a:rPr lang="ko-KR" altLang="en-US" sz="2400" dirty="0"/>
              <a:t>시작 시 같은 값에서</a:t>
            </a:r>
            <a:r>
              <a:rPr lang="en-US" altLang="ko-KR" sz="2400" dirty="0"/>
              <a:t>, </a:t>
            </a:r>
            <a:r>
              <a:rPr lang="ko-KR" altLang="en-US" sz="2400" dirty="0"/>
              <a:t>일정한 기울기를 유지하며 장애물이 정지거리 </a:t>
            </a:r>
            <a:r>
              <a:rPr lang="en-US" altLang="ko-KR" sz="2400" dirty="0"/>
              <a:t>5cm</a:t>
            </a:r>
            <a:r>
              <a:rPr lang="ko-KR" altLang="en-US" sz="2400" dirty="0"/>
              <a:t>에 멈추는 순간에 인지되어 그 값이 유지되는 </a:t>
            </a:r>
            <a:r>
              <a:rPr lang="ko-KR" altLang="en-US" sz="2400" b="1" dirty="0"/>
              <a:t>이상적인 그래프에 </a:t>
            </a:r>
            <a:r>
              <a:rPr lang="en-US" altLang="ko-KR" sz="2400" b="1" dirty="0"/>
              <a:t>SRF08</a:t>
            </a:r>
            <a:r>
              <a:rPr lang="ko-KR" altLang="en-US" sz="2400" b="1" dirty="0"/>
              <a:t>의 그래프가 가까운 것</a:t>
            </a:r>
            <a:r>
              <a:rPr lang="ko-KR" altLang="en-US" sz="2400" dirty="0"/>
              <a:t>을 확인할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5AA07-C833-56EB-2B8C-40230416F5FA}"/>
              </a:ext>
            </a:extLst>
          </p:cNvPr>
          <p:cNvSpPr txBox="1">
            <a:spLocks/>
          </p:cNvSpPr>
          <p:nvPr/>
        </p:nvSpPr>
        <p:spPr>
          <a:xfrm>
            <a:off x="7955279" y="2849796"/>
            <a:ext cx="5230939" cy="1301703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rgbClr val="FF0000"/>
                </a:solidFill>
              </a:rPr>
              <a:t>정지거리는 본래 </a:t>
            </a:r>
            <a:r>
              <a:rPr lang="en-US" altLang="ko-KR" sz="1800" b="1" dirty="0">
                <a:solidFill>
                  <a:srgbClr val="FF0000"/>
                </a:solidFill>
              </a:rPr>
              <a:t>10cm</a:t>
            </a:r>
            <a:r>
              <a:rPr lang="ko-KR" altLang="en-US" sz="1800" b="1" dirty="0">
                <a:solidFill>
                  <a:srgbClr val="FF0000"/>
                </a:solidFill>
              </a:rPr>
              <a:t>이지만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rgbClr val="FF0000"/>
                </a:solidFill>
              </a:rPr>
              <a:t>제동 거리를 감안하여 </a:t>
            </a:r>
            <a:r>
              <a:rPr lang="en-US" altLang="ko-KR" sz="1800" b="1" dirty="0">
                <a:solidFill>
                  <a:srgbClr val="FF0000"/>
                </a:solidFill>
              </a:rPr>
              <a:t>5cm</a:t>
            </a:r>
            <a:r>
              <a:rPr lang="ko-KR" altLang="en-US" sz="1800" b="1" dirty="0">
                <a:solidFill>
                  <a:srgbClr val="FF0000"/>
                </a:solidFill>
              </a:rPr>
              <a:t>로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측정함</a:t>
            </a:r>
          </a:p>
        </p:txBody>
      </p:sp>
    </p:spTree>
    <p:extLst>
      <p:ext uri="{BB962C8B-B14F-4D97-AF65-F5344CB8AC3E}">
        <p14:creationId xmlns:p14="http://schemas.microsoft.com/office/powerpoint/2010/main" val="23480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7837714" y="202891"/>
            <a:ext cx="41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1-5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실험 결과</a:t>
            </a:r>
            <a:endParaRPr lang="en-US" altLang="ko-KR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62991CD-D22B-E006-E447-92B05C3614D7}"/>
              </a:ext>
            </a:extLst>
          </p:cNvPr>
          <p:cNvSpPr txBox="1">
            <a:spLocks/>
          </p:cNvSpPr>
          <p:nvPr/>
        </p:nvSpPr>
        <p:spPr>
          <a:xfrm>
            <a:off x="503592" y="2531650"/>
            <a:ext cx="11848519" cy="24570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정지거리 </a:t>
            </a:r>
            <a:r>
              <a:rPr lang="en-US" altLang="ko-KR" sz="2400" dirty="0"/>
              <a:t>80cm</a:t>
            </a:r>
            <a:r>
              <a:rPr lang="ko-KR" altLang="en-US" sz="2400" dirty="0"/>
              <a:t>일 때는 </a:t>
            </a:r>
            <a:r>
              <a:rPr lang="en-US" altLang="ko-KR" sz="2400" dirty="0"/>
              <a:t>08 </a:t>
            </a:r>
            <a:r>
              <a:rPr lang="ko-KR" altLang="en-US" sz="2400" dirty="0"/>
              <a:t>그래프보다 </a:t>
            </a:r>
            <a:r>
              <a:rPr lang="en-US" altLang="ko-KR" sz="2400" b="1" dirty="0"/>
              <a:t>05 AVE</a:t>
            </a:r>
            <a:r>
              <a:rPr lang="ko-KR" altLang="en-US" sz="2400" b="1" dirty="0"/>
              <a:t>값 그래프의 오차범위가 적었</a:t>
            </a:r>
            <a:r>
              <a:rPr lang="ko-KR" altLang="en-US" sz="2400" dirty="0"/>
              <a:t>으나</a:t>
            </a:r>
            <a:r>
              <a:rPr lang="en-US" altLang="ko-KR" sz="2400" dirty="0"/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b="1" dirty="0"/>
              <a:t>움직이는 장애물에서의 측정된 </a:t>
            </a:r>
            <a:r>
              <a:rPr lang="en-US" altLang="ko-KR" sz="2400" b="1" dirty="0"/>
              <a:t>08</a:t>
            </a:r>
            <a:r>
              <a:rPr lang="ko-KR" altLang="en-US" sz="2400" b="1" dirty="0"/>
              <a:t>의 그래프가 이상적인 그래프에 가까우</a:t>
            </a:r>
            <a:r>
              <a:rPr lang="ko-KR" altLang="en-US" sz="2400" dirty="0"/>
              <a:t>므로 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목적인 </a:t>
            </a:r>
            <a:r>
              <a:rPr lang="ko-KR" altLang="en-US" sz="2400" b="1" dirty="0"/>
              <a:t>비상정지용에 </a:t>
            </a:r>
            <a:r>
              <a:rPr lang="en-US" altLang="ko-KR" sz="2400" b="1" dirty="0"/>
              <a:t>08</a:t>
            </a:r>
            <a:r>
              <a:rPr lang="ko-KR" altLang="en-US" sz="2400" b="1" dirty="0"/>
              <a:t>이 더 적합하다고 판단</a:t>
            </a:r>
            <a:r>
              <a:rPr lang="ko-KR" altLang="en-US" sz="2400" dirty="0"/>
              <a:t>했다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77224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284554" y="21531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>
                <a:solidFill>
                  <a:schemeClr val="bg1"/>
                </a:solidFill>
              </a:rPr>
              <a:t>출처</a:t>
            </a:r>
            <a:endParaRPr lang="ko-KR" altLang="en-US" sz="3600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462C9-B254-18AA-BA61-81EB5D66F2CA}"/>
              </a:ext>
            </a:extLst>
          </p:cNvPr>
          <p:cNvSpPr txBox="1"/>
          <p:nvPr/>
        </p:nvSpPr>
        <p:spPr>
          <a:xfrm>
            <a:off x="284554" y="1473200"/>
            <a:ext cx="9509686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</a:t>
            </a:r>
            <a:r>
              <a:rPr lang="ko-KR" altLang="en-US" sz="2800" dirty="0"/>
              <a:t> </a:t>
            </a:r>
            <a:r>
              <a:rPr lang="ko-KR" altLang="en-US" sz="2800" dirty="0">
                <a:hlinkClick r:id="rId2"/>
              </a:rPr>
              <a:t>초음파의 개념과 원리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- </a:t>
            </a:r>
            <a:r>
              <a:rPr lang="en-US" altLang="ko-KR" sz="2800" dirty="0">
                <a:hlinkClick r:id="rId3"/>
              </a:rPr>
              <a:t>SRF05 datasheet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- </a:t>
            </a:r>
            <a:r>
              <a:rPr lang="en-US" altLang="ko-KR" sz="2800" dirty="0">
                <a:hlinkClick r:id="rId4"/>
              </a:rPr>
              <a:t>SRF08 datasheet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- </a:t>
            </a:r>
            <a:r>
              <a:rPr lang="en-US" altLang="ko-KR" sz="2800" dirty="0">
                <a:hlinkClick r:id="rId5"/>
              </a:rPr>
              <a:t>I2C</a:t>
            </a:r>
            <a:r>
              <a:rPr lang="ko-KR" altLang="en-US" sz="2800" dirty="0">
                <a:hlinkClick r:id="rId5"/>
              </a:rPr>
              <a:t>와 </a:t>
            </a:r>
            <a:r>
              <a:rPr lang="en-US" altLang="ko-KR" sz="2800" dirty="0" err="1">
                <a:hlinkClick r:id="rId5"/>
              </a:rPr>
              <a:t>Uart</a:t>
            </a:r>
            <a:r>
              <a:rPr lang="en-US" altLang="ko-KR" sz="2800" dirty="0">
                <a:hlinkClick r:id="rId5"/>
              </a:rPr>
              <a:t> </a:t>
            </a:r>
            <a:r>
              <a:rPr lang="ko-KR" altLang="en-US" sz="2800" dirty="0">
                <a:hlinkClick r:id="rId5"/>
              </a:rPr>
              <a:t>비교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148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817444" y="3075057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04240" y="2834640"/>
            <a:ext cx="4467890" cy="1188720"/>
            <a:chOff x="904240" y="2823130"/>
            <a:chExt cx="4467890" cy="11887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29B74-5530-431A-9A1D-6C360E5E40A6}"/>
                </a:ext>
              </a:extLst>
            </p:cNvPr>
            <p:cNvSpPr txBox="1"/>
            <p:nvPr/>
          </p:nvSpPr>
          <p:spPr>
            <a:xfrm>
              <a:off x="2176397" y="3131929"/>
              <a:ext cx="2396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solidFill>
                    <a:schemeClr val="bg1"/>
                  </a:solidFill>
                  <a:latin typeface="+mn-ea"/>
                </a:rPr>
                <a:t>초음파센서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6DC040-1911-4DE1-B7BA-8D50B20BC5F8}"/>
                </a:ext>
              </a:extLst>
            </p:cNvPr>
            <p:cNvSpPr txBox="1"/>
            <p:nvPr/>
          </p:nvSpPr>
          <p:spPr>
            <a:xfrm>
              <a:off x="904240" y="2978041"/>
              <a:ext cx="74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Part 1.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9C7568C-DA98-40CE-9115-1F19853EEDF6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282313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A7BF85-EFF0-4169-9F33-5B30AFBB9A2A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401185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  <a:endParaRPr lang="en-US" altLang="ko-KR" sz="3600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FC9AF9-E503-06A7-B1F7-B8D98325ABA0}"/>
              </a:ext>
            </a:extLst>
          </p:cNvPr>
          <p:cNvSpPr txBox="1">
            <a:spLocks/>
          </p:cNvSpPr>
          <p:nvPr/>
        </p:nvSpPr>
        <p:spPr>
          <a:xfrm>
            <a:off x="4403792" y="2406606"/>
            <a:ext cx="7788208" cy="35167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700" b="1" dirty="0"/>
              <a:t>개념 </a:t>
            </a:r>
            <a:r>
              <a:rPr lang="en-US" altLang="ko-KR" sz="2700" b="1" dirty="0"/>
              <a:t>: </a:t>
            </a:r>
            <a:r>
              <a:rPr lang="ko-KR" altLang="en-US" sz="2700" b="1" dirty="0"/>
              <a:t>초음파</a:t>
            </a:r>
            <a:r>
              <a:rPr lang="ko-KR" altLang="en-US" sz="2700" dirty="0"/>
              <a:t>를 이용하여 물체와의 거리를 </a:t>
            </a:r>
            <a:r>
              <a:rPr lang="en-US" altLang="ko-KR" sz="2700" dirty="0"/>
              <a:t>	 	 </a:t>
            </a:r>
            <a:r>
              <a:rPr lang="ko-KR" altLang="en-US" sz="2700" dirty="0"/>
              <a:t>측정하는 센서</a:t>
            </a:r>
            <a:endParaRPr lang="en-US" altLang="ko-KR" sz="27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700" b="1" dirty="0"/>
              <a:t>원리 </a:t>
            </a:r>
            <a:r>
              <a:rPr lang="en-US" altLang="ko-KR" sz="2700" b="1" dirty="0"/>
              <a:t>: </a:t>
            </a:r>
            <a:r>
              <a:rPr lang="ko-KR" altLang="en-US" sz="2700" dirty="0"/>
              <a:t>발신부가 발생시키고</a:t>
            </a:r>
            <a:r>
              <a:rPr lang="en-US" altLang="ko-KR" sz="2700" dirty="0"/>
              <a:t>, </a:t>
            </a:r>
            <a:r>
              <a:rPr lang="ko-KR" altLang="en-US" sz="2700" b="1" dirty="0"/>
              <a:t>반사되어 </a:t>
            </a:r>
            <a:endParaRPr lang="en-US" altLang="ko-KR" sz="27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700" b="1" dirty="0"/>
              <a:t>	 </a:t>
            </a:r>
            <a:r>
              <a:rPr lang="ko-KR" altLang="en-US" sz="2700" b="1" dirty="0"/>
              <a:t>되돌아온 초음파를 수신부가 수신</a:t>
            </a:r>
            <a:r>
              <a:rPr lang="ko-KR" altLang="en-US" sz="2700" dirty="0"/>
              <a:t>할 때 </a:t>
            </a:r>
            <a:endParaRPr lang="en-US" altLang="ko-KR" sz="27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700" b="1" dirty="0"/>
              <a:t>	 </a:t>
            </a:r>
            <a:r>
              <a:rPr lang="ko-KR" altLang="en-US" sz="2700" b="1" dirty="0"/>
              <a:t>두 신호의 시간차를 측정하여 거리를 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93214-504F-89DB-D437-24100B068838}"/>
              </a:ext>
            </a:extLst>
          </p:cNvPr>
          <p:cNvSpPr txBox="1"/>
          <p:nvPr/>
        </p:nvSpPr>
        <p:spPr>
          <a:xfrm>
            <a:off x="8816566" y="202891"/>
            <a:ext cx="332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1-1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개념과 원리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AFE417-9D22-CDDE-1E85-8C19CA809715}"/>
              </a:ext>
            </a:extLst>
          </p:cNvPr>
          <p:cNvSpPr txBox="1">
            <a:spLocks/>
          </p:cNvSpPr>
          <p:nvPr/>
        </p:nvSpPr>
        <p:spPr>
          <a:xfrm>
            <a:off x="5838683" y="940645"/>
            <a:ext cx="2693089" cy="17770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HY-SRF08</a:t>
            </a:r>
            <a:endParaRPr lang="ko-KR" altLang="en-US" b="1" dirty="0"/>
          </a:p>
        </p:txBody>
      </p:sp>
      <p:pic>
        <p:nvPicPr>
          <p:cNvPr id="1026" name="Picture 2" descr="Srf08 Ultrasonic Ranger | Info, Design and Library | Components">
            <a:extLst>
              <a:ext uri="{FF2B5EF4-FFF2-40B4-BE49-F238E27FC236}">
                <a16:creationId xmlns:a16="http://schemas.microsoft.com/office/drawing/2014/main" id="{B27F951A-2D41-DDCE-013B-A4C4987B6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544" y="2853987"/>
            <a:ext cx="3747296" cy="276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1-2 SRF05</a:t>
            </a:r>
            <a:endParaRPr lang="ko-KR" altLang="en-US" sz="36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DA8D-3381-CD82-CFDB-E2583F86F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" r="5250"/>
          <a:stretch/>
        </p:blipFill>
        <p:spPr>
          <a:xfrm>
            <a:off x="132080" y="2114551"/>
            <a:ext cx="5873451" cy="3390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74FE1F-27B5-29ED-C6A4-82DAEB1F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17" y="2114551"/>
            <a:ext cx="4984084" cy="3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3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7444811" y="202891"/>
            <a:ext cx="453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1-2-1 SRF05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결선도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063C2B-ADBE-1EDF-7539-3FED55F0222E}"/>
              </a:ext>
            </a:extLst>
          </p:cNvPr>
          <p:cNvGrpSpPr/>
          <p:nvPr/>
        </p:nvGrpSpPr>
        <p:grpSpPr>
          <a:xfrm>
            <a:off x="3693813" y="1533532"/>
            <a:ext cx="4535787" cy="4555073"/>
            <a:chOff x="7656213" y="1823042"/>
            <a:chExt cx="4535787" cy="455507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51346B6-5B8A-D067-1647-C1C4303F8C18}"/>
                </a:ext>
              </a:extLst>
            </p:cNvPr>
            <p:cNvSpPr/>
            <p:nvPr/>
          </p:nvSpPr>
          <p:spPr>
            <a:xfrm>
              <a:off x="7656213" y="1823042"/>
              <a:ext cx="4535787" cy="455507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87D8057-AAFD-B4BB-8AE5-CFFD7E974F43}"/>
                </a:ext>
              </a:extLst>
            </p:cNvPr>
            <p:cNvSpPr/>
            <p:nvPr/>
          </p:nvSpPr>
          <p:spPr>
            <a:xfrm>
              <a:off x="7770377" y="4493852"/>
              <a:ext cx="540000" cy="54000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352481-8284-2B46-0404-F1AE90B95ECC}"/>
                </a:ext>
              </a:extLst>
            </p:cNvPr>
            <p:cNvSpPr/>
            <p:nvPr/>
          </p:nvSpPr>
          <p:spPr>
            <a:xfrm>
              <a:off x="7770377" y="5591754"/>
              <a:ext cx="540000" cy="54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FE9860-9DE6-B510-151D-ED14D1FB487F}"/>
                </a:ext>
              </a:extLst>
            </p:cNvPr>
            <p:cNvSpPr txBox="1"/>
            <p:nvPr/>
          </p:nvSpPr>
          <p:spPr>
            <a:xfrm>
              <a:off x="9254421" y="4777597"/>
              <a:ext cx="1534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STM32</a:t>
              </a:r>
              <a:endParaRPr lang="ko-KR" altLang="en-US" sz="28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BD9E20-8882-9EEF-5283-AB0E60295A8B}"/>
              </a:ext>
            </a:extLst>
          </p:cNvPr>
          <p:cNvGrpSpPr/>
          <p:nvPr/>
        </p:nvGrpSpPr>
        <p:grpSpPr>
          <a:xfrm flipH="1">
            <a:off x="394136" y="3361269"/>
            <a:ext cx="1432560" cy="2731770"/>
            <a:chOff x="5024197" y="2885667"/>
            <a:chExt cx="1432560" cy="27317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9D37BC-C3AA-233D-31C1-8889411A90ED}"/>
                </a:ext>
              </a:extLst>
            </p:cNvPr>
            <p:cNvSpPr/>
            <p:nvPr/>
          </p:nvSpPr>
          <p:spPr>
            <a:xfrm>
              <a:off x="5024197" y="2885667"/>
              <a:ext cx="1432560" cy="273177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440970-C215-681E-DB5E-9146AA842716}"/>
                </a:ext>
              </a:extLst>
            </p:cNvPr>
            <p:cNvSpPr/>
            <p:nvPr/>
          </p:nvSpPr>
          <p:spPr>
            <a:xfrm>
              <a:off x="5139237" y="4126548"/>
              <a:ext cx="540000" cy="54000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F3C59F6-BC3E-9852-F500-4EAD4D946A78}"/>
                </a:ext>
              </a:extLst>
            </p:cNvPr>
            <p:cNvSpPr/>
            <p:nvPr/>
          </p:nvSpPr>
          <p:spPr>
            <a:xfrm>
              <a:off x="5139237" y="4910180"/>
              <a:ext cx="540000" cy="54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C7643F-686C-6D69-4EDA-63FFCAC86FBF}"/>
                </a:ext>
              </a:extLst>
            </p:cNvPr>
            <p:cNvSpPr txBox="1"/>
            <p:nvPr/>
          </p:nvSpPr>
          <p:spPr>
            <a:xfrm rot="5400000">
              <a:off x="5428067" y="4473454"/>
              <a:ext cx="1534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SRF05</a:t>
              </a:r>
              <a:endParaRPr lang="ko-KR" altLang="en-US" sz="28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DD0EDCA-9F30-F5E7-A280-B33982584B51}"/>
              </a:ext>
            </a:extLst>
          </p:cNvPr>
          <p:cNvGrpSpPr/>
          <p:nvPr/>
        </p:nvGrpSpPr>
        <p:grpSpPr>
          <a:xfrm>
            <a:off x="10144910" y="3255184"/>
            <a:ext cx="1466549" cy="3427699"/>
            <a:chOff x="2247983" y="3016641"/>
            <a:chExt cx="1466549" cy="342769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52716E-4227-99E5-0A79-04400B655E90}"/>
                </a:ext>
              </a:extLst>
            </p:cNvPr>
            <p:cNvSpPr/>
            <p:nvPr/>
          </p:nvSpPr>
          <p:spPr>
            <a:xfrm>
              <a:off x="2247983" y="3016641"/>
              <a:ext cx="1432560" cy="27317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85E2E-0795-33A8-CF2E-2F345DA622EA}"/>
                </a:ext>
              </a:extLst>
            </p:cNvPr>
            <p:cNvSpPr txBox="1"/>
            <p:nvPr/>
          </p:nvSpPr>
          <p:spPr>
            <a:xfrm rot="5400000">
              <a:off x="2685842" y="5415650"/>
              <a:ext cx="1534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TTL</a:t>
              </a:r>
              <a:endParaRPr lang="ko-KR" altLang="en-US" sz="2800" b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3E5ACEF-6DA4-D427-AABD-3F166EA61BF8}"/>
                </a:ext>
              </a:extLst>
            </p:cNvPr>
            <p:cNvSpPr/>
            <p:nvPr/>
          </p:nvSpPr>
          <p:spPr>
            <a:xfrm>
              <a:off x="2449648" y="4209283"/>
              <a:ext cx="540000" cy="54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B8B746B-DB1C-B512-B037-CE88C40001B5}"/>
                </a:ext>
              </a:extLst>
            </p:cNvPr>
            <p:cNvSpPr/>
            <p:nvPr/>
          </p:nvSpPr>
          <p:spPr>
            <a:xfrm>
              <a:off x="2449648" y="5063701"/>
              <a:ext cx="54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EDE2D54-3D37-7A3B-D276-89183BDCDEA5}"/>
              </a:ext>
            </a:extLst>
          </p:cNvPr>
          <p:cNvSpPr txBox="1"/>
          <p:nvPr/>
        </p:nvSpPr>
        <p:spPr>
          <a:xfrm>
            <a:off x="9172929" y="4602150"/>
            <a:ext cx="82161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TX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A4D885-0247-E860-B603-D857412DC77D}"/>
              </a:ext>
            </a:extLst>
          </p:cNvPr>
          <p:cNvSpPr txBox="1"/>
          <p:nvPr/>
        </p:nvSpPr>
        <p:spPr>
          <a:xfrm>
            <a:off x="9172929" y="5515961"/>
            <a:ext cx="82161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RX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58DC41-2071-BA86-85C6-AC18877E1E95}"/>
              </a:ext>
            </a:extLst>
          </p:cNvPr>
          <p:cNvSpPr/>
          <p:nvPr/>
        </p:nvSpPr>
        <p:spPr>
          <a:xfrm>
            <a:off x="7530963" y="4204342"/>
            <a:ext cx="540000" cy="540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EF18AF-E84F-CF92-CF79-7A6082E6B0CA}"/>
              </a:ext>
            </a:extLst>
          </p:cNvPr>
          <p:cNvSpPr/>
          <p:nvPr/>
        </p:nvSpPr>
        <p:spPr>
          <a:xfrm>
            <a:off x="7530963" y="5302244"/>
            <a:ext cx="540000" cy="540000"/>
          </a:xfrm>
          <a:prstGeom prst="rect">
            <a:avLst/>
          </a:prstGeom>
          <a:solidFill>
            <a:srgbClr val="C5D3E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CBB0F-5640-8CC0-1DC4-75653219B703}"/>
              </a:ext>
            </a:extLst>
          </p:cNvPr>
          <p:cNvSpPr txBox="1"/>
          <p:nvPr/>
        </p:nvSpPr>
        <p:spPr>
          <a:xfrm>
            <a:off x="1959981" y="4673417"/>
            <a:ext cx="82161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Echo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196CB1-FA9F-941B-6F05-1A2F19911A77}"/>
              </a:ext>
            </a:extLst>
          </p:cNvPr>
          <p:cNvSpPr txBox="1"/>
          <p:nvPr/>
        </p:nvSpPr>
        <p:spPr>
          <a:xfrm>
            <a:off x="1959981" y="5587228"/>
            <a:ext cx="82161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Trig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0791B-6A69-6EBB-E0E5-88B52C4A4E06}"/>
              </a:ext>
            </a:extLst>
          </p:cNvPr>
          <p:cNvSpPr txBox="1"/>
          <p:nvPr/>
        </p:nvSpPr>
        <p:spPr>
          <a:xfrm>
            <a:off x="6667533" y="4399954"/>
            <a:ext cx="821615" cy="338554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PA10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D5F1A-AEA9-3301-B57E-5836C50D15FF}"/>
              </a:ext>
            </a:extLst>
          </p:cNvPr>
          <p:cNvSpPr txBox="1"/>
          <p:nvPr/>
        </p:nvSpPr>
        <p:spPr>
          <a:xfrm>
            <a:off x="6667533" y="5500212"/>
            <a:ext cx="821615" cy="338554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PA9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7921B-399B-184A-194E-6AAAC1AA9127}"/>
              </a:ext>
            </a:extLst>
          </p:cNvPr>
          <p:cNvSpPr txBox="1"/>
          <p:nvPr/>
        </p:nvSpPr>
        <p:spPr>
          <a:xfrm>
            <a:off x="4408834" y="4399954"/>
            <a:ext cx="821615" cy="338554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PA6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9DDF88-FF38-BDD0-8370-44C892834BCC}"/>
              </a:ext>
            </a:extLst>
          </p:cNvPr>
          <p:cNvSpPr txBox="1"/>
          <p:nvPr/>
        </p:nvSpPr>
        <p:spPr>
          <a:xfrm>
            <a:off x="4408834" y="5500212"/>
            <a:ext cx="821615" cy="338554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PA5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4480F-B8AC-0968-F7BF-EE37A838B789}"/>
              </a:ext>
            </a:extLst>
          </p:cNvPr>
          <p:cNvSpPr txBox="1"/>
          <p:nvPr/>
        </p:nvSpPr>
        <p:spPr>
          <a:xfrm>
            <a:off x="6961553" y="4043476"/>
            <a:ext cx="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RX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80865A-4E23-9DF3-D831-3E24D2351E9B}"/>
              </a:ext>
            </a:extLst>
          </p:cNvPr>
          <p:cNvSpPr txBox="1"/>
          <p:nvPr/>
        </p:nvSpPr>
        <p:spPr>
          <a:xfrm>
            <a:off x="6983463" y="5100102"/>
            <a:ext cx="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TX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2BA67C-21BE-BA19-79F8-D65A7A3387E9}"/>
              </a:ext>
            </a:extLst>
          </p:cNvPr>
          <p:cNvSpPr txBox="1"/>
          <p:nvPr/>
        </p:nvSpPr>
        <p:spPr>
          <a:xfrm>
            <a:off x="4350790" y="3993548"/>
            <a:ext cx="15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TIM3_CH1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61034B-5579-44AE-F5D0-721E5564F66B}"/>
              </a:ext>
            </a:extLst>
          </p:cNvPr>
          <p:cNvSpPr txBox="1"/>
          <p:nvPr/>
        </p:nvSpPr>
        <p:spPr>
          <a:xfrm>
            <a:off x="4330817" y="5130549"/>
            <a:ext cx="188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GPIO_Output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0D5D4CD-F5A3-0409-DB9E-891C48BB2EED}"/>
              </a:ext>
            </a:extLst>
          </p:cNvPr>
          <p:cNvCxnSpPr>
            <a:cxnSpLocks/>
            <a:stCxn id="26" idx="0"/>
            <a:endCxn id="34" idx="0"/>
          </p:cNvCxnSpPr>
          <p:nvPr/>
        </p:nvCxnSpPr>
        <p:spPr>
          <a:xfrm rot="16200000" flipV="1">
            <a:off x="9087027" y="2918278"/>
            <a:ext cx="243484" cy="2815612"/>
          </a:xfrm>
          <a:prstGeom prst="bentConnector3">
            <a:avLst>
              <a:gd name="adj1" fmla="val 193887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5ABD082-D448-224F-57B6-7D4041CCAE29}"/>
              </a:ext>
            </a:extLst>
          </p:cNvPr>
          <p:cNvCxnSpPr>
            <a:cxnSpLocks/>
            <a:stCxn id="27" idx="2"/>
            <a:endCxn id="35" idx="2"/>
          </p:cNvCxnSpPr>
          <p:nvPr/>
        </p:nvCxnSpPr>
        <p:spPr>
          <a:xfrm rot="5400000">
            <a:off x="9208769" y="4434438"/>
            <a:ext cx="12700" cy="2815612"/>
          </a:xfrm>
          <a:prstGeom prst="bentConnector3">
            <a:avLst>
              <a:gd name="adj1" fmla="val 6083551"/>
            </a:avLst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BF57EAE-E380-23BB-51C1-CCC556948EE5}"/>
              </a:ext>
            </a:extLst>
          </p:cNvPr>
          <p:cNvCxnSpPr>
            <a:cxnSpLocks/>
            <a:stCxn id="14" idx="2"/>
            <a:endCxn id="23" idx="2"/>
          </p:cNvCxnSpPr>
          <p:nvPr/>
        </p:nvCxnSpPr>
        <p:spPr>
          <a:xfrm rot="5400000">
            <a:off x="2718048" y="4565853"/>
            <a:ext cx="83538" cy="2636321"/>
          </a:xfrm>
          <a:prstGeom prst="bentConnector3">
            <a:avLst>
              <a:gd name="adj1" fmla="val 823647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7569810-EF3E-D6E2-DB0E-62E86B0641A4}"/>
              </a:ext>
            </a:extLst>
          </p:cNvPr>
          <p:cNvCxnSpPr>
            <a:cxnSpLocks/>
            <a:stCxn id="13" idx="0"/>
            <a:endCxn id="22" idx="0"/>
          </p:cNvCxnSpPr>
          <p:nvPr/>
        </p:nvCxnSpPr>
        <p:spPr>
          <a:xfrm rot="16200000" flipH="1" flipV="1">
            <a:off x="2560913" y="3085085"/>
            <a:ext cx="397808" cy="2636321"/>
          </a:xfrm>
          <a:prstGeom prst="bentConnector3">
            <a:avLst>
              <a:gd name="adj1" fmla="val -118761"/>
            </a:avLst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FC93A3B-A943-2AC4-A1A7-3BDC26868A82}"/>
              </a:ext>
            </a:extLst>
          </p:cNvPr>
          <p:cNvSpPr txBox="1"/>
          <p:nvPr/>
        </p:nvSpPr>
        <p:spPr>
          <a:xfrm>
            <a:off x="8727949" y="1328586"/>
            <a:ext cx="325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SRF05</a:t>
            </a:r>
            <a:r>
              <a:rPr lang="ko-KR" altLang="en-US" sz="2000" b="1" dirty="0">
                <a:solidFill>
                  <a:srgbClr val="FF0000"/>
                </a:solidFill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</a:rPr>
              <a:t>VCC</a:t>
            </a:r>
            <a:r>
              <a:rPr lang="ko-KR" altLang="en-US" sz="2000" b="1" dirty="0">
                <a:solidFill>
                  <a:srgbClr val="FF0000"/>
                </a:solidFill>
              </a:rPr>
              <a:t>는 </a:t>
            </a:r>
            <a:r>
              <a:rPr lang="en-US" altLang="ko-KR" sz="2000" b="1" dirty="0">
                <a:solidFill>
                  <a:srgbClr val="FF0000"/>
                </a:solidFill>
              </a:rPr>
              <a:t>5V,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SRF05</a:t>
            </a:r>
            <a:r>
              <a:rPr lang="ko-KR" altLang="en-US" sz="2000" b="1" dirty="0">
                <a:solidFill>
                  <a:srgbClr val="FF0000"/>
                </a:solidFill>
              </a:rPr>
              <a:t>과 </a:t>
            </a:r>
            <a:r>
              <a:rPr lang="en-US" altLang="ko-KR" sz="2000" b="1" dirty="0">
                <a:solidFill>
                  <a:srgbClr val="FF0000"/>
                </a:solidFill>
              </a:rPr>
              <a:t>TTL</a:t>
            </a:r>
            <a:r>
              <a:rPr lang="ko-KR" altLang="en-US" sz="2000" b="1" dirty="0">
                <a:solidFill>
                  <a:srgbClr val="FF0000"/>
                </a:solidFill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</a:rPr>
              <a:t>GND</a:t>
            </a:r>
            <a:r>
              <a:rPr lang="ko-KR" altLang="en-US" sz="2000" b="1" dirty="0">
                <a:solidFill>
                  <a:srgbClr val="FF0000"/>
                </a:solidFill>
              </a:rPr>
              <a:t>연결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177F1C-7479-0B24-8231-26DB534DD554}"/>
              </a:ext>
            </a:extLst>
          </p:cNvPr>
          <p:cNvSpPr txBox="1"/>
          <p:nvPr/>
        </p:nvSpPr>
        <p:spPr>
          <a:xfrm>
            <a:off x="9449615" y="6162101"/>
            <a:ext cx="134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USART1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8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6784269" y="202891"/>
            <a:ext cx="519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1-2-2 SRF05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순서도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69E2924-2905-8E52-0892-8B47A88D2D1B}"/>
              </a:ext>
            </a:extLst>
          </p:cNvPr>
          <p:cNvSpPr/>
          <p:nvPr/>
        </p:nvSpPr>
        <p:spPr>
          <a:xfrm>
            <a:off x="878114" y="1144617"/>
            <a:ext cx="2122542" cy="61618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215DFE95-B827-6162-3A68-4FF755EE92A5}"/>
              </a:ext>
            </a:extLst>
          </p:cNvPr>
          <p:cNvSpPr/>
          <p:nvPr/>
        </p:nvSpPr>
        <p:spPr>
          <a:xfrm>
            <a:off x="894239" y="1933782"/>
            <a:ext cx="2122542" cy="616188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dirty="0"/>
              <a:t>Trig</a:t>
            </a:r>
            <a:r>
              <a:rPr lang="ko-KR" altLang="en-US" dirty="0"/>
              <a:t> 핀 선언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30FC68BC-D28B-5A62-901B-E781021A18B1}"/>
              </a:ext>
            </a:extLst>
          </p:cNvPr>
          <p:cNvSpPr/>
          <p:nvPr/>
        </p:nvSpPr>
        <p:spPr>
          <a:xfrm>
            <a:off x="875104" y="2720254"/>
            <a:ext cx="2122542" cy="6161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dirty="0"/>
              <a:t>HCSR04_Read()</a:t>
            </a:r>
            <a:r>
              <a:rPr lang="ko-KR" altLang="en-US" dirty="0"/>
              <a:t>호출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45080177-8160-353C-75EA-0149BE2A8191}"/>
              </a:ext>
            </a:extLst>
          </p:cNvPr>
          <p:cNvSpPr/>
          <p:nvPr/>
        </p:nvSpPr>
        <p:spPr>
          <a:xfrm>
            <a:off x="878114" y="3556884"/>
            <a:ext cx="2122542" cy="6161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dirty="0"/>
              <a:t>total </a:t>
            </a:r>
            <a:r>
              <a:rPr lang="ko-KR" altLang="en-US" dirty="0"/>
              <a:t>계산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890A958E-8305-5794-F386-9E761098E3A9}"/>
              </a:ext>
            </a:extLst>
          </p:cNvPr>
          <p:cNvSpPr/>
          <p:nvPr/>
        </p:nvSpPr>
        <p:spPr>
          <a:xfrm>
            <a:off x="884671" y="4350586"/>
            <a:ext cx="2122542" cy="6161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dirty="0"/>
              <a:t>readings[</a:t>
            </a:r>
            <a:r>
              <a:rPr lang="en-US" altLang="ko-KR" dirty="0" err="1"/>
              <a:t>idx</a:t>
            </a:r>
            <a:r>
              <a:rPr lang="en-US" altLang="ko-KR" dirty="0"/>
              <a:t>] </a:t>
            </a:r>
            <a:r>
              <a:rPr lang="ko-KR" altLang="en-US" dirty="0"/>
              <a:t>계산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C3DB02E8-7367-7FFA-A07D-970E4077F775}"/>
              </a:ext>
            </a:extLst>
          </p:cNvPr>
          <p:cNvSpPr/>
          <p:nvPr/>
        </p:nvSpPr>
        <p:spPr>
          <a:xfrm>
            <a:off x="6741861" y="2136839"/>
            <a:ext cx="2220053" cy="61618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/>
              <a:t>idx</a:t>
            </a:r>
            <a:r>
              <a:rPr lang="en-US" altLang="ko-KR" dirty="0"/>
              <a:t>&gt;=ARRYNUM</a:t>
            </a:r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876F9BB9-C46F-0B32-F15A-485847E2C02B}"/>
              </a:ext>
            </a:extLst>
          </p:cNvPr>
          <p:cNvSpPr/>
          <p:nvPr/>
        </p:nvSpPr>
        <p:spPr>
          <a:xfrm>
            <a:off x="6846048" y="3068828"/>
            <a:ext cx="2011680" cy="6161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/>
              <a:t>idx</a:t>
            </a:r>
            <a:r>
              <a:rPr lang="en-US" altLang="ko-KR" dirty="0"/>
              <a:t>=0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6533C31-22C6-6555-435F-E6827E4C8185}"/>
              </a:ext>
            </a:extLst>
          </p:cNvPr>
          <p:cNvSpPr/>
          <p:nvPr/>
        </p:nvSpPr>
        <p:spPr>
          <a:xfrm>
            <a:off x="6846048" y="4042492"/>
            <a:ext cx="2011680" cy="6161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average 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9514B3C4-C9C3-B5F9-115C-C1D6F949C5DE}"/>
              </a:ext>
            </a:extLst>
          </p:cNvPr>
          <p:cNvSpPr/>
          <p:nvPr/>
        </p:nvSpPr>
        <p:spPr>
          <a:xfrm>
            <a:off x="6861453" y="4991580"/>
            <a:ext cx="2011680" cy="6161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/>
              <a:t>Distance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3C36D2-9C9E-4347-9CC6-2A2CBCDB4F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39385" y="1760805"/>
            <a:ext cx="16125" cy="172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72DDC6-512F-A806-8017-B6F96DC98F4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851888" y="2753027"/>
            <a:ext cx="0" cy="31580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8CEE32-DA63-EF8C-510D-0D52042F1D5E}"/>
              </a:ext>
            </a:extLst>
          </p:cNvPr>
          <p:cNvSpPr txBox="1"/>
          <p:nvPr/>
        </p:nvSpPr>
        <p:spPr>
          <a:xfrm>
            <a:off x="7941467" y="2721161"/>
            <a:ext cx="82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9D65C-E9F1-D1ED-FFC6-529B18483492}"/>
              </a:ext>
            </a:extLst>
          </p:cNvPr>
          <p:cNvSpPr txBox="1"/>
          <p:nvPr/>
        </p:nvSpPr>
        <p:spPr>
          <a:xfrm>
            <a:off x="3067561" y="2766738"/>
            <a:ext cx="360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Trig</a:t>
            </a:r>
            <a:r>
              <a:rPr lang="ko-KR" altLang="en-US" sz="1400" b="1" dirty="0">
                <a:solidFill>
                  <a:srgbClr val="FF0000"/>
                </a:solidFill>
              </a:rPr>
              <a:t>핀을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로 </a:t>
            </a:r>
            <a:r>
              <a:rPr lang="en-US" altLang="ko-KR" sz="1400" b="1" dirty="0">
                <a:solidFill>
                  <a:srgbClr val="FF0000"/>
                </a:solidFill>
              </a:rPr>
              <a:t>set,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딜레이 후</a:t>
            </a:r>
            <a:r>
              <a:rPr lang="en-US" altLang="ko-KR" sz="1400" b="1" dirty="0">
                <a:solidFill>
                  <a:srgbClr val="FF0000"/>
                </a:solidFill>
              </a:rPr>
              <a:t>, 0</a:t>
            </a:r>
            <a:r>
              <a:rPr lang="ko-KR" altLang="en-US" sz="1400" b="1" dirty="0">
                <a:solidFill>
                  <a:srgbClr val="FF0000"/>
                </a:solidFill>
              </a:rPr>
              <a:t>으로 </a:t>
            </a:r>
            <a:r>
              <a:rPr lang="en-US" altLang="ko-KR" sz="1400" b="1" dirty="0">
                <a:solidFill>
                  <a:srgbClr val="FF0000"/>
                </a:solidFill>
              </a:rPr>
              <a:t>reset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7DFE83ED-433D-63E9-AAD2-4AB500AA93F3}"/>
              </a:ext>
            </a:extLst>
          </p:cNvPr>
          <p:cNvSpPr/>
          <p:nvPr/>
        </p:nvSpPr>
        <p:spPr>
          <a:xfrm>
            <a:off x="875104" y="5149093"/>
            <a:ext cx="2122542" cy="6161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dirty="0"/>
              <a:t>total </a:t>
            </a:r>
            <a:r>
              <a:rPr lang="ko-KR" altLang="en-US" dirty="0"/>
              <a:t>계산</a:t>
            </a: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ECB89CC9-5FBA-3058-4482-717137C09FDB}"/>
              </a:ext>
            </a:extLst>
          </p:cNvPr>
          <p:cNvSpPr/>
          <p:nvPr/>
        </p:nvSpPr>
        <p:spPr>
          <a:xfrm>
            <a:off x="875104" y="5985723"/>
            <a:ext cx="2122542" cy="6161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dirty="0" err="1"/>
              <a:t>idx</a:t>
            </a:r>
            <a:r>
              <a:rPr lang="ko-KR" altLang="en-US" dirty="0"/>
              <a:t>계산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2C6CDC6-F4E7-38BE-B8BA-C4ACA33F2D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936375" y="2549970"/>
            <a:ext cx="19135" cy="170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737E9A3-240D-34FC-E164-619CDAA68ED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936375" y="3336442"/>
            <a:ext cx="3010" cy="220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65D7798-4C71-668B-CB22-C2F19897FCA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939385" y="4173072"/>
            <a:ext cx="6557" cy="177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F8C74BA-0FF4-FDAA-DE20-897A9095CFC9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flipH="1">
            <a:off x="1936375" y="4966774"/>
            <a:ext cx="9567" cy="1823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BBFFA25-4C98-DCA3-F443-6CBA66B6BEDB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936375" y="5765281"/>
            <a:ext cx="0" cy="220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4A33AA7-01D6-4C9F-2730-B77D381CBBCF}"/>
              </a:ext>
            </a:extLst>
          </p:cNvPr>
          <p:cNvSpPr txBox="1"/>
          <p:nvPr/>
        </p:nvSpPr>
        <p:spPr>
          <a:xfrm>
            <a:off x="2967434" y="3797761"/>
            <a:ext cx="360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total=total-readings[</a:t>
            </a:r>
            <a:r>
              <a:rPr lang="en-US" altLang="ko-KR" sz="1400" b="1" dirty="0" err="1">
                <a:solidFill>
                  <a:srgbClr val="FF0000"/>
                </a:solidFill>
              </a:rPr>
              <a:t>idx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07B386D-589E-BEA8-A1F2-3E0B1168C60D}"/>
              </a:ext>
            </a:extLst>
          </p:cNvPr>
          <p:cNvSpPr txBox="1"/>
          <p:nvPr/>
        </p:nvSpPr>
        <p:spPr>
          <a:xfrm>
            <a:off x="2967434" y="4671242"/>
            <a:ext cx="360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readings[</a:t>
            </a:r>
            <a:r>
              <a:rPr lang="en-US" altLang="ko-KR" sz="1400" b="1" dirty="0" err="1">
                <a:solidFill>
                  <a:srgbClr val="FF0000"/>
                </a:solidFill>
              </a:rPr>
              <a:t>idx</a:t>
            </a:r>
            <a:r>
              <a:rPr lang="en-US" altLang="ko-KR" sz="1400" b="1" dirty="0">
                <a:solidFill>
                  <a:srgbClr val="FF0000"/>
                </a:solidFill>
              </a:rPr>
              <a:t>]=Distance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B35C345-25DB-DF9B-7B6C-BE904A6F87B0}"/>
              </a:ext>
            </a:extLst>
          </p:cNvPr>
          <p:cNvSpPr txBox="1"/>
          <p:nvPr/>
        </p:nvSpPr>
        <p:spPr>
          <a:xfrm>
            <a:off x="2963787" y="5378589"/>
            <a:ext cx="360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total=</a:t>
            </a:r>
            <a:r>
              <a:rPr lang="en-US" altLang="ko-KR" sz="1400" b="1" dirty="0" err="1">
                <a:solidFill>
                  <a:srgbClr val="FF0000"/>
                </a:solidFill>
              </a:rPr>
              <a:t>total+readings</a:t>
            </a: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en-US" altLang="ko-KR" sz="1400" b="1" dirty="0" err="1">
                <a:solidFill>
                  <a:srgbClr val="FF0000"/>
                </a:solidFill>
              </a:rPr>
              <a:t>idx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05DC86-6153-2449-43FD-1A265C969A2C}"/>
              </a:ext>
            </a:extLst>
          </p:cNvPr>
          <p:cNvSpPr txBox="1"/>
          <p:nvPr/>
        </p:nvSpPr>
        <p:spPr>
          <a:xfrm>
            <a:off x="2963786" y="6293817"/>
            <a:ext cx="360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</a:rPr>
              <a:t>idx</a:t>
            </a:r>
            <a:r>
              <a:rPr lang="en-US" altLang="ko-KR" sz="1400" b="1" dirty="0">
                <a:solidFill>
                  <a:srgbClr val="FF0000"/>
                </a:solidFill>
              </a:rPr>
              <a:t>=idx+1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순서도: 처리 125">
            <a:extLst>
              <a:ext uri="{FF2B5EF4-FFF2-40B4-BE49-F238E27FC236}">
                <a16:creationId xmlns:a16="http://schemas.microsoft.com/office/drawing/2014/main" id="{51F9A808-0348-842E-25C4-D29403292385}"/>
              </a:ext>
            </a:extLst>
          </p:cNvPr>
          <p:cNvSpPr/>
          <p:nvPr/>
        </p:nvSpPr>
        <p:spPr>
          <a:xfrm>
            <a:off x="6846048" y="5967000"/>
            <a:ext cx="2011680" cy="6161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average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F3ED4E-A636-3362-2C60-B2BF433987E1}"/>
              </a:ext>
            </a:extLst>
          </p:cNvPr>
          <p:cNvSpPr txBox="1"/>
          <p:nvPr/>
        </p:nvSpPr>
        <p:spPr>
          <a:xfrm>
            <a:off x="8929619" y="2039090"/>
            <a:ext cx="82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거짓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8E925B-B6F5-3CD8-2864-B0AB4E499EFC}"/>
              </a:ext>
            </a:extLst>
          </p:cNvPr>
          <p:cNvSpPr txBox="1"/>
          <p:nvPr/>
        </p:nvSpPr>
        <p:spPr>
          <a:xfrm>
            <a:off x="8845268" y="4375435"/>
            <a:ext cx="360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average=total/ARRAYNUM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F378771-672B-157B-9FD6-78934763AF6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7851888" y="3685016"/>
            <a:ext cx="0" cy="357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546EB1-5BF1-82A2-04E0-D79AEA5A796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7851888" y="4658680"/>
            <a:ext cx="15405" cy="332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D5C4321-A1F3-360A-108D-3147C785CE92}"/>
              </a:ext>
            </a:extLst>
          </p:cNvPr>
          <p:cNvCxnSpPr>
            <a:cxnSpLocks/>
            <a:stCxn id="18" idx="2"/>
            <a:endCxn id="126" idx="0"/>
          </p:cNvCxnSpPr>
          <p:nvPr/>
        </p:nvCxnSpPr>
        <p:spPr>
          <a:xfrm flipH="1">
            <a:off x="7851888" y="5607768"/>
            <a:ext cx="15405" cy="3592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1E555B9C-AF34-089D-93AA-1EF61FE81511}"/>
              </a:ext>
            </a:extLst>
          </p:cNvPr>
          <p:cNvCxnSpPr>
            <a:cxnSpLocks/>
            <a:stCxn id="40" idx="3"/>
            <a:endCxn id="13" idx="1"/>
          </p:cNvCxnSpPr>
          <p:nvPr/>
        </p:nvCxnSpPr>
        <p:spPr>
          <a:xfrm flipV="1">
            <a:off x="2997646" y="2444933"/>
            <a:ext cx="3744215" cy="3848884"/>
          </a:xfrm>
          <a:prstGeom prst="bentConnector3">
            <a:avLst>
              <a:gd name="adj1" fmla="val 7569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2B4D0386-F974-A899-C767-F7694FC0B753}"/>
              </a:ext>
            </a:extLst>
          </p:cNvPr>
          <p:cNvCxnSpPr>
            <a:cxnSpLocks/>
            <a:stCxn id="13" idx="3"/>
            <a:endCxn id="16" idx="3"/>
          </p:cNvCxnSpPr>
          <p:nvPr/>
        </p:nvCxnSpPr>
        <p:spPr>
          <a:xfrm flipH="1">
            <a:off x="8857728" y="2444933"/>
            <a:ext cx="104186" cy="1905653"/>
          </a:xfrm>
          <a:prstGeom prst="bentConnector3">
            <a:avLst>
              <a:gd name="adj1" fmla="val -219415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7882497-0E09-1B18-BD47-6BAED4EF91D5}"/>
              </a:ext>
            </a:extLst>
          </p:cNvPr>
          <p:cNvSpPr txBox="1"/>
          <p:nvPr/>
        </p:nvSpPr>
        <p:spPr>
          <a:xfrm>
            <a:off x="8992725" y="5299674"/>
            <a:ext cx="360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보정 전 값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0959CF-6E06-DDE3-820F-95A675324863}"/>
              </a:ext>
            </a:extLst>
          </p:cNvPr>
          <p:cNvSpPr txBox="1"/>
          <p:nvPr/>
        </p:nvSpPr>
        <p:spPr>
          <a:xfrm>
            <a:off x="8992725" y="6159378"/>
            <a:ext cx="360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보정 후 값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18A48C9-1F37-C9DA-7DD4-62014CDF1026}"/>
              </a:ext>
            </a:extLst>
          </p:cNvPr>
          <p:cNvSpPr txBox="1"/>
          <p:nvPr/>
        </p:nvSpPr>
        <p:spPr>
          <a:xfrm>
            <a:off x="8909821" y="1290157"/>
            <a:ext cx="360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SRF05</a:t>
            </a:r>
            <a:r>
              <a:rPr lang="ko-KR" altLang="en-US" sz="1400" b="1" dirty="0">
                <a:solidFill>
                  <a:srgbClr val="FF0000"/>
                </a:solidFill>
              </a:rPr>
              <a:t>는 측정값의 오차범위가 크기에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그 값들을 평균값으로 보정하였음</a:t>
            </a:r>
          </a:p>
        </p:txBody>
      </p:sp>
    </p:spTree>
    <p:extLst>
      <p:ext uri="{BB962C8B-B14F-4D97-AF65-F5344CB8AC3E}">
        <p14:creationId xmlns:p14="http://schemas.microsoft.com/office/powerpoint/2010/main" val="380090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1-2-3 SRF05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144F9-F723-FCE2-D16D-81312AFA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775987"/>
            <a:ext cx="8670745" cy="24085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B07E8A-B9D4-FDB0-DA10-1AD8B6A2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32080" y="5286618"/>
            <a:ext cx="6360737" cy="13684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18D03E-7FD0-ACC9-2719-380BE15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" y="1467262"/>
            <a:ext cx="3687971" cy="11468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D5F2F8-3E4C-86FA-0A96-7016AC42B237}"/>
              </a:ext>
            </a:extLst>
          </p:cNvPr>
          <p:cNvSpPr txBox="1"/>
          <p:nvPr/>
        </p:nvSpPr>
        <p:spPr>
          <a:xfrm>
            <a:off x="3952240" y="1763472"/>
            <a:ext cx="388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발생부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Trig</a:t>
            </a:r>
            <a:r>
              <a:rPr lang="ko-KR" altLang="en-US" sz="1600" b="1" dirty="0">
                <a:solidFill>
                  <a:srgbClr val="FF0000"/>
                </a:solidFill>
              </a:rPr>
              <a:t>핀  </a:t>
            </a:r>
            <a:r>
              <a:rPr lang="en-US" altLang="ko-KR" sz="1600" b="1" dirty="0">
                <a:solidFill>
                  <a:srgbClr val="FF0000"/>
                </a:solidFill>
              </a:rPr>
              <a:t>GPIO PA5</a:t>
            </a:r>
            <a:r>
              <a:rPr lang="ko-KR" altLang="en-US" sz="1600" b="1" dirty="0">
                <a:solidFill>
                  <a:srgbClr val="FF0000"/>
                </a:solidFill>
              </a:rPr>
              <a:t> 선언</a:t>
            </a: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B2159B68-1ADF-5FA3-5400-ACF6F919AA4B}"/>
              </a:ext>
            </a:extLst>
          </p:cNvPr>
          <p:cNvSpPr/>
          <p:nvPr/>
        </p:nvSpPr>
        <p:spPr>
          <a:xfrm>
            <a:off x="3667651" y="1742058"/>
            <a:ext cx="284589" cy="38138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310827C-33A7-7A13-A6E3-4A49E99AD505}"/>
                  </a:ext>
                </a:extLst>
              </p14:cNvPr>
              <p14:cNvContentPartPr/>
              <p14:nvPr/>
            </p14:nvContentPartPr>
            <p14:xfrm>
              <a:off x="12791917" y="-241672"/>
              <a:ext cx="12600" cy="71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310827C-33A7-7A13-A6E3-4A49E99AD5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85797" y="-247792"/>
                <a:ext cx="2484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81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7929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104C-D85A-B022-F459-8F03F0F2596A}"/>
              </a:ext>
            </a:extLst>
          </p:cNvPr>
          <p:cNvSpPr txBox="1"/>
          <p:nvPr/>
        </p:nvSpPr>
        <p:spPr>
          <a:xfrm>
            <a:off x="875104" y="20289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초음파센서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3559-B5FF-9669-644B-2AD1D22C829F}"/>
              </a:ext>
            </a:extLst>
          </p:cNvPr>
          <p:cNvSpPr txBox="1"/>
          <p:nvPr/>
        </p:nvSpPr>
        <p:spPr>
          <a:xfrm>
            <a:off x="8155858" y="202891"/>
            <a:ext cx="382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chemeClr val="bg1">
                    <a:lumMod val="75000"/>
                  </a:schemeClr>
                </a:solidFill>
              </a:rPr>
              <a:t>1-2-3 SRF05 </a:t>
            </a:r>
            <a:r>
              <a:rPr lang="ko-KR" altLang="en-US" sz="3600" spc="-150" dirty="0">
                <a:solidFill>
                  <a:schemeClr val="bg1">
                    <a:lumMod val="75000"/>
                  </a:schemeClr>
                </a:solidFill>
              </a:rPr>
              <a:t>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ABE452-EF48-DC71-ADE3-7B6F246D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144617"/>
            <a:ext cx="9218397" cy="549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994</Words>
  <Application>Microsoft Office PowerPoint</Application>
  <PresentationFormat>와이드스크린</PresentationFormat>
  <Paragraphs>238</Paragraphs>
  <Slides>27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나눔스퀘어 ExtraBold</vt:lpstr>
      <vt:lpstr>Arial</vt:lpstr>
      <vt:lpstr>나눔스퀘어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가연 한</cp:lastModifiedBy>
  <cp:revision>87</cp:revision>
  <dcterms:created xsi:type="dcterms:W3CDTF">2020-09-07T02:34:06Z</dcterms:created>
  <dcterms:modified xsi:type="dcterms:W3CDTF">2023-12-04T07:55:09Z</dcterms:modified>
</cp:coreProperties>
</file>