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72" r:id="rId5"/>
    <p:sldId id="273" r:id="rId6"/>
    <p:sldId id="274" r:id="rId7"/>
    <p:sldId id="276" r:id="rId8"/>
    <p:sldId id="275" r:id="rId9"/>
    <p:sldId id="277" r:id="rId10"/>
    <p:sldId id="261" r:id="rId11"/>
    <p:sldId id="278" r:id="rId12"/>
  </p:sldIdLst>
  <p:sldSz cx="18288000" cy="10287000"/>
  <p:notesSz cx="6858000" cy="9144000"/>
  <p:embeddedFontLst>
    <p:embeddedFont>
      <p:font typeface="맑은 고딕" panose="020B0503020000020004" pitchFamily="34" charset="-127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6" autoAdjust="0"/>
  </p:normalViewPr>
  <p:slideViewPr>
    <p:cSldViewPr>
      <p:cViewPr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82400" y="6679361"/>
            <a:ext cx="162052" cy="16205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 sz="2400">
                <a:latin typeface="+mj-ea"/>
                <a:ea typeface="+mj-ea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344694" y="6484987"/>
            <a:ext cx="4642203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+mj-ea"/>
                <a:ea typeface="+mj-ea"/>
              </a:rPr>
              <a:t>UART </a:t>
            </a:r>
            <a:r>
              <a:rPr lang="ko-KR" altLang="en-US" sz="3200" dirty="0">
                <a:solidFill>
                  <a:srgbClr val="FFFFFF"/>
                </a:solidFill>
                <a:latin typeface="+mj-ea"/>
                <a:ea typeface="+mj-ea"/>
              </a:rPr>
              <a:t>란</a:t>
            </a:r>
            <a:r>
              <a:rPr lang="en-US" altLang="ko-KR" sz="3200" dirty="0">
                <a:solidFill>
                  <a:srgbClr val="FFFFFF"/>
                </a:solidFill>
                <a:latin typeface="+mj-ea"/>
                <a:ea typeface="+mj-ea"/>
              </a:rPr>
              <a:t>?</a:t>
            </a:r>
            <a:endParaRPr lang="en-US" sz="32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44694" y="7246987"/>
            <a:ext cx="4642203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+mj-ea"/>
                <a:ea typeface="+mj-ea"/>
              </a:rPr>
              <a:t>USART </a:t>
            </a:r>
            <a:r>
              <a:rPr lang="ko-KR" altLang="en-US" sz="3200" dirty="0">
                <a:solidFill>
                  <a:srgbClr val="FFFFFF"/>
                </a:solidFill>
                <a:latin typeface="+mj-ea"/>
                <a:ea typeface="+mj-ea"/>
              </a:rPr>
              <a:t>란</a:t>
            </a:r>
            <a:r>
              <a:rPr lang="en-US" altLang="ko-KR" sz="3200" dirty="0">
                <a:solidFill>
                  <a:srgbClr val="FFFFFF"/>
                </a:solidFill>
                <a:latin typeface="+mj-ea"/>
                <a:ea typeface="+mj-ea"/>
              </a:rPr>
              <a:t>?</a:t>
            </a:r>
            <a:endParaRPr lang="en-US" sz="32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344694" y="8008987"/>
            <a:ext cx="4642203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+mj-ea"/>
                <a:ea typeface="+mj-ea"/>
              </a:rPr>
              <a:t>UART /</a:t>
            </a:r>
            <a:r>
              <a:rPr lang="ko-KR" altLang="en-US" sz="3200" dirty="0">
                <a:solidFill>
                  <a:srgbClr val="FFFFFF"/>
                </a:solidFill>
                <a:latin typeface="+mj-ea"/>
                <a:ea typeface="+mj-ea"/>
              </a:rPr>
              <a:t> </a:t>
            </a:r>
            <a:r>
              <a:rPr lang="en-US" altLang="ko-KR" sz="3200" dirty="0">
                <a:solidFill>
                  <a:srgbClr val="FFFFFF"/>
                </a:solidFill>
                <a:latin typeface="+mj-ea"/>
                <a:ea typeface="+mj-ea"/>
              </a:rPr>
              <a:t>USART</a:t>
            </a:r>
            <a:r>
              <a:rPr lang="ko-KR" altLang="en-US" sz="3200" dirty="0">
                <a:solidFill>
                  <a:srgbClr val="FFFFFF"/>
                </a:solidFill>
                <a:latin typeface="+mj-ea"/>
                <a:ea typeface="+mj-ea"/>
              </a:rPr>
              <a:t> 차이</a:t>
            </a:r>
            <a:endParaRPr lang="en-US" sz="32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344694" y="8694787"/>
            <a:ext cx="4642203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dirty="0">
                <a:solidFill>
                  <a:srgbClr val="FFFFFF"/>
                </a:solidFill>
                <a:latin typeface="+mj-ea"/>
                <a:ea typeface="+mj-ea"/>
              </a:rPr>
              <a:t>STM 32 </a:t>
            </a:r>
            <a:r>
              <a:rPr lang="ko-KR" altLang="en-US" sz="3200" dirty="0">
                <a:solidFill>
                  <a:srgbClr val="FFFFFF"/>
                </a:solidFill>
                <a:latin typeface="+mj-ea"/>
                <a:ea typeface="+mj-ea"/>
              </a:rPr>
              <a:t>보드에서 사용법</a:t>
            </a:r>
            <a:endParaRPr lang="en-US" sz="32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1582400" y="7437042"/>
            <a:ext cx="162052" cy="162052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 sz="2400">
                <a:latin typeface="+mj-ea"/>
                <a:ea typeface="+mj-ea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582400" y="8194725"/>
            <a:ext cx="162052" cy="162052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 sz="2400">
                <a:latin typeface="+mj-ea"/>
                <a:ea typeface="+mj-ea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582400" y="8871888"/>
            <a:ext cx="162052" cy="162052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 sz="2400">
                <a:latin typeface="+mj-ea"/>
                <a:ea typeface="+mj-ea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097543D-9381-3370-9CAA-4CF472DBE4F6}"/>
              </a:ext>
            </a:extLst>
          </p:cNvPr>
          <p:cNvSpPr txBox="1"/>
          <p:nvPr/>
        </p:nvSpPr>
        <p:spPr>
          <a:xfrm>
            <a:off x="1447800" y="1638300"/>
            <a:ext cx="12496800" cy="1269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8880"/>
              </a:lnSpc>
            </a:pPr>
            <a:r>
              <a:rPr lang="en-US" altLang="ko-KR" sz="11500" b="1" dirty="0">
                <a:solidFill>
                  <a:srgbClr val="FFFFFF"/>
                </a:solidFill>
                <a:latin typeface="+mj-ea"/>
                <a:ea typeface="+mj-ea"/>
              </a:rPr>
              <a:t>UART / USART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38200" y="342900"/>
            <a:ext cx="14772604" cy="107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80"/>
              </a:lnSpc>
            </a:pPr>
            <a:r>
              <a:rPr lang="en-US" sz="6000" b="1" dirty="0">
                <a:solidFill>
                  <a:srgbClr val="FFFFFF"/>
                </a:solidFill>
                <a:latin typeface="+mj-ea"/>
                <a:ea typeface="+mj-ea"/>
              </a:rPr>
              <a:t>Appendix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15200" y="2552700"/>
            <a:ext cx="8305800" cy="861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746760" algn="l"/>
              </a:tabLst>
            </a:pP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- UART </a:t>
            </a:r>
            <a:r>
              <a:rPr lang="ko-KR" altLang="ko-KR" sz="2400" dirty="0">
                <a:solidFill>
                  <a:schemeClr val="bg1"/>
                </a:solidFill>
                <a:latin typeface="+mn-ea"/>
              </a:rPr>
              <a:t>물리적인 연결 방법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746760" algn="l"/>
              </a:tabLst>
            </a:pP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Serial Port</a:t>
            </a:r>
            <a:r>
              <a:rPr lang="ko-KR" altLang="ko-KR" sz="2400" dirty="0">
                <a:solidFill>
                  <a:schemeClr val="bg1"/>
                </a:solidFill>
                <a:latin typeface="+mn-ea"/>
              </a:rPr>
              <a:t>에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 RS232C, RS485 </a:t>
            </a:r>
            <a:r>
              <a:rPr lang="ko-KR" altLang="ko-KR" sz="2400" dirty="0">
                <a:solidFill>
                  <a:schemeClr val="bg1"/>
                </a:solidFill>
                <a:latin typeface="+mn-ea"/>
              </a:rPr>
              <a:t>등의 규격 사용</a:t>
            </a:r>
          </a:p>
        </p:txBody>
      </p:sp>
      <p:pic>
        <p:nvPicPr>
          <p:cNvPr id="7" name="그림 6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26A348F-BA35-9F5D-C73B-6D703BAA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92" y="2552700"/>
            <a:ext cx="5905500" cy="70034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4C3937F-0BCC-8891-94B5-466DB387BC74}"/>
              </a:ext>
            </a:extLst>
          </p:cNvPr>
          <p:cNvSpPr/>
          <p:nvPr/>
        </p:nvSpPr>
        <p:spPr>
          <a:xfrm>
            <a:off x="2971800" y="5676900"/>
            <a:ext cx="2362200" cy="1295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38200" y="342900"/>
            <a:ext cx="14772604" cy="107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80"/>
              </a:lnSpc>
            </a:pPr>
            <a:r>
              <a:rPr lang="en-US" sz="7400" b="1" dirty="0">
                <a:solidFill>
                  <a:srgbClr val="FFFFFF"/>
                </a:solidFill>
                <a:latin typeface="+mj-ea"/>
                <a:ea typeface="+mj-ea"/>
              </a:rPr>
              <a:t>Appendix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3400" y="2247900"/>
            <a:ext cx="17297400" cy="8613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FontTx/>
              <a:buChar char="-"/>
              <a:tabLst>
                <a:tab pos="746760" algn="l"/>
              </a:tabLst>
            </a:pP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Handler</a:t>
            </a: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746760" algn="l"/>
              </a:tabLst>
            </a:pP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프로그램을 구성하는 대표적인 기능들을 처리하는 클래스를 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'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컨트롤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(Control) 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클래스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' 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또는 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'</a:t>
            </a:r>
            <a:r>
              <a:rPr lang="ko-KR" altLang="en-US" sz="2400" dirty="0" err="1">
                <a:solidFill>
                  <a:schemeClr val="bg1"/>
                </a:solidFill>
                <a:latin typeface="+mn-ea"/>
              </a:rPr>
              <a:t>핸들러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(Handler) 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클래스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'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라고 한다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ko-KR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82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56B30C-EBCD-FAA5-89C6-A15AC2FC2EBA}"/>
              </a:ext>
            </a:extLst>
          </p:cNvPr>
          <p:cNvSpPr txBox="1"/>
          <p:nvPr/>
        </p:nvSpPr>
        <p:spPr>
          <a:xfrm>
            <a:off x="228600" y="4953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+mj-ea"/>
                <a:ea typeface="+mj-ea"/>
              </a:rPr>
              <a:t>통신의 분류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3D8B1D-4714-8B74-5245-8ED9690E0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3700"/>
            <a:ext cx="13245504" cy="5715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802DA1D-B899-C6E1-2241-4375EC930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536397"/>
            <a:ext cx="7315200" cy="450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8732529" y="4305300"/>
            <a:ext cx="162052" cy="162052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732529" y="5667248"/>
            <a:ext cx="162052" cy="162052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732529" y="7119092"/>
            <a:ext cx="162052" cy="162052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57200" y="1775007"/>
            <a:ext cx="14554200" cy="960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80"/>
              </a:lnSpc>
            </a:pPr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UART (Universal Asynchronous Receiver/Transmitter, </a:t>
            </a:r>
            <a:r>
              <a:rPr lang="ko-KR" altLang="en-US" sz="3600" dirty="0" err="1">
                <a:solidFill>
                  <a:schemeClr val="bg1"/>
                </a:solidFill>
                <a:latin typeface="+mn-ea"/>
              </a:rPr>
              <a:t>전이중</a:t>
            </a:r>
            <a:r>
              <a:rPr lang="ko-KR" altLang="en-US" sz="3600" dirty="0">
                <a:solidFill>
                  <a:schemeClr val="bg1"/>
                </a:solidFill>
                <a:latin typeface="+mn-ea"/>
              </a:rPr>
              <a:t> 방식</a:t>
            </a:r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)</a:t>
            </a:r>
            <a:endParaRPr lang="en-US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596651" y="4177837"/>
            <a:ext cx="7853149" cy="36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ko-KR" altLang="en-US" sz="2400" dirty="0">
                <a:solidFill>
                  <a:srgbClr val="FFFFFF"/>
                </a:solidFill>
                <a:latin typeface="+mn-ea"/>
              </a:rPr>
              <a:t>범용 비동기 송수신기</a:t>
            </a:r>
            <a:endParaRPr 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596651" y="5520456"/>
            <a:ext cx="8310349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ko-KR" altLang="en-US" sz="2400" dirty="0">
                <a:solidFill>
                  <a:srgbClr val="FFFFFF"/>
                </a:solidFill>
                <a:latin typeface="+mn-ea"/>
              </a:rPr>
              <a:t>병렬 데이터의 형태를 직렬 방식으로 전환하여 데이터를 전송하는 컴퓨터 하드웨어의 일종  </a:t>
            </a:r>
            <a:r>
              <a:rPr lang="en-US" altLang="ko-KR" sz="2400" dirty="0">
                <a:solidFill>
                  <a:srgbClr val="FFFFFF"/>
                </a:solidFill>
                <a:latin typeface="+mn-ea"/>
              </a:rPr>
              <a:t>(</a:t>
            </a:r>
            <a:r>
              <a:rPr lang="en-US" altLang="ko-KR" sz="2400" dirty="0" smtClean="0">
                <a:solidFill>
                  <a:srgbClr val="FFFFFF"/>
                </a:solidFill>
                <a:latin typeface="+mn-ea"/>
              </a:rPr>
              <a:t>RS232, </a:t>
            </a:r>
            <a:r>
              <a:rPr lang="en-US" altLang="ko-KR" sz="2400" dirty="0">
                <a:solidFill>
                  <a:srgbClr val="FFFFFF"/>
                </a:solidFill>
                <a:latin typeface="+mn-ea"/>
              </a:rPr>
              <a:t>RS485 )</a:t>
            </a:r>
            <a:endParaRPr 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596651" y="6972300"/>
            <a:ext cx="7853149" cy="766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ko-KR" altLang="en-US" sz="2400" dirty="0">
                <a:solidFill>
                  <a:srgbClr val="FFFFFF"/>
                </a:solidFill>
                <a:latin typeface="+mn-ea"/>
              </a:rPr>
              <a:t>데이터 신호만 필요하기 때문에 데이터를 고정 속도로 전송할 필요 없음</a:t>
            </a:r>
            <a:endParaRPr 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96217A-E8CA-026E-8619-A503FDCA4AB7}"/>
              </a:ext>
            </a:extLst>
          </p:cNvPr>
          <p:cNvSpPr txBox="1"/>
          <p:nvPr/>
        </p:nvSpPr>
        <p:spPr>
          <a:xfrm>
            <a:off x="228600" y="4191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UART </a:t>
            </a:r>
            <a:r>
              <a:rPr lang="ko-KR" altLang="en-US" sz="5400" b="1" dirty="0">
                <a:solidFill>
                  <a:schemeClr val="bg1"/>
                </a:solidFill>
                <a:latin typeface="+mj-ea"/>
                <a:ea typeface="+mj-ea"/>
              </a:rPr>
              <a:t>란</a:t>
            </a:r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E02E457-4DCD-B628-7BF0-DA608C43C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771900"/>
            <a:ext cx="751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12">
            <a:extLst>
              <a:ext uri="{FF2B5EF4-FFF2-40B4-BE49-F238E27FC236}">
                <a16:creationId xmlns:a16="http://schemas.microsoft.com/office/drawing/2014/main" id="{017A9A18-9982-FD53-52C1-B037A4EF1D14}"/>
              </a:ext>
            </a:extLst>
          </p:cNvPr>
          <p:cNvGrpSpPr/>
          <p:nvPr/>
        </p:nvGrpSpPr>
        <p:grpSpPr>
          <a:xfrm>
            <a:off x="8732529" y="8437828"/>
            <a:ext cx="162052" cy="162052"/>
            <a:chOff x="0" y="0"/>
            <a:chExt cx="6350000" cy="6350000"/>
          </a:xfrm>
        </p:grpSpPr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7E858A36-B6B9-4EF9-30A4-77FC26D4D587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7" name="TextBox 20">
            <a:extLst>
              <a:ext uri="{FF2B5EF4-FFF2-40B4-BE49-F238E27FC236}">
                <a16:creationId xmlns:a16="http://schemas.microsoft.com/office/drawing/2014/main" id="{7A89538C-6807-A964-CB5F-207715571838}"/>
              </a:ext>
            </a:extLst>
          </p:cNvPr>
          <p:cNvSpPr txBox="1"/>
          <p:nvPr/>
        </p:nvSpPr>
        <p:spPr>
          <a:xfrm>
            <a:off x="9596651" y="8291036"/>
            <a:ext cx="7853149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ko-KR" altLang="ko-KR" sz="2400" dirty="0">
                <a:solidFill>
                  <a:schemeClr val="bg1"/>
                </a:solidFill>
                <a:latin typeface="+mn-ea"/>
              </a:rPr>
              <a:t>데이터가 어디서 시작되고 어디서 끝인지 구분할 </a:t>
            </a:r>
            <a:r>
              <a:rPr lang="ko-KR" altLang="ko-KR" sz="2400">
                <a:solidFill>
                  <a:schemeClr val="bg1"/>
                </a:solidFill>
                <a:latin typeface="+mn-ea"/>
              </a:rPr>
              <a:t>수 없</a:t>
            </a:r>
            <a:r>
              <a:rPr lang="ko-KR" altLang="en-US" sz="2400">
                <a:solidFill>
                  <a:schemeClr val="bg1"/>
                </a:solidFill>
                <a:latin typeface="+mn-ea"/>
              </a:rPr>
              <a:t>음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 =&gt; </a:t>
            </a:r>
            <a:r>
              <a:rPr lang="ko-KR" altLang="ko-KR" sz="2400" dirty="0">
                <a:solidFill>
                  <a:schemeClr val="bg1"/>
                </a:solidFill>
                <a:latin typeface="+mn-ea"/>
              </a:rPr>
              <a:t>시작 비트 정지 비트 필요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D8915B-D2F8-1ECA-179E-5C601FA146D0}"/>
              </a:ext>
            </a:extLst>
          </p:cNvPr>
          <p:cNvSpPr txBox="1"/>
          <p:nvPr/>
        </p:nvSpPr>
        <p:spPr>
          <a:xfrm>
            <a:off x="528850" y="8151793"/>
            <a:ext cx="7853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※ </a:t>
            </a:r>
            <a:r>
              <a:rPr lang="ko-KR" altLang="en-US" sz="2800" dirty="0">
                <a:solidFill>
                  <a:schemeClr val="accent6"/>
                </a:solidFill>
              </a:rPr>
              <a:t>데이터 전송 속도는 </a:t>
            </a:r>
            <a:r>
              <a:rPr lang="en-US" altLang="ko-KR" sz="2800" dirty="0">
                <a:solidFill>
                  <a:schemeClr val="accent6"/>
                </a:solidFill>
              </a:rPr>
              <a:t>4800, 9600bps </a:t>
            </a:r>
            <a:r>
              <a:rPr lang="ko-KR" altLang="en-US" sz="2800" dirty="0">
                <a:solidFill>
                  <a:schemeClr val="accent6"/>
                </a:solidFill>
              </a:rPr>
              <a:t>등</a:t>
            </a:r>
            <a:r>
              <a:rPr lang="en-US" altLang="ko-KR" sz="2800" dirty="0">
                <a:solidFill>
                  <a:schemeClr val="accent6"/>
                </a:solidFill>
              </a:rPr>
              <a:t> </a:t>
            </a:r>
            <a:endParaRPr lang="ko-KR" altLang="en-US" sz="2800" dirty="0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4AC7A5-27AF-457C-196C-F7FC5C4B729D}"/>
              </a:ext>
            </a:extLst>
          </p:cNvPr>
          <p:cNvSpPr txBox="1"/>
          <p:nvPr/>
        </p:nvSpPr>
        <p:spPr>
          <a:xfrm>
            <a:off x="528851" y="6982480"/>
            <a:ext cx="7853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/>
                </a:solidFill>
              </a:rPr>
              <a:t>※ TX, RX</a:t>
            </a:r>
            <a:r>
              <a:rPr lang="ko-KR" altLang="en-US" sz="2800" dirty="0">
                <a:solidFill>
                  <a:schemeClr val="accent6"/>
                </a:solidFill>
              </a:rPr>
              <a:t>를 서로 교차하여 연결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폰트, 영수증이(가) 표시된 사진&#10;&#10;자동 생성된 설명">
            <a:extLst>
              <a:ext uri="{FF2B5EF4-FFF2-40B4-BE49-F238E27FC236}">
                <a16:creationId xmlns:a16="http://schemas.microsoft.com/office/drawing/2014/main" id="{52AA8FD4-3132-001E-08EE-7145929EF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327" y="1995487"/>
            <a:ext cx="9435073" cy="4138613"/>
          </a:xfrm>
          <a:prstGeom prst="rect">
            <a:avLst/>
          </a:prstGeom>
        </p:spPr>
      </p:pic>
      <p:grpSp>
        <p:nvGrpSpPr>
          <p:cNvPr id="3" name="Group 10">
            <a:extLst>
              <a:ext uri="{FF2B5EF4-FFF2-40B4-BE49-F238E27FC236}">
                <a16:creationId xmlns:a16="http://schemas.microsoft.com/office/drawing/2014/main" id="{B774AAD0-931A-B4ED-0116-D14B9AAE1F54}"/>
              </a:ext>
            </a:extLst>
          </p:cNvPr>
          <p:cNvGrpSpPr/>
          <p:nvPr/>
        </p:nvGrpSpPr>
        <p:grpSpPr>
          <a:xfrm>
            <a:off x="1329898" y="7576839"/>
            <a:ext cx="162052" cy="162052"/>
            <a:chOff x="0" y="0"/>
            <a:chExt cx="6350000" cy="6350000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90C84CE7-EDCB-3800-262B-B3C99D3D0696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2B6FD109-B098-0235-4C16-D19902A9DFC2}"/>
              </a:ext>
            </a:extLst>
          </p:cNvPr>
          <p:cNvGrpSpPr/>
          <p:nvPr/>
        </p:nvGrpSpPr>
        <p:grpSpPr>
          <a:xfrm>
            <a:off x="1342598" y="8439408"/>
            <a:ext cx="162052" cy="162052"/>
            <a:chOff x="0" y="-4725078"/>
            <a:chExt cx="6350000" cy="6350000"/>
          </a:xfrm>
        </p:grpSpPr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B544554F-F4C4-5524-406A-417619471763}"/>
                </a:ext>
              </a:extLst>
            </p:cNvPr>
            <p:cNvSpPr/>
            <p:nvPr/>
          </p:nvSpPr>
          <p:spPr>
            <a:xfrm>
              <a:off x="0" y="-4725078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7" name="TextBox 19">
            <a:extLst>
              <a:ext uri="{FF2B5EF4-FFF2-40B4-BE49-F238E27FC236}">
                <a16:creationId xmlns:a16="http://schemas.microsoft.com/office/drawing/2014/main" id="{D9BE449C-6025-DFCA-9285-17A838B0E1C8}"/>
              </a:ext>
            </a:extLst>
          </p:cNvPr>
          <p:cNvSpPr txBox="1"/>
          <p:nvPr/>
        </p:nvSpPr>
        <p:spPr>
          <a:xfrm>
            <a:off x="1820649" y="7518201"/>
            <a:ext cx="7853149" cy="368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ko-KR" altLang="en-US" sz="2199" dirty="0">
                <a:solidFill>
                  <a:srgbClr val="FFFFFF"/>
                </a:solidFill>
                <a:latin typeface="+mn-ea"/>
              </a:rPr>
              <a:t>시작 비트 </a:t>
            </a:r>
            <a:r>
              <a:rPr lang="en-US" altLang="ko-KR" sz="2199" dirty="0">
                <a:solidFill>
                  <a:srgbClr val="FFFFFF"/>
                </a:solidFill>
                <a:latin typeface="+mn-ea"/>
              </a:rPr>
              <a:t>(</a:t>
            </a:r>
            <a:r>
              <a:rPr lang="ko-KR" altLang="en-US" sz="2199" dirty="0">
                <a:solidFill>
                  <a:srgbClr val="FFFFFF"/>
                </a:solidFill>
                <a:latin typeface="+mn-ea"/>
              </a:rPr>
              <a:t>통신의 시작을 의미</a:t>
            </a:r>
            <a:r>
              <a:rPr lang="en-US" altLang="ko-KR" sz="2199" dirty="0">
                <a:solidFill>
                  <a:srgbClr val="FFFFFF"/>
                </a:solidFill>
                <a:latin typeface="+mn-ea"/>
              </a:rPr>
              <a:t>)</a:t>
            </a:r>
            <a:endParaRPr lang="en-US" sz="2199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C98043F8-EB80-83E9-8896-A41BD7BC1719}"/>
              </a:ext>
            </a:extLst>
          </p:cNvPr>
          <p:cNvSpPr txBox="1"/>
          <p:nvPr/>
        </p:nvSpPr>
        <p:spPr>
          <a:xfrm>
            <a:off x="1820649" y="8356401"/>
            <a:ext cx="10668000" cy="368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ko-KR" altLang="en-US" sz="2199" dirty="0">
                <a:solidFill>
                  <a:srgbClr val="FFFFFF"/>
                </a:solidFill>
                <a:latin typeface="+mn-ea"/>
              </a:rPr>
              <a:t>패리티 비트 </a:t>
            </a:r>
            <a:r>
              <a:rPr lang="en-US" altLang="ko-KR" sz="2199" dirty="0">
                <a:solidFill>
                  <a:srgbClr val="FFFFFF"/>
                </a:solidFill>
                <a:latin typeface="+mn-ea"/>
              </a:rPr>
              <a:t>(</a:t>
            </a:r>
            <a:r>
              <a:rPr lang="ko-KR" altLang="en-US" sz="2199" dirty="0">
                <a:solidFill>
                  <a:srgbClr val="FFFFFF"/>
                </a:solidFill>
                <a:latin typeface="+mn-ea"/>
              </a:rPr>
              <a:t>오류 검증을 하기 위한 패리티 비트</a:t>
            </a:r>
            <a:r>
              <a:rPr lang="en-US" altLang="ko-KR" sz="2199" dirty="0">
                <a:solidFill>
                  <a:srgbClr val="FFFFFF"/>
                </a:solidFill>
                <a:latin typeface="+mn-ea"/>
              </a:rPr>
              <a:t>)</a:t>
            </a:r>
            <a:endParaRPr lang="en-US" sz="2199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15" name="Group 12">
            <a:extLst>
              <a:ext uri="{FF2B5EF4-FFF2-40B4-BE49-F238E27FC236}">
                <a16:creationId xmlns:a16="http://schemas.microsoft.com/office/drawing/2014/main" id="{A6AA6F64-D143-AD37-4C81-B66F015F9325}"/>
              </a:ext>
            </a:extLst>
          </p:cNvPr>
          <p:cNvGrpSpPr/>
          <p:nvPr/>
        </p:nvGrpSpPr>
        <p:grpSpPr>
          <a:xfrm>
            <a:off x="9783549" y="7473177"/>
            <a:ext cx="162052" cy="162052"/>
            <a:chOff x="-3175000" y="802273"/>
            <a:chExt cx="6350000" cy="6350000"/>
          </a:xfrm>
        </p:grpSpPr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E672D57E-7C56-9007-4A26-8CEF0F5DA289}"/>
                </a:ext>
              </a:extLst>
            </p:cNvPr>
            <p:cNvSpPr/>
            <p:nvPr/>
          </p:nvSpPr>
          <p:spPr>
            <a:xfrm>
              <a:off x="-3175000" y="802273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FB29F4-C4F2-7E5A-4A6C-FB391417D5DB}"/>
              </a:ext>
            </a:extLst>
          </p:cNvPr>
          <p:cNvSpPr txBox="1"/>
          <p:nvPr/>
        </p:nvSpPr>
        <p:spPr>
          <a:xfrm>
            <a:off x="10248900" y="7365801"/>
            <a:ext cx="10668000" cy="368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ko-KR" altLang="en-US" sz="2199" dirty="0">
                <a:solidFill>
                  <a:srgbClr val="FFFFFF"/>
                </a:solidFill>
                <a:latin typeface="+mn-ea"/>
              </a:rPr>
              <a:t>정지 비트</a:t>
            </a:r>
            <a:r>
              <a:rPr lang="en-US" altLang="ko-KR" sz="2199" dirty="0">
                <a:solidFill>
                  <a:srgbClr val="FFFFFF"/>
                </a:solidFill>
                <a:latin typeface="+mn-ea"/>
              </a:rPr>
              <a:t>(</a:t>
            </a:r>
            <a:r>
              <a:rPr lang="ko-KR" altLang="en-US" sz="2199" dirty="0">
                <a:solidFill>
                  <a:srgbClr val="FFFFFF"/>
                </a:solidFill>
                <a:latin typeface="+mn-ea"/>
              </a:rPr>
              <a:t>통신 종료를 알림</a:t>
            </a:r>
            <a:r>
              <a:rPr lang="en-US" altLang="ko-KR" sz="2199" dirty="0">
                <a:solidFill>
                  <a:srgbClr val="FFFFFF"/>
                </a:solidFill>
                <a:latin typeface="+mn-ea"/>
              </a:rPr>
              <a:t>)</a:t>
            </a:r>
            <a:endParaRPr lang="en-US" sz="2199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1A34FFB3-4466-1B7F-34BA-86011B174D6E}"/>
              </a:ext>
            </a:extLst>
          </p:cNvPr>
          <p:cNvSpPr/>
          <p:nvPr/>
        </p:nvSpPr>
        <p:spPr>
          <a:xfrm>
            <a:off x="9796249" y="8335747"/>
            <a:ext cx="162052" cy="162052"/>
          </a:xfrm>
          <a:custGeom>
            <a:avLst/>
            <a:gdLst/>
            <a:ahLst/>
            <a:cxnLst/>
            <a:rect l="l" t="t" r="r" b="b"/>
            <a:pathLst>
              <a:path w="6350000" h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7EC0DA"/>
          </a:solidFill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EB7142-A628-B9A7-686A-2290F4703A90}"/>
              </a:ext>
            </a:extLst>
          </p:cNvPr>
          <p:cNvSpPr txBox="1"/>
          <p:nvPr/>
        </p:nvSpPr>
        <p:spPr>
          <a:xfrm>
            <a:off x="10287000" y="8204001"/>
            <a:ext cx="10668000" cy="368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ko-KR" altLang="en-US" sz="2199" dirty="0">
                <a:solidFill>
                  <a:srgbClr val="FFFFFF"/>
                </a:solidFill>
                <a:latin typeface="+mn-ea"/>
              </a:rPr>
              <a:t>일반적으로 한번에 한 바이트</a:t>
            </a:r>
            <a:r>
              <a:rPr lang="en-US" altLang="ko-KR" sz="2199" dirty="0">
                <a:solidFill>
                  <a:srgbClr val="FFFFFF"/>
                </a:solidFill>
                <a:latin typeface="+mn-ea"/>
              </a:rPr>
              <a:t>(8bit)</a:t>
            </a:r>
            <a:r>
              <a:rPr lang="ko-KR" altLang="en-US" sz="2199" dirty="0">
                <a:solidFill>
                  <a:srgbClr val="FFFFFF"/>
                </a:solidFill>
                <a:latin typeface="+mn-ea"/>
              </a:rPr>
              <a:t>씩 전송</a:t>
            </a:r>
            <a:endParaRPr lang="en-US" sz="2199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620038-CD01-1015-43EB-AFCED531524B}"/>
              </a:ext>
            </a:extLst>
          </p:cNvPr>
          <p:cNvSpPr txBox="1"/>
          <p:nvPr/>
        </p:nvSpPr>
        <p:spPr>
          <a:xfrm>
            <a:off x="228600" y="4191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UART </a:t>
            </a:r>
            <a:r>
              <a:rPr lang="ko-KR" altLang="en-US" sz="5400" b="1" dirty="0">
                <a:solidFill>
                  <a:schemeClr val="bg1"/>
                </a:solidFill>
                <a:latin typeface="+mj-ea"/>
                <a:ea typeface="+mj-ea"/>
              </a:rPr>
              <a:t>란</a:t>
            </a:r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4CD69-A21A-4C36-A324-B0312BC5C153}"/>
              </a:ext>
            </a:extLst>
          </p:cNvPr>
          <p:cNvSpPr txBox="1"/>
          <p:nvPr/>
        </p:nvSpPr>
        <p:spPr>
          <a:xfrm>
            <a:off x="11430000" y="3861435"/>
            <a:ext cx="4800600" cy="367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altLang="ko-KR" sz="2400" dirty="0">
                <a:solidFill>
                  <a:schemeClr val="accent6"/>
                </a:solidFill>
                <a:latin typeface="+mn-ea"/>
              </a:rPr>
              <a:t>&lt;= UART</a:t>
            </a:r>
            <a:r>
              <a:rPr lang="ko-KR" altLang="en-US" sz="2400" dirty="0">
                <a:solidFill>
                  <a:schemeClr val="accent6"/>
                </a:solidFill>
                <a:latin typeface="+mn-ea"/>
              </a:rPr>
              <a:t>의 전송 데이터 패킷</a:t>
            </a:r>
            <a:endParaRPr lang="en-US" sz="24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12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8656329" y="4305300"/>
            <a:ext cx="162052" cy="162052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656329" y="5667248"/>
            <a:ext cx="162052" cy="162052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656329" y="7119092"/>
            <a:ext cx="162052" cy="162052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57200" y="1775007"/>
            <a:ext cx="17830800" cy="960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80"/>
              </a:lnSpc>
            </a:pPr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USART (Universal Synchronous/Asynchronous Receiver/Transmitter, </a:t>
            </a:r>
            <a:r>
              <a:rPr lang="ko-KR" altLang="en-US" sz="3600" dirty="0" err="1">
                <a:solidFill>
                  <a:schemeClr val="bg1"/>
                </a:solidFill>
                <a:latin typeface="+mn-ea"/>
              </a:rPr>
              <a:t>반이중</a:t>
            </a:r>
            <a:r>
              <a:rPr lang="en-US" altLang="ko-KR" sz="3600" dirty="0">
                <a:solidFill>
                  <a:schemeClr val="bg1"/>
                </a:solidFill>
                <a:latin typeface="+mn-ea"/>
              </a:rPr>
              <a:t>)</a:t>
            </a:r>
            <a:endParaRPr lang="en-US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520451" y="4177837"/>
            <a:ext cx="7853149" cy="36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ko-KR" altLang="en-US" sz="2400" dirty="0">
                <a:solidFill>
                  <a:srgbClr val="FFFFFF"/>
                </a:solidFill>
                <a:latin typeface="+mn-ea"/>
              </a:rPr>
              <a:t>범용 동기</a:t>
            </a:r>
            <a:r>
              <a:rPr lang="en-US" altLang="ko-KR" sz="2400" dirty="0">
                <a:solidFill>
                  <a:srgbClr val="FFFFFF"/>
                </a:solidFill>
                <a:latin typeface="+mn-ea"/>
              </a:rPr>
              <a:t>/</a:t>
            </a:r>
            <a:r>
              <a:rPr lang="ko-KR" altLang="en-US" sz="2400" dirty="0">
                <a:solidFill>
                  <a:srgbClr val="FFFFFF"/>
                </a:solidFill>
                <a:latin typeface="+mn-ea"/>
              </a:rPr>
              <a:t>비동기 송수신기</a:t>
            </a:r>
            <a:endParaRPr 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520451" y="5520456"/>
            <a:ext cx="8310349" cy="7660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ko-KR" altLang="en-US" sz="2400" dirty="0">
                <a:solidFill>
                  <a:srgbClr val="FFFFFF"/>
                </a:solidFill>
                <a:latin typeface="+mn-ea"/>
              </a:rPr>
              <a:t>클럭 신호를 사용하여 데이터가 언제 시작되고 끝나는지를 결정</a:t>
            </a:r>
            <a:endParaRPr lang="en-US" sz="24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520451" y="7060168"/>
            <a:ext cx="7853149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고속 데이터 전송에 적합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96217A-E8CA-026E-8619-A503FDCA4AB7}"/>
              </a:ext>
            </a:extLst>
          </p:cNvPr>
          <p:cNvSpPr txBox="1"/>
          <p:nvPr/>
        </p:nvSpPr>
        <p:spPr>
          <a:xfrm>
            <a:off x="228600" y="4191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USART </a:t>
            </a:r>
            <a:r>
              <a:rPr lang="ko-KR" altLang="en-US" sz="5400" b="1" dirty="0">
                <a:solidFill>
                  <a:schemeClr val="bg1"/>
                </a:solidFill>
                <a:latin typeface="+mj-ea"/>
                <a:ea typeface="+mj-ea"/>
              </a:rPr>
              <a:t>란</a:t>
            </a:r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017A9A18-9982-FD53-52C1-B037A4EF1D14}"/>
              </a:ext>
            </a:extLst>
          </p:cNvPr>
          <p:cNvGrpSpPr/>
          <p:nvPr/>
        </p:nvGrpSpPr>
        <p:grpSpPr>
          <a:xfrm>
            <a:off x="8656329" y="8437828"/>
            <a:ext cx="162052" cy="162052"/>
            <a:chOff x="0" y="0"/>
            <a:chExt cx="6350000" cy="6350000"/>
          </a:xfrm>
        </p:grpSpPr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7E858A36-B6B9-4EF9-30A4-77FC26D4D587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7" name="TextBox 20">
            <a:extLst>
              <a:ext uri="{FF2B5EF4-FFF2-40B4-BE49-F238E27FC236}">
                <a16:creationId xmlns:a16="http://schemas.microsoft.com/office/drawing/2014/main" id="{7A89538C-6807-A964-CB5F-207715571838}"/>
              </a:ext>
            </a:extLst>
          </p:cNvPr>
          <p:cNvSpPr txBox="1"/>
          <p:nvPr/>
        </p:nvSpPr>
        <p:spPr>
          <a:xfrm>
            <a:off x="9520451" y="8322479"/>
            <a:ext cx="7853149" cy="1164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동기 방식을 선택하면 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Master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Slave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가 존재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,</a:t>
            </a:r>
          </a:p>
          <a:p>
            <a:pPr>
              <a:lnSpc>
                <a:spcPts val="3079"/>
              </a:lnSpc>
            </a:pP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클럭 신호를 보내는 쪽 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Master</a:t>
            </a:r>
          </a:p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7E87A24-EBFE-E42D-6ED0-56C20934E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390900"/>
            <a:ext cx="5791200" cy="609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4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/>
          <p:cNvSpPr txBox="1"/>
          <p:nvPr/>
        </p:nvSpPr>
        <p:spPr>
          <a:xfrm>
            <a:off x="1524000" y="6568232"/>
            <a:ext cx="17297400" cy="2385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altLang="ko-KR" sz="2800" dirty="0">
                <a:solidFill>
                  <a:srgbClr val="FFFFFF"/>
                </a:solidFill>
                <a:latin typeface="+mn-ea"/>
              </a:rPr>
              <a:t>USART</a:t>
            </a:r>
            <a:r>
              <a:rPr lang="ko-KR" altLang="en-US" sz="2800" dirty="0">
                <a:solidFill>
                  <a:srgbClr val="FFFFFF"/>
                </a:solidFill>
                <a:latin typeface="+mn-ea"/>
              </a:rPr>
              <a:t>가 </a:t>
            </a:r>
            <a:r>
              <a:rPr lang="en-US" altLang="ko-KR" sz="2800" dirty="0">
                <a:solidFill>
                  <a:srgbClr val="FFFFFF"/>
                </a:solidFill>
                <a:latin typeface="+mn-ea"/>
              </a:rPr>
              <a:t>UART</a:t>
            </a:r>
            <a:r>
              <a:rPr lang="ko-KR" altLang="en-US" sz="2800" dirty="0">
                <a:solidFill>
                  <a:srgbClr val="FFFFFF"/>
                </a:solidFill>
                <a:latin typeface="+mn-ea"/>
              </a:rPr>
              <a:t>의 모든 기능을 포함하면서 추가로 동기 통신 모드를 지원    </a:t>
            </a:r>
            <a:endParaRPr lang="en-US" altLang="ko-KR" sz="2800" dirty="0">
              <a:solidFill>
                <a:srgbClr val="FFFFFF"/>
              </a:solidFill>
              <a:latin typeface="+mn-ea"/>
            </a:endParaRPr>
          </a:p>
          <a:p>
            <a:pPr>
              <a:lnSpc>
                <a:spcPts val="3079"/>
              </a:lnSpc>
            </a:pPr>
            <a:endParaRPr lang="en-US" altLang="ko-KR" sz="2800" dirty="0">
              <a:solidFill>
                <a:srgbClr val="FFFFFF"/>
              </a:solidFill>
              <a:latin typeface="+mn-ea"/>
            </a:endParaRPr>
          </a:p>
          <a:p>
            <a:pPr lvl="1">
              <a:lnSpc>
                <a:spcPts val="3079"/>
              </a:lnSpc>
            </a:pPr>
            <a:r>
              <a:rPr lang="en-US" altLang="ko-KR" sz="2800" dirty="0">
                <a:solidFill>
                  <a:srgbClr val="FFFFFF"/>
                </a:solidFill>
                <a:latin typeface="+mn-ea"/>
              </a:rPr>
              <a:t>=&gt; USART</a:t>
            </a:r>
            <a:r>
              <a:rPr lang="ko-KR" altLang="en-US" sz="2800" dirty="0">
                <a:solidFill>
                  <a:srgbClr val="FFFFFF"/>
                </a:solidFill>
                <a:latin typeface="+mn-ea"/>
              </a:rPr>
              <a:t>는 </a:t>
            </a:r>
            <a:r>
              <a:rPr lang="ko-KR" altLang="en-US" sz="2800" dirty="0">
                <a:solidFill>
                  <a:schemeClr val="accent3"/>
                </a:solidFill>
                <a:latin typeface="+mn-ea"/>
              </a:rPr>
              <a:t>더 높은 데이터 전송 속도를 </a:t>
            </a:r>
            <a:r>
              <a:rPr lang="ko-KR" altLang="en-US" sz="2800" dirty="0">
                <a:solidFill>
                  <a:srgbClr val="FFFFFF"/>
                </a:solidFill>
                <a:latin typeface="+mn-ea"/>
              </a:rPr>
              <a:t>달성할 수 있으며</a:t>
            </a:r>
            <a:r>
              <a:rPr lang="en-US" altLang="ko-KR" sz="2800" dirty="0">
                <a:solidFill>
                  <a:srgbClr val="FFFFFF"/>
                </a:solidFill>
                <a:latin typeface="+mn-ea"/>
              </a:rPr>
              <a:t>, </a:t>
            </a:r>
            <a:r>
              <a:rPr lang="ko-KR" altLang="en-US" sz="2800" dirty="0">
                <a:solidFill>
                  <a:srgbClr val="FFFFFF"/>
                </a:solidFill>
                <a:latin typeface="+mn-ea"/>
              </a:rPr>
              <a:t>다양한 통신 요구 사항에 대응 가능</a:t>
            </a:r>
            <a:endParaRPr lang="en-US" altLang="ko-KR" sz="2800" dirty="0">
              <a:solidFill>
                <a:srgbClr val="FFFFFF"/>
              </a:solidFill>
              <a:latin typeface="+mn-ea"/>
            </a:endParaRPr>
          </a:p>
          <a:p>
            <a:pPr marL="342900" indent="-342900">
              <a:lnSpc>
                <a:spcPts val="3079"/>
              </a:lnSpc>
              <a:buFont typeface="Symbol" panose="05050102010706020507" pitchFamily="18" charset="2"/>
              <a:buChar char="Þ"/>
            </a:pPr>
            <a:endParaRPr lang="en-US" sz="2800" dirty="0">
              <a:solidFill>
                <a:srgbClr val="FFFFFF"/>
              </a:solidFill>
              <a:latin typeface="+mn-ea"/>
            </a:endParaRPr>
          </a:p>
          <a:p>
            <a:pPr>
              <a:lnSpc>
                <a:spcPts val="3079"/>
              </a:lnSpc>
            </a:pPr>
            <a:endParaRPr lang="en-US" sz="2800" dirty="0">
              <a:solidFill>
                <a:srgbClr val="FFFFFF"/>
              </a:solidFill>
              <a:latin typeface="+mn-ea"/>
            </a:endParaRPr>
          </a:p>
          <a:p>
            <a:pPr>
              <a:lnSpc>
                <a:spcPts val="3079"/>
              </a:lnSpc>
            </a:pPr>
            <a:r>
              <a:rPr lang="ko-KR" altLang="ko-KR" sz="2800" dirty="0">
                <a:solidFill>
                  <a:schemeClr val="bg1"/>
                </a:solidFill>
                <a:latin typeface="+mn-ea"/>
              </a:rPr>
              <a:t>동기 통신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시 </a:t>
            </a:r>
            <a:r>
              <a:rPr lang="ko-KR" altLang="ko-KR" sz="2800" dirty="0">
                <a:solidFill>
                  <a:schemeClr val="bg1"/>
                </a:solidFill>
                <a:latin typeface="+mn-ea"/>
              </a:rPr>
              <a:t>송수신 장치가 클럭 신호를 공유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 =&gt; </a:t>
            </a:r>
            <a:r>
              <a:rPr lang="ko-KR" altLang="ko-KR" sz="2800" dirty="0">
                <a:solidFill>
                  <a:schemeClr val="bg1"/>
                </a:solidFill>
                <a:latin typeface="+mn-ea"/>
              </a:rPr>
              <a:t>하드웨어 및 설계가 더 복잡</a:t>
            </a:r>
            <a:endParaRPr lang="en-US" sz="2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96217A-E8CA-026E-8619-A503FDCA4AB7}"/>
              </a:ext>
            </a:extLst>
          </p:cNvPr>
          <p:cNvSpPr txBox="1"/>
          <p:nvPr/>
        </p:nvSpPr>
        <p:spPr>
          <a:xfrm>
            <a:off x="228600" y="4191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UART / USART </a:t>
            </a:r>
            <a:r>
              <a:rPr lang="ko-KR" altLang="en-US" sz="5400" b="1" dirty="0">
                <a:solidFill>
                  <a:schemeClr val="bg1"/>
                </a:solidFill>
                <a:latin typeface="+mj-ea"/>
                <a:ea typeface="+mj-ea"/>
              </a:rPr>
              <a:t>차이</a:t>
            </a:r>
          </a:p>
        </p:txBody>
      </p:sp>
      <p:pic>
        <p:nvPicPr>
          <p:cNvPr id="2" name="그림 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318FF02-86F4-2ADF-D752-A81EBF368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96562"/>
            <a:ext cx="10058400" cy="37803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10">
            <a:extLst>
              <a:ext uri="{FF2B5EF4-FFF2-40B4-BE49-F238E27FC236}">
                <a16:creationId xmlns:a16="http://schemas.microsoft.com/office/drawing/2014/main" id="{AA092DF3-6641-76C6-93DD-FD58BF7DF7A2}"/>
              </a:ext>
            </a:extLst>
          </p:cNvPr>
          <p:cNvGrpSpPr/>
          <p:nvPr/>
        </p:nvGrpSpPr>
        <p:grpSpPr>
          <a:xfrm>
            <a:off x="1066800" y="8639048"/>
            <a:ext cx="162052" cy="162052"/>
            <a:chOff x="0" y="0"/>
            <a:chExt cx="6350000" cy="6350000"/>
          </a:xfrm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3A5DBFE4-6BFB-A466-6EA4-16F278DF774E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6" name="Group 10">
            <a:extLst>
              <a:ext uri="{FF2B5EF4-FFF2-40B4-BE49-F238E27FC236}">
                <a16:creationId xmlns:a16="http://schemas.microsoft.com/office/drawing/2014/main" id="{BEAA5408-D6B6-2304-D88C-625CD8A29661}"/>
              </a:ext>
            </a:extLst>
          </p:cNvPr>
          <p:cNvGrpSpPr/>
          <p:nvPr/>
        </p:nvGrpSpPr>
        <p:grpSpPr>
          <a:xfrm>
            <a:off x="1066800" y="6667500"/>
            <a:ext cx="162052" cy="162052"/>
            <a:chOff x="0" y="0"/>
            <a:chExt cx="6350000" cy="6350000"/>
          </a:xfrm>
        </p:grpSpPr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4079DAA0-47B4-4A36-D399-1FB5FD17AD27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37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996217A-E8CA-026E-8619-A503FDCA4AB7}"/>
              </a:ext>
            </a:extLst>
          </p:cNvPr>
          <p:cNvSpPr txBox="1"/>
          <p:nvPr/>
        </p:nvSpPr>
        <p:spPr>
          <a:xfrm>
            <a:off x="228600" y="419100"/>
            <a:ext cx="1485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STM32 </a:t>
            </a:r>
            <a:r>
              <a:rPr lang="ko-KR" altLang="en-US" sz="5400" b="1" dirty="0">
                <a:solidFill>
                  <a:schemeClr val="bg1"/>
                </a:solidFill>
                <a:latin typeface="+mj-ea"/>
                <a:ea typeface="+mj-ea"/>
              </a:rPr>
              <a:t>보드에서 </a:t>
            </a:r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UART/USART </a:t>
            </a:r>
            <a:r>
              <a:rPr lang="ko-KR" altLang="en-US" sz="5400" b="1" dirty="0">
                <a:solidFill>
                  <a:schemeClr val="bg1"/>
                </a:solidFill>
                <a:latin typeface="+mj-ea"/>
                <a:ea typeface="+mj-ea"/>
              </a:rPr>
              <a:t>통신 사용법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A414A97-D7D7-FDF1-616B-A54C2DAFACF7}"/>
              </a:ext>
            </a:extLst>
          </p:cNvPr>
          <p:cNvGrpSpPr/>
          <p:nvPr/>
        </p:nvGrpSpPr>
        <p:grpSpPr>
          <a:xfrm>
            <a:off x="2312181" y="2019300"/>
            <a:ext cx="13663639" cy="5943600"/>
            <a:chOff x="1324793" y="1651076"/>
            <a:chExt cx="13663639" cy="5943600"/>
          </a:xfrm>
        </p:grpSpPr>
        <p:pic>
          <p:nvPicPr>
            <p:cNvPr id="6" name="그림 5" descr="텍스트, 스크린샷, 소프트웨어, 컴퓨터 아이콘이(가) 표시된 사진&#10;&#10;자동 생성된 설명">
              <a:extLst>
                <a:ext uri="{FF2B5EF4-FFF2-40B4-BE49-F238E27FC236}">
                  <a16:creationId xmlns:a16="http://schemas.microsoft.com/office/drawing/2014/main" id="{25C5452C-1E82-F3E4-06A6-65FA525D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4793" y="1651076"/>
              <a:ext cx="13663639" cy="59436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3F56D7-15F2-A0E8-4EFB-A4F79BAC73A0}"/>
                </a:ext>
              </a:extLst>
            </p:cNvPr>
            <p:cNvSpPr/>
            <p:nvPr/>
          </p:nvSpPr>
          <p:spPr>
            <a:xfrm>
              <a:off x="1371600" y="4457700"/>
              <a:ext cx="2057400" cy="11430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10AB34-8BD2-76D4-D498-FD60D54B6603}"/>
              </a:ext>
            </a:extLst>
          </p:cNvPr>
          <p:cNvGrpSpPr/>
          <p:nvPr/>
        </p:nvGrpSpPr>
        <p:grpSpPr>
          <a:xfrm>
            <a:off x="2200148" y="8300445"/>
            <a:ext cx="14106652" cy="1643655"/>
            <a:chOff x="1885696" y="8376645"/>
            <a:chExt cx="14106652" cy="164365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6813C75-AED6-691A-9F79-F91EA9C8BA96}"/>
                </a:ext>
              </a:extLst>
            </p:cNvPr>
            <p:cNvSpPr txBox="1"/>
            <p:nvPr/>
          </p:nvSpPr>
          <p:spPr>
            <a:xfrm>
              <a:off x="2200148" y="8376645"/>
              <a:ext cx="13792200" cy="1643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1">
                <a:lnSpc>
                  <a:spcPct val="107000"/>
                </a:lnSpc>
                <a:spcAft>
                  <a:spcPts val="800"/>
                </a:spcAft>
                <a:tabLst>
                  <a:tab pos="746760" algn="l"/>
                </a:tabLst>
              </a:pPr>
              <a:r>
                <a:rPr lang="en-US" altLang="ko-KR" sz="2800" dirty="0">
                  <a:solidFill>
                    <a:schemeClr val="bg1"/>
                  </a:solidFill>
                  <a:latin typeface="+mn-ea"/>
                </a:rPr>
                <a:t>2</a:t>
              </a:r>
              <a:r>
                <a:rPr lang="ko-KR" altLang="ko-KR" sz="2800" dirty="0">
                  <a:solidFill>
                    <a:schemeClr val="bg1"/>
                  </a:solidFill>
                  <a:latin typeface="+mn-ea"/>
                </a:rPr>
                <a:t>개의 </a:t>
              </a:r>
              <a:r>
                <a:rPr lang="en-US" altLang="ko-KR" sz="2800" dirty="0">
                  <a:solidFill>
                    <a:schemeClr val="bg1"/>
                  </a:solidFill>
                  <a:latin typeface="+mn-ea"/>
                </a:rPr>
                <a:t>UART</a:t>
              </a:r>
              <a:r>
                <a:rPr lang="ko-KR" altLang="en-US" sz="2800" dirty="0">
                  <a:solidFill>
                    <a:schemeClr val="bg1"/>
                  </a:solidFill>
                  <a:latin typeface="+mn-ea"/>
                </a:rPr>
                <a:t>와</a:t>
              </a:r>
              <a:r>
                <a:rPr lang="en-US" altLang="ko-KR" sz="2800" dirty="0">
                  <a:solidFill>
                    <a:schemeClr val="bg1"/>
                  </a:solidFill>
                  <a:latin typeface="+mn-ea"/>
                </a:rPr>
                <a:t> 4</a:t>
              </a:r>
              <a:r>
                <a:rPr lang="ko-KR" altLang="ko-KR" sz="2800" dirty="0">
                  <a:solidFill>
                    <a:schemeClr val="bg1"/>
                  </a:solidFill>
                  <a:latin typeface="+mn-ea"/>
                </a:rPr>
                <a:t>개의</a:t>
              </a:r>
              <a:r>
                <a:rPr lang="en-US" altLang="ko-KR" sz="2800" dirty="0">
                  <a:solidFill>
                    <a:schemeClr val="bg1"/>
                  </a:solidFill>
                  <a:latin typeface="+mn-ea"/>
                </a:rPr>
                <a:t> USART </a:t>
              </a:r>
              <a:r>
                <a:rPr lang="ko-KR" altLang="en-US" sz="2800" dirty="0">
                  <a:solidFill>
                    <a:schemeClr val="bg1"/>
                  </a:solidFill>
                  <a:latin typeface="+mn-ea"/>
                </a:rPr>
                <a:t>설정 가능</a:t>
              </a:r>
              <a:endParaRPr lang="en-US" altLang="ko-KR" sz="2800" dirty="0">
                <a:solidFill>
                  <a:schemeClr val="bg1"/>
                </a:solidFill>
                <a:latin typeface="+mn-ea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  <a:tabLst>
                  <a:tab pos="746760" algn="l"/>
                </a:tabLst>
              </a:pPr>
              <a:endParaRPr lang="en-US" altLang="ko-KR" sz="2800" dirty="0">
                <a:solidFill>
                  <a:schemeClr val="bg1"/>
                </a:solidFill>
                <a:latin typeface="+mn-ea"/>
              </a:endParaRPr>
            </a:p>
            <a:p>
              <a:pPr algn="just" latinLnBrk="1">
                <a:lnSpc>
                  <a:spcPct val="107000"/>
                </a:lnSpc>
                <a:spcAft>
                  <a:spcPts val="800"/>
                </a:spcAft>
                <a:tabLst>
                  <a:tab pos="746760" algn="l"/>
                </a:tabLst>
              </a:pPr>
              <a:r>
                <a:rPr lang="en-US" altLang="ko-KR" sz="2800" dirty="0">
                  <a:solidFill>
                    <a:schemeClr val="bg1"/>
                  </a:solidFill>
                  <a:latin typeface="+mn-ea"/>
                </a:rPr>
                <a:t>USART Mode</a:t>
              </a:r>
              <a:r>
                <a:rPr lang="ko-KR" altLang="ko-KR" sz="2800" dirty="0">
                  <a:solidFill>
                    <a:schemeClr val="bg1"/>
                  </a:solidFill>
                  <a:latin typeface="+mn-ea"/>
                </a:rPr>
                <a:t>에서 </a:t>
              </a:r>
              <a:r>
                <a:rPr lang="en-US" altLang="ko-KR" sz="2800" dirty="0">
                  <a:solidFill>
                    <a:schemeClr val="bg1"/>
                  </a:solidFill>
                  <a:latin typeface="+mn-ea"/>
                </a:rPr>
                <a:t>Asynchronous</a:t>
              </a:r>
              <a:r>
                <a:rPr lang="ko-KR" altLang="ko-KR" sz="2800" dirty="0">
                  <a:solidFill>
                    <a:schemeClr val="bg1"/>
                  </a:solidFill>
                  <a:latin typeface="+mn-ea"/>
                </a:rPr>
                <a:t>를 선택하면</a:t>
              </a:r>
              <a:r>
                <a:rPr lang="en-US" altLang="ko-KR" sz="2800" dirty="0">
                  <a:solidFill>
                    <a:schemeClr val="bg1"/>
                  </a:solidFill>
                  <a:latin typeface="+mn-ea"/>
                </a:rPr>
                <a:t> UART</a:t>
              </a:r>
              <a:r>
                <a:rPr lang="ko-KR" altLang="ko-KR" sz="2800" dirty="0">
                  <a:solidFill>
                    <a:schemeClr val="bg1"/>
                  </a:solidFill>
                  <a:latin typeface="+mn-ea"/>
                </a:rPr>
                <a:t>로 사용 가능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BB1CBE-671A-1603-4A70-B41050D17EB4}"/>
                </a:ext>
              </a:extLst>
            </p:cNvPr>
            <p:cNvGrpSpPr/>
            <p:nvPr/>
          </p:nvGrpSpPr>
          <p:grpSpPr>
            <a:xfrm>
              <a:off x="1905000" y="8496300"/>
              <a:ext cx="162052" cy="162052"/>
              <a:chOff x="0" y="-5971786"/>
              <a:chExt cx="6350000" cy="6350000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2DEEB72-E031-5201-A2BD-82A4548CEBFB}"/>
                  </a:ext>
                </a:extLst>
              </p:cNvPr>
              <p:cNvSpPr/>
              <p:nvPr/>
            </p:nvSpPr>
            <p:spPr>
              <a:xfrm>
                <a:off x="0" y="-5971786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EC0DA"/>
              </a:solidFill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</p:grp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984A837-86CE-76C3-463A-1705EA98E8D5}"/>
                </a:ext>
              </a:extLst>
            </p:cNvPr>
            <p:cNvSpPr/>
            <p:nvPr/>
          </p:nvSpPr>
          <p:spPr>
            <a:xfrm>
              <a:off x="1885696" y="9705848"/>
              <a:ext cx="162052" cy="162052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6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996217A-E8CA-026E-8619-A503FDCA4AB7}"/>
              </a:ext>
            </a:extLst>
          </p:cNvPr>
          <p:cNvSpPr txBox="1"/>
          <p:nvPr/>
        </p:nvSpPr>
        <p:spPr>
          <a:xfrm>
            <a:off x="228600" y="419100"/>
            <a:ext cx="1485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STM32 </a:t>
            </a:r>
            <a:r>
              <a:rPr lang="ko-KR" altLang="en-US" sz="5400" b="1" dirty="0">
                <a:solidFill>
                  <a:schemeClr val="bg1"/>
                </a:solidFill>
                <a:latin typeface="+mj-ea"/>
                <a:ea typeface="+mj-ea"/>
              </a:rPr>
              <a:t>보드에서 </a:t>
            </a:r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UART/USART </a:t>
            </a:r>
            <a:r>
              <a:rPr lang="ko-KR" altLang="en-US" sz="5400" b="1" dirty="0">
                <a:solidFill>
                  <a:schemeClr val="bg1"/>
                </a:solidFill>
                <a:latin typeface="+mj-ea"/>
                <a:ea typeface="+mj-ea"/>
              </a:rPr>
              <a:t>통신 사용법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13C75-AED6-691A-9F79-F91EA9C8BA96}"/>
              </a:ext>
            </a:extLst>
          </p:cNvPr>
          <p:cNvSpPr txBox="1"/>
          <p:nvPr/>
        </p:nvSpPr>
        <p:spPr>
          <a:xfrm>
            <a:off x="1504950" y="2171700"/>
            <a:ext cx="157731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UART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송신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3200" b="1" dirty="0" err="1">
                <a:solidFill>
                  <a:schemeClr val="bg1"/>
                </a:solidFill>
                <a:latin typeface="+mn-ea"/>
              </a:rPr>
              <a:t>HAL_UART_Trasmit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chemeClr val="bg1"/>
                </a:solidFill>
                <a:latin typeface="+mn-ea"/>
              </a:rPr>
              <a:t>huart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sz="3200" b="1" dirty="0" err="1">
                <a:solidFill>
                  <a:schemeClr val="bg1"/>
                </a:solidFill>
                <a:latin typeface="+mn-ea"/>
              </a:rPr>
              <a:t>pData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, Size, Timeout); </a:t>
            </a:r>
            <a:r>
              <a:rPr lang="en-US" altLang="ko-KR" sz="3200" b="1" dirty="0">
                <a:solidFill>
                  <a:schemeClr val="accent3"/>
                </a:solidFill>
                <a:latin typeface="+mn-ea"/>
              </a:rPr>
              <a:t>&lt;= UART</a:t>
            </a:r>
            <a:r>
              <a:rPr lang="ko-KR" altLang="en-US" sz="3200" b="1" dirty="0">
                <a:solidFill>
                  <a:schemeClr val="accent3"/>
                </a:solidFill>
                <a:latin typeface="+mn-ea"/>
              </a:rPr>
              <a:t>를 송신하는 함수</a:t>
            </a:r>
            <a:endParaRPr lang="en-US" altLang="ko-KR" sz="3200" b="1" dirty="0">
              <a:solidFill>
                <a:schemeClr val="accent3"/>
              </a:solidFill>
              <a:latin typeface="+mn-ea"/>
            </a:endParaRPr>
          </a:p>
          <a:p>
            <a:endParaRPr lang="en-US" altLang="ko-KR" sz="32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32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dirty="0" err="1">
                <a:solidFill>
                  <a:schemeClr val="bg1"/>
                </a:solidFill>
                <a:latin typeface="+mn-ea"/>
              </a:rPr>
              <a:t>huart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    =&gt; UART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의 </a:t>
            </a:r>
            <a:r>
              <a:rPr lang="ko-KR" altLang="en-US" sz="2800" dirty="0" err="1">
                <a:solidFill>
                  <a:schemeClr val="bg1"/>
                </a:solidFill>
                <a:latin typeface="+mn-ea"/>
              </a:rPr>
              <a:t>핸들러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dirty="0" err="1">
                <a:solidFill>
                  <a:schemeClr val="bg1"/>
                </a:solidFill>
                <a:latin typeface="+mn-ea"/>
              </a:rPr>
              <a:t>pData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   =&gt;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송신 데이터의 포인터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Size      =&gt;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송신 할 데이터 길이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Timeout =&gt; </a:t>
            </a:r>
            <a:r>
              <a:rPr lang="en-US" altLang="ko-KR" sz="2800" dirty="0" err="1">
                <a:solidFill>
                  <a:schemeClr val="bg1"/>
                </a:solidFill>
                <a:latin typeface="+mn-ea"/>
              </a:rPr>
              <a:t>ms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단위인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Timeout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4F5AAF57-4108-0A23-BCF1-BE3E430F7AD1}"/>
              </a:ext>
            </a:extLst>
          </p:cNvPr>
          <p:cNvGrpSpPr/>
          <p:nvPr/>
        </p:nvGrpSpPr>
        <p:grpSpPr>
          <a:xfrm>
            <a:off x="1143000" y="5905500"/>
            <a:ext cx="162052" cy="162052"/>
            <a:chOff x="0" y="0"/>
            <a:chExt cx="6350000" cy="6350000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202A2C7A-607C-F857-9AB2-B5576C75CEB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6" name="Group 8">
            <a:extLst>
              <a:ext uri="{FF2B5EF4-FFF2-40B4-BE49-F238E27FC236}">
                <a16:creationId xmlns:a16="http://schemas.microsoft.com/office/drawing/2014/main" id="{63E6A7F8-BB1D-8E54-89E7-C422B247D106}"/>
              </a:ext>
            </a:extLst>
          </p:cNvPr>
          <p:cNvGrpSpPr/>
          <p:nvPr/>
        </p:nvGrpSpPr>
        <p:grpSpPr>
          <a:xfrm>
            <a:off x="1143000" y="6819900"/>
            <a:ext cx="162052" cy="162052"/>
            <a:chOff x="0" y="0"/>
            <a:chExt cx="6350000" cy="6350000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1793CA22-32F0-5B25-3396-AF5D59D8895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4702340-75DB-1062-0BC1-024A76C82B5D}"/>
              </a:ext>
            </a:extLst>
          </p:cNvPr>
          <p:cNvGrpSpPr/>
          <p:nvPr/>
        </p:nvGrpSpPr>
        <p:grpSpPr>
          <a:xfrm>
            <a:off x="1143000" y="7658100"/>
            <a:ext cx="162052" cy="162052"/>
            <a:chOff x="0" y="0"/>
            <a:chExt cx="6350000" cy="63500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28DA6EA-43A9-4048-2669-84AE38FB6E88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2C040E1F-31D0-55D9-9B2D-423BEB2EB10F}"/>
              </a:ext>
            </a:extLst>
          </p:cNvPr>
          <p:cNvGrpSpPr/>
          <p:nvPr/>
        </p:nvGrpSpPr>
        <p:grpSpPr>
          <a:xfrm>
            <a:off x="1143000" y="8496300"/>
            <a:ext cx="162052" cy="162052"/>
            <a:chOff x="0" y="0"/>
            <a:chExt cx="6350000" cy="6350000"/>
          </a:xfrm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8E951A55-6A61-326A-2382-628D3F472EB8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0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996217A-E8CA-026E-8619-A503FDCA4AB7}"/>
              </a:ext>
            </a:extLst>
          </p:cNvPr>
          <p:cNvSpPr txBox="1"/>
          <p:nvPr/>
        </p:nvSpPr>
        <p:spPr>
          <a:xfrm>
            <a:off x="228600" y="419100"/>
            <a:ext cx="1485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STM32 </a:t>
            </a:r>
            <a:r>
              <a:rPr lang="ko-KR" altLang="en-US" sz="5400" b="1" dirty="0">
                <a:solidFill>
                  <a:schemeClr val="bg1"/>
                </a:solidFill>
                <a:latin typeface="+mj-ea"/>
                <a:ea typeface="+mj-ea"/>
              </a:rPr>
              <a:t>보드에서 </a:t>
            </a:r>
            <a:r>
              <a:rPr lang="en-US" altLang="ko-KR" sz="5400" b="1" dirty="0">
                <a:solidFill>
                  <a:schemeClr val="bg1"/>
                </a:solidFill>
                <a:latin typeface="+mj-ea"/>
                <a:ea typeface="+mj-ea"/>
              </a:rPr>
              <a:t>UART/USART </a:t>
            </a:r>
            <a:r>
              <a:rPr lang="ko-KR" altLang="en-US" sz="5400" b="1" dirty="0">
                <a:solidFill>
                  <a:schemeClr val="bg1"/>
                </a:solidFill>
                <a:latin typeface="+mj-ea"/>
                <a:ea typeface="+mj-ea"/>
              </a:rPr>
              <a:t>통신 사용법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13C75-AED6-691A-9F79-F91EA9C8BA96}"/>
              </a:ext>
            </a:extLst>
          </p:cNvPr>
          <p:cNvSpPr txBox="1"/>
          <p:nvPr/>
        </p:nvSpPr>
        <p:spPr>
          <a:xfrm>
            <a:off x="1504950" y="2136993"/>
            <a:ext cx="160972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UART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수신</a:t>
            </a:r>
            <a:endParaRPr lang="en-US" altLang="ko-KR" sz="28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3200" b="1" dirty="0" err="1">
                <a:solidFill>
                  <a:schemeClr val="bg1"/>
                </a:solidFill>
                <a:latin typeface="+mn-ea"/>
              </a:rPr>
              <a:t>HAL_UART_Trasmit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3200" b="1" dirty="0" err="1">
                <a:solidFill>
                  <a:schemeClr val="bg1"/>
                </a:solidFill>
                <a:latin typeface="+mn-ea"/>
              </a:rPr>
              <a:t>huart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sz="3200" b="1" dirty="0" err="1">
                <a:solidFill>
                  <a:schemeClr val="bg1"/>
                </a:solidFill>
                <a:latin typeface="+mn-ea"/>
              </a:rPr>
              <a:t>pData</a:t>
            </a:r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, Size, Timeout); </a:t>
            </a:r>
            <a:r>
              <a:rPr lang="en-US" altLang="ko-KR" sz="3200" b="1" dirty="0">
                <a:solidFill>
                  <a:schemeClr val="accent3"/>
                </a:solidFill>
                <a:latin typeface="+mn-ea"/>
              </a:rPr>
              <a:t>&lt;= UART</a:t>
            </a:r>
            <a:r>
              <a:rPr lang="ko-KR" altLang="en-US" sz="3200" b="1" dirty="0">
                <a:solidFill>
                  <a:schemeClr val="accent3"/>
                </a:solidFill>
                <a:latin typeface="+mn-ea"/>
              </a:rPr>
              <a:t>를 수신하는 함수</a:t>
            </a:r>
            <a:endParaRPr lang="en-US" altLang="ko-KR" sz="3200" b="1" dirty="0">
              <a:solidFill>
                <a:schemeClr val="accent3"/>
              </a:solidFill>
              <a:latin typeface="+mn-ea"/>
            </a:endParaRPr>
          </a:p>
          <a:p>
            <a:endParaRPr lang="en-US" altLang="ko-KR" sz="32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3200" b="1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dirty="0" err="1">
                <a:solidFill>
                  <a:schemeClr val="bg1"/>
                </a:solidFill>
                <a:latin typeface="+mn-ea"/>
              </a:rPr>
              <a:t>huart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    =&gt; UART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의 </a:t>
            </a:r>
            <a:r>
              <a:rPr lang="ko-KR" altLang="en-US" sz="2800" dirty="0" err="1">
                <a:solidFill>
                  <a:schemeClr val="bg1"/>
                </a:solidFill>
                <a:latin typeface="+mn-ea"/>
              </a:rPr>
              <a:t>핸들러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dirty="0" err="1">
                <a:solidFill>
                  <a:schemeClr val="bg1"/>
                </a:solidFill>
                <a:latin typeface="+mn-ea"/>
              </a:rPr>
              <a:t>pData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   =&gt;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수신 데이터의 포인터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Size      =&gt;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수신 할 데이터 길이</a:t>
            </a:r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endParaRPr lang="en-US" altLang="ko-KR" sz="28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Timeout =&gt; </a:t>
            </a:r>
            <a:r>
              <a:rPr lang="en-US" altLang="ko-KR" sz="2800" dirty="0" err="1">
                <a:solidFill>
                  <a:schemeClr val="bg1"/>
                </a:solidFill>
                <a:latin typeface="+mn-ea"/>
              </a:rPr>
              <a:t>ms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+mn-ea"/>
              </a:rPr>
              <a:t>단위인 </a:t>
            </a:r>
            <a:r>
              <a:rPr lang="en-US" altLang="ko-KR" sz="2800" dirty="0">
                <a:solidFill>
                  <a:schemeClr val="bg1"/>
                </a:solidFill>
                <a:latin typeface="+mn-ea"/>
              </a:rPr>
              <a:t>Timeout</a:t>
            </a:r>
            <a:endParaRPr lang="ko-KR" altLang="en-US" sz="28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4F5AAF57-4108-0A23-BCF1-BE3E430F7AD1}"/>
              </a:ext>
            </a:extLst>
          </p:cNvPr>
          <p:cNvGrpSpPr/>
          <p:nvPr/>
        </p:nvGrpSpPr>
        <p:grpSpPr>
          <a:xfrm>
            <a:off x="1143000" y="5905500"/>
            <a:ext cx="162052" cy="162052"/>
            <a:chOff x="0" y="0"/>
            <a:chExt cx="6350000" cy="6350000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202A2C7A-607C-F857-9AB2-B5576C75CEBF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6" name="Group 8">
            <a:extLst>
              <a:ext uri="{FF2B5EF4-FFF2-40B4-BE49-F238E27FC236}">
                <a16:creationId xmlns:a16="http://schemas.microsoft.com/office/drawing/2014/main" id="{63E6A7F8-BB1D-8E54-89E7-C422B247D106}"/>
              </a:ext>
            </a:extLst>
          </p:cNvPr>
          <p:cNvGrpSpPr/>
          <p:nvPr/>
        </p:nvGrpSpPr>
        <p:grpSpPr>
          <a:xfrm>
            <a:off x="1143000" y="6819900"/>
            <a:ext cx="162052" cy="162052"/>
            <a:chOff x="0" y="0"/>
            <a:chExt cx="6350000" cy="6350000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1793CA22-32F0-5B25-3396-AF5D59D8895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4702340-75DB-1062-0BC1-024A76C82B5D}"/>
              </a:ext>
            </a:extLst>
          </p:cNvPr>
          <p:cNvGrpSpPr/>
          <p:nvPr/>
        </p:nvGrpSpPr>
        <p:grpSpPr>
          <a:xfrm>
            <a:off x="1143000" y="7658100"/>
            <a:ext cx="162052" cy="162052"/>
            <a:chOff x="0" y="0"/>
            <a:chExt cx="6350000" cy="63500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28DA6EA-43A9-4048-2669-84AE38FB6E88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2C040E1F-31D0-55D9-9B2D-423BEB2EB10F}"/>
              </a:ext>
            </a:extLst>
          </p:cNvPr>
          <p:cNvGrpSpPr/>
          <p:nvPr/>
        </p:nvGrpSpPr>
        <p:grpSpPr>
          <a:xfrm>
            <a:off x="1143000" y="8496300"/>
            <a:ext cx="162052" cy="162052"/>
            <a:chOff x="0" y="0"/>
            <a:chExt cx="6350000" cy="6350000"/>
          </a:xfrm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8E951A55-6A61-326A-2382-628D3F472EB8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C0DA"/>
            </a:solidFill>
          </p:spPr>
          <p:txBody>
            <a:bodyPr/>
            <a:lstStyle/>
            <a:p>
              <a:endParaRPr lang="ko-KR" alt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3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369</Words>
  <Application>Microsoft Office PowerPoint</Application>
  <PresentationFormat>사용자 지정</PresentationFormat>
  <Paragraphs>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Symbol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검은색 파란색 어두운 단순한 디지털 5G 기술 기술 프레젠테이션</dc:title>
  <cp:lastModifiedBy>ASUS</cp:lastModifiedBy>
  <cp:revision>70</cp:revision>
  <dcterms:created xsi:type="dcterms:W3CDTF">2006-08-16T00:00:00Z</dcterms:created>
  <dcterms:modified xsi:type="dcterms:W3CDTF">2024-04-30T05:22:34Z</dcterms:modified>
  <dc:identifier>DAGDyP16eus</dc:identifier>
</cp:coreProperties>
</file>