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  <p:sldMasterId id="2147483722" r:id="rId2"/>
  </p:sldMasterIdLst>
  <p:notesMasterIdLst>
    <p:notesMasterId r:id="rId55"/>
  </p:notesMasterIdLst>
  <p:handoutMasterIdLst>
    <p:handoutMasterId r:id="rId56"/>
  </p:handoutMasterIdLst>
  <p:sldIdLst>
    <p:sldId id="645" r:id="rId3"/>
    <p:sldId id="649" r:id="rId4"/>
    <p:sldId id="588" r:id="rId5"/>
    <p:sldId id="650" r:id="rId6"/>
    <p:sldId id="651" r:id="rId7"/>
    <p:sldId id="652" r:id="rId8"/>
    <p:sldId id="653" r:id="rId9"/>
    <p:sldId id="654" r:id="rId10"/>
    <p:sldId id="655" r:id="rId11"/>
    <p:sldId id="657" r:id="rId12"/>
    <p:sldId id="603" r:id="rId13"/>
    <p:sldId id="659" r:id="rId14"/>
    <p:sldId id="642" r:id="rId15"/>
    <p:sldId id="689" r:id="rId16"/>
    <p:sldId id="690" r:id="rId17"/>
    <p:sldId id="692" r:id="rId18"/>
    <p:sldId id="693" r:id="rId19"/>
    <p:sldId id="691" r:id="rId20"/>
    <p:sldId id="688" r:id="rId21"/>
    <p:sldId id="608" r:id="rId22"/>
    <p:sldId id="610" r:id="rId23"/>
    <p:sldId id="611" r:id="rId24"/>
    <p:sldId id="614" r:id="rId25"/>
    <p:sldId id="577" r:id="rId26"/>
    <p:sldId id="590" r:id="rId27"/>
    <p:sldId id="612" r:id="rId28"/>
    <p:sldId id="622" r:id="rId29"/>
    <p:sldId id="641" r:id="rId30"/>
    <p:sldId id="643" r:id="rId31"/>
    <p:sldId id="662" r:id="rId32"/>
    <p:sldId id="661" r:id="rId33"/>
    <p:sldId id="663" r:id="rId34"/>
    <p:sldId id="664" r:id="rId35"/>
    <p:sldId id="665" r:id="rId36"/>
    <p:sldId id="667" r:id="rId37"/>
    <p:sldId id="686" r:id="rId38"/>
    <p:sldId id="669" r:id="rId39"/>
    <p:sldId id="644" r:id="rId40"/>
    <p:sldId id="672" r:id="rId41"/>
    <p:sldId id="679" r:id="rId42"/>
    <p:sldId id="681" r:id="rId43"/>
    <p:sldId id="685" r:id="rId44"/>
    <p:sldId id="605" r:id="rId45"/>
    <p:sldId id="682" r:id="rId46"/>
    <p:sldId id="695" r:id="rId47"/>
    <p:sldId id="694" r:id="rId48"/>
    <p:sldId id="687" r:id="rId49"/>
    <p:sldId id="666" r:id="rId50"/>
    <p:sldId id="676" r:id="rId51"/>
    <p:sldId id="674" r:id="rId52"/>
    <p:sldId id="673" r:id="rId53"/>
    <p:sldId id="639" r:id="rId54"/>
  </p:sldIdLst>
  <p:sldSz cx="12192000" cy="6858000"/>
  <p:notesSz cx="9866313" cy="6735763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Noto Sans" panose="020B0502040504020204" pitchFamily="34" charset="0"/>
      <p:regular r:id="rId61"/>
      <p:bold r:id="rId62"/>
      <p:italic r:id="rId63"/>
      <p:boldItalic r:id="rId64"/>
    </p:embeddedFont>
    <p:embeddedFont>
      <p:font typeface="굴림" panose="020B0600000101010101" pitchFamily="50" charset="-127"/>
      <p:regular r:id="rId65"/>
    </p:embeddedFont>
    <p:embeddedFont>
      <p:font typeface="맑은 고딕" panose="020B0503020000020004" pitchFamily="50" charset="-127"/>
      <p:regular r:id="rId66"/>
      <p:bold r:id="rId67"/>
    </p:embeddedFont>
    <p:embeddedFont>
      <p:font typeface="맑은 고딕" panose="020B0503020000020004" pitchFamily="50" charset="-127"/>
      <p:regular r:id="rId66"/>
      <p:bold r:id="rId6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7680" userDrawn="1">
          <p15:clr>
            <a:srgbClr val="A4A3A4"/>
          </p15:clr>
        </p15:guide>
        <p15:guide id="6" orient="horz" pos="3977" userDrawn="1">
          <p15:clr>
            <a:srgbClr val="A4A3A4"/>
          </p15:clr>
        </p15:guide>
        <p15:guide id="7" orient="horz" pos="1480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6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679353"/>
    <a:srgbClr val="F2F2F2"/>
    <a:srgbClr val="0D0D0D"/>
    <a:srgbClr val="181818"/>
    <a:srgbClr val="455870"/>
    <a:srgbClr val="68758C"/>
    <a:srgbClr val="DDE1EC"/>
    <a:srgbClr val="F48B8F"/>
    <a:srgbClr val="33B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3" autoAdjust="0"/>
    <p:restoredTop sz="97484" autoAdjust="0"/>
  </p:normalViewPr>
  <p:slideViewPr>
    <p:cSldViewPr snapToGrid="0" showGuides="1">
      <p:cViewPr varScale="1">
        <p:scale>
          <a:sx n="157" d="100"/>
          <a:sy n="157" d="100"/>
        </p:scale>
        <p:origin x="522" y="150"/>
      </p:cViewPr>
      <p:guideLst>
        <p:guide orient="horz" pos="2069"/>
        <p:guide pos="3840"/>
        <p:guide pos="393"/>
        <p:guide orient="horz"/>
        <p:guide pos="7680"/>
        <p:guide orient="horz" pos="3977"/>
        <p:guide orient="horz" pos="1480"/>
        <p:guide pos="7105"/>
        <p:guide pos="6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826" y="53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7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3.xml"/><Relationship Id="rId61" Type="http://schemas.openxmlformats.org/officeDocument/2006/relationships/font" Target="fonts/font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6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07A68D1-8105-46AF-B2FD-2E58EB9A4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8FF15-8159-4DD2-8AC9-43B60D7115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81525D-DC22-4BCC-AFEC-EF5C3F950B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627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2547B-A526-4CA1-81A5-78921E5028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4C5B024-7A09-4027-8CA4-82E9832416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627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D7EA7-B446-41D2-B05C-7317AD85D701}" type="datetimeFigureOut">
              <a:rPr lang="ko-KR" altLang="en-US" smtClean="0"/>
              <a:t>2024-04-16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14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7" y="0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4F9A-321E-4221-B503-2CE9710D97A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397806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7" y="6397806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E98F6-1BA1-4FC8-9B9F-8B32B262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4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1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8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2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74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49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0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1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1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43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13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28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18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5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88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70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14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12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31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44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54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04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328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03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468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15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60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18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0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87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04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92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363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63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90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67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912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00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341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8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407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29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873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4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4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1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8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1005-0C66-8A7F-0BDA-A6F8940B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624B7-0372-81A3-DDE9-8774E9E9E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73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D8F96D-034A-CFF2-99E8-654DC0ED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B1C5-852A-F398-152A-5EB6F48DF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98F6-1BA1-4FC8-9B9F-8B32B2629C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1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4AAA84-634D-4A25-9379-30420ED99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4"/>
            <a:ext cx="12190992" cy="6857433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575ECCDD-6879-4154-ACA5-B5CCB0CD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07675A4B-AEB1-41DB-97D1-EDDB4404F6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C1D7191B-8AC1-4E14-8CBE-8C87B5A71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F5219EB-1E13-424B-8523-B4E80CB157C1}"/>
              </a:ext>
            </a:extLst>
          </p:cNvPr>
          <p:cNvSpPr/>
          <p:nvPr userDrawn="1"/>
        </p:nvSpPr>
        <p:spPr>
          <a:xfrm>
            <a:off x="11453117" y="6368532"/>
            <a:ext cx="42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/>
              <a:t>‹#›</a:t>
            </a:fld>
            <a:endParaRPr lang="en-US" sz="900" spc="0" dirty="0">
              <a:solidFill>
                <a:srgbClr val="4C4C4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017F728-9E56-40FF-AA4C-B32500524284}"/>
              </a:ext>
            </a:extLst>
          </p:cNvPr>
          <p:cNvSpPr/>
          <p:nvPr userDrawn="1"/>
        </p:nvSpPr>
        <p:spPr>
          <a:xfrm>
            <a:off x="448735" y="6368532"/>
            <a:ext cx="4376467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1509303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04" userDrawn="1">
          <p15:clr>
            <a:srgbClr val="FBAE40"/>
          </p15:clr>
        </p15:guide>
        <p15:guide id="4" pos="7076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White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A092585-9640-409F-8D86-990381561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그림 개체 틀 5">
            <a:extLst>
              <a:ext uri="{FF2B5EF4-FFF2-40B4-BE49-F238E27FC236}">
                <a16:creationId xmlns:a16="http://schemas.microsoft.com/office/drawing/2014/main" id="{592CD1C3-A417-457C-8C4C-1278D8986A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1350084"/>
            <a:ext cx="10401300" cy="55079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클릭하여 이미지 삽입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1CD07114-C6A1-4717-84F7-514F3C9E4612}"/>
              </a:ext>
            </a:extLst>
          </p:cNvPr>
          <p:cNvSpPr/>
          <p:nvPr userDrawn="1"/>
        </p:nvSpPr>
        <p:spPr>
          <a:xfrm>
            <a:off x="11313417" y="6368532"/>
            <a:ext cx="42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/>
              <a:t>‹#›</a:t>
            </a:fld>
            <a:endParaRPr lang="en-US" sz="900" spc="0" dirty="0">
              <a:solidFill>
                <a:srgbClr val="4C4C4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EBD181C-3793-4F96-9D6E-21744493825E}"/>
              </a:ext>
            </a:extLst>
          </p:cNvPr>
          <p:cNvSpPr/>
          <p:nvPr userDrawn="1"/>
        </p:nvSpPr>
        <p:spPr>
          <a:xfrm>
            <a:off x="766235" y="6368532"/>
            <a:ext cx="4376467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id="{C312D0FE-A50F-46D3-9439-9A894DE1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6">
            <a:extLst>
              <a:ext uri="{FF2B5EF4-FFF2-40B4-BE49-F238E27FC236}">
                <a16:creationId xmlns:a16="http://schemas.microsoft.com/office/drawing/2014/main" id="{A3298E54-437B-44AE-8C55-62F547AC6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ECDF6F64-DDBE-4B6E-A8D6-0750F43667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00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0E7A352-9ED8-4F3C-905B-8F7B0F7C8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id="{6173DA09-1146-4814-9819-4EE3951F50B0}"/>
              </a:ext>
            </a:extLst>
          </p:cNvPr>
          <p:cNvSpPr/>
          <p:nvPr userDrawn="1"/>
        </p:nvSpPr>
        <p:spPr>
          <a:xfrm>
            <a:off x="11313417" y="6368532"/>
            <a:ext cx="42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/>
              <a:t>‹#›</a:t>
            </a:fld>
            <a:endParaRPr lang="en-US" sz="900" spc="0" dirty="0">
              <a:solidFill>
                <a:srgbClr val="7F7F7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5380F-81EC-4E5B-8838-E9A7B9F9FCED}"/>
              </a:ext>
            </a:extLst>
          </p:cNvPr>
          <p:cNvSpPr/>
          <p:nvPr userDrawn="1"/>
        </p:nvSpPr>
        <p:spPr>
          <a:xfrm>
            <a:off x="766235" y="6368532"/>
            <a:ext cx="4376467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E6657ED0-2BA0-4E6E-9DEE-A0D476F7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2155BBB6-EBB6-419F-B215-C39EFD2C0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74474BD8-2C87-4EE0-8640-F78D911A16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76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Black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EB2A88-0A56-4720-81FF-6A7E6E9DE2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05CA1593-D3CE-4E41-8776-7CF9559E370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1350084"/>
            <a:ext cx="10401300" cy="55079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클릭하여 이미지 삽입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C1F67-B4C1-47F9-951B-F92DECD4E453}"/>
              </a:ext>
            </a:extLst>
          </p:cNvPr>
          <p:cNvSpPr/>
          <p:nvPr userDrawn="1"/>
        </p:nvSpPr>
        <p:spPr>
          <a:xfrm>
            <a:off x="11313417" y="6368532"/>
            <a:ext cx="42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/>
              <a:t>‹#›</a:t>
            </a:fld>
            <a:endParaRPr lang="en-US" sz="900" spc="0" dirty="0">
              <a:solidFill>
                <a:srgbClr val="7F7F7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C5103-4B23-4B9A-AAE6-A45DD07A13DF}"/>
              </a:ext>
            </a:extLst>
          </p:cNvPr>
          <p:cNvSpPr/>
          <p:nvPr userDrawn="1"/>
        </p:nvSpPr>
        <p:spPr>
          <a:xfrm>
            <a:off x="766235" y="6368532"/>
            <a:ext cx="4376467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606538A5-7AFE-4B51-92EE-F603FA0B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D827CB03-8B75-4128-90A4-59DA2AA57A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7C681EB1-A2F8-4220-B3FE-CFA9036B98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38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CD8709C-680D-4B3B-B8AA-600E58D8B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2" descr="C:\Users\Administrator\Desktop\png\한줄형\한줄형_슬로건강조형_fullcolor(화이트).png">
            <a:extLst>
              <a:ext uri="{FF2B5EF4-FFF2-40B4-BE49-F238E27FC236}">
                <a16:creationId xmlns:a16="http://schemas.microsoft.com/office/drawing/2014/main" id="{F5BFFC1D-08B6-40D0-A1A4-BBAE5C6495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00" y="3201612"/>
            <a:ext cx="5342400" cy="4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45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326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432D033D-676A-423E-949A-17FB9DD3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6513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5FF747FD-8E98-43A1-9756-5EBC4FBFDC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DB1A8595-7295-4B93-92BC-D276A675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2180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8B9586-E4B3-4773-B1D6-D1C7580174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"/>
            <a:ext cx="12190992" cy="6857433"/>
          </a:xfrm>
          <a:prstGeom prst="rect">
            <a:avLst/>
          </a:prstGeom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id="{27EDDD7A-6B8A-4433-9401-FF0884B2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851BFA6A-B84D-4C0E-8B67-467ACE7343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E97872D5-2440-43CE-AAED-F8AB3AC241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30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04" userDrawn="1">
          <p15:clr>
            <a:srgbClr val="FBAE40"/>
          </p15:clr>
        </p15:guide>
        <p15:guide id="4" pos="7076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31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CD8709C-680D-4B3B-B8AA-600E58D8BA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2" descr="C:\Users\Administrator\Desktop\png\한줄형\한줄형_슬로건강조형_fullcolor(화이트).png">
            <a:extLst>
              <a:ext uri="{FF2B5EF4-FFF2-40B4-BE49-F238E27FC236}">
                <a16:creationId xmlns:a16="http://schemas.microsoft.com/office/drawing/2014/main" id="{F5BFFC1D-08B6-40D0-A1A4-BBAE5C64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00" y="3201612"/>
            <a:ext cx="5342400" cy="4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9F637167-1C64-40CF-BA8F-0548CAB0030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Administrator\Desktop\png\한줄형\한줄형_슬로건강조형_fullcolor(화이트).png">
            <a:extLst>
              <a:ext uri="{FF2B5EF4-FFF2-40B4-BE49-F238E27FC236}">
                <a16:creationId xmlns:a16="http://schemas.microsoft.com/office/drawing/2014/main" id="{4585E47A-B2FF-4550-AAE7-4F367F9C1E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00" y="3201612"/>
            <a:ext cx="5342400" cy="4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4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9DF752A-0267-4CF6-8816-4866F7E24CAF}"/>
              </a:ext>
            </a:extLst>
          </p:cNvPr>
          <p:cNvSpPr/>
          <p:nvPr userDrawn="1"/>
        </p:nvSpPr>
        <p:spPr>
          <a:xfrm>
            <a:off x="0" y="0"/>
            <a:ext cx="121914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C9689D-4197-47E2-9FF8-DB41B760A3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4"/>
            <a:ext cx="12190992" cy="68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제목 2">
            <a:extLst>
              <a:ext uri="{FF2B5EF4-FFF2-40B4-BE49-F238E27FC236}">
                <a16:creationId xmlns:a16="http://schemas.microsoft.com/office/drawing/2014/main" id="{A39CB8F4-61E2-4FEB-9930-18941778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98C9FD69-2E07-4207-A40D-1331D962E3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75C7C91A-6C3F-4836-AE46-C480720AC0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063BA67B-1487-4F41-A0CF-089953A20E0D}"/>
              </a:ext>
            </a:extLst>
          </p:cNvPr>
          <p:cNvSpPr/>
          <p:nvPr userDrawn="1"/>
        </p:nvSpPr>
        <p:spPr>
          <a:xfrm>
            <a:off x="11453117" y="6368532"/>
            <a:ext cx="42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/>
              <a:t>‹#›</a:t>
            </a:fld>
            <a:endParaRPr lang="en-US" sz="9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5B3E8E9-91A7-4EC2-88F3-9B62615387BC}"/>
              </a:ext>
            </a:extLst>
          </p:cNvPr>
          <p:cNvSpPr/>
          <p:nvPr userDrawn="1"/>
        </p:nvSpPr>
        <p:spPr>
          <a:xfrm>
            <a:off x="448735" y="6368532"/>
            <a:ext cx="4376467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111081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04" userDrawn="1">
          <p15:clr>
            <a:srgbClr val="FBAE40"/>
          </p15:clr>
        </p15:guide>
        <p15:guide id="4" pos="7076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471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_A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853685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E7D3DD72-A510-4BD1-82D9-80770A71BFDA}"/>
              </a:ext>
            </a:extLst>
          </p:cNvPr>
          <p:cNvSpPr/>
          <p:nvPr userDrawn="1"/>
        </p:nvSpPr>
        <p:spPr>
          <a:xfrm>
            <a:off x="11457391" y="6200320"/>
            <a:ext cx="4193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6777" latinLnBrk="0"/>
            <a:fld id="{88B3AE5A-10BA-4173-8E7E-D8F2BB88D393}" type="slidenum">
              <a:rPr kumimoji="1" lang="en-US" altLang="ko-KR" sz="800">
                <a:solidFill>
                  <a:srgbClr val="D1D2D4">
                    <a:lumMod val="75000"/>
                  </a:srgbClr>
                </a:solidFill>
                <a:cs typeface="굴림" pitchFamily="50" charset="-127"/>
              </a:rPr>
              <a:pPr algn="ctr" defTabSz="456777" latinLnBrk="0"/>
              <a:t>‹#›</a:t>
            </a:fld>
            <a:endParaRPr lang="en-US" sz="800" dirty="0">
              <a:solidFill>
                <a:srgbClr val="D1D2D4">
                  <a:lumMod val="75000"/>
                </a:srgbClr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E2038A6-5149-4C64-AAED-DFDFFBADF0BF}"/>
              </a:ext>
            </a:extLst>
          </p:cNvPr>
          <p:cNvSpPr/>
          <p:nvPr userDrawn="1"/>
        </p:nvSpPr>
        <p:spPr>
          <a:xfrm>
            <a:off x="533401" y="6200322"/>
            <a:ext cx="4376467" cy="19992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defTabSz="456777" latinLnBrk="0"/>
            <a:r>
              <a:rPr lang="en-US" altLang="ko-KR" sz="699" dirty="0">
                <a:solidFill>
                  <a:srgbClr val="D1D2D4">
                    <a:lumMod val="75000"/>
                  </a:srgbClr>
                </a:solidFill>
                <a:cs typeface="Malgun Gothic"/>
              </a:rPr>
              <a:t>IT</a:t>
            </a:r>
            <a:r>
              <a:rPr lang="ko-KR" altLang="en-US" sz="699" dirty="0">
                <a:solidFill>
                  <a:srgbClr val="D1D2D4">
                    <a:lumMod val="75000"/>
                  </a:srgbClr>
                </a:solidFill>
                <a:cs typeface="Malgun Gothic"/>
              </a:rPr>
              <a:t>기획실 </a:t>
            </a: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C6A27483-788A-4563-A700-AB623302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3" y="658387"/>
            <a:ext cx="10272183" cy="5444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198" b="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CB00016F-E222-4CA5-8A7E-A512EAA341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70" y="1202849"/>
            <a:ext cx="10272183" cy="43335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1299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51F5BCA6-7649-4CE2-94A8-F4C56E080A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1" y="658387"/>
            <a:ext cx="425451" cy="544462"/>
          </a:xfrm>
          <a:prstGeom prst="rect">
            <a:avLst/>
          </a:prstGeom>
          <a:ln>
            <a:noFill/>
          </a:ln>
        </p:spPr>
        <p:txBody>
          <a:bodyPr lIns="0" tIns="18000" rIns="0" bIns="0"/>
          <a:lstStyle>
            <a:lvl1pPr marL="0" indent="0" algn="l">
              <a:buNone/>
              <a:defRPr sz="1499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827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_A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853685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E7D3DD72-A510-4BD1-82D9-80770A71BFDA}"/>
              </a:ext>
            </a:extLst>
          </p:cNvPr>
          <p:cNvSpPr/>
          <p:nvPr userDrawn="1"/>
        </p:nvSpPr>
        <p:spPr>
          <a:xfrm>
            <a:off x="11457391" y="6200320"/>
            <a:ext cx="4193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6777" latinLnBrk="0"/>
            <a:fld id="{88B3AE5A-10BA-4173-8E7E-D8F2BB88D393}" type="slidenum">
              <a:rPr kumimoji="1" lang="en-US" altLang="ko-KR" sz="800">
                <a:solidFill>
                  <a:srgbClr val="D1D2D4">
                    <a:lumMod val="75000"/>
                  </a:srgbClr>
                </a:solidFill>
                <a:cs typeface="굴림" pitchFamily="50" charset="-127"/>
              </a:rPr>
              <a:pPr algn="ctr" defTabSz="456777" latinLnBrk="0"/>
              <a:t>‹#›</a:t>
            </a:fld>
            <a:endParaRPr lang="en-US" sz="800" dirty="0">
              <a:solidFill>
                <a:srgbClr val="D1D2D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Re-05.png">
            <a:extLst>
              <a:ext uri="{FF2B5EF4-FFF2-40B4-BE49-F238E27FC236}">
                <a16:creationId xmlns:a16="http://schemas.microsoft.com/office/drawing/2014/main" id="{C0CCF66F-1EDB-49D5-A39D-56F6143A4F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제목 2">
            <a:extLst>
              <a:ext uri="{FF2B5EF4-FFF2-40B4-BE49-F238E27FC236}">
                <a16:creationId xmlns:a16="http://schemas.microsoft.com/office/drawing/2014/main" id="{B8C517D6-65EB-47AE-806A-89A4D1E3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20670138-9C9F-46C3-B173-1C778D1401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F33C7DE9-B7F2-4A72-A425-B59B61638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512AC24-3441-4C96-85EE-6C861EB0475F}"/>
              </a:ext>
            </a:extLst>
          </p:cNvPr>
          <p:cNvSpPr/>
          <p:nvPr userDrawn="1"/>
        </p:nvSpPr>
        <p:spPr>
          <a:xfrm>
            <a:off x="11453117" y="6368532"/>
            <a:ext cx="42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/>
              <a:t>‹#›</a:t>
            </a:fld>
            <a:endParaRPr lang="en-US" sz="900" spc="0" dirty="0">
              <a:solidFill>
                <a:srgbClr val="4C4C4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0716F35-60AA-4200-9425-9BA9BDA55839}"/>
              </a:ext>
            </a:extLst>
          </p:cNvPr>
          <p:cNvSpPr/>
          <p:nvPr userDrawn="1"/>
        </p:nvSpPr>
        <p:spPr>
          <a:xfrm>
            <a:off x="979308" y="6368532"/>
            <a:ext cx="4376467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334831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White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Re-06.png">
            <a:extLst>
              <a:ext uri="{FF2B5EF4-FFF2-40B4-BE49-F238E27FC236}">
                <a16:creationId xmlns:a16="http://schemas.microsoft.com/office/drawing/2014/main" id="{AF18D1BB-3E54-4448-A60D-6A83BADDB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0513B59-66DE-403C-BC72-3BEE5B3470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" y="1676401"/>
            <a:ext cx="11898921" cy="518160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클릭하여 이미지 삽입</a:t>
            </a: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BE5044AC-A078-40E8-A26B-6AC5D4DA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CCC75F1C-DC63-46C4-A9F6-0F1F7D469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B464D483-B3C5-4665-B5A5-B9955597F5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White_상단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Re-07.png">
            <a:extLst>
              <a:ext uri="{FF2B5EF4-FFF2-40B4-BE49-F238E27FC236}">
                <a16:creationId xmlns:a16="http://schemas.microsoft.com/office/drawing/2014/main" id="{1DC1E654-B817-4FF7-B23E-F9590E0CF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제목 2">
            <a:extLst>
              <a:ext uri="{FF2B5EF4-FFF2-40B4-BE49-F238E27FC236}">
                <a16:creationId xmlns:a16="http://schemas.microsoft.com/office/drawing/2014/main" id="{F4DEF15C-10CC-4314-BD6B-99551768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5BA2ED59-E582-4959-B641-9CD9D9050C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A798FEAC-32B3-4ABB-862B-75440602E4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B3CC233-4605-4405-BB1B-5F0F1C9E0B28}"/>
              </a:ext>
            </a:extLst>
          </p:cNvPr>
          <p:cNvSpPr/>
          <p:nvPr userDrawn="1"/>
        </p:nvSpPr>
        <p:spPr>
          <a:xfrm>
            <a:off x="11453117" y="6368532"/>
            <a:ext cx="42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/>
              <a:t>‹#›</a:t>
            </a:fld>
            <a:endParaRPr lang="en-US" sz="900" spc="0" dirty="0">
              <a:solidFill>
                <a:srgbClr val="4C4C4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7612679-C512-4C37-80A6-5963A2AF4FB0}"/>
              </a:ext>
            </a:extLst>
          </p:cNvPr>
          <p:cNvSpPr/>
          <p:nvPr userDrawn="1"/>
        </p:nvSpPr>
        <p:spPr>
          <a:xfrm>
            <a:off x="979308" y="6368532"/>
            <a:ext cx="4376467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179722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8C0DB4-140F-42BE-A870-C69CEFDCE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id="{B94599D6-6736-4295-9238-252A1FD5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8A4A6279-3EDE-4F60-BB7E-0E21280B81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8120BF70-1D00-4A67-914A-7BF8DD443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ECF339A-BB56-4E37-B380-D02DAD50E011}"/>
              </a:ext>
            </a:extLst>
          </p:cNvPr>
          <p:cNvSpPr/>
          <p:nvPr userDrawn="1"/>
        </p:nvSpPr>
        <p:spPr>
          <a:xfrm>
            <a:off x="11453117" y="6368532"/>
            <a:ext cx="42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/>
              <a:t>‹#›</a:t>
            </a:fld>
            <a:endParaRPr lang="en-US" sz="9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397D5F4-9C21-4F78-B89F-FDA3EC8497FD}"/>
              </a:ext>
            </a:extLst>
          </p:cNvPr>
          <p:cNvSpPr/>
          <p:nvPr userDrawn="1"/>
        </p:nvSpPr>
        <p:spPr>
          <a:xfrm>
            <a:off x="979308" y="6368532"/>
            <a:ext cx="4376467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12766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Black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2247A0C-E5F2-4D52-B692-57F940D360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BB7A96C-D304-4AAA-9840-2E3A2ED49EB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" y="1655764"/>
            <a:ext cx="11897359" cy="5202237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클릭하여 이미지 삽입</a:t>
            </a: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0BFF9C8B-3963-43EB-89AD-B3C5338B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9ED06CD8-D19B-471C-83C0-9C1A885D1D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26FC08B9-1710-4DC1-ABBB-1984218152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5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Black_상단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6944DFC-3ED0-4E50-AEE7-0821BE5B2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제목 2">
            <a:extLst>
              <a:ext uri="{FF2B5EF4-FFF2-40B4-BE49-F238E27FC236}">
                <a16:creationId xmlns:a16="http://schemas.microsoft.com/office/drawing/2014/main" id="{D7C98D17-E39E-4824-A0CD-5E17A5F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775530FB-829C-4777-A174-535FE289D1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89011F48-6C74-4965-BC23-F4D816989B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996D688-62B2-4BB2-BCB2-E961A655908B}"/>
              </a:ext>
            </a:extLst>
          </p:cNvPr>
          <p:cNvSpPr/>
          <p:nvPr userDrawn="1"/>
        </p:nvSpPr>
        <p:spPr>
          <a:xfrm>
            <a:off x="11453117" y="6368532"/>
            <a:ext cx="42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/>
              <a:t>‹#›</a:t>
            </a:fld>
            <a:endParaRPr lang="en-US" sz="9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4496385-875A-43EE-88B8-0D31A18BB962}"/>
              </a:ext>
            </a:extLst>
          </p:cNvPr>
          <p:cNvSpPr/>
          <p:nvPr userDrawn="1"/>
        </p:nvSpPr>
        <p:spPr>
          <a:xfrm>
            <a:off x="979308" y="6368532"/>
            <a:ext cx="4376467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243567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DFB66F0-0B93-47CD-82D2-112706049D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BFF3CA7F-C204-48F2-9631-E57BD3C6BEFF}"/>
              </a:ext>
            </a:extLst>
          </p:cNvPr>
          <p:cNvSpPr/>
          <p:nvPr userDrawn="1"/>
        </p:nvSpPr>
        <p:spPr>
          <a:xfrm>
            <a:off x="11313417" y="6368532"/>
            <a:ext cx="42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/>
              <a:t>‹#›</a:t>
            </a:fld>
            <a:endParaRPr lang="en-US" sz="900" spc="0" dirty="0">
              <a:solidFill>
                <a:srgbClr val="4C4C4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F80A965B-4AF6-427E-B3C7-64110DD615F4}"/>
              </a:ext>
            </a:extLst>
          </p:cNvPr>
          <p:cNvSpPr/>
          <p:nvPr userDrawn="1"/>
        </p:nvSpPr>
        <p:spPr>
          <a:xfrm>
            <a:off x="766235" y="6368532"/>
            <a:ext cx="4376467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dirty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4259B3C4-6381-4F77-8900-1220926E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549276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81C4A9ED-8D9C-4ACF-BD7E-28B2BFCDBF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69" y="1004571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0" baseline="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36DAEE82-A344-47A2-BF92-C5B66D65BB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49275"/>
            <a:ext cx="425451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3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84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710" r:id="rId3"/>
    <p:sldLayoutId id="2147483711" r:id="rId4"/>
    <p:sldLayoutId id="2147483712" r:id="rId5"/>
    <p:sldLayoutId id="2147483713" r:id="rId6"/>
    <p:sldLayoutId id="2147483715" r:id="rId7"/>
    <p:sldLayoutId id="2147483714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690" r:id="rId14"/>
    <p:sldLayoutId id="2147483721" r:id="rId15"/>
    <p:sldLayoutId id="2147483692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04" userDrawn="1">
          <p15:clr>
            <a:srgbClr val="F26B43"/>
          </p15:clr>
        </p15:guide>
        <p15:guide id="4" pos="7076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9" r:id="rId5"/>
    <p:sldLayoutId id="214748373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04" userDrawn="1">
          <p15:clr>
            <a:srgbClr val="F26B43"/>
          </p15:clr>
        </p15:guide>
        <p15:guide id="4" pos="7076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5" Type="http://schemas.openxmlformats.org/officeDocument/2006/relationships/slide" Target="slide11.xml"/><Relationship Id="rId4" Type="http://schemas.openxmlformats.org/officeDocument/2006/relationships/hyperlink" Target="https://github.com/seoddong/k8s-spark-on-prem/blob/main/GCP/gcp_k8s_master.s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34.125.136.103:3000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ddong/k8s-spark-on-prem/blob/main/GCP/gcp_helm.s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github.com/bitnami/charts/tree/main/bitnami" TargetMode="Externa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blob/master/examples/src/main/python/pi.p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192.168.56.30:30078/" TargetMode="Externa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hub.io/packages/helm/bitnami/spark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ddong/k8s-spark-on-prem/blob/main/kafka/host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github.com/seoddong/k8s-spark-on-prem/blob/main/kafka/keywords.py" TargetMode="External"/><Relationship Id="rId5" Type="http://schemas.openxmlformats.org/officeDocument/2006/relationships/hyperlink" Target="https://github.com/seoddong/k8s-spark-on-prem/blob/main/kafka/kakaoBookProducer.py" TargetMode="External"/><Relationship Id="rId4" Type="http://schemas.openxmlformats.org/officeDocument/2006/relationships/hyperlink" Target="https://github.com/seoddong/k8s-spark-on-prem/blob/main/kafka/book_data_pb2.py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ddong/k8s-spark-on-prem/blob/main/kafka/sparkConsumer.py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ddong/k8s-spark-on-prem/blob/main/GCP/gcp_k8s_init.s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249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Base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이미지 만들기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– 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6F12D-A426-28BD-7562-A4606C755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7"/>
          <a:stretch/>
        </p:blipFill>
        <p:spPr>
          <a:xfrm>
            <a:off x="1485320" y="1503909"/>
            <a:ext cx="4436503" cy="43440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217788-6665-E485-5648-02070BC5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659" y="1503909"/>
            <a:ext cx="3086531" cy="10002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68F96-4E05-AE2F-7091-270FEC37A439}"/>
              </a:ext>
            </a:extLst>
          </p:cNvPr>
          <p:cNvSpPr txBox="1"/>
          <p:nvPr/>
        </p:nvSpPr>
        <p:spPr>
          <a:xfrm>
            <a:off x="7004304" y="3227856"/>
            <a:ext cx="3509669" cy="19296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기본 이미지용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VM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생성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k8s-master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리전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us-west4(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라스베이거스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머신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E2 (2vcore, 4GB)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부팅디스크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Rockylinux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방화벽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HTTP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체크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, HTTPS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체크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만들기 클릭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328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773FF8-1DAB-41BA-B532-FF7A4CC9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38" y="5265377"/>
            <a:ext cx="6866198" cy="12802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1" y="1010085"/>
            <a:ext cx="7295514" cy="51026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k8s-master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서버 마무리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k8s master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서버에 단독 환경 적용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고정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IP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적용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수정 </a:t>
            </a:r>
            <a:r>
              <a:rPr lang="en-US" altLang="ko-KR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네트워크 인터페이스 </a:t>
            </a:r>
            <a:r>
              <a:rPr lang="en-US" altLang="ko-KR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외부</a:t>
            </a:r>
            <a:r>
              <a:rPr lang="en-US" altLang="ko-KR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IPv4 </a:t>
            </a:r>
            <a:r>
              <a:rPr lang="ko-KR" altLang="en-US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주소 </a:t>
            </a:r>
            <a:r>
              <a:rPr lang="en-US" altLang="ko-KR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고정 외부</a:t>
            </a:r>
            <a:r>
              <a:rPr lang="en-US" altLang="ko-KR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IP </a:t>
            </a:r>
            <a:r>
              <a:rPr lang="ko-KR" altLang="en-US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주소 예약</a:t>
            </a:r>
            <a:r>
              <a:rPr lang="en-US" altLang="ko-KR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lang="ko-KR" altLang="en-US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050" spc="-60" dirty="0">
                <a:solidFill>
                  <a:srgbClr val="000000"/>
                </a:solidFill>
                <a:latin typeface="Malgun Gothic"/>
                <a:ea typeface="Malgun Gothic"/>
              </a:rPr>
              <a:t>k8s-master-ip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B050"/>
                </a:solidFill>
                <a:latin typeface="Malgun Gothic"/>
                <a:ea typeface="Malgun Gothic"/>
                <a:sym typeface="Wingdings" panose="05000000000000000000" pitchFamily="2" charset="2"/>
              </a:rPr>
              <a:t> IP </a:t>
            </a:r>
            <a:r>
              <a:rPr lang="ko-KR" altLang="en-US" sz="1400" spc="-60" dirty="0">
                <a:solidFill>
                  <a:srgbClr val="00B050"/>
                </a:solidFill>
                <a:latin typeface="Malgun Gothic"/>
                <a:ea typeface="Malgun Gothic"/>
                <a:sym typeface="Wingdings" panose="05000000000000000000" pitchFamily="2" charset="2"/>
              </a:rPr>
              <a:t>변경으로 기존 터미널 </a:t>
            </a:r>
            <a:r>
              <a:rPr lang="ko-KR" altLang="en-US" sz="1400" spc="-60" dirty="0" err="1">
                <a:solidFill>
                  <a:srgbClr val="00B050"/>
                </a:solidFill>
                <a:latin typeface="Malgun Gothic"/>
                <a:ea typeface="Malgun Gothic"/>
                <a:sym typeface="Wingdings" panose="05000000000000000000" pitchFamily="2" charset="2"/>
              </a:rPr>
              <a:t>먹통되므로</a:t>
            </a:r>
            <a:r>
              <a:rPr lang="ko-KR" altLang="en-US" sz="1400" spc="-60" dirty="0">
                <a:solidFill>
                  <a:srgbClr val="00B050"/>
                </a:solidFill>
                <a:latin typeface="Malgun Gothic"/>
                <a:ea typeface="Malgun Gothic"/>
                <a:sym typeface="Wingdings" panose="05000000000000000000" pitchFamily="2" charset="2"/>
              </a:rPr>
              <a:t> </a:t>
            </a:r>
            <a:r>
              <a:rPr lang="en-US" altLang="ko-KR" sz="1400" spc="-60" dirty="0">
                <a:solidFill>
                  <a:srgbClr val="00B050"/>
                </a:solidFill>
                <a:latin typeface="Malgun Gothic"/>
                <a:ea typeface="Malgun Gothic"/>
                <a:sym typeface="Wingdings" panose="05000000000000000000" pitchFamily="2" charset="2"/>
              </a:rPr>
              <a:t>ssh config </a:t>
            </a:r>
            <a:r>
              <a:rPr lang="ko-KR" altLang="en-US" sz="1400" spc="-60" dirty="0">
                <a:solidFill>
                  <a:srgbClr val="00B050"/>
                </a:solidFill>
                <a:latin typeface="Malgun Gothic"/>
                <a:ea typeface="Malgun Gothic"/>
                <a:sym typeface="Wingdings" panose="05000000000000000000" pitchFamily="2" charset="2"/>
              </a:rPr>
              <a:t>파일 수정하고 다시 연결하자</a:t>
            </a:r>
            <a:endParaRPr lang="en-US" altLang="ko-KR" sz="1400" spc="-60" dirty="0">
              <a:solidFill>
                <a:srgbClr val="00B05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hlinkClick r:id="rId4"/>
              </a:rPr>
              <a:t>gcp_k8s_master.sh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파일을 열고 안의 스크립트를 모두 복사한다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파일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새 텍스트 파일 메뉴 클릭해서 새 창을 열고 스크립트를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붙여넣는다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저장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(or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Ctrl+S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을 누르고 </a:t>
            </a:r>
            <a:r>
              <a:rPr lang="en-US" altLang="ko-KR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/root/k8s/gcp_k8s_master.sh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이름으로 저장한다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새 폴더를 만들면서 저장할 것인지 물어보면 순순히 응할 것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터미널 창에서 저장한 파일을 실행한다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방금 저장한 파일은 실행 권한이 없으므로 실행 권한을 부여한다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chmod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+x ./k8s/gcp_k8s_master.sh</a:t>
            </a:r>
          </a:p>
          <a:p>
            <a:pPr lvl="1">
              <a:lnSpc>
                <a:spcPct val="130000"/>
              </a:lnSpc>
            </a:pP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파일을 실행한다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./k8s/gcp_k8s_master.sh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여기까지 완료되면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  <a:hlinkClick r:id="rId5" action="ppaction://hlinksldjump"/>
              </a:rPr>
              <a:t>kube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hlinkClick r:id="rId5" action="ppaction://hlinksldjump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hlinkClick r:id="rId5" action="ppaction://hlinksldjump"/>
              </a:rPr>
              <a:t>연결 슬라이드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를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참고하여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설정을 마무리하자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7867D0-2E0E-E7E2-5BA1-C7CA50618920}"/>
              </a:ext>
            </a:extLst>
          </p:cNvPr>
          <p:cNvSpPr/>
          <p:nvPr/>
        </p:nvSpPr>
        <p:spPr>
          <a:xfrm>
            <a:off x="10912843" y="6096000"/>
            <a:ext cx="726393" cy="3040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0FD45C1-A8F4-4FCA-EA3A-D21CF8987343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>
            <a:off x="8463066" y="2805175"/>
            <a:ext cx="2812974" cy="3290825"/>
          </a:xfrm>
          <a:prstGeom prst="bentConnector2">
            <a:avLst/>
          </a:prstGeom>
          <a:ln w="28575">
            <a:solidFill>
              <a:schemeClr val="accent1">
                <a:alpha val="7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D0F2294-3E40-12AE-95E0-EFE40EC7711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63066" y="2805175"/>
            <a:ext cx="778432" cy="3340229"/>
          </a:xfrm>
          <a:prstGeom prst="bentConnector2">
            <a:avLst/>
          </a:prstGeom>
          <a:ln w="28575">
            <a:solidFill>
              <a:schemeClr val="accent1">
                <a:alpha val="7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B930C9-F42F-1815-038E-9867AA89F46A}"/>
              </a:ext>
            </a:extLst>
          </p:cNvPr>
          <p:cNvSpPr/>
          <p:nvPr/>
        </p:nvSpPr>
        <p:spPr>
          <a:xfrm>
            <a:off x="8878302" y="6108222"/>
            <a:ext cx="726393" cy="3040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EE174-2953-C398-3C5F-5BA9B3DB7094}"/>
              </a:ext>
            </a:extLst>
          </p:cNvPr>
          <p:cNvSpPr txBox="1"/>
          <p:nvPr/>
        </p:nvSpPr>
        <p:spPr>
          <a:xfrm>
            <a:off x="9317345" y="2475915"/>
            <a:ext cx="1744494" cy="2547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60" dirty="0">
                <a:solidFill>
                  <a:srgbClr val="FF0000"/>
                </a:solidFill>
                <a:latin typeface="Malgun Gothic"/>
                <a:ea typeface="Malgun Gothic"/>
              </a:rPr>
              <a:t>IP </a:t>
            </a:r>
            <a:r>
              <a:rPr lang="ko-KR" altLang="en-US" sz="1400" spc="-60" dirty="0">
                <a:solidFill>
                  <a:srgbClr val="FF0000"/>
                </a:solidFill>
                <a:latin typeface="Malgun Gothic"/>
                <a:ea typeface="Malgun Gothic"/>
              </a:rPr>
              <a:t>변경 </a:t>
            </a:r>
            <a:r>
              <a:rPr lang="ko-KR" altLang="en-US" sz="1400" spc="-60" dirty="0" err="1">
                <a:solidFill>
                  <a:srgbClr val="FF0000"/>
                </a:solidFill>
                <a:latin typeface="Malgun Gothic"/>
                <a:ea typeface="Malgun Gothic"/>
              </a:rPr>
              <a:t>잊지마세요</a:t>
            </a:r>
            <a:r>
              <a:rPr lang="en-US" altLang="ko-KR" sz="1400" spc="-60" dirty="0">
                <a:solidFill>
                  <a:srgbClr val="FF0000"/>
                </a:solidFill>
                <a:latin typeface="Malgun Gothic"/>
                <a:ea typeface="Malgun Gothic"/>
              </a:rPr>
              <a:t>~</a:t>
            </a:r>
            <a:endParaRPr lang="en-US" altLang="ko-KR" sz="1100" i="1" spc="-60" dirty="0">
              <a:solidFill>
                <a:srgbClr val="FF0000"/>
              </a:solidFill>
              <a:latin typeface="Consolas"/>
              <a:ea typeface="Malgun Gothic"/>
              <a:cs typeface="+mn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404725-1A6B-7255-1A29-AB98EECB46E4}"/>
              </a:ext>
            </a:extLst>
          </p:cNvPr>
          <p:cNvSpPr/>
          <p:nvPr/>
        </p:nvSpPr>
        <p:spPr>
          <a:xfrm>
            <a:off x="7502484" y="2656155"/>
            <a:ext cx="960582" cy="2980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6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5F29C-48F9-FE6F-56A3-33F061F48EE7}"/>
              </a:ext>
            </a:extLst>
          </p:cNvPr>
          <p:cNvSpPr txBox="1"/>
          <p:nvPr/>
        </p:nvSpPr>
        <p:spPr>
          <a:xfrm>
            <a:off x="1486481" y="1009495"/>
            <a:ext cx="9220199" cy="4260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</a:t>
            </a:r>
            <a:r>
              <a:rPr 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확인</a:t>
            </a:r>
            <a:endParaRPr lang="ko-KR" dirty="0"/>
          </a:p>
          <a:p>
            <a:pPr lvl="1">
              <a:lnSpc>
                <a:spcPct val="130000"/>
              </a:lnSpc>
            </a:pPr>
            <a:endParaRPr lang="ko-KR" sz="1100" i="1" spc="-60" dirty="0">
              <a:solidFill>
                <a:srgbClr val="8F5902"/>
              </a:solidFill>
              <a:latin typeface="Consolas"/>
              <a:ea typeface="맑은 고딕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Kube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 master – worker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노드간 연결</a:t>
            </a:r>
          </a:p>
          <a:p>
            <a:pPr lvl="1"/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Master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노드에서 아래 명령으로 토큰 생성 및 연결 명령어를 출력한다</a:t>
            </a:r>
            <a:endParaRPr lang="ko-KR" altLang="en-US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[root@k8s-master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cat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./join.sh</a:t>
            </a:r>
          </a:p>
          <a:p>
            <a:pPr lvl="1">
              <a:lnSpc>
                <a:spcPct val="130000"/>
              </a:lnSpc>
            </a:pP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kubeadm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join 192.168.56.30:6443 --token 7uruf6.n2w97dphqikk5m8f --discovery-token-ca-cert-hash sha256:b889a7b0767bde6e8d1dca4b326ef31669a7c6a4495ac18c7884d0dc41649e8f 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Master</a:t>
            </a:r>
            <a:r>
              <a:rPr lang="ko-KR" altLang="en-US" sz="1100" spc="-60" dirty="0" err="1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노드에서출력된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 문자열을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copy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후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worker node 1,2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에 접속하여 </a:t>
            </a:r>
            <a:r>
              <a:rPr lang="ko-KR" altLang="en-US" sz="1100" spc="-60" dirty="0" err="1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붙여넣고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 실행시킨다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.</a:t>
            </a:r>
          </a:p>
          <a:p>
            <a:pPr lvl="1">
              <a:lnSpc>
                <a:spcPct val="130000"/>
              </a:lnSpc>
            </a:pPr>
            <a:endParaRPr lang="en-US" altLang="ko-KR" sz="1100" spc="-60" dirty="0">
              <a:solidFill>
                <a:srgbClr val="222222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F57900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간혹 연결이 안 되는 경우가 있다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이런 경우에는 토큰을 새로 생성하고 출력된 문자열을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복붙하자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kubeadm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token create --print-join-command</a:t>
            </a:r>
          </a:p>
          <a:p>
            <a:pPr lvl="1"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  <a:cs typeface="+mn-lt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kube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설치 확인</a:t>
            </a:r>
          </a:p>
          <a:p>
            <a:pPr lvl="1"/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Master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노드에서 </a:t>
            </a:r>
            <a:r>
              <a:rPr lang="en-US" altLang="ko-KR" sz="1100" spc="-60" dirty="0" err="1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kubectl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 get nodes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명령어로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worker node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가 잘 연결되어 있는지 확인</a:t>
            </a:r>
            <a:endParaRPr lang="ko-KR" altLang="en-US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[root@k8s-master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kubectl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get nodes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D741BD-5E91-5F2D-2099-D65F14CAB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17"/>
          <a:stretch/>
        </p:blipFill>
        <p:spPr>
          <a:xfrm>
            <a:off x="1929383" y="2833153"/>
            <a:ext cx="8092563" cy="493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176857-380B-5E19-A98E-FCA70F26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383" y="5302455"/>
            <a:ext cx="3209545" cy="6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4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1" y="1010085"/>
            <a:ext cx="7295514" cy="36156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방화벽 설정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외부망에서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와 통신하기 위한 방화벽 설정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6443: for helm-client</a:t>
            </a: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30000: for dashboard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메뉴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VPC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네트워크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방화벽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방화벽 규칙 만들기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선택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k8s-common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대상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네트워크의 모든 인스턴스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소스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IPv4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범위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0.0.0.0/0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TCP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체크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포트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6443, 30000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만들기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선택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281FE8-4F1D-2948-F1BD-8C305569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52" y="354298"/>
            <a:ext cx="4040842" cy="61287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413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5F29C-48F9-FE6F-56A3-33F061F48EE7}"/>
              </a:ext>
            </a:extLst>
          </p:cNvPr>
          <p:cNvSpPr txBox="1"/>
          <p:nvPr/>
        </p:nvSpPr>
        <p:spPr>
          <a:xfrm>
            <a:off x="1486481" y="1009495"/>
            <a:ext cx="6338673" cy="1369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</a:t>
            </a:r>
            <a:r>
              <a:rPr 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확인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–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대시보드 접속하기</a:t>
            </a:r>
            <a:endParaRPr lang="ko-KR" dirty="0"/>
          </a:p>
          <a:p>
            <a:pPr>
              <a:lnSpc>
                <a:spcPct val="130000"/>
              </a:lnSpc>
            </a:pPr>
            <a:endParaRPr lang="ko-KR" altLang="en-US" sz="1400" spc="-6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400" spc="-60" dirty="0">
                <a:solidFill>
                  <a:srgbClr val="000000"/>
                </a:solidFill>
                <a:latin typeface="맑은 고딕"/>
                <a:ea typeface="맑은 고딕"/>
                <a:hlinkClick r:id="rId3"/>
              </a:rPr>
              <a:t>https://34.125.136.103:30000</a:t>
            </a:r>
            <a:r>
              <a:rPr lang="en-US" altLang="ko-KR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접속 </a:t>
            </a:r>
            <a:r>
              <a:rPr lang="en-US" altLang="ko-KR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고급 </a:t>
            </a:r>
            <a:r>
              <a:rPr lang="en-US" altLang="ko-KR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&gt; (</a:t>
            </a:r>
            <a:r>
              <a:rPr lang="ko-KR" altLang="en-US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안전하지 않음</a:t>
            </a:r>
            <a:r>
              <a:rPr lang="en-US" altLang="ko-KR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lang="ko-KR" altLang="en-US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endParaRPr lang="en-US" altLang="ko-KR" sz="1400" spc="-6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ko-KR" sz="1400" spc="-6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만약 로그인</a:t>
            </a:r>
            <a:r>
              <a:rPr lang="en-US" altLang="ko-KR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토큰 팝업이 뜬다면 </a:t>
            </a:r>
            <a:r>
              <a:rPr lang="en-US" altLang="ko-KR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생략</a:t>
            </a:r>
            <a:r>
              <a:rPr lang="en-US" altLang="ko-KR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” </a:t>
            </a:r>
            <a:r>
              <a:rPr lang="ko-KR" altLang="en-US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endParaRPr lang="en-US" altLang="ko-KR" sz="1400" spc="-6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CF31F7-D603-20C4-BE59-49454FD4B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937" y="3177617"/>
            <a:ext cx="3906557" cy="21403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521589-5532-36DC-5AE6-77FB20C270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8" t="10235" r="4791" b="19327"/>
          <a:stretch/>
        </p:blipFill>
        <p:spPr>
          <a:xfrm>
            <a:off x="6326910" y="2098960"/>
            <a:ext cx="4692071" cy="4297642"/>
          </a:xfrm>
          <a:prstGeom prst="rect">
            <a:avLst/>
          </a:prstGeom>
        </p:spPr>
      </p:pic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BA42D55F-7E0A-A0F1-41F9-18BF27992AB2}"/>
              </a:ext>
            </a:extLst>
          </p:cNvPr>
          <p:cNvSpPr/>
          <p:nvPr/>
        </p:nvSpPr>
        <p:spPr>
          <a:xfrm rot="5400000">
            <a:off x="5415350" y="4119948"/>
            <a:ext cx="1060703" cy="26029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1D085-0336-2E14-07FB-10D5F0B5507D}"/>
              </a:ext>
            </a:extLst>
          </p:cNvPr>
          <p:cNvSpPr txBox="1"/>
          <p:nvPr/>
        </p:nvSpPr>
        <p:spPr>
          <a:xfrm>
            <a:off x="1486481" y="1009495"/>
            <a:ext cx="9220199" cy="249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 err="1">
                <a:solidFill>
                  <a:srgbClr val="000000"/>
                </a:solidFill>
                <a:ea typeface="맑은 고딕"/>
              </a:rPr>
              <a:t>Helm</a:t>
            </a:r>
            <a:r>
              <a:rPr lang="ko-KR" altLang="en-US" sz="1400" spc="-60" dirty="0" err="1">
                <a:solidFill>
                  <a:srgbClr val="000000"/>
                </a:solidFill>
                <a:ea typeface="+mn-lt"/>
                <a:cs typeface="+mn-lt"/>
              </a:rPr>
              <a:t>이란</a:t>
            </a:r>
            <a:r>
              <a:rPr lang="ko-KR" altLang="en-US" sz="1400" spc="-60" dirty="0">
                <a:solidFill>
                  <a:srgbClr val="000000"/>
                </a:solidFill>
                <a:ea typeface="+mn-lt"/>
                <a:cs typeface="+mn-lt"/>
              </a:rPr>
              <a:t>?</a:t>
            </a:r>
            <a:endParaRPr lang="ko-KR" altLang="en-US" sz="1400" spc="-60" dirty="0">
              <a:solidFill>
                <a:srgbClr val="000000"/>
              </a:solidFill>
              <a:ea typeface="맑은 고딕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DB454C-8289-444B-5183-9504BFF8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832" y="1009495"/>
            <a:ext cx="5016335" cy="1583254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15BF8E-EFD0-366C-A0DB-D76FE31CC2E8}"/>
              </a:ext>
            </a:extLst>
          </p:cNvPr>
          <p:cNvSpPr txBox="1"/>
          <p:nvPr/>
        </p:nvSpPr>
        <p:spPr>
          <a:xfrm>
            <a:off x="1490847" y="2793412"/>
            <a:ext cx="7196446" cy="3522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sz="1100" spc="-60" dirty="0" err="1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Helm은</a:t>
            </a:r>
            <a:r>
              <a:rPr lang="ko-KR" sz="1100" spc="-60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ko-KR" sz="1100" spc="-60" dirty="0" err="1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Kubernetes</a:t>
            </a:r>
            <a:r>
              <a:rPr lang="ko-KR" sz="1100" spc="-60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 애플리케이션을 설치, 관리 및 업그레이드하는 데 사용되는 패키지 관리자입니다. </a:t>
            </a:r>
            <a:r>
              <a:rPr lang="ko-KR" sz="1100" spc="-60" dirty="0" err="1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Helm은</a:t>
            </a:r>
            <a:r>
              <a:rPr lang="ko-KR" sz="1100" spc="-60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ko-KR" sz="1100" spc="-60" dirty="0" err="1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Kubernetes의</a:t>
            </a:r>
            <a:r>
              <a:rPr lang="ko-KR" sz="1100" spc="-60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 패키지 매니저로서, 복잡한 애플리케이션을 쉽게 배포할 수 있도록 도와줍니다. 다음은 </a:t>
            </a:r>
            <a:r>
              <a:rPr lang="ko-KR" sz="1100" spc="-60" dirty="0" err="1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Helm의</a:t>
            </a:r>
            <a:r>
              <a:rPr lang="ko-KR" sz="1100" spc="-60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 기능 및 장점입니다.</a:t>
            </a:r>
            <a:endParaRPr lang="ko-KR" sz="1100" dirty="0">
              <a:highlight>
                <a:srgbClr val="FFFF00"/>
              </a:highlight>
              <a:ea typeface="맑은 고딕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sz="1100" b="1" spc="-60" dirty="0">
                <a:highlight>
                  <a:srgbClr val="FFFF00"/>
                </a:highlight>
                <a:ea typeface="+mn-lt"/>
                <a:cs typeface="+mn-lt"/>
              </a:rPr>
              <a:t>패키지 관리</a:t>
            </a:r>
            <a:r>
              <a:rPr lang="ko-KR" sz="1100" spc="-60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: </a:t>
            </a:r>
            <a:r>
              <a:rPr lang="ko-KR" sz="1100" spc="-60" dirty="0" err="1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Helm은</a:t>
            </a:r>
            <a:r>
              <a:rPr lang="ko-KR" sz="1100" spc="-60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 "</a:t>
            </a:r>
            <a:r>
              <a:rPr lang="ko-KR" sz="1100" spc="-60" dirty="0" err="1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차트"라고</a:t>
            </a:r>
            <a:r>
              <a:rPr lang="ko-KR" sz="1100" spc="-60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 하는 패키지 형식을 사용하여 </a:t>
            </a:r>
            <a:r>
              <a:rPr lang="ko-KR" sz="1100" spc="-60" dirty="0" err="1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Kubernetes</a:t>
            </a:r>
            <a:r>
              <a:rPr lang="ko-KR" sz="1100" spc="-60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 애플리케이션을 </a:t>
            </a:r>
            <a:r>
              <a:rPr lang="ko-KR" sz="1100" spc="-60" dirty="0" err="1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패키지화합니다</a:t>
            </a:r>
            <a:r>
              <a:rPr lang="ko-KR" sz="1100" spc="-60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. 이를 통해 애플리케이션을 쉽게 설치, 관리 및 업그레이드할 수 있습니다.</a:t>
            </a:r>
            <a:endParaRPr lang="ko-KR" altLang="en-US" sz="1100" dirty="0">
              <a:highlight>
                <a:srgbClr val="FFFF00"/>
              </a:highlight>
              <a:ea typeface="맑은 고딕" panose="020B0503020000020004" pitchFamily="34" charset="-127"/>
              <a:cs typeface="+mn-lt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sz="1100" b="1" spc="-60" dirty="0">
                <a:ea typeface="+mn-lt"/>
                <a:cs typeface="+mn-lt"/>
              </a:rPr>
              <a:t>재사용성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Helm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차트는 재사용 가능한 템플릿으로 제공됩니다. 따라서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Helm을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사용하여 애플리케이션을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패키지화하면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해당 애플리케이션을 다른 환경 또는 프로젝트로 쉽게 이동할 수 있습니다.</a:t>
            </a:r>
            <a:endParaRPr lang="ko-KR" sz="1100" dirty="0">
              <a:ea typeface="맑은 고딕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sz="1100" b="1" spc="-60" dirty="0">
                <a:ea typeface="+mn-lt"/>
                <a:cs typeface="+mn-lt"/>
              </a:rPr>
              <a:t>버전 관리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Helm은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애플리케이션의 여러 버전을 관리할 수 있습니다. 이를 통해 특정 버전의 애플리케이션을 빠르게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롤백하거나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업그레이드할 수 있습니다.</a:t>
            </a:r>
            <a:endParaRPr lang="ko-KR" sz="1100" dirty="0">
              <a:ea typeface="맑은 고딕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sz="1100" b="1" spc="-60" dirty="0">
                <a:ea typeface="+mn-lt"/>
                <a:cs typeface="+mn-lt"/>
              </a:rPr>
              <a:t>간편한 배포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Helm을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사용하면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명령행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인터페이스를 통해 간단하게 애플리케이션을 배포할 수 있습니다. 사용자는 복잡한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Kubernetes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매니페스트를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직접 작성할 필요가 없습니다.</a:t>
            </a:r>
            <a:endParaRPr lang="ko-KR" altLang="en-US" sz="1100" dirty="0">
              <a:ea typeface="+mn-lt"/>
              <a:cs typeface="+mn-lt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sz="1100" b="1" spc="-60" dirty="0">
                <a:ea typeface="+mn-lt"/>
                <a:cs typeface="+mn-lt"/>
              </a:rPr>
              <a:t>커뮤니티 및 생태계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Helm은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널리 사용되며, 커뮤니티에서 수많은 공식 및 커뮤니티 차트를 제공합니다. 따라서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Helm을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사용하여 다양한 유용한 애플리케이션을 쉽게 배포할 수 있습니다.</a:t>
            </a:r>
            <a:endParaRPr lang="ko-KR" sz="11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Helm은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Kubernetes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애플리케이션을 관리하는 데 매우 유용한 도구이며, </a:t>
            </a:r>
            <a:r>
              <a:rPr lang="ko-KR" sz="1100" spc="-60" dirty="0" err="1">
                <a:solidFill>
                  <a:srgbClr val="0D0D0D"/>
                </a:solidFill>
                <a:ea typeface="+mn-lt"/>
                <a:cs typeface="+mn-lt"/>
              </a:rPr>
              <a:t>Kubernetes의</a:t>
            </a:r>
            <a:r>
              <a:rPr lang="ko-KR" sz="1100" spc="-60" dirty="0">
                <a:solidFill>
                  <a:srgbClr val="0D0D0D"/>
                </a:solidFill>
                <a:ea typeface="+mn-lt"/>
                <a:cs typeface="+mn-lt"/>
              </a:rPr>
              <a:t> 애플리케이션 관리 과정을 단순화하고 자동화하는 데 큰 도움이 됩니다.</a:t>
            </a:r>
            <a:endParaRPr lang="ko-KR" sz="1100" dirty="0"/>
          </a:p>
        </p:txBody>
      </p:sp>
    </p:spTree>
    <p:extLst>
      <p:ext uri="{BB962C8B-B14F-4D97-AF65-F5344CB8AC3E}">
        <p14:creationId xmlns:p14="http://schemas.microsoft.com/office/powerpoint/2010/main" val="405637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1D085-0336-2E14-07FB-10D5F0B5507D}"/>
              </a:ext>
            </a:extLst>
          </p:cNvPr>
          <p:cNvSpPr txBox="1"/>
          <p:nvPr/>
        </p:nvSpPr>
        <p:spPr>
          <a:xfrm>
            <a:off x="1486481" y="1009495"/>
            <a:ext cx="9220199" cy="529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 err="1">
                <a:solidFill>
                  <a:srgbClr val="000000"/>
                </a:solidFill>
                <a:ea typeface="맑은 고딕"/>
              </a:rPr>
              <a:t>Helm</a:t>
            </a:r>
            <a:r>
              <a:rPr lang="ko-KR" altLang="en-US" sz="1400" spc="-60" dirty="0">
                <a:solidFill>
                  <a:srgbClr val="000000"/>
                </a:solidFill>
                <a:ea typeface="맑은 고딕"/>
              </a:rPr>
              <a:t> 아키텍처</a:t>
            </a:r>
          </a:p>
          <a:p>
            <a:pPr>
              <a:lnSpc>
                <a:spcPct val="130000"/>
              </a:lnSpc>
            </a:pPr>
            <a:endParaRPr lang="ko-KR" sz="1400" spc="-60" dirty="0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</p:txBody>
      </p:sp>
      <p:pic>
        <p:nvPicPr>
          <p:cNvPr id="2" name="Picture 1" descr="Helm 3 architecture">
            <a:extLst>
              <a:ext uri="{FF2B5EF4-FFF2-40B4-BE49-F238E27FC236}">
                <a16:creationId xmlns:a16="http://schemas.microsoft.com/office/drawing/2014/main" id="{AA31E016-651C-4E3E-102B-FC9B91C4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975649"/>
            <a:ext cx="4410074" cy="3211501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BE833-0CE2-7712-D864-114B4F085D28}"/>
              </a:ext>
            </a:extLst>
          </p:cNvPr>
          <p:cNvSpPr txBox="1"/>
          <p:nvPr/>
        </p:nvSpPr>
        <p:spPr>
          <a:xfrm>
            <a:off x="6591881" y="1971520"/>
            <a:ext cx="4514849" cy="3890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spc="-60" dirty="0" err="1">
                <a:solidFill>
                  <a:srgbClr val="000000"/>
                </a:solidFill>
                <a:ea typeface="맑은 고딕"/>
              </a:rPr>
              <a:t>Helm</a:t>
            </a:r>
            <a:r>
              <a:rPr lang="ko-KR" altLang="en-US" sz="1400" b="1" spc="-60" dirty="0">
                <a:solidFill>
                  <a:srgbClr val="000000"/>
                </a:solidFill>
                <a:ea typeface="맑은 고딕"/>
              </a:rPr>
              <a:t> 클라이언트를 통해서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ko-KR" altLang="en-US" sz="1400" spc="-60" dirty="0" err="1">
                <a:solidFill>
                  <a:srgbClr val="000000"/>
                </a:solidFill>
                <a:ea typeface="맑은 고딕"/>
              </a:rPr>
              <a:t>Helm</a:t>
            </a:r>
            <a:r>
              <a:rPr lang="ko-KR" altLang="en-US" sz="1400" spc="-60" dirty="0">
                <a:solidFill>
                  <a:srgbClr val="000000"/>
                </a:solidFill>
                <a:ea typeface="맑은 고딕"/>
              </a:rPr>
              <a:t> </a:t>
            </a:r>
            <a:r>
              <a:rPr lang="ko-KR" altLang="en-US" sz="1400" spc="-60" dirty="0" err="1">
                <a:solidFill>
                  <a:srgbClr val="000000"/>
                </a:solidFill>
                <a:ea typeface="맑은 고딕"/>
              </a:rPr>
              <a:t>chart</a:t>
            </a:r>
            <a:r>
              <a:rPr lang="ko-KR" altLang="en-US" sz="1400" spc="-60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1400" spc="-60" dirty="0" err="1">
                <a:solidFill>
                  <a:srgbClr val="000000"/>
                </a:solidFill>
                <a:ea typeface="맑은 고딕"/>
              </a:rPr>
              <a:t>Repository</a:t>
            </a:r>
            <a:endParaRPr lang="ko-KR" altLang="en-US" sz="1400" spc="-60" dirty="0">
              <a:solidFill>
                <a:srgbClr val="000000"/>
              </a:solidFill>
              <a:ea typeface="맑은 고딕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Kubernetes에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패키지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배포</a:t>
            </a:r>
            <a:endParaRPr lang="en-US" altLang="ko-KR" sz="1400" spc="-60" dirty="0">
              <a:solidFill>
                <a:srgbClr val="000000"/>
              </a:solidFill>
              <a:ea typeface="맑은 고딕"/>
              <a:cs typeface="+mn-lt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30000"/>
              </a:lnSpc>
              <a:buFont typeface="Arial"/>
            </a:pPr>
            <a:r>
              <a:rPr lang="en-US" altLang="ko-KR" sz="1400" b="1" spc="-60" dirty="0">
                <a:solidFill>
                  <a:srgbClr val="000000"/>
                </a:solidFill>
                <a:ea typeface="맑은 고딕"/>
                <a:cs typeface="+mn-lt"/>
              </a:rPr>
              <a:t>Helm chart</a:t>
            </a:r>
          </a:p>
          <a:p>
            <a:pPr>
              <a:lnSpc>
                <a:spcPct val="130000"/>
              </a:lnSpc>
              <a:buFont typeface="Arial"/>
            </a:pP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Kube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어플리케이션을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패키징하기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위한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템플릿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제공</a:t>
            </a:r>
            <a:endParaRPr lang="en-US" altLang="ko-KR" sz="1400" spc="-60" dirty="0">
              <a:solidFill>
                <a:srgbClr val="000000"/>
              </a:solidFill>
              <a:ea typeface="맑은 고딕"/>
              <a:cs typeface="+mn-lt"/>
            </a:endParaRPr>
          </a:p>
          <a:p>
            <a:pPr>
              <a:lnSpc>
                <a:spcPct val="130000"/>
              </a:lnSpc>
              <a:buFont typeface="Arial"/>
            </a:pPr>
            <a:r>
              <a:rPr lang="en-US" altLang="ko-KR" sz="1400" spc="-60" dirty="0" err="1">
                <a:solidFill>
                  <a:srgbClr val="FF0000"/>
                </a:solidFill>
                <a:ea typeface="맑은 고딕"/>
                <a:cs typeface="+mn-lt"/>
              </a:rPr>
              <a:t>values.yaml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ea typeface="맑은 고딕"/>
                <a:cs typeface="+mn-lt"/>
              </a:rPr>
              <a:t>에서 설정 커스터마이징 가능</a:t>
            </a:r>
            <a:endParaRPr lang="en-US" altLang="ko-KR" sz="1400" spc="-60" dirty="0">
              <a:solidFill>
                <a:srgbClr val="000000"/>
              </a:solidFill>
              <a:ea typeface="맑은 고딕"/>
              <a:cs typeface="+mn-lt"/>
            </a:endParaRPr>
          </a:p>
          <a:p>
            <a:pPr>
              <a:lnSpc>
                <a:spcPct val="130000"/>
              </a:lnSpc>
              <a:buFont typeface="Arial"/>
            </a:pPr>
            <a:endParaRPr lang="en-US" altLang="ko-KR" sz="1400" spc="-60" dirty="0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30000"/>
              </a:lnSpc>
              <a:buFont typeface="Arial"/>
            </a:pP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Helm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Client의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위치</a:t>
            </a:r>
            <a:endParaRPr lang="en-US" altLang="ko-KR" sz="1400" spc="-60" dirty="0">
              <a:solidFill>
                <a:srgbClr val="000000"/>
              </a:solidFill>
              <a:ea typeface="맑은 고딕"/>
              <a:cs typeface="+mn-lt"/>
            </a:endParaRPr>
          </a:p>
          <a:p>
            <a:pPr>
              <a:lnSpc>
                <a:spcPct val="130000"/>
              </a:lnSpc>
              <a:buFont typeface="Arial"/>
            </a:pP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일반적으로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kubernetes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외부에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 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위치</a:t>
            </a:r>
            <a:endParaRPr lang="en-US" altLang="ko-KR" sz="1400" spc="-60" dirty="0">
              <a:solidFill>
                <a:srgbClr val="000000"/>
              </a:solidFill>
              <a:ea typeface="맑은 고딕"/>
              <a:cs typeface="+mn-lt"/>
            </a:endParaRPr>
          </a:p>
          <a:p>
            <a:pPr>
              <a:lnSpc>
                <a:spcPct val="130000"/>
              </a:lnSpc>
              <a:buFont typeface="Arial"/>
            </a:pPr>
            <a:endParaRPr lang="en-US" altLang="ko-KR" sz="1400" spc="-60" dirty="0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30000"/>
              </a:lnSpc>
              <a:buFont typeface="Arial"/>
            </a:pPr>
            <a:r>
              <a:rPr lang="en-US" altLang="ko-KR" sz="1400" b="1" spc="-60" dirty="0" err="1">
                <a:solidFill>
                  <a:srgbClr val="000000"/>
                </a:solidFill>
                <a:ea typeface="맑은 고딕"/>
                <a:cs typeface="+mn-lt"/>
              </a:rPr>
              <a:t>Helm과</a:t>
            </a:r>
            <a:r>
              <a:rPr lang="en-US" altLang="ko-KR" sz="1400" b="1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b="1" spc="-60" dirty="0" err="1">
                <a:solidFill>
                  <a:srgbClr val="000000"/>
                </a:solidFill>
                <a:ea typeface="맑은 고딕"/>
                <a:cs typeface="+mn-lt"/>
              </a:rPr>
              <a:t>kube와의</a:t>
            </a:r>
            <a:r>
              <a:rPr lang="en-US" altLang="ko-KR" sz="1400" b="1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b="1" spc="-60" dirty="0" err="1">
                <a:solidFill>
                  <a:srgbClr val="000000"/>
                </a:solidFill>
                <a:ea typeface="맑은 고딕"/>
                <a:cs typeface="+mn-lt"/>
              </a:rPr>
              <a:t>통신</a:t>
            </a:r>
            <a:endParaRPr lang="en-US" altLang="ko-KR" sz="1400" b="1" spc="-60" dirty="0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30000"/>
              </a:lnSpc>
              <a:buFont typeface="Arial"/>
            </a:pP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Kube API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통해서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통신하며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 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뒤에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나올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helm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환경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설정에서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 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자세히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기술</a:t>
            </a:r>
            <a:r>
              <a:rPr lang="en-US" altLang="ko-KR" sz="1400" spc="-60" dirty="0">
                <a:solidFill>
                  <a:srgbClr val="000000"/>
                </a:solidFill>
                <a:ea typeface="맑은 고딕"/>
                <a:cs typeface="+mn-lt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ea typeface="맑은 고딕"/>
                <a:cs typeface="+mn-lt"/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383456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33300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Helm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Base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머신 이미지로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helm-client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만들기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맑은 고딕"/>
                <a:ea typeface="맑은 고딕"/>
              </a:rPr>
              <a:t>(Quiz 1)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머신 이미지 메뉴에서 전에 만든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Base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이미지를 이용하여 인스턴스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1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대를 추가한다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helm-client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방화벽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HTTP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체크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, HTTPS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체크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만들기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클릭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맑은 고딕"/>
                <a:ea typeface="맑은 고딕"/>
              </a:rPr>
              <a:t>(Quiz 2)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접속 환경을 만든다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SSH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Config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파일에 정보 추가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 터미널 접속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79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36501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Helm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Base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머신 이미지로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helm-client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만들기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Helm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설치하기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hlinkClick r:id="rId3"/>
              </a:rPr>
              <a:t>gcp_helm.sh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파일을 열고 안의 스크립트를 모두 복사한다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파일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새 텍스트 파일 메뉴 클릭해서 새 창을 열고 스크립트를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붙여넣는다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저장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(or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Ctrl+S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을 누르고 </a:t>
            </a:r>
            <a:r>
              <a:rPr lang="en-US" altLang="ko-KR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/root/helm/gcp_helm.sh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이름으로 저장한다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새 폴더를 만들면서 저장할 것인지 물어보면 순순히 응할 것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터미널 창에서 저장한 파일을 실행한다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방금 저장한 파일은 실행 권한이 없으므로 실행 권한을 부여한다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chmod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+x ./helm/gcp_helm.sh</a:t>
            </a:r>
          </a:p>
          <a:p>
            <a:pPr lvl="1">
              <a:lnSpc>
                <a:spcPct val="130000"/>
              </a:lnSpc>
            </a:pP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파일을 실행한다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./helm/gcp_helm.sh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428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B10535-5113-831C-DB1F-20BA22689031}"/>
              </a:ext>
            </a:extLst>
          </p:cNvPr>
          <p:cNvGrpSpPr/>
          <p:nvPr/>
        </p:nvGrpSpPr>
        <p:grpSpPr>
          <a:xfrm>
            <a:off x="8093488" y="3182128"/>
            <a:ext cx="3511297" cy="2682918"/>
            <a:chOff x="4745396" y="2697289"/>
            <a:chExt cx="3511297" cy="268291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D6B48-884D-0CDC-1215-302A020B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5326" y="2697289"/>
              <a:ext cx="3340163" cy="174727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5FAE62-37F4-4C6A-B053-665BD024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5326" y="4673184"/>
              <a:ext cx="2673220" cy="70702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34F8957-E8CB-ECF8-1FDD-27CE98C85CEA}"/>
                </a:ext>
              </a:extLst>
            </p:cNvPr>
            <p:cNvSpPr/>
            <p:nvPr/>
          </p:nvSpPr>
          <p:spPr>
            <a:xfrm>
              <a:off x="4745397" y="3931411"/>
              <a:ext cx="3511296" cy="1554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314153-791D-9CCD-F17E-F5FC446B58B1}"/>
                </a:ext>
              </a:extLst>
            </p:cNvPr>
            <p:cNvSpPr/>
            <p:nvPr/>
          </p:nvSpPr>
          <p:spPr>
            <a:xfrm>
              <a:off x="4767746" y="5197327"/>
              <a:ext cx="2808000" cy="1554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A467F5C5-CFDB-8EE9-7B57-9FB22D5CEEB2}"/>
                </a:ext>
              </a:extLst>
            </p:cNvPr>
            <p:cNvCxnSpPr>
              <a:cxnSpLocks/>
              <a:stCxn id="6" idx="1"/>
              <a:endCxn id="7" idx="1"/>
            </p:cNvCxnSpPr>
            <p:nvPr/>
          </p:nvCxnSpPr>
          <p:spPr>
            <a:xfrm rot="10800000" flipH="1" flipV="1">
              <a:off x="4745396" y="4009135"/>
              <a:ext cx="22349" cy="1265916"/>
            </a:xfrm>
            <a:prstGeom prst="bentConnector3">
              <a:avLst>
                <a:gd name="adj1" fmla="val -1022865"/>
              </a:avLst>
            </a:prstGeom>
            <a:ln w="28575">
              <a:solidFill>
                <a:schemeClr val="accent1">
                  <a:alpha val="70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1486482" y="1009495"/>
            <a:ext cx="6319726" cy="5427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helm</a:t>
            </a:r>
            <a:r>
              <a:rPr 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설정</a:t>
            </a:r>
            <a:endParaRPr lang="ko-KR" dirty="0"/>
          </a:p>
          <a:p>
            <a:pPr lvl="1">
              <a:lnSpc>
                <a:spcPct val="130000"/>
              </a:lnSpc>
            </a:pPr>
            <a:endParaRPr lang="ko-KR" sz="1100" i="1" spc="-60" dirty="0">
              <a:solidFill>
                <a:srgbClr val="8F5902"/>
              </a:solidFill>
              <a:latin typeface="Consolas"/>
              <a:ea typeface="맑은 고딕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Helm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설치 확인</a:t>
            </a: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Helm </a:t>
            </a:r>
            <a:r>
              <a:rPr lang="ko-KR" altLang="en-US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버전 정보 확인해보기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version</a:t>
            </a:r>
            <a:endParaRPr lang="ko-KR" dirty="0"/>
          </a:p>
          <a:p>
            <a:pPr lvl="1"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Helm repo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관리 명령어</a:t>
            </a:r>
            <a:endParaRPr lang="en-US" altLang="ko-KR" sz="1100" spc="-60" dirty="0">
              <a:solidFill>
                <a:srgbClr val="222222"/>
              </a:solidFill>
              <a:latin typeface="Consolas"/>
              <a:ea typeface="+mn-lt"/>
              <a:cs typeface="+mn-lt"/>
            </a:endParaRPr>
          </a:p>
          <a:p>
            <a:pPr lvl="1"/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repo list</a:t>
            </a:r>
          </a:p>
          <a:p>
            <a:pPr lvl="1"/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필요한 경우 실행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)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repo remove </a:t>
            </a:r>
            <a:r>
              <a:rPr lang="ko-KR" altLang="en-US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리포이름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Helm repo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추가</a:t>
            </a:r>
          </a:p>
          <a:p>
            <a:pPr lvl="1"/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K8s-spark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repo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를 설치하는 여러 방법</a:t>
            </a:r>
            <a:endParaRPr lang="en-US" altLang="ko-KR" sz="1100" spc="-60" dirty="0">
              <a:solidFill>
                <a:srgbClr val="222222"/>
              </a:solidFill>
              <a:latin typeface="Consolas"/>
              <a:ea typeface="+mn-lt"/>
              <a:cs typeface="+mn-lt"/>
            </a:endParaRPr>
          </a:p>
          <a:p>
            <a:pPr lvl="1"/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repo add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bitnami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https://charts.bitnami.com/bitnami 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repo update</a:t>
            </a:r>
          </a:p>
          <a:p>
            <a:pPr lvl="1"/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필요한 경우 실행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)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de-DE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pull bitnami/spark --version 5.1.2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 startAt="4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Helm repo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및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chart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조회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search repo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bitnami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search repo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bitnami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/spark --versions</a:t>
            </a:r>
          </a:p>
          <a:p>
            <a:pPr lvl="1">
              <a:lnSpc>
                <a:spcPct val="130000"/>
              </a:lnSpc>
            </a:pPr>
            <a:endParaRPr lang="en-US" altLang="ko-KR" sz="1100" spc="-60" dirty="0">
              <a:solidFill>
                <a:srgbClr val="222222"/>
              </a:solidFill>
              <a:latin typeface="Consolas"/>
              <a:ea typeface="+mn-lt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솔루션 설치의 사전 설정 정보 조회 </a:t>
            </a:r>
            <a:endParaRPr lang="en-US" altLang="ko-KR" sz="1100" spc="-60" dirty="0">
              <a:solidFill>
                <a:srgbClr val="222222"/>
              </a:solidFill>
              <a:latin typeface="Consolas"/>
              <a:ea typeface="+mn-lt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# 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기본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values.yaml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보기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show values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bitnami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/spark</a:t>
            </a:r>
          </a:p>
          <a:p>
            <a:pPr lvl="1">
              <a:lnSpc>
                <a:spcPct val="130000"/>
              </a:lnSpc>
            </a:pP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그런데 아래 링크에서 </a:t>
            </a:r>
            <a:r>
              <a:rPr lang="ko-KR" altLang="en-US" sz="1100" spc="-60" dirty="0" err="1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보는게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 더 편하긴 하다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  <a:hlinkClick r:id="rId5"/>
              </a:rPr>
              <a:t>https://github.com/bitnami/charts/tree/main/bitnami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66DD2-A31D-EC08-57BF-72C24A0E06BC}"/>
              </a:ext>
            </a:extLst>
          </p:cNvPr>
          <p:cNvSpPr txBox="1"/>
          <p:nvPr/>
        </p:nvSpPr>
        <p:spPr>
          <a:xfrm>
            <a:off x="6200734" y="1500187"/>
            <a:ext cx="5760986" cy="4936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 startAt="5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참고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) Helm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과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kube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클러스터간 연결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(gcp_helm.sh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에서 이미 실행함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)</a:t>
            </a:r>
            <a:endParaRPr lang="ko-KR" altLang="en-US" sz="1400" spc="-60" dirty="0">
              <a:solidFill>
                <a:srgbClr val="000000"/>
              </a:solidFill>
              <a:latin typeface="Malgun Gothic"/>
              <a:ea typeface="Malgun Gothic"/>
              <a:cs typeface="+mn-lt"/>
            </a:endParaRPr>
          </a:p>
          <a:p>
            <a:pPr lvl="1"/>
            <a:r>
              <a:rPr lang="en-US" altLang="ko-KR" sz="1100" spc="-60" dirty="0" err="1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Kube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 master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의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~/.</a:t>
            </a:r>
            <a:r>
              <a:rPr lang="en-US" altLang="ko-KR" sz="1100" spc="-60" dirty="0" err="1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kube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/config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파일을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helm-client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의 동일한 경로에 카피하면 됨</a:t>
            </a:r>
            <a:endParaRPr lang="en-US" altLang="ko-KR" sz="1100" spc="-60" dirty="0">
              <a:solidFill>
                <a:srgbClr val="222222"/>
              </a:solidFill>
              <a:latin typeface="Consolas"/>
              <a:ea typeface="+mn-lt"/>
              <a:cs typeface="+mn-lt"/>
            </a:endParaRPr>
          </a:p>
          <a:p>
            <a:pPr lvl="1"/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mkdir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.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kube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 err="1">
                <a:solidFill>
                  <a:srgbClr val="8F5902"/>
                </a:solidFill>
                <a:highlight>
                  <a:srgbClr val="F2F2F2"/>
                </a:highlight>
                <a:latin typeface="Consolas"/>
                <a:ea typeface="Malgun Gothic"/>
                <a:cs typeface="+mn-lt"/>
              </a:rPr>
              <a:t>scp</a:t>
            </a:r>
            <a:r>
              <a:rPr lang="en-US" altLang="ko-KR" sz="1100" i="1" spc="-60" dirty="0">
                <a:solidFill>
                  <a:srgbClr val="8F5902"/>
                </a:solidFill>
                <a:highlight>
                  <a:srgbClr val="F2F2F2"/>
                </a:highlight>
                <a:latin typeface="Consolas"/>
                <a:ea typeface="Malgun Gothic"/>
                <a:cs typeface="+mn-lt"/>
              </a:rPr>
              <a:t> root@192.168.56.30:~/.</a:t>
            </a:r>
            <a:r>
              <a:rPr lang="en-US" altLang="ko-KR" sz="1100" i="1" spc="-60" dirty="0" err="1">
                <a:solidFill>
                  <a:srgbClr val="8F5902"/>
                </a:solidFill>
                <a:highlight>
                  <a:srgbClr val="F2F2F2"/>
                </a:highlight>
                <a:latin typeface="Consolas"/>
                <a:ea typeface="Malgun Gothic"/>
                <a:cs typeface="+mn-lt"/>
              </a:rPr>
              <a:t>kube</a:t>
            </a:r>
            <a:r>
              <a:rPr lang="en-US" altLang="ko-KR" sz="1100" i="1" spc="-60" dirty="0">
                <a:solidFill>
                  <a:srgbClr val="8F5902"/>
                </a:solidFill>
                <a:highlight>
                  <a:srgbClr val="F2F2F2"/>
                </a:highlight>
                <a:latin typeface="Consolas"/>
                <a:ea typeface="Malgun Gothic"/>
                <a:cs typeface="+mn-lt"/>
              </a:rPr>
              <a:t>/config .</a:t>
            </a:r>
            <a:r>
              <a:rPr lang="en-US" altLang="ko-KR" sz="1100" i="1" spc="-60" dirty="0" err="1">
                <a:solidFill>
                  <a:srgbClr val="8F5902"/>
                </a:solidFill>
                <a:highlight>
                  <a:srgbClr val="F2F2F2"/>
                </a:highlight>
                <a:latin typeface="Consolas"/>
                <a:ea typeface="Malgun Gothic"/>
                <a:cs typeface="+mn-lt"/>
              </a:rPr>
              <a:t>kube</a:t>
            </a:r>
            <a:r>
              <a:rPr lang="en-US" altLang="ko-KR" sz="1100" i="1" spc="-60" dirty="0">
                <a:solidFill>
                  <a:srgbClr val="8F5902"/>
                </a:solidFill>
                <a:highlight>
                  <a:srgbClr val="F2F2F2"/>
                </a:highlight>
                <a:latin typeface="Consolas"/>
                <a:ea typeface="Malgun Gothic"/>
                <a:cs typeface="+mn-lt"/>
              </a:rPr>
              <a:t>/config </a:t>
            </a:r>
          </a:p>
          <a:p>
            <a:pPr lvl="1"/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ls .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kube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r>
              <a:rPr lang="en-US" altLang="ko-KR" sz="1100" spc="-60" dirty="0" err="1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kube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 master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재 설치 등으로 혹시 호스트 키가 변경되었을 경우 아래 명령으로 호스트키 초기화 한다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+mn-lt"/>
                <a:cs typeface="+mn-lt"/>
              </a:rPr>
              <a:t>.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ssh-keygen –R [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호스트명 또는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IP 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주소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]</a:t>
            </a: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/>
            <a:endParaRPr lang="ko-KR" altLang="ko-KR" sz="1100" dirty="0"/>
          </a:p>
          <a:p>
            <a:pPr marL="342900" indent="-342900">
              <a:lnSpc>
                <a:spcPct val="130000"/>
              </a:lnSpc>
              <a:buFont typeface="+mj-lt"/>
              <a:buAutoNum type="arabicPeriod" startAt="5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의 경우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config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파일을 열고 내부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를 외부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로 수정한다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.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2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1486481" y="1009495"/>
            <a:ext cx="9220199" cy="2576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</a:t>
            </a:r>
            <a:r>
              <a:rPr 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구축</a:t>
            </a:r>
            <a:endParaRPr lang="ko-KR" dirty="0"/>
          </a:p>
          <a:p>
            <a:pPr>
              <a:lnSpc>
                <a:spcPct val="130000"/>
              </a:lnSpc>
            </a:pPr>
            <a:endParaRPr lang="ko-KR" altLang="en-US" sz="1400" spc="-6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Helm </a:t>
            </a:r>
            <a:r>
              <a:rPr lang="ko-KR" altLang="en-US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이용한 </a:t>
            </a:r>
            <a:r>
              <a:rPr lang="en-US" altLang="ko-KR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Spark </a:t>
            </a:r>
            <a:r>
              <a:rPr lang="ko-KR" altLang="en-US" sz="1400" spc="-60" dirty="0">
                <a:solidFill>
                  <a:srgbClr val="000000"/>
                </a:solidFill>
                <a:latin typeface="맑은 고딕"/>
                <a:ea typeface="맑은 고딕"/>
              </a:rPr>
              <a:t>설치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Helm-client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접속</a:t>
            </a:r>
            <a:endParaRPr lang="en-US" altLang="ko-KR" sz="1100" spc="-60" dirty="0">
              <a:solidFill>
                <a:srgbClr val="222222"/>
              </a:solidFill>
              <a:latin typeface="Consolas"/>
              <a:ea typeface="맑은 고딕"/>
            </a:endParaRP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1) </a:t>
            </a:r>
            <a:r>
              <a:rPr lang="en-US" altLang="ko-KR" sz="1100" spc="-60" dirty="0" err="1">
                <a:solidFill>
                  <a:srgbClr val="222222"/>
                </a:solidFill>
                <a:latin typeface="Consolas"/>
                <a:ea typeface="맑은 고딕"/>
              </a:rPr>
              <a:t>Bitnami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 spark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설치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(ChatGPT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 버전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, repo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를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add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했을 때 사용 가능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install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my-first-spark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bitnami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/spark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2) </a:t>
            </a:r>
            <a:r>
              <a:rPr lang="en-US" altLang="ko-KR" sz="1100" spc="-60" dirty="0" err="1">
                <a:solidFill>
                  <a:srgbClr val="222222"/>
                </a:solidFill>
                <a:latin typeface="Consolas"/>
                <a:ea typeface="맑은 고딕"/>
              </a:rPr>
              <a:t>Bitnami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 spark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설치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(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공식 문서 버전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, repo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add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 없이 사용 가능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root@helm-client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helm install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my-first-spark oci://registry-1.docker.io/bitnamicharts/spark</a:t>
            </a:r>
          </a:p>
          <a:p>
            <a:pPr lvl="1">
              <a:lnSpc>
                <a:spcPct val="130000"/>
              </a:lnSpc>
            </a:pPr>
            <a:endParaRPr lang="ko-KR" sz="1100" i="1" spc="-60" dirty="0">
              <a:solidFill>
                <a:srgbClr val="8F5902"/>
              </a:solidFill>
              <a:latin typeface="Consolas"/>
              <a:ea typeface="맑은 고딕"/>
            </a:endParaRPr>
          </a:p>
          <a:p>
            <a:pPr lvl="1"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endParaRPr lang="ko-KR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64B6F-5357-0149-F321-8E6CD2ED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95" y="2977462"/>
            <a:ext cx="4899510" cy="261754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8688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42008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Base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이미지 만들기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– 2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접속을 위한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root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사용 권한 설정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(root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로그인 허용 및 패스워드 인증 허용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SSH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연결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웹 터미널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root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사용 권한 설정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jolajoayo_game</a:t>
            </a: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sudo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su</a:t>
            </a:r>
            <a:endParaRPr kumimoji="0" lang="en-US" altLang="ko-KR" sz="1100" b="0" i="1" u="none" strike="noStrike" kern="1200" cap="none" spc="-6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</a:t>
            </a:r>
            <a:r>
              <a:rPr kumimoji="0" lang="en-US" altLang="ko-KR" sz="1100" b="0" i="0" u="none" strike="noStrike" kern="1200" cap="none" spc="-60" normalizeH="0" baseline="0" noProof="0" dirty="0" err="1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jolajoayo_game</a:t>
            </a: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passwd</a:t>
            </a: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Changing password for user root.</a:t>
            </a: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New password:</a:t>
            </a:r>
            <a:r>
              <a:rPr kumimoji="0" lang="ko-KR" altLang="en-US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자신의 암호 입력</a:t>
            </a:r>
            <a:endParaRPr kumimoji="0" lang="en-US" altLang="ko-KR" sz="1100" b="0" i="1" u="none" strike="noStrike" kern="1200" cap="none" spc="-6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Retype new password:</a:t>
            </a:r>
            <a:r>
              <a:rPr kumimoji="0" lang="ko-KR" altLang="en-US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방금 입력한 암호 한 번 더 입력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</a:t>
            </a: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passwd: all authentication tokens updated successfully.</a:t>
            </a: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</a:t>
            </a:r>
            <a:r>
              <a:rPr kumimoji="0" lang="en-US" altLang="ko-KR" sz="1100" b="0" i="0" u="none" strike="noStrike" kern="1200" cap="none" spc="-60" normalizeH="0" baseline="0" noProof="0" dirty="0" err="1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jolajoayo_game</a:t>
            </a: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nb-NO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vi /etc/ssh/sshd_config</a:t>
            </a:r>
          </a:p>
          <a:p>
            <a:pPr lvl="1">
              <a:lnSpc>
                <a:spcPct val="130000"/>
              </a:lnSpc>
              <a:defRPr/>
            </a:pPr>
            <a:endParaRPr lang="nb-NO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  <a:defRPr/>
            </a:pPr>
            <a:r>
              <a:rPr lang="nb-NO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vi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편집 화면에서 아래 문구를 찾아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yes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로 바꾸고 저장</a:t>
            </a:r>
            <a:endParaRPr lang="en-US" altLang="ko-KR" sz="12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/>
            <a:r>
              <a:rPr lang="en-US" altLang="ko-KR" sz="1100" b="0" i="0" dirty="0" err="1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PermitRootLogin</a:t>
            </a:r>
            <a:r>
              <a:rPr lang="en-US" altLang="ko-KR" sz="1100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 yes</a:t>
            </a:r>
          </a:p>
          <a:p>
            <a:pPr lvl="1"/>
            <a:r>
              <a:rPr lang="en-US" altLang="ko-KR" sz="1100" b="0" i="0" dirty="0" err="1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PasswordAuthentication</a:t>
            </a:r>
            <a:r>
              <a:rPr lang="en-US" altLang="ko-KR" sz="1100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 yes</a:t>
            </a:r>
          </a:p>
          <a:p>
            <a:pPr lvl="1">
              <a:lnSpc>
                <a:spcPct val="130000"/>
              </a:lnSpc>
              <a:defRPr/>
            </a:pPr>
            <a:endParaRPr kumimoji="0" lang="nb-NO" altLang="ko-KR" sz="1100" b="0" i="1" u="none" strike="noStrike" kern="1200" cap="none" spc="-6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</a:t>
            </a:r>
            <a:r>
              <a:rPr kumimoji="0" lang="en-US" altLang="ko-KR" sz="1100" b="0" i="0" u="none" strike="noStrike" kern="1200" cap="none" spc="-60" normalizeH="0" baseline="0" noProof="0" dirty="0" err="1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jolajoayo_game</a:t>
            </a: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nb-NO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systemctl restart sshd</a:t>
            </a:r>
            <a:endParaRPr kumimoji="0" lang="en-US" altLang="ko-KR" sz="1100" b="0" i="1" u="none" strike="noStrike" kern="1200" cap="none" spc="-6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332B7-8582-78C0-0519-520D3F9C3C92}"/>
              </a:ext>
            </a:extLst>
          </p:cNvPr>
          <p:cNvSpPr txBox="1"/>
          <p:nvPr/>
        </p:nvSpPr>
        <p:spPr>
          <a:xfrm>
            <a:off x="4297680" y="5477251"/>
            <a:ext cx="7166023" cy="60016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Consolas" panose="020B0609020204030204" pitchFamily="49" charset="0"/>
              </a:rPr>
              <a:t>sed</a:t>
            </a:r>
            <a:r>
              <a:rPr lang="ko-KR" altLang="en-US" sz="1100" dirty="0">
                <a:latin typeface="Consolas" panose="020B0609020204030204" pitchFamily="49" charset="0"/>
              </a:rPr>
              <a:t> -</a:t>
            </a:r>
            <a:r>
              <a:rPr lang="ko-KR" altLang="en-US" sz="1100" dirty="0" err="1">
                <a:latin typeface="Consolas" panose="020B0609020204030204" pitchFamily="49" charset="0"/>
              </a:rPr>
              <a:t>i</a:t>
            </a:r>
            <a:r>
              <a:rPr lang="ko-KR" altLang="en-US" sz="1100" dirty="0">
                <a:latin typeface="Consolas" panose="020B0609020204030204" pitchFamily="49" charset="0"/>
              </a:rPr>
              <a:t> '</a:t>
            </a:r>
            <a:r>
              <a:rPr lang="ko-KR" altLang="en-US" sz="1100" dirty="0" err="1">
                <a:latin typeface="Consolas" panose="020B0609020204030204" pitchFamily="49" charset="0"/>
              </a:rPr>
              <a:t>s</a:t>
            </a:r>
            <a:r>
              <a:rPr lang="ko-KR" altLang="en-US" sz="1100" dirty="0">
                <a:latin typeface="Consolas" panose="020B0609020204030204" pitchFamily="49" charset="0"/>
              </a:rPr>
              <a:t>/^</a:t>
            </a:r>
            <a:r>
              <a:rPr lang="ko-KR" altLang="en-US" sz="1100" dirty="0" err="1">
                <a:latin typeface="Consolas" panose="020B0609020204030204" pitchFamily="49" charset="0"/>
              </a:rPr>
              <a:t>PermitRootLogin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 err="1">
                <a:latin typeface="Consolas" panose="020B0609020204030204" pitchFamily="49" charset="0"/>
              </a:rPr>
              <a:t>no</a:t>
            </a:r>
            <a:r>
              <a:rPr lang="ko-KR" altLang="en-US" sz="1100" dirty="0">
                <a:latin typeface="Consolas" panose="020B0609020204030204" pitchFamily="49" charset="0"/>
              </a:rPr>
              <a:t>/</a:t>
            </a:r>
            <a:r>
              <a:rPr lang="ko-KR" altLang="en-US" sz="1100" dirty="0" err="1">
                <a:latin typeface="Consolas" panose="020B0609020204030204" pitchFamily="49" charset="0"/>
              </a:rPr>
              <a:t>PermitRootLogin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 err="1">
                <a:latin typeface="Consolas" panose="020B0609020204030204" pitchFamily="49" charset="0"/>
              </a:rPr>
              <a:t>yes</a:t>
            </a:r>
            <a:r>
              <a:rPr lang="ko-KR" altLang="en-US" sz="1100" dirty="0">
                <a:latin typeface="Consolas" panose="020B0609020204030204" pitchFamily="49" charset="0"/>
              </a:rPr>
              <a:t>/' /</a:t>
            </a:r>
            <a:r>
              <a:rPr lang="ko-KR" altLang="en-US" sz="1100" dirty="0" err="1">
                <a:latin typeface="Consolas" panose="020B0609020204030204" pitchFamily="49" charset="0"/>
              </a:rPr>
              <a:t>etc</a:t>
            </a:r>
            <a:r>
              <a:rPr lang="ko-KR" altLang="en-US" sz="1100" dirty="0">
                <a:latin typeface="Consolas" panose="020B0609020204030204" pitchFamily="49" charset="0"/>
              </a:rPr>
              <a:t>/</a:t>
            </a:r>
            <a:r>
              <a:rPr lang="ko-KR" altLang="en-US" sz="1100" dirty="0" err="1">
                <a:latin typeface="Consolas" panose="020B0609020204030204" pitchFamily="49" charset="0"/>
              </a:rPr>
              <a:t>ssh</a:t>
            </a:r>
            <a:r>
              <a:rPr lang="ko-KR" altLang="en-US" sz="1100" dirty="0">
                <a:latin typeface="Consolas" panose="020B0609020204030204" pitchFamily="49" charset="0"/>
              </a:rPr>
              <a:t>/</a:t>
            </a:r>
            <a:r>
              <a:rPr lang="ko-KR" altLang="en-US" sz="1100" dirty="0" err="1">
                <a:latin typeface="Consolas" panose="020B0609020204030204" pitchFamily="49" charset="0"/>
              </a:rPr>
              <a:t>sshd_config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ko-KR" altLang="en-US" sz="1100" dirty="0" err="1">
                <a:latin typeface="Consolas" panose="020B0609020204030204" pitchFamily="49" charset="0"/>
              </a:rPr>
              <a:t>sed</a:t>
            </a:r>
            <a:r>
              <a:rPr lang="ko-KR" altLang="en-US" sz="1100" dirty="0">
                <a:latin typeface="Consolas" panose="020B0609020204030204" pitchFamily="49" charset="0"/>
              </a:rPr>
              <a:t> -</a:t>
            </a:r>
            <a:r>
              <a:rPr lang="ko-KR" altLang="en-US" sz="1100" dirty="0" err="1">
                <a:latin typeface="Consolas" panose="020B0609020204030204" pitchFamily="49" charset="0"/>
              </a:rPr>
              <a:t>i</a:t>
            </a:r>
            <a:r>
              <a:rPr lang="ko-KR" altLang="en-US" sz="1100" dirty="0">
                <a:latin typeface="Consolas" panose="020B0609020204030204" pitchFamily="49" charset="0"/>
              </a:rPr>
              <a:t> '</a:t>
            </a:r>
            <a:r>
              <a:rPr lang="ko-KR" altLang="en-US" sz="1100" dirty="0" err="1">
                <a:latin typeface="Consolas" panose="020B0609020204030204" pitchFamily="49" charset="0"/>
              </a:rPr>
              <a:t>s</a:t>
            </a:r>
            <a:r>
              <a:rPr lang="ko-KR" altLang="en-US" sz="1100" dirty="0">
                <a:latin typeface="Consolas" panose="020B0609020204030204" pitchFamily="49" charset="0"/>
              </a:rPr>
              <a:t>/^</a:t>
            </a:r>
            <a:r>
              <a:rPr lang="ko-KR" altLang="en-US" sz="1100" dirty="0" err="1">
                <a:latin typeface="Consolas" panose="020B0609020204030204" pitchFamily="49" charset="0"/>
              </a:rPr>
              <a:t>PasswordAuthentication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 err="1">
                <a:latin typeface="Consolas" panose="020B0609020204030204" pitchFamily="49" charset="0"/>
              </a:rPr>
              <a:t>no</a:t>
            </a:r>
            <a:r>
              <a:rPr lang="ko-KR" altLang="en-US" sz="1100" dirty="0">
                <a:latin typeface="Consolas" panose="020B0609020204030204" pitchFamily="49" charset="0"/>
              </a:rPr>
              <a:t>/</a:t>
            </a:r>
            <a:r>
              <a:rPr lang="ko-KR" altLang="en-US" sz="1100" dirty="0" err="1">
                <a:latin typeface="Consolas" panose="020B0609020204030204" pitchFamily="49" charset="0"/>
              </a:rPr>
              <a:t>PasswordAuthentication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 err="1">
                <a:latin typeface="Consolas" panose="020B0609020204030204" pitchFamily="49" charset="0"/>
              </a:rPr>
              <a:t>yes</a:t>
            </a:r>
            <a:r>
              <a:rPr lang="ko-KR" altLang="en-US" sz="1100" dirty="0">
                <a:latin typeface="Consolas" panose="020B0609020204030204" pitchFamily="49" charset="0"/>
              </a:rPr>
              <a:t>/' /</a:t>
            </a:r>
            <a:r>
              <a:rPr lang="ko-KR" altLang="en-US" sz="1100" dirty="0" err="1">
                <a:latin typeface="Consolas" panose="020B0609020204030204" pitchFamily="49" charset="0"/>
              </a:rPr>
              <a:t>etc</a:t>
            </a:r>
            <a:r>
              <a:rPr lang="ko-KR" altLang="en-US" sz="1100" dirty="0">
                <a:latin typeface="Consolas" panose="020B0609020204030204" pitchFamily="49" charset="0"/>
              </a:rPr>
              <a:t>/</a:t>
            </a:r>
            <a:r>
              <a:rPr lang="ko-KR" altLang="en-US" sz="1100" dirty="0" err="1">
                <a:latin typeface="Consolas" panose="020B0609020204030204" pitchFamily="49" charset="0"/>
              </a:rPr>
              <a:t>ssh</a:t>
            </a:r>
            <a:r>
              <a:rPr lang="ko-KR" altLang="en-US" sz="1100" dirty="0">
                <a:latin typeface="Consolas" panose="020B0609020204030204" pitchFamily="49" charset="0"/>
              </a:rPr>
              <a:t>/</a:t>
            </a:r>
            <a:r>
              <a:rPr lang="ko-KR" altLang="en-US" sz="1100" dirty="0" err="1">
                <a:latin typeface="Consolas" panose="020B0609020204030204" pitchFamily="49" charset="0"/>
              </a:rPr>
              <a:t>sshd_config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ko-KR" altLang="en-US" sz="1100" dirty="0" err="1">
                <a:latin typeface="Consolas" panose="020B0609020204030204" pitchFamily="49" charset="0"/>
              </a:rPr>
              <a:t>systemctl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 err="1">
                <a:latin typeface="Consolas" panose="020B0609020204030204" pitchFamily="49" charset="0"/>
              </a:rPr>
              <a:t>restart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 err="1">
                <a:latin typeface="Consolas" panose="020B0609020204030204" pitchFamily="49" charset="0"/>
              </a:rPr>
              <a:t>sshd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18B3B575-F12C-50E9-5252-818B02B1798A}"/>
              </a:ext>
            </a:extLst>
          </p:cNvPr>
          <p:cNvSpPr/>
          <p:nvPr/>
        </p:nvSpPr>
        <p:spPr>
          <a:xfrm>
            <a:off x="5943600" y="3736731"/>
            <a:ext cx="281354" cy="1380392"/>
          </a:xfrm>
          <a:prstGeom prst="rightBrace">
            <a:avLst/>
          </a:prstGeom>
          <a:ln w="28575">
            <a:solidFill>
              <a:schemeClr val="accent1">
                <a:alpha val="7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1DED0FA-AF18-436F-3DF4-385B34DD1CF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253018" y="4433455"/>
            <a:ext cx="1627674" cy="1043796"/>
          </a:xfrm>
          <a:prstGeom prst="bentConnector2">
            <a:avLst/>
          </a:prstGeom>
          <a:ln w="28575">
            <a:solidFill>
              <a:schemeClr val="accent1">
                <a:alpha val="7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41FF069-D10E-F114-1C1F-FB7A57EC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19" y="1437997"/>
            <a:ext cx="2010056" cy="19910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C2D94D-F429-3526-E8C1-4CB4B17CD3E6}"/>
              </a:ext>
            </a:extLst>
          </p:cNvPr>
          <p:cNvSpPr txBox="1"/>
          <p:nvPr/>
        </p:nvSpPr>
        <p:spPr>
          <a:xfrm>
            <a:off x="7953295" y="4426041"/>
            <a:ext cx="2914063" cy="529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아래 스크립트를 한 줄 씩 실행시키면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좌측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VI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편집과 동일함 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4767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20024B0-1582-3790-2778-BC416A7D1B57}"/>
              </a:ext>
            </a:extLst>
          </p:cNvPr>
          <p:cNvGrpSpPr/>
          <p:nvPr/>
        </p:nvGrpSpPr>
        <p:grpSpPr>
          <a:xfrm>
            <a:off x="1151464" y="1068787"/>
            <a:ext cx="9555216" cy="5539978"/>
            <a:chOff x="1151464" y="1009495"/>
            <a:chExt cx="9555216" cy="55399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FBB246-2A60-B7D0-1495-5FFA22C947DD}"/>
                </a:ext>
              </a:extLst>
            </p:cNvPr>
            <p:cNvSpPr txBox="1"/>
            <p:nvPr/>
          </p:nvSpPr>
          <p:spPr>
            <a:xfrm>
              <a:off x="1486481" y="1009495"/>
              <a:ext cx="9220199" cy="553997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[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root@helm-client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~]# helm install my-first-spark oci://registry-1.docker.io/bitnamicharts/spark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Pulled: registry-1.docker.io/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bitnamicharts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/spark:9.0.0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Digest: sha256:00828dd9f646ecd5dd4747e54af25a4fbe33be3d989618c9850ecde1cd0cdb6a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NAME: my-first-spark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LAST DEPLOYED: Thu Mar 21 09:14:36 2024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NAMESPACE: default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STATUS: deployed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REVISION: 1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TEST SUITE: None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NOTES: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CHART NAME: spark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CHART VERSION: 9.0.0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APP VERSION: 3.5.1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** Please be patient while the chart is being deployed **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1. Get the Spark master 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WebUI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URL by running these commands: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 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kubectl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port-forward --namespace default svc/my-first-spark-master-svc 80:80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 echo "Visit http://127.0.0.1:80 to use your application"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2. Submit an application to the cluster: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 To submit an application to the cluster the spark-submit script must be used. That script can be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 obtained at https://github.com/apache/spark/tree/master/bin. Also you can use 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kubectl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run.</a:t>
              </a:r>
            </a:p>
            <a:p>
              <a:endParaRPr lang="en-US" altLang="ko-KR" sz="1000" spc="-60" dirty="0">
                <a:solidFill>
                  <a:srgbClr val="000000"/>
                </a:solidFill>
                <a:latin typeface="Malgun Gothic"/>
                <a:ea typeface="Malgun Gothic"/>
              </a:endParaRP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 export EXAMPLE_JAR=$(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kubectl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exec -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ti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--namespace default my-first-spark-worker-0 -- find examples/jars/ -name 'spark-example*\.jar' | tr -d '\r')</a:t>
              </a:r>
            </a:p>
            <a:p>
              <a:endParaRPr lang="en-US" altLang="ko-KR" sz="1000" spc="-60" dirty="0">
                <a:solidFill>
                  <a:srgbClr val="000000"/>
                </a:solidFill>
                <a:latin typeface="Malgun Gothic"/>
                <a:ea typeface="Malgun Gothic"/>
              </a:endParaRP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 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kubectl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exec -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ti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--namespace default my-first-spark-worker-0 -- spark-submit --master spark://my-first-spark-master-svc:7077 \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   --class 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org.apache.spark.examples.SparkPi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\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   $EXAMPLE_JAR 5</a:t>
              </a:r>
            </a:p>
            <a:p>
              <a:endParaRPr lang="en-US" altLang="ko-KR" sz="1000" spc="-60" dirty="0">
                <a:solidFill>
                  <a:srgbClr val="000000"/>
                </a:solidFill>
                <a:latin typeface="Malgun Gothic"/>
                <a:ea typeface="Malgun Gothic"/>
              </a:endParaRP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** IMPORTANT: When submit an application from outside the cluster service type should be set to the 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NodePort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or 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LoadBalancer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. **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** IMPORTANT: When submit an application the --master parameter should be set to the service IP, if not, the application will not resolve the master. **</a:t>
              </a:r>
            </a:p>
            <a:p>
              <a:endParaRPr lang="en-US" altLang="ko-KR" sz="1000" spc="-60" dirty="0">
                <a:solidFill>
                  <a:srgbClr val="000000"/>
                </a:solidFill>
                <a:latin typeface="Malgun Gothic"/>
                <a:ea typeface="Malgun Gothic"/>
              </a:endParaRP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WARNING: There are "resources" sections in the chart not set. Using "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resourcesPreset</a:t>
              </a:r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" is not recommended for production. For production installations, please set the following values according to your workload needs:</a:t>
              </a: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 - 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master.resources</a:t>
              </a:r>
              <a:endParaRPr lang="en-US" altLang="ko-KR" sz="1000" spc="-60" dirty="0">
                <a:solidFill>
                  <a:srgbClr val="000000"/>
                </a:solidFill>
                <a:latin typeface="Malgun Gothic"/>
                <a:ea typeface="Malgun Gothic"/>
              </a:endParaRP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  - </a:t>
              </a:r>
              <a:r>
                <a:rPr lang="en-US" altLang="ko-KR" sz="1000" spc="-6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worker.resources</a:t>
              </a:r>
              <a:endParaRPr lang="en-US" altLang="ko-KR" sz="1000" spc="-60" dirty="0">
                <a:solidFill>
                  <a:srgbClr val="000000"/>
                </a:solidFill>
                <a:latin typeface="Malgun Gothic"/>
                <a:ea typeface="Malgun Gothic"/>
              </a:endParaRPr>
            </a:p>
            <a:p>
              <a:r>
                <a:rPr lang="en-US" altLang="ko-KR" sz="1000" spc="-60" dirty="0">
                  <a:solidFill>
                    <a:srgbClr val="000000"/>
                  </a:solidFill>
                  <a:latin typeface="Malgun Gothic"/>
                  <a:ea typeface="Malgun Gothic"/>
                </a:rPr>
                <a:t>+info https://kubernetes.io/docs/concepts/configuration/manage-resources-containers/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18FA1B-BEA9-B564-1D87-9C8B08C1A97A}"/>
                </a:ext>
              </a:extLst>
            </p:cNvPr>
            <p:cNvSpPr/>
            <p:nvPr/>
          </p:nvSpPr>
          <p:spPr>
            <a:xfrm>
              <a:off x="1151464" y="3268135"/>
              <a:ext cx="4766734" cy="355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A853299-ED2F-C8FE-AAF2-2B39AE2A300D}"/>
                </a:ext>
              </a:extLst>
            </p:cNvPr>
            <p:cNvSpPr/>
            <p:nvPr/>
          </p:nvSpPr>
          <p:spPr>
            <a:xfrm>
              <a:off x="1151464" y="4106335"/>
              <a:ext cx="8094136" cy="9567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6790099" y="1009495"/>
            <a:ext cx="3916581" cy="1596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</a:t>
            </a:r>
            <a:r>
              <a:rPr 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설치 결과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WEB-UI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확인 방법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샘플 코드 실행 방법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spc="-60" dirty="0">
                <a:solidFill>
                  <a:srgbClr val="000000"/>
                </a:solidFill>
                <a:latin typeface="Malgun Gothic"/>
                <a:ea typeface="Malgun Gothic"/>
              </a:rPr>
              <a:t>먼저 대시보드도 한 번 봐 줍시다</a:t>
            </a:r>
            <a:endParaRPr lang="en-US" altLang="ko-KR" sz="1400" b="1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100" b="1" dirty="0"/>
              <a:t>http://k8s-masterIP:30000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3B85F86-1086-F8D0-308D-B6750454FA31}"/>
              </a:ext>
            </a:extLst>
          </p:cNvPr>
          <p:cNvSpPr/>
          <p:nvPr/>
        </p:nvSpPr>
        <p:spPr>
          <a:xfrm>
            <a:off x="1160517" y="3345533"/>
            <a:ext cx="333856" cy="33385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761DB0A-9939-8FF1-D9BE-340BA56C1557}"/>
              </a:ext>
            </a:extLst>
          </p:cNvPr>
          <p:cNvSpPr/>
          <p:nvPr/>
        </p:nvSpPr>
        <p:spPr>
          <a:xfrm>
            <a:off x="1169570" y="4180095"/>
            <a:ext cx="333856" cy="33385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3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4338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</a:t>
            </a:r>
            <a:r>
              <a:rPr 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설치 결과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WEB-UI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확인 방법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Get the Spark master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WebUI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URL by running these commands:</a:t>
            </a: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kubectl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port-forward --namespace default svc/my-first-spark-master-svc 80:80</a:t>
            </a: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 echo "Visit http://127.0.0.1:80 to use your application“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endParaRPr lang="en-US" altLang="ko-KR" sz="1100" spc="-60" dirty="0">
              <a:solidFill>
                <a:srgbClr val="222222"/>
              </a:solidFill>
              <a:latin typeface="Consolas"/>
              <a:ea typeface="+mn-lt"/>
              <a:cs typeface="+mn-lt"/>
            </a:endParaRPr>
          </a:p>
          <a:p>
            <a:pPr lvl="1"/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port-forward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명령을 치면 포트 매핑 작업의 활성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(Listening)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 상태가 되어 해당 터미널을 더 이상 쓰지 못 한다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.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 </a:t>
            </a:r>
            <a:endParaRPr lang="en-US" altLang="ko-KR" sz="1100" spc="-60" dirty="0">
              <a:solidFill>
                <a:srgbClr val="F57900"/>
              </a:solidFill>
              <a:latin typeface="Consolas"/>
              <a:ea typeface="Malgun Gothic"/>
              <a:cs typeface="+mn-lt"/>
            </a:endParaRPr>
          </a:p>
          <a:p>
            <a:pPr lvl="1"/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[root@k8s-master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kubectl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port-forward --namespace default svc/my-first-spark-master-svc 80:80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spc="-60" dirty="0">
              <a:solidFill>
                <a:srgbClr val="222222"/>
              </a:solidFill>
              <a:latin typeface="Consolas"/>
              <a:ea typeface="맑은 고딕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spc="-60" dirty="0" err="1">
                <a:solidFill>
                  <a:srgbClr val="222222"/>
                </a:solidFill>
                <a:latin typeface="Consolas"/>
                <a:ea typeface="맑은 고딕"/>
              </a:rPr>
              <a:t>WebUI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 URL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확인을 위해 새 터미널을 열어 확인한다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.(80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포트는 기본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http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포트이므로 생략 가능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)</a:t>
            </a:r>
            <a:r>
              <a:rPr kumimoji="0" lang="ko-KR" altLang="en-US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 </a:t>
            </a: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F57900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curl 127.0.0.1</a:t>
            </a:r>
          </a:p>
          <a:p>
            <a:pPr lvl="1"/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확인이 끝나면 활성 상태의 터미널은 중지시켜도 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(Ctrl + C)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샘플코드 실행 확인 후 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브라우저에서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WebUI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를 확인해보자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BB0433-650E-1DF5-DAB2-5A67FA15E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454" y="2633990"/>
            <a:ext cx="4622522" cy="3296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5E22B1-44A5-1828-2145-0B2981A43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454" y="3481254"/>
            <a:ext cx="1992825" cy="9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48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44611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</a:t>
            </a:r>
            <a:r>
              <a:rPr 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설치 결과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2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샘플코드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확인 방법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Submit an application to the cluster:</a:t>
            </a: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 To submit an application to the cluster the spark-submit script must be used. That script can be</a:t>
            </a: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 obtained at https://github.com/apache/spark/tree/master/bin. Also you can use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kubectl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run.</a:t>
            </a:r>
          </a:p>
          <a:p>
            <a:pPr lvl="1"/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 export EXAMPLE_JAR=$(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kubectl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exec -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ti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--namespace default my-first-spark-worker-0 -- find examples/jars/ -name 'spark-example*\.jar' | tr -d '\r')</a:t>
            </a:r>
          </a:p>
          <a:p>
            <a:pPr lvl="1"/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kubectl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exec -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ti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--namespace default my-first-spark-worker-0 -- spark-submit --master spark://my-first-spark-master-svc:7077 \</a:t>
            </a: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   --class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org.apache.spark.examples.SparkPi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\</a:t>
            </a:r>
          </a:p>
          <a:p>
            <a:pPr lvl="1"/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   $EXAMPLE_JAR 5</a:t>
            </a:r>
          </a:p>
          <a:p>
            <a:pPr>
              <a:lnSpc>
                <a:spcPct val="130000"/>
              </a:lnSpc>
            </a:pPr>
            <a:endParaRPr lang="en-US" altLang="ko-KR" sz="1100" spc="-60" dirty="0">
              <a:solidFill>
                <a:srgbClr val="222222"/>
              </a:solidFill>
              <a:latin typeface="Consolas"/>
              <a:ea typeface="+mn-lt"/>
              <a:cs typeface="+mn-lt"/>
            </a:endParaRPr>
          </a:p>
          <a:p>
            <a:pPr lvl="1"/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일단 </a:t>
            </a:r>
            <a:r>
              <a:rPr lang="ko-KR" altLang="en-US" sz="1100" spc="-60" dirty="0" err="1">
                <a:solidFill>
                  <a:srgbClr val="222222"/>
                </a:solidFill>
                <a:latin typeface="Consolas"/>
                <a:ea typeface="맑은 고딕"/>
              </a:rPr>
              <a:t>시키는대로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 하자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.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(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EXAMPLE_JAR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변수에 특정 문자열을 할당하는 작업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)</a:t>
            </a:r>
            <a:endParaRPr lang="en-US" altLang="ko-KR" sz="1100" spc="-60" dirty="0">
              <a:solidFill>
                <a:srgbClr val="F57900"/>
              </a:solidFill>
              <a:latin typeface="Consolas"/>
              <a:ea typeface="Malgun Gothic"/>
              <a:cs typeface="+mn-lt"/>
            </a:endParaRPr>
          </a:p>
          <a:p>
            <a:pPr lvl="1"/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[root@k8s-master ~]#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export EXAMPLE_JAR=$(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kubectl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exec -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ti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--namespace default my-first-spark-worker-0 -- find examples/jars/ -name 'spark-example*\.jar' | tr -d '\r')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  <a:cs typeface="+mn-lt"/>
              </a:rPr>
              <a:t>과연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EXAMPLE_JAR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변수에 들어있는 내용은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? </a:t>
            </a:r>
            <a:r>
              <a:rPr lang="ko-KR" altLang="en-US" sz="1100" spc="-60" dirty="0" err="1">
                <a:solidFill>
                  <a:srgbClr val="222222"/>
                </a:solidFill>
                <a:latin typeface="Consolas"/>
                <a:ea typeface="맑은 고딕"/>
              </a:rPr>
              <a:t>두구두구두구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…</a:t>
            </a: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F57900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echo $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EXAMPLE_JAR</a:t>
            </a:r>
            <a:endParaRPr lang="en-US" altLang="ko-KR" sz="1100" spc="-60" dirty="0">
              <a:solidFill>
                <a:srgbClr val="222222"/>
              </a:solidFill>
              <a:latin typeface="Consolas"/>
              <a:ea typeface="맑은 고딕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샘플 코드 실행</a:t>
            </a:r>
            <a:r>
              <a:rPr kumimoji="0" lang="ko-KR" altLang="en-US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 </a:t>
            </a: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F57900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kubectl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exec -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ti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--namespace default my-first-spark-worker-0 -- spark-submit --master spark://my-first-spark-master-svc:7077 --class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org.apache.spark.examples.SparkPi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$EXAMPLE_JAR 5</a:t>
            </a:r>
          </a:p>
          <a:p>
            <a:pPr lvl="1"/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샘플코드는 원주율을 구하는 코드였으며 다음에 소스 및 작동 방식을 좀 더 자세히 볼 예정이다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45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1575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</a:t>
            </a:r>
            <a:r>
              <a:rPr 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샘플코드 소스 및 작동 방식 확인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확률적인 계산 방법으로 원주율을 구하는 파이썬 코드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en-US" altLang="ko-KR" sz="1200" spc="-60" dirty="0">
                <a:solidFill>
                  <a:srgbClr val="000000"/>
                </a:solidFill>
                <a:latin typeface="Malgun Gothic"/>
                <a:ea typeface="Malgun Gothic"/>
                <a:hlinkClick r:id="rId3"/>
              </a:rPr>
              <a:t>https://github.com/apache/spark/blob/master/examples/src/main/python/pi.py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</a:p>
          <a:p>
            <a:pPr>
              <a:defRPr/>
            </a:pPr>
            <a:endParaRPr lang="en-US" altLang="ko-KR" sz="1100" spc="-60" dirty="0">
              <a:solidFill>
                <a:srgbClr val="222222"/>
              </a:solidFill>
              <a:latin typeface="Consolas"/>
              <a:ea typeface="맑은 고딕"/>
            </a:endParaRPr>
          </a:p>
          <a:p>
            <a:pPr>
              <a:defRPr/>
            </a:pPr>
            <a:r>
              <a:rPr lang="en-US" altLang="ko-KR" sz="1100" spc="-60" dirty="0" err="1">
                <a:solidFill>
                  <a:srgbClr val="222222"/>
                </a:solidFill>
                <a:latin typeface="Consolas"/>
                <a:ea typeface="맑은 고딕"/>
              </a:rPr>
              <a:t>kubectl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을 이용한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맑은 고딕"/>
              </a:rPr>
              <a:t>python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맑은 고딕"/>
              </a:rPr>
              <a:t> </a:t>
            </a:r>
            <a:r>
              <a:rPr kumimoji="0" lang="ko-KR" altLang="en-US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샘플 코드 실행 명령어</a:t>
            </a: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>
              <a:defRPr/>
            </a:pPr>
            <a:r>
              <a:rPr kumimoji="0" lang="en-US" altLang="ko-KR" sz="1100" b="0" i="0" u="none" strike="noStrike" kern="1200" cap="none" spc="-6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kubectl</a:t>
            </a: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 exec -</a:t>
            </a:r>
            <a:r>
              <a:rPr kumimoji="0" lang="en-US" altLang="ko-KR" sz="1100" b="0" i="0" u="none" strike="noStrike" kern="1200" cap="none" spc="-6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ti</a:t>
            </a: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 --namespace default &lt;</a:t>
            </a:r>
            <a:r>
              <a:rPr kumimoji="0" lang="ko-KR" altLang="en-US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소스파일이 있는 서버</a:t>
            </a: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&gt; -- spark-submit --master spark://my-first-spark-master-svc:7077 &lt;</a:t>
            </a:r>
            <a:r>
              <a:rPr kumimoji="0" lang="ko-KR" altLang="en-US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소스파일의 경로</a:t>
            </a: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&gt;/&lt;</a:t>
            </a:r>
            <a:r>
              <a:rPr kumimoji="0" lang="ko-KR" altLang="en-US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소스파일명</a:t>
            </a: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&gt;</a:t>
            </a:r>
            <a:r>
              <a:rPr kumimoji="0" lang="ko-KR" altLang="en-US" sz="1100" b="0" i="0" u="none" strike="noStrike" kern="1200" cap="none" spc="-6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 </a:t>
            </a: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F57900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>
              <a:defRPr/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kubectl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exec -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ti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--namespace default my-first-spark-worker-0 -- spark-submit --master spark://my-first-spark-master-svc:7077 examples/src/main/python/pi.py 5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9F24-DB8D-D3EB-E224-90BE08337003}"/>
              </a:ext>
            </a:extLst>
          </p:cNvPr>
          <p:cNvSpPr txBox="1"/>
          <p:nvPr/>
        </p:nvSpPr>
        <p:spPr>
          <a:xfrm>
            <a:off x="1485320" y="2731930"/>
            <a:ext cx="4427908" cy="37459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pc="-60" dirty="0"/>
              <a:t>import sys</a:t>
            </a:r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from random import random</a:t>
            </a:r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from operator import add</a:t>
            </a:r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from </a:t>
            </a:r>
            <a:r>
              <a:rPr lang="en-US" altLang="ko-KR" sz="1000" spc="-60" dirty="0" err="1"/>
              <a:t>pyspark.sql</a:t>
            </a:r>
            <a:r>
              <a:rPr lang="en-US" altLang="ko-KR" sz="1000" spc="-60" dirty="0"/>
              <a:t> import </a:t>
            </a:r>
            <a:r>
              <a:rPr lang="en-US" altLang="ko-KR" sz="1000" spc="-60" dirty="0" err="1"/>
              <a:t>SparkSession</a:t>
            </a:r>
            <a:endParaRPr lang="en-US" altLang="ko-KR" sz="1000" spc="-60" dirty="0"/>
          </a:p>
          <a:p>
            <a:pPr>
              <a:lnSpc>
                <a:spcPct val="130000"/>
              </a:lnSpc>
            </a:pPr>
            <a:endParaRPr lang="en-US" altLang="ko-KR" sz="1000" spc="-60" dirty="0"/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if __name__ == "__main__":</a:t>
            </a:r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spark = </a:t>
            </a:r>
            <a:r>
              <a:rPr lang="en-US" altLang="ko-KR" sz="1000" spc="-60" dirty="0" err="1"/>
              <a:t>SparkSession.builder.appName</a:t>
            </a:r>
            <a:r>
              <a:rPr lang="en-US" altLang="ko-KR" sz="1000" spc="-60" dirty="0"/>
              <a:t>("</a:t>
            </a:r>
            <a:r>
              <a:rPr lang="en-US" altLang="ko-KR" sz="1000" spc="-60" dirty="0" err="1"/>
              <a:t>PythonPi</a:t>
            </a:r>
            <a:r>
              <a:rPr lang="en-US" altLang="ko-KR" sz="1000" spc="-60" dirty="0"/>
              <a:t>").</a:t>
            </a:r>
            <a:r>
              <a:rPr lang="en-US" altLang="ko-KR" sz="1000" spc="-60" dirty="0" err="1"/>
              <a:t>getOrCreate</a:t>
            </a:r>
            <a:r>
              <a:rPr lang="en-US" altLang="ko-KR" sz="1000" spc="-60" dirty="0"/>
              <a:t>()</a:t>
            </a:r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    partitions = int(</a:t>
            </a:r>
            <a:r>
              <a:rPr lang="en-US" altLang="ko-KR" sz="1000" spc="-60" dirty="0" err="1"/>
              <a:t>sys.argv</a:t>
            </a:r>
            <a:r>
              <a:rPr lang="en-US" altLang="ko-KR" sz="1000" spc="-60" dirty="0"/>
              <a:t>[1]) if </a:t>
            </a:r>
            <a:r>
              <a:rPr lang="en-US" altLang="ko-KR" sz="1000" spc="-60" dirty="0" err="1"/>
              <a:t>len</a:t>
            </a:r>
            <a:r>
              <a:rPr lang="en-US" altLang="ko-KR" sz="1000" spc="-60" dirty="0"/>
              <a:t>(</a:t>
            </a:r>
            <a:r>
              <a:rPr lang="en-US" altLang="ko-KR" sz="1000" spc="-60" dirty="0" err="1"/>
              <a:t>sys.argv</a:t>
            </a:r>
            <a:r>
              <a:rPr lang="en-US" altLang="ko-KR" sz="1000" spc="-60" dirty="0"/>
              <a:t>) &gt; 1 else 2</a:t>
            </a:r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    n = 100000 * partitions</a:t>
            </a:r>
          </a:p>
          <a:p>
            <a:pPr>
              <a:lnSpc>
                <a:spcPct val="130000"/>
              </a:lnSpc>
            </a:pPr>
            <a:endParaRPr lang="en-US" altLang="ko-KR" sz="1000" spc="-60" dirty="0"/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    def f(_: int) -&gt; float:</a:t>
            </a:r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        x = random() * 2 - 1</a:t>
            </a:r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        y = random() * 2 - 1</a:t>
            </a:r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        return 1 if x ** 2 + y ** 2 &lt;= 1 else 0</a:t>
            </a:r>
          </a:p>
          <a:p>
            <a:pPr>
              <a:lnSpc>
                <a:spcPct val="130000"/>
              </a:lnSpc>
            </a:pPr>
            <a:endParaRPr lang="en-US" altLang="ko-KR" sz="1000" spc="-60" dirty="0"/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    count = </a:t>
            </a:r>
            <a:r>
              <a:rPr lang="en-US" altLang="ko-KR" sz="1000" spc="-60" dirty="0" err="1"/>
              <a:t>spark.sparkContext.parallelize</a:t>
            </a:r>
            <a:r>
              <a:rPr lang="en-US" altLang="ko-KR" sz="1000" spc="-60" dirty="0"/>
              <a:t>(range(1, n + 1), partitions).map(f).reduce(add)</a:t>
            </a:r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    print("Pi is roughly %f" % (4.0 * count / n))</a:t>
            </a:r>
          </a:p>
          <a:p>
            <a:pPr>
              <a:lnSpc>
                <a:spcPct val="130000"/>
              </a:lnSpc>
            </a:pPr>
            <a:endParaRPr lang="en-US" altLang="ko-KR" sz="1000" spc="-60" dirty="0"/>
          </a:p>
          <a:p>
            <a:pPr>
              <a:lnSpc>
                <a:spcPct val="130000"/>
              </a:lnSpc>
            </a:pPr>
            <a:r>
              <a:rPr lang="en-US" altLang="ko-KR" sz="1000" spc="-60" dirty="0"/>
              <a:t>    </a:t>
            </a:r>
            <a:r>
              <a:rPr lang="en-US" altLang="ko-KR" sz="1000" spc="-60" dirty="0" err="1"/>
              <a:t>spark.stop</a:t>
            </a:r>
            <a:r>
              <a:rPr lang="en-US" altLang="ko-KR" sz="1000" spc="-60" dirty="0"/>
              <a:t>()</a:t>
            </a:r>
            <a:endParaRPr lang="ko-KR" altLang="en-US" sz="1000" spc="-6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2066BF-3D06-63EE-24AA-7EC989E25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938" y="2731930"/>
            <a:ext cx="3591640" cy="3429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335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1D085-0336-2E14-07FB-10D5F0B5507D}"/>
              </a:ext>
            </a:extLst>
          </p:cNvPr>
          <p:cNvSpPr txBox="1"/>
          <p:nvPr/>
        </p:nvSpPr>
        <p:spPr>
          <a:xfrm>
            <a:off x="1486481" y="1009495"/>
            <a:ext cx="9220199" cy="33300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err="1">
                <a:solidFill>
                  <a:srgbClr val="000000"/>
                </a:solidFill>
                <a:ea typeface="맑은 고딕"/>
              </a:rPr>
              <a:t>Helm에</a:t>
            </a:r>
            <a:r>
              <a:rPr lang="ko-KR" altLang="en-US" sz="1400" spc="-60" dirty="0">
                <a:solidFill>
                  <a:srgbClr val="000000"/>
                </a:solidFill>
                <a:ea typeface="맑은 고딕"/>
              </a:rPr>
              <a:t> 관하여</a:t>
            </a:r>
          </a:p>
          <a:p>
            <a:pPr>
              <a:lnSpc>
                <a:spcPct val="130000"/>
              </a:lnSpc>
            </a:pPr>
            <a:endParaRPr lang="ko-KR" altLang="en-US" sz="1400" spc="-60" dirty="0">
              <a:ea typeface="맑은 고딕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ea typeface="맑은 고딕"/>
              </a:rPr>
              <a:t>왜 </a:t>
            </a:r>
            <a:r>
              <a:rPr lang="ko-KR" altLang="en-US" sz="1400" spc="-60" dirty="0" err="1">
                <a:ea typeface="맑은 고딕"/>
              </a:rPr>
              <a:t>Helm인가</a:t>
            </a:r>
            <a:r>
              <a:rPr lang="ko-KR" altLang="en-US" sz="1400" spc="-60" dirty="0">
                <a:ea typeface="맑은 고딕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ea typeface="맑은 고딕"/>
              </a:rPr>
              <a:t>ChatGPT4에 K8S-Spark 질문하니 </a:t>
            </a:r>
            <a:r>
              <a:rPr lang="ko-KR" altLang="en-US" sz="1400" spc="-60" dirty="0" err="1">
                <a:ea typeface="맑은 고딕"/>
              </a:rPr>
              <a:t>Helm을</a:t>
            </a:r>
            <a:r>
              <a:rPr lang="ko-KR" altLang="en-US" sz="1400" spc="-60" dirty="0">
                <a:ea typeface="맑은 고딕"/>
              </a:rPr>
              <a:t> 사용하라고 알려줌</a:t>
            </a:r>
          </a:p>
          <a:p>
            <a:pPr>
              <a:lnSpc>
                <a:spcPct val="130000"/>
              </a:lnSpc>
            </a:pPr>
            <a:endParaRPr lang="ko-KR" altLang="en-US" sz="1400" spc="-60" dirty="0">
              <a:ea typeface="맑은 고딕"/>
            </a:endParaRPr>
          </a:p>
          <a:p>
            <a:pPr>
              <a:lnSpc>
                <a:spcPct val="130000"/>
              </a:lnSpc>
            </a:pPr>
            <a:endParaRPr lang="ko-KR" altLang="en-US" sz="1400" spc="-60" dirty="0">
              <a:ea typeface="맑은 고딕"/>
            </a:endParaRPr>
          </a:p>
          <a:p>
            <a:pPr>
              <a:lnSpc>
                <a:spcPct val="130000"/>
              </a:lnSpc>
            </a:pPr>
            <a:endParaRPr lang="ko-KR" altLang="en-US" sz="1400" spc="-60" dirty="0">
              <a:ea typeface="맑은 고딕"/>
            </a:endParaRPr>
          </a:p>
          <a:p>
            <a:pPr>
              <a:lnSpc>
                <a:spcPct val="130000"/>
              </a:lnSpc>
            </a:pPr>
            <a:endParaRPr lang="ko-KR" altLang="en-US" sz="1400" spc="-60" dirty="0">
              <a:ea typeface="맑은 고딕"/>
            </a:endParaRPr>
          </a:p>
          <a:p>
            <a:pPr>
              <a:lnSpc>
                <a:spcPct val="130000"/>
              </a:lnSpc>
            </a:pPr>
            <a:endParaRPr lang="ko-KR" altLang="en-US" sz="1400" spc="-60" dirty="0">
              <a:ea typeface="맑은 고딕"/>
            </a:endParaRPr>
          </a:p>
          <a:p>
            <a:pPr>
              <a:lnSpc>
                <a:spcPct val="130000"/>
              </a:lnSpc>
            </a:pPr>
            <a:endParaRPr lang="ko-KR" altLang="en-US" sz="1400" spc="-60" dirty="0">
              <a:ea typeface="맑은 고딕"/>
            </a:endParaRPr>
          </a:p>
          <a:p>
            <a:pPr>
              <a:lnSpc>
                <a:spcPct val="130000"/>
              </a:lnSpc>
            </a:pPr>
            <a:endParaRPr lang="ko-KR" altLang="en-US" sz="1400" spc="-60" dirty="0">
              <a:ea typeface="맑은 고딕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ea typeface="맑은 고딕"/>
              </a:rPr>
              <a:t>(흥미롭게도 같은 질문에 대해 </a:t>
            </a:r>
            <a:r>
              <a:rPr lang="ko-KR" altLang="en-US" sz="1400" spc="-60" dirty="0" err="1">
                <a:ea typeface="맑은 고딕"/>
              </a:rPr>
              <a:t>ChatGPT</a:t>
            </a:r>
            <a:r>
              <a:rPr lang="ko-KR" altLang="en-US" sz="1400" spc="-60" dirty="0">
                <a:ea typeface="맑은 고딕"/>
              </a:rPr>
              <a:t> 3.5는 </a:t>
            </a:r>
            <a:r>
              <a:rPr lang="ko-KR" altLang="en-US" sz="1400" spc="-60" dirty="0" err="1">
                <a:ea typeface="맑은 고딕"/>
              </a:rPr>
              <a:t>helm에</a:t>
            </a:r>
            <a:r>
              <a:rPr lang="ko-KR" altLang="en-US" sz="1400" spc="-60" dirty="0">
                <a:ea typeface="맑은 고딕"/>
              </a:rPr>
              <a:t> 대한 언급이 1도 없었음)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D39EFE-4AA9-4349-A86D-4FE0D881D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09" y="2132968"/>
            <a:ext cx="5665774" cy="18794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447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9EB0AC-7613-A11A-7579-93244596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80" y="1426559"/>
            <a:ext cx="4833965" cy="50108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FE11FD-B0F2-D0DA-8064-22E109DFF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84" y="245644"/>
            <a:ext cx="5511065" cy="6366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1486481" y="1009495"/>
            <a:ext cx="4859803" cy="249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ChatGPT 3.5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와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4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차이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7703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249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</a:t>
            </a:r>
            <a:r>
              <a:rPr 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WebUI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를 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브라우저에서 확인하기 전에 네트워크 구성을 알아보자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D760537-C64F-5F02-8A45-224EA504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87" y="1404227"/>
            <a:ext cx="10607959" cy="51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6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948BC7C-CFB7-4195-0490-A61F9518F121}"/>
              </a:ext>
            </a:extLst>
          </p:cNvPr>
          <p:cNvSpPr/>
          <p:nvPr/>
        </p:nvSpPr>
        <p:spPr>
          <a:xfrm>
            <a:off x="6945924" y="2876286"/>
            <a:ext cx="3349868" cy="2434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Kube</a:t>
            </a:r>
            <a:r>
              <a:rPr lang="en-US" altLang="ko-KR" dirty="0"/>
              <a:t> Cluster</a:t>
            </a:r>
            <a:endParaRPr lang="ko-KR" altLang="en-US" dirty="0"/>
          </a:p>
        </p:txBody>
      </p:sp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10894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주피터노트북 환경에서 바로 스파크 클러스터 연결하기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아래 그림과 같이 현재 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</a:t>
            </a:r>
            <a:r>
              <a:rPr lang="en-US" altLang="ko-KR" sz="1400" spc="-60">
                <a:solidFill>
                  <a:srgbClr val="000000"/>
                </a:solidFill>
                <a:latin typeface="Malgun Gothic"/>
                <a:ea typeface="Malgun Gothic"/>
              </a:rPr>
              <a:t>Spark cluster</a:t>
            </a:r>
            <a:r>
              <a:rPr lang="ko-KR" altLang="en-US" sz="1400" spc="-60">
                <a:solidFill>
                  <a:srgbClr val="000000"/>
                </a:solidFill>
                <a:latin typeface="Malgun Gothic"/>
                <a:ea typeface="Malgun Gothic"/>
              </a:rPr>
              <a:t>로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통신할 수 있는 경로가 없다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 통신 경로를 뚫어주기 위해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Service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설정을 수정해야 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DF01D-85EB-E2D9-0AB2-805EA9920041}"/>
              </a:ext>
            </a:extLst>
          </p:cNvPr>
          <p:cNvSpPr/>
          <p:nvPr/>
        </p:nvSpPr>
        <p:spPr>
          <a:xfrm>
            <a:off x="7706458" y="3516923"/>
            <a:ext cx="1828800" cy="1328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Spark Cluster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3B1A99-59C9-B0CF-8481-1F61D3004FA0}"/>
              </a:ext>
            </a:extLst>
          </p:cNvPr>
          <p:cNvSpPr/>
          <p:nvPr/>
        </p:nvSpPr>
        <p:spPr>
          <a:xfrm>
            <a:off x="1740877" y="2876286"/>
            <a:ext cx="3763108" cy="2434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Local PC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EC2401-BB94-C8B2-6FF3-2CA224F66D6B}"/>
              </a:ext>
            </a:extLst>
          </p:cNvPr>
          <p:cNvSpPr/>
          <p:nvPr/>
        </p:nvSpPr>
        <p:spPr>
          <a:xfrm>
            <a:off x="4000499" y="3516923"/>
            <a:ext cx="1125416" cy="1328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Spark</a:t>
            </a:r>
          </a:p>
          <a:p>
            <a:pPr algn="ctr"/>
            <a:r>
              <a:rPr lang="en-US" altLang="ko-KR" dirty="0"/>
              <a:t>Core</a:t>
            </a:r>
          </a:p>
          <a:p>
            <a:pPr algn="ctr"/>
            <a:r>
              <a:rPr lang="en-US" altLang="ko-KR" dirty="0"/>
              <a:t>(JVM)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54A788-9150-56F6-65AF-2A1AB5AC3BD3}"/>
              </a:ext>
            </a:extLst>
          </p:cNvPr>
          <p:cNvSpPr/>
          <p:nvPr/>
        </p:nvSpPr>
        <p:spPr>
          <a:xfrm>
            <a:off x="2114549" y="3516923"/>
            <a:ext cx="1125416" cy="1328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PySpark</a:t>
            </a:r>
            <a:endParaRPr lang="en-US" altLang="ko-KR" dirty="0"/>
          </a:p>
          <a:p>
            <a:pPr algn="ctr"/>
            <a:r>
              <a:rPr lang="en-US" altLang="ko-KR" dirty="0"/>
              <a:t>(Python)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C13D67-29B5-649C-E3EB-22ADAD7134D3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239965" y="4181343"/>
            <a:ext cx="760534" cy="0"/>
          </a:xfrm>
          <a:prstGeom prst="line">
            <a:avLst/>
          </a:prstGeom>
          <a:ln w="28575">
            <a:solidFill>
              <a:srgbClr val="FF0000">
                <a:alpha val="70000"/>
              </a:srgb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3F2BE9-B2E8-1DBF-1817-5EF19C79163A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5125915" y="4181343"/>
            <a:ext cx="2580543" cy="0"/>
          </a:xfrm>
          <a:prstGeom prst="line">
            <a:avLst/>
          </a:prstGeom>
          <a:ln w="28575">
            <a:solidFill>
              <a:srgbClr val="FF0000">
                <a:alpha val="70000"/>
              </a:srgb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폭발: 8pt 7">
            <a:extLst>
              <a:ext uri="{FF2B5EF4-FFF2-40B4-BE49-F238E27FC236}">
                <a16:creationId xmlns:a16="http://schemas.microsoft.com/office/drawing/2014/main" id="{6C8D0A96-7DBF-79D6-5A3C-9C55FD8A7CED}"/>
              </a:ext>
            </a:extLst>
          </p:cNvPr>
          <p:cNvSpPr/>
          <p:nvPr/>
        </p:nvSpPr>
        <p:spPr>
          <a:xfrm>
            <a:off x="5857116" y="3776382"/>
            <a:ext cx="805456" cy="809922"/>
          </a:xfrm>
          <a:prstGeom prst="irregularSeal1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601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33300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주피터노트북 환경에서 바로 스파크 클러스터 연결하기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대시보드에서 서비스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서비스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&gt; my-first-spark-master-svc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를 선택 후 편집 버튼 클릭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5B5C10-BD5D-E39B-A916-033CD6092B0B}"/>
              </a:ext>
            </a:extLst>
          </p:cNvPr>
          <p:cNvGrpSpPr/>
          <p:nvPr/>
        </p:nvGrpSpPr>
        <p:grpSpPr>
          <a:xfrm>
            <a:off x="1847274" y="1891369"/>
            <a:ext cx="7848935" cy="2050474"/>
            <a:chOff x="1690255" y="1891369"/>
            <a:chExt cx="7848935" cy="205047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F07DB6-3843-EA4B-CA89-8D6BFD3AC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490" r="60834" b="26063"/>
            <a:stretch/>
          </p:blipFill>
          <p:spPr>
            <a:xfrm>
              <a:off x="1690255" y="1891369"/>
              <a:ext cx="3028842" cy="205047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2BECA7-B66A-3C55-CEF5-B1AE2C9B91F8}"/>
                </a:ext>
              </a:extLst>
            </p:cNvPr>
            <p:cNvSpPr/>
            <p:nvPr/>
          </p:nvSpPr>
          <p:spPr>
            <a:xfrm>
              <a:off x="3383498" y="3698433"/>
              <a:ext cx="1335599" cy="2434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175BEC9-39F6-6D62-33C7-FCF19E768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490" b="25032"/>
            <a:stretch/>
          </p:blipFill>
          <p:spPr>
            <a:xfrm>
              <a:off x="5793176" y="1891369"/>
              <a:ext cx="3746014" cy="205047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2B1C42-6EF4-7FAF-A9D7-342CC5844739}"/>
                </a:ext>
              </a:extLst>
            </p:cNvPr>
            <p:cNvSpPr/>
            <p:nvPr/>
          </p:nvSpPr>
          <p:spPr>
            <a:xfrm>
              <a:off x="8814478" y="2220613"/>
              <a:ext cx="324283" cy="28244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81FFA52B-3A86-545C-55E0-25DACE27FD36}"/>
                </a:ext>
              </a:extLst>
            </p:cNvPr>
            <p:cNvCxnSpPr>
              <a:cxnSpLocks/>
              <a:stCxn id="13" idx="3"/>
              <a:endCxn id="16" idx="2"/>
            </p:cNvCxnSpPr>
            <p:nvPr/>
          </p:nvCxnSpPr>
          <p:spPr>
            <a:xfrm flipV="1">
              <a:off x="4719097" y="2503054"/>
              <a:ext cx="4257523" cy="1317084"/>
            </a:xfrm>
            <a:prstGeom prst="bentConnector2">
              <a:avLst/>
            </a:prstGeom>
            <a:ln w="28575">
              <a:solidFill>
                <a:schemeClr val="accent1">
                  <a:alpha val="70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275B63-24D6-491F-CB52-6995FC946F98}"/>
              </a:ext>
            </a:extLst>
          </p:cNvPr>
          <p:cNvSpPr txBox="1"/>
          <p:nvPr/>
        </p:nvSpPr>
        <p:spPr>
          <a:xfrm>
            <a:off x="7332784" y="-23270"/>
            <a:ext cx="4332257" cy="15664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8800" i="1" spc="-6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실습</a:t>
            </a: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70519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CFAD70E2-DD66-60CB-C0BE-4BF06DBC2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986" r="72735" b="27340"/>
          <a:stretch/>
        </p:blipFill>
        <p:spPr>
          <a:xfrm>
            <a:off x="8304251" y="549275"/>
            <a:ext cx="3324332" cy="41609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8093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주피터노트북 환경에서 바로 스파크 클러스터 연결하기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2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리소스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yaml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을 아래와 같이 수정 후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“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업데이트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”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클릭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3B988B-0ADD-ADE6-F8CA-F2D9F751B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90" y="1902691"/>
            <a:ext cx="2846595" cy="42698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9312B4-F05D-C717-08E8-CBC6887F6668}"/>
              </a:ext>
            </a:extLst>
          </p:cNvPr>
          <p:cNvSpPr/>
          <p:nvPr/>
        </p:nvSpPr>
        <p:spPr>
          <a:xfrm>
            <a:off x="2501085" y="3313566"/>
            <a:ext cx="944078" cy="208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F818ED-8527-4DB9-C1C1-A63F763AE1E8}"/>
              </a:ext>
            </a:extLst>
          </p:cNvPr>
          <p:cNvSpPr/>
          <p:nvPr/>
        </p:nvSpPr>
        <p:spPr>
          <a:xfrm>
            <a:off x="2611919" y="4852849"/>
            <a:ext cx="556152" cy="208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A0D24E-8BD6-AD68-5FF0-9302CEA6D374}"/>
              </a:ext>
            </a:extLst>
          </p:cNvPr>
          <p:cNvSpPr/>
          <p:nvPr/>
        </p:nvSpPr>
        <p:spPr>
          <a:xfrm>
            <a:off x="4317680" y="3256015"/>
            <a:ext cx="95628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5BEA4E-8576-8EA0-EAB4-455DC69E4825}"/>
              </a:ext>
            </a:extLst>
          </p:cNvPr>
          <p:cNvSpPr/>
          <p:nvPr/>
        </p:nvSpPr>
        <p:spPr>
          <a:xfrm>
            <a:off x="4363860" y="4795298"/>
            <a:ext cx="2350974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변경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1200" b="1" dirty="0" err="1">
                <a:solidFill>
                  <a:schemeClr val="bg1">
                    <a:lumMod val="50000"/>
                  </a:schemeClr>
                </a:solidFill>
              </a:rPr>
              <a:t>ClusterIP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NodePort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6F719E-BAD8-9D1E-5968-62E6E308255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445163" y="3418015"/>
            <a:ext cx="872517" cy="0"/>
          </a:xfrm>
          <a:prstGeom prst="line">
            <a:avLst/>
          </a:prstGeom>
          <a:ln w="28575">
            <a:solidFill>
              <a:schemeClr val="accent1">
                <a:alpha val="7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81467A-5C8B-2FEF-1A4A-7B493E18D2A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168071" y="4957298"/>
            <a:ext cx="1195789" cy="0"/>
          </a:xfrm>
          <a:prstGeom prst="line">
            <a:avLst/>
          </a:prstGeom>
          <a:ln w="28575">
            <a:solidFill>
              <a:schemeClr val="accent1">
                <a:alpha val="7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194BBD-7439-5AC6-9A23-EC3D12A741EC}"/>
              </a:ext>
            </a:extLst>
          </p:cNvPr>
          <p:cNvSpPr/>
          <p:nvPr/>
        </p:nvSpPr>
        <p:spPr>
          <a:xfrm>
            <a:off x="2501085" y="3897759"/>
            <a:ext cx="944078" cy="208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9DF994-397C-F251-D7C6-B7358F321F72}"/>
              </a:ext>
            </a:extLst>
          </p:cNvPr>
          <p:cNvSpPr/>
          <p:nvPr/>
        </p:nvSpPr>
        <p:spPr>
          <a:xfrm>
            <a:off x="4317680" y="3840208"/>
            <a:ext cx="95628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5C59CC-BDB4-8A74-3FD2-A15D603C8058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3445163" y="4002208"/>
            <a:ext cx="872517" cy="0"/>
          </a:xfrm>
          <a:prstGeom prst="line">
            <a:avLst/>
          </a:prstGeom>
          <a:ln w="28575">
            <a:solidFill>
              <a:schemeClr val="accent1">
                <a:alpha val="7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0A11AD-E9AE-623E-5C8F-D7315A395C19}"/>
              </a:ext>
            </a:extLst>
          </p:cNvPr>
          <p:cNvSpPr/>
          <p:nvPr/>
        </p:nvSpPr>
        <p:spPr>
          <a:xfrm>
            <a:off x="1935697" y="5908269"/>
            <a:ext cx="556152" cy="208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38DAC9-2C29-27C5-BA6D-65751993CF38}"/>
              </a:ext>
            </a:extLst>
          </p:cNvPr>
          <p:cNvSpPr/>
          <p:nvPr/>
        </p:nvSpPr>
        <p:spPr>
          <a:xfrm>
            <a:off x="7980217" y="2516784"/>
            <a:ext cx="2981925" cy="1178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hlinkClick r:id="rId5"/>
              </a:rPr>
              <a:t>http://192.168.56.30:30078</a:t>
            </a:r>
            <a:endParaRPr lang="en-US" altLang="ko-KR" dirty="0"/>
          </a:p>
          <a:p>
            <a:pPr algn="ctr"/>
            <a:r>
              <a:rPr lang="ko-KR" altLang="en-US" dirty="0"/>
              <a:t>에서 </a:t>
            </a:r>
            <a:r>
              <a:rPr lang="en-US" altLang="ko-KR" dirty="0"/>
              <a:t>WEB UI </a:t>
            </a:r>
            <a:r>
              <a:rPr lang="ko-KR" altLang="en-US" dirty="0"/>
              <a:t>확인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EA8B14A-D691-7577-4311-3DB56FD8EA27}"/>
              </a:ext>
            </a:extLst>
          </p:cNvPr>
          <p:cNvSpPr/>
          <p:nvPr/>
        </p:nvSpPr>
        <p:spPr>
          <a:xfrm rot="5400000">
            <a:off x="6183471" y="3595365"/>
            <a:ext cx="1481750" cy="19917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74F718-897F-E639-7F3E-8A4E379299A7}"/>
              </a:ext>
            </a:extLst>
          </p:cNvPr>
          <p:cNvSpPr/>
          <p:nvPr/>
        </p:nvSpPr>
        <p:spPr>
          <a:xfrm>
            <a:off x="7980217" y="3694953"/>
            <a:ext cx="2981925" cy="1178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30077 </a:t>
            </a:r>
            <a:r>
              <a:rPr lang="ko-KR" altLang="en-US" dirty="0"/>
              <a:t>포트는</a:t>
            </a:r>
            <a:endParaRPr lang="en-US" altLang="ko-KR" dirty="0"/>
          </a:p>
          <a:p>
            <a:pPr algn="ctr"/>
            <a:r>
              <a:rPr lang="en-US" altLang="ko-KR" dirty="0"/>
              <a:t>Spark </a:t>
            </a:r>
            <a:r>
              <a:rPr lang="ko-KR" altLang="en-US" dirty="0"/>
              <a:t>실행 관련 포트 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8C4E5-CD5E-FF91-A0C6-07703F58DA40}"/>
              </a:ext>
            </a:extLst>
          </p:cNvPr>
          <p:cNvSpPr/>
          <p:nvPr/>
        </p:nvSpPr>
        <p:spPr>
          <a:xfrm>
            <a:off x="7980217" y="5073377"/>
            <a:ext cx="2981925" cy="1178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GCP/AWS</a:t>
            </a:r>
            <a:r>
              <a:rPr lang="ko-KR" altLang="en-US" sz="1600" dirty="0"/>
              <a:t>에서는</a:t>
            </a:r>
            <a:endParaRPr lang="en-US" altLang="ko-KR" sz="1600" dirty="0"/>
          </a:p>
          <a:p>
            <a:pPr algn="ctr"/>
            <a:r>
              <a:rPr lang="ko-KR" altLang="en-US" sz="1600" dirty="0"/>
              <a:t>방화벽 규칙 추가 필요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307B9-BD71-F43D-B4D8-D1CA47AD9595}"/>
              </a:ext>
            </a:extLst>
          </p:cNvPr>
          <p:cNvSpPr txBox="1"/>
          <p:nvPr/>
        </p:nvSpPr>
        <p:spPr>
          <a:xfrm>
            <a:off x="7332784" y="-23270"/>
            <a:ext cx="4332257" cy="15664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실습</a:t>
            </a: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601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5F29C-48F9-FE6F-56A3-33F061F48EE7}"/>
              </a:ext>
            </a:extLst>
          </p:cNvPr>
          <p:cNvSpPr txBox="1"/>
          <p:nvPr/>
        </p:nvSpPr>
        <p:spPr>
          <a:xfrm>
            <a:off x="1486481" y="1009495"/>
            <a:ext cx="6338673" cy="404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터미널 접속 환경 설정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아래 재설정 및 초기화 먼저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진행하세욧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!)</a:t>
            </a:r>
            <a:endParaRPr lang="ko-KR" dirty="0"/>
          </a:p>
          <a:p>
            <a:pPr>
              <a:lnSpc>
                <a:spcPct val="130000"/>
              </a:lnSpc>
            </a:pPr>
            <a:endParaRPr lang="ko-KR" altLang="en-US" sz="1400" spc="-6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에서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VM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접속 설정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재설정 및 초기화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  <a:sym typeface="Wingdings" panose="05000000000000000000" pitchFamily="2" charset="2"/>
              </a:rPr>
              <a:t>)</a:t>
            </a:r>
            <a:endParaRPr lang="ko-KR" altLang="en-US" sz="1400" spc="-60" dirty="0">
              <a:solidFill>
                <a:srgbClr val="000000"/>
              </a:solidFill>
              <a:latin typeface="Malgun Gothic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100" spc="-60" dirty="0" err="1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VSCode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 Extension Remote-SSH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설치</a:t>
            </a:r>
            <a:endParaRPr lang="en-US" altLang="ko-KR" sz="1100" spc="-60" dirty="0">
              <a:solidFill>
                <a:srgbClr val="222222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100" spc="-60" dirty="0" err="1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검색창</a:t>
            </a:r>
            <a:r>
              <a:rPr lang="en-US" altLang="ko-KR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(Ctrl + Shift + p)</a:t>
            </a:r>
            <a:r>
              <a:rPr lang="ko-KR" altLang="en-US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에서 </a:t>
            </a:r>
            <a:r>
              <a:rPr lang="en-US" altLang="ko-KR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ssh open </a:t>
            </a:r>
            <a:r>
              <a:rPr lang="ko-KR" altLang="en-US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검색</a:t>
            </a:r>
            <a:endParaRPr lang="en-US" altLang="ko-KR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Open SSH Configuration File </a:t>
            </a:r>
            <a:r>
              <a:rPr lang="ko-KR" altLang="en-US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선택</a:t>
            </a:r>
            <a:endParaRPr lang="en-US" altLang="ko-KR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Config </a:t>
            </a:r>
            <a:r>
              <a:rPr lang="ko-KR" altLang="en-US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파일이 열리면 아래 그림과 같이 입력</a:t>
            </a:r>
            <a:endParaRPr lang="en-US" altLang="ko-KR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endParaRPr lang="en-US" altLang="ko-KR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endParaRPr lang="en-US" altLang="ko-KR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endParaRPr lang="en-US" altLang="ko-KR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endParaRPr lang="en-US" altLang="ko-KR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endParaRPr lang="en-US" altLang="ko-KR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endParaRPr lang="en-US" altLang="ko-KR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endParaRPr lang="ko-KR" altLang="en-US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endParaRPr lang="en-US" altLang="ko-KR" sz="1100" spc="-60" dirty="0">
              <a:solidFill>
                <a:srgbClr val="222222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endParaRPr kumimoji="0" lang="en-US" altLang="ko-KR" sz="1100" b="0" i="0" u="none" strike="noStrike" kern="1200" cap="none" spc="-60" normalizeH="0" baseline="0" noProof="0" dirty="0">
              <a:ln>
                <a:noFill/>
              </a:ln>
              <a:solidFill>
                <a:srgbClr val="F57900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  <a:cs typeface="+mn-lt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에서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VM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접속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100" spc="-60" dirty="0" err="1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검색창</a:t>
            </a:r>
            <a:r>
              <a:rPr lang="en-US" altLang="ko-KR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(Ctrl + Shift + p)</a:t>
            </a:r>
            <a:r>
              <a:rPr lang="ko-KR" altLang="en-US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에서 </a:t>
            </a:r>
            <a:r>
              <a:rPr lang="en-US" altLang="ko-KR" sz="1100" spc="-60" dirty="0">
                <a:solidFill>
                  <a:srgbClr val="000000"/>
                </a:solidFill>
                <a:latin typeface="Consolas"/>
                <a:ea typeface="Malgun Gothic"/>
                <a:cs typeface="+mn-lt"/>
              </a:rPr>
              <a:t>ssh connect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검색</a:t>
            </a:r>
            <a:endParaRPr lang="en-US" altLang="ko-KR" sz="1100" spc="-60" dirty="0">
              <a:solidFill>
                <a:srgbClr val="222222"/>
              </a:solidFill>
              <a:latin typeface="Consolas"/>
              <a:ea typeface="Malgun Gothic"/>
              <a:cs typeface="+mn-lt"/>
            </a:endParaRP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Remote-SSH: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Connect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to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Host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 선택하고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 ＂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계속</a:t>
            </a:r>
            <a:r>
              <a:rPr lang="en-US" altLang="ko-KR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＂ </a:t>
            </a:r>
            <a:r>
              <a:rPr lang="ko-KR" altLang="en-US" sz="1100" spc="-60" dirty="0">
                <a:solidFill>
                  <a:srgbClr val="222222"/>
                </a:solidFill>
                <a:latin typeface="Consolas"/>
                <a:ea typeface="Malgun Gothic"/>
                <a:cs typeface="+mn-lt"/>
              </a:rPr>
              <a:t>이나 패스워드를 입력하여 접속 진행</a:t>
            </a:r>
            <a:endParaRPr lang="ko-KR" altLang="en-US" sz="1100" spc="-60" dirty="0">
              <a:solidFill>
                <a:srgbClr val="000000"/>
              </a:solidFill>
              <a:latin typeface="Consolas"/>
              <a:ea typeface="Malgun Gothic"/>
              <a:cs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C27AE0-3ECE-CCAF-5570-4EC532BE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54" y="2526787"/>
            <a:ext cx="1684575" cy="18044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9DE889-22AD-859C-A257-8FEA61B9E8C9}"/>
              </a:ext>
            </a:extLst>
          </p:cNvPr>
          <p:cNvSpPr/>
          <p:nvPr/>
        </p:nvSpPr>
        <p:spPr>
          <a:xfrm>
            <a:off x="5633720" y="1462438"/>
            <a:ext cx="2406320" cy="512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err="1"/>
              <a:t>VSCode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3BA13-6CDA-9183-2003-934009D20976}"/>
              </a:ext>
            </a:extLst>
          </p:cNvPr>
          <p:cNvSpPr txBox="1"/>
          <p:nvPr/>
        </p:nvSpPr>
        <p:spPr>
          <a:xfrm>
            <a:off x="5633721" y="1993528"/>
            <a:ext cx="2406320" cy="18044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363" indent="-285750"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VM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재설치 등으로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SSH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설정 정보 초기화 필요 시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endParaRPr lang="en-US" altLang="ko-KR" sz="12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60363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spc="-60" dirty="0">
                <a:solidFill>
                  <a:srgbClr val="000000"/>
                </a:solidFill>
                <a:latin typeface="Malgun Gothic"/>
                <a:ea typeface="Malgun Gothic"/>
              </a:rPr>
              <a:t>아래 폴더로 이동</a:t>
            </a:r>
            <a:br>
              <a:rPr lang="en-US" altLang="ko-KR" sz="12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200" dirty="0"/>
              <a:t>c:\user\&lt;</a:t>
            </a:r>
            <a:r>
              <a:rPr lang="ko-KR" altLang="en-US" sz="1200" dirty="0" err="1"/>
              <a:t>내계정</a:t>
            </a:r>
            <a:r>
              <a:rPr lang="en-US" altLang="ko-KR" sz="1200" dirty="0"/>
              <a:t>&gt;\.ssh\</a:t>
            </a:r>
          </a:p>
          <a:p>
            <a:pPr marL="360363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known_hosts</a:t>
            </a:r>
            <a:r>
              <a:rPr lang="ko-KR" altLang="en-US" sz="1200" dirty="0"/>
              <a:t> 파일 삭제</a:t>
            </a:r>
            <a:endParaRPr lang="en-US" altLang="ko-KR" sz="1200" dirty="0"/>
          </a:p>
          <a:p>
            <a:pPr marL="360363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 폴더나 파일이 없다면 이 작업 </a:t>
            </a:r>
            <a:r>
              <a:rPr lang="en-US" altLang="ko-KR" sz="1200" dirty="0"/>
              <a:t>skip!</a:t>
            </a:r>
            <a:endParaRPr lang="ko-KR" sz="1200" dirty="0"/>
          </a:p>
        </p:txBody>
      </p:sp>
    </p:spTree>
    <p:extLst>
      <p:ext uri="{BB962C8B-B14F-4D97-AF65-F5344CB8AC3E}">
        <p14:creationId xmlns:p14="http://schemas.microsoft.com/office/powerpoint/2010/main" val="1179257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1" y="1010085"/>
            <a:ext cx="7295514" cy="2775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방화벽 설정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외부망에서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와 통신하기 위한 방화벽 설정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메뉴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VPC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네트워크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방화벽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방화벽 규칙 만들기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선택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-spark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대상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네트워크의 모든 인스턴스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소스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IPv4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범위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0.0.0.0/0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TCP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체크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포트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4040,30077,30078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만들기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선택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E6880-6458-2523-3C81-A9A70D42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46" y="264268"/>
            <a:ext cx="4886452" cy="63419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3947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38623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주피터노트북 환경에서 바로 스파크 클러스터 연결하기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 cluster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삭제하기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helm uninstall my-first-spark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2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더 다양한 옵션으로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 Cluster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설치하기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현재 최신 버전인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spark 3.5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로 설치하려면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9.0.0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입력하면 되나</a:t>
            </a: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2"/>
            </a:pP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다른 에코와의 궁합 정보가 가장 많이 </a:t>
            </a:r>
            <a:r>
              <a:rPr lang="ko-KR" altLang="en-US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알려져있는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Spark 3.4.1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로 설치하기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위해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7.2.2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로 설치한다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helm install my-first-spark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bitnami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/spark --version 7.2.2 -n default \</a:t>
            </a: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 --set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service.type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=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NodePort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\</a:t>
            </a: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 --set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service.nodePorts.cluster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=30077 \</a:t>
            </a: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 --set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service.nodePorts.http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=30078 \</a:t>
            </a: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 --set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worker.replicaCount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=3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  <a:defRPr/>
            </a:pPr>
            <a:endParaRPr kumimoji="0" lang="en-US" altLang="ko-KR" sz="1100" b="0" i="1" u="none" strike="noStrike" kern="1200" cap="none" spc="-6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더 다양한 옵션들은 아래 사이트에서 확인 가능하다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  <a:hlinkClick r:id="rId3"/>
              </a:rPr>
              <a:t>https://artifacthub.io/packages/helm/bitnami/spark</a:t>
            </a:r>
            <a:endParaRPr kumimoji="0" lang="en-US" altLang="ko-KR" sz="1100" b="0" i="1" u="none" strike="noStrike" kern="1200" cap="none" spc="-6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658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19296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주피터노트북 환경에서 바로 스파크 클러스터 연결하기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탐색기를 열고 편한 곳에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jupyter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폴더를 만든다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만들어진 폴더를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오른클릭하고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열기를 클릭한다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새 파일을 만들고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spark01.ipynb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으로 저장한다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한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셀씩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실행시켜보자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마지막 셀 실행 중에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 web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ui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를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새로고침하며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진행상황을 확인해보자</a:t>
            </a:r>
            <a:r>
              <a:rPr lang="en-US" altLang="ko-KR" sz="1400" spc="-6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B6288-006A-27B6-2BAE-6FD5B05A968F}"/>
              </a:ext>
            </a:extLst>
          </p:cNvPr>
          <p:cNvSpPr txBox="1"/>
          <p:nvPr/>
        </p:nvSpPr>
        <p:spPr>
          <a:xfrm>
            <a:off x="1847273" y="3068043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pip install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D68B1-225B-EB62-24F4-F4304D619C81}"/>
              </a:ext>
            </a:extLst>
          </p:cNvPr>
          <p:cNvSpPr txBox="1"/>
          <p:nvPr/>
        </p:nvSpPr>
        <p:spPr>
          <a:xfrm>
            <a:off x="1847273" y="3391028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SparkSession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56D8E-D643-759E-6DE7-A8BB849B84B8}"/>
              </a:ext>
            </a:extLst>
          </p:cNvPr>
          <p:cNvSpPr txBox="1"/>
          <p:nvPr/>
        </p:nvSpPr>
        <p:spPr>
          <a:xfrm>
            <a:off x="1847273" y="3714013"/>
            <a:ext cx="7344000" cy="93871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SparkSession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builder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.master(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"spark://34.125.136.103:30077"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appName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"MyApp2"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.config(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spark.kubernetes.namespace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"default"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getOrCreate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06BC8-15DA-0245-8A05-7B20DC6E3B07}"/>
              </a:ext>
            </a:extLst>
          </p:cNvPr>
          <p:cNvSpPr txBox="1"/>
          <p:nvPr/>
        </p:nvSpPr>
        <p:spPr>
          <a:xfrm>
            <a:off x="1847273" y="4714107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0E5B2D-82EF-B0F3-60B3-D7B1DE0AE49D}"/>
              </a:ext>
            </a:extLst>
          </p:cNvPr>
          <p:cNvSpPr txBox="1"/>
          <p:nvPr/>
        </p:nvSpPr>
        <p:spPr>
          <a:xfrm>
            <a:off x="1847272" y="5037092"/>
            <a:ext cx="7344000" cy="60016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Spark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DataFrame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예제</a:t>
            </a:r>
            <a:endParaRPr lang="ko-KR" alt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.createDataFrame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([{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"Name"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"John Doe"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"Age"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}, {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"Name"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"Jane Doe"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"Age"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}])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.printSchema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ADC2E-50DA-8896-48FC-269FDD3AD4BD}"/>
              </a:ext>
            </a:extLst>
          </p:cNvPr>
          <p:cNvSpPr txBox="1"/>
          <p:nvPr/>
        </p:nvSpPr>
        <p:spPr>
          <a:xfrm>
            <a:off x="1847273" y="5698632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52915-8DA4-2009-38DB-6687682602AB}"/>
              </a:ext>
            </a:extLst>
          </p:cNvPr>
          <p:cNvSpPr txBox="1"/>
          <p:nvPr/>
        </p:nvSpPr>
        <p:spPr>
          <a:xfrm>
            <a:off x="1847273" y="6021616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.stop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971D8-7D4C-FE48-C337-4CF1083F7741}"/>
              </a:ext>
            </a:extLst>
          </p:cNvPr>
          <p:cNvSpPr txBox="1"/>
          <p:nvPr/>
        </p:nvSpPr>
        <p:spPr>
          <a:xfrm>
            <a:off x="7332784" y="-23270"/>
            <a:ext cx="4332257" cy="15664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실습</a:t>
            </a: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584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5292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주피터노트북 환경에서 바로 스파크 클러스터 연결하기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여기까지 진행하면서 발생한 상황을 정리해보자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외부망에서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 Cluster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WebUI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는 볼 수 있다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그러나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worker node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상황은 볼 수 없다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외부망의 주피터 노트북에서 스파크 클러스터 세션 연결은 가능하다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그러나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job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은 실행되지 않는다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Executor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가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Running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상태가 되었다가 바로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Exited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되고 다음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Executor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가 무한 반복하는 현상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왜 이런 현상이 발생하는지 알아야 해결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가능할텐데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아직은 정확하게 이해하는 수준은 아니다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아는 수준 내에서 설명을 해 보자면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,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노트북에서 스파크에 접속하면 기본적으로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Client Mode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 실행된다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이는 스파크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Executor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를 지휘하는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Driver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가 노트북이 실행되는 곳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PC)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 뜬다는 것이다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여기까지는 주피터 노트북 셀에서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명령으로 확인 가능함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Driver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가 지휘해야 하는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Executor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는 스파크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Worker node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작동한다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그러나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Worker node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는 외부에서 접근 불가능하다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이를 해결하려면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??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노트북을 꼭 로컬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PC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실행시켜야 한다면 모든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Worker node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를 외부망에 노출시킨다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 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이건 여기저기 알아본 바 추천하지 않았음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노트북과 스파크 클러스터가 같은 망에 위치하면 될 듯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?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sym typeface="Wingdings" panose="05000000000000000000" pitchFamily="2" charset="2"/>
              </a:rPr>
              <a:t>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  <a:sym typeface="Wingdings" panose="05000000000000000000" pitchFamily="2" charset="2"/>
              </a:rPr>
              <a:t>이 환경을 만들어보자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sym typeface="Wingdings" panose="05000000000000000000" pitchFamily="2" charset="2"/>
              </a:rPr>
              <a:t>!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16013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3335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스파크 클러스터와 같은 망에서 주피터노트북 환경 세팅하고 스파크 클러스터 연결하기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(Quiz 3)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 주피터용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VM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을 만든다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베이스 이미지 이용해서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VM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생성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jupyter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-notebook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(Quiz 4)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jupyter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-notebook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터미널 연결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설정 및 접속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3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 환경을 세팅한다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8702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0ACC1-33ED-3FDC-87EB-0FAD2F8D4203}"/>
              </a:ext>
            </a:extLst>
          </p:cNvPr>
          <p:cNvSpPr txBox="1"/>
          <p:nvPr/>
        </p:nvSpPr>
        <p:spPr>
          <a:xfrm>
            <a:off x="1485320" y="1010085"/>
            <a:ext cx="9357837" cy="5002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 환경 세팅하기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우리가 사용하는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Base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이미지에서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k8s–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jupyter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notebook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이런 체계로 설치하고 싶었는데</a:t>
            </a: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많이 </a:t>
            </a:r>
            <a:r>
              <a:rPr lang="ko-KR" altLang="en-US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복잡해져서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일단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conda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환경의 힘을 빌리기로 하였다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Conda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설치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Anaconda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는 너무 거대해서 부담스러우니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Miniconda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설치하자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dnf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install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wget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-y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kumimoji="0" lang="da-DK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wget https://repo.anaconda.com/miniconda/Miniconda3-latest-Linux-x86_64.sh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chmod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+x Miniconda3-latest-Linux-x86_64.sh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./Miniconda3-latest-Linux-x86_64.sh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   </a:t>
            </a:r>
            <a:r>
              <a:rPr kumimoji="0" lang="en-US" altLang="ko-KR" sz="1100" b="0" u="none" strike="noStrike" kern="120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- </a:t>
            </a:r>
            <a:r>
              <a:rPr kumimoji="0" lang="ko-KR" altLang="en-US" sz="1100" b="0" u="none" strike="noStrike" kern="120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설치 과정에서 약관 동의 필요</a:t>
            </a:r>
            <a:r>
              <a:rPr kumimoji="0" lang="en-US" altLang="ko-KR" sz="1100" b="0" u="none" strike="noStrike" kern="120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(</a:t>
            </a:r>
            <a:r>
              <a:rPr kumimoji="0" lang="ko-KR" altLang="en-US" sz="1100" b="0" u="none" strike="noStrike" kern="120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약관 전문 보게 하는데 스페이스 연타로 빨리 넘기고 </a:t>
            </a:r>
            <a:r>
              <a:rPr kumimoji="0" lang="en-US" altLang="ko-KR" sz="1100" b="0" u="none" strike="noStrike" kern="120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yes</a:t>
            </a:r>
            <a:r>
              <a:rPr lang="en-US" altLang="ko-KR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kumimoji="0" lang="en-US" altLang="ko-KR" sz="1100" b="0" u="none" strike="noStrike" kern="120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   - </a:t>
            </a:r>
            <a:r>
              <a:rPr kumimoji="0" lang="ko-KR" altLang="en-US" sz="1100" b="0" u="none" strike="noStrike" kern="1200" cap="none" spc="-6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이렇게 물어보면 그냥 </a:t>
            </a:r>
            <a:r>
              <a:rPr kumimoji="0" lang="ko-KR" altLang="en-US" sz="1100" b="0" u="none" strike="noStrike" kern="1200" cap="none" spc="-6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엔터</a:t>
            </a:r>
            <a:endParaRPr kumimoji="0" lang="en-US" altLang="ko-KR" sz="1100" b="0" u="none" strike="noStrike" kern="1200" cap="none" spc="-6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Malgun Gothic"/>
              <a:cs typeface="+mn-lt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100" spc="-60" dirty="0">
              <a:solidFill>
                <a:srgbClr val="00B050"/>
              </a:solidFill>
              <a:latin typeface="Consolas"/>
              <a:ea typeface="Malgun Gothic"/>
              <a:cs typeface="+mn-lt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defRPr/>
            </a:pPr>
            <a:endParaRPr kumimoji="0" lang="en-US" altLang="ko-KR" sz="1100" b="0" u="none" strike="noStrike" kern="1200" cap="none" spc="-6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Malgun Gothic"/>
              <a:cs typeface="+mn-lt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100" spc="-60" dirty="0">
              <a:solidFill>
                <a:srgbClr val="00B050"/>
              </a:solidFill>
              <a:latin typeface="Consolas"/>
              <a:ea typeface="Malgun Gothic"/>
              <a:cs typeface="+mn-lt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defRPr/>
            </a:pPr>
            <a:endParaRPr kumimoji="0" lang="en-US" altLang="ko-KR" sz="1100" b="0" u="none" strike="noStrike" kern="1200" cap="none" spc="-6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Malgun Gothic"/>
              <a:cs typeface="+mn-lt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   - </a:t>
            </a:r>
            <a:r>
              <a:rPr lang="ko-KR" altLang="en-US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마지막 질문은 </a:t>
            </a:r>
            <a:r>
              <a:rPr lang="en-US" altLang="ko-KR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yes </a:t>
            </a:r>
            <a:r>
              <a:rPr lang="ko-KR" altLang="en-US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하세요</a:t>
            </a:r>
            <a:r>
              <a:rPr lang="en-US" altLang="ko-KR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. </a:t>
            </a:r>
            <a:r>
              <a:rPr lang="ko-KR" altLang="en-US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오른쪽 그림처럼 </a:t>
            </a:r>
            <a:r>
              <a:rPr lang="en-US" altLang="ko-KR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no </a:t>
            </a:r>
            <a:r>
              <a:rPr lang="ko-KR" altLang="en-US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하면 귀찮아집니다</a:t>
            </a:r>
            <a:r>
              <a:rPr lang="en-US" altLang="ko-KR" sz="1100" spc="-60" dirty="0">
                <a:solidFill>
                  <a:srgbClr val="00B050"/>
                </a:solidFill>
                <a:latin typeface="Consolas"/>
                <a:ea typeface="Malgun Gothic"/>
                <a:cs typeface="+mn-lt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sz="1100" spc="-60" dirty="0">
                <a:solidFill>
                  <a:srgbClr val="00B050"/>
                </a:solidFill>
                <a:latin typeface="Malgun Gothic"/>
                <a:ea typeface="Malgun Gothic"/>
              </a:rPr>
              <a:t>        마지막 질문에서 </a:t>
            </a:r>
            <a:r>
              <a:rPr lang="en-US" altLang="ko-KR" sz="1100" spc="-60" dirty="0">
                <a:solidFill>
                  <a:srgbClr val="00B050"/>
                </a:solidFill>
                <a:latin typeface="Malgun Gothic"/>
                <a:ea typeface="Malgun Gothic"/>
              </a:rPr>
              <a:t>no</a:t>
            </a:r>
            <a:r>
              <a:rPr lang="ko-KR" altLang="en-US" sz="1100" spc="-60" dirty="0">
                <a:solidFill>
                  <a:srgbClr val="00B050"/>
                </a:solidFill>
                <a:latin typeface="Malgun Gothic"/>
                <a:ea typeface="Malgun Gothic"/>
              </a:rPr>
              <a:t>라고 한 경우</a:t>
            </a:r>
            <a:r>
              <a:rPr lang="en-US" altLang="ko-KR" sz="1100" spc="-60" dirty="0">
                <a:solidFill>
                  <a:srgbClr val="00B050"/>
                </a:solidFill>
                <a:latin typeface="Malgun Gothic"/>
                <a:ea typeface="Malgun Gothic"/>
              </a:rPr>
              <a:t> </a:t>
            </a:r>
            <a:r>
              <a:rPr lang="ko-KR" altLang="en-US" sz="1100" spc="-60" dirty="0">
                <a:solidFill>
                  <a:srgbClr val="00B050"/>
                </a:solidFill>
                <a:latin typeface="Malgun Gothic"/>
                <a:ea typeface="Malgun Gothic"/>
              </a:rPr>
              <a:t>아래</a:t>
            </a:r>
            <a:r>
              <a:rPr lang="en-US" altLang="ko-KR" sz="1100" spc="-60" dirty="0">
                <a:solidFill>
                  <a:srgbClr val="00B050"/>
                </a:solidFill>
                <a:latin typeface="Malgun Gothic"/>
                <a:ea typeface="Malgun Gothic"/>
              </a:rPr>
              <a:t> </a:t>
            </a:r>
            <a:r>
              <a:rPr lang="ko-KR" altLang="en-US" sz="1100" spc="-60" dirty="0">
                <a:solidFill>
                  <a:srgbClr val="00B050"/>
                </a:solidFill>
                <a:latin typeface="Malgun Gothic"/>
                <a:ea typeface="Malgun Gothic"/>
              </a:rPr>
              <a:t>명령 실행하여 </a:t>
            </a:r>
            <a:r>
              <a:rPr lang="en-US" altLang="ko-KR" sz="1100" spc="-60" dirty="0">
                <a:solidFill>
                  <a:srgbClr val="00B050"/>
                </a:solidFill>
                <a:latin typeface="Malgun Gothic"/>
                <a:ea typeface="Malgun Gothic"/>
              </a:rPr>
              <a:t>base </a:t>
            </a:r>
            <a:r>
              <a:rPr lang="ko-KR" altLang="en-US" sz="1100" spc="-60" dirty="0">
                <a:solidFill>
                  <a:srgbClr val="00B050"/>
                </a:solidFill>
                <a:latin typeface="Malgun Gothic"/>
                <a:ea typeface="Malgun Gothic"/>
              </a:rPr>
              <a:t>가상환경 활성화</a:t>
            </a:r>
            <a:endParaRPr kumimoji="0" lang="en-US" altLang="ko-KR" sz="1100" b="0" u="none" strike="noStrike" kern="1200" cap="none" spc="-6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eval "$(/root/miniconda3/bin/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conda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shell.bash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hook)"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설치 완료 후 터미널 재시작하자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yes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라고 한 경우 자동으로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conda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init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을 실행하는 듯 하다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 no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한 경우는 아래와 같이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conda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init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실행한다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100" spc="-60" dirty="0">
              <a:solidFill>
                <a:srgbClr val="F57900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conda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init</a:t>
            </a:r>
            <a:endParaRPr kumimoji="0" lang="en-US" altLang="ko-KR" sz="1100" b="0" i="1" u="none" strike="noStrike" kern="1200" cap="none" spc="-6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</p:txBody>
      </p:sp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A59B4-7E89-8789-0134-91BA66B72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77" y="3803418"/>
            <a:ext cx="2581925" cy="8042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6F6643-E1AF-F559-B7C4-A21832EC1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230" y="4607624"/>
            <a:ext cx="3751752" cy="24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76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0ACC1-33ED-3FDC-87EB-0FAD2F8D4203}"/>
              </a:ext>
            </a:extLst>
          </p:cNvPr>
          <p:cNvSpPr txBox="1"/>
          <p:nvPr/>
        </p:nvSpPr>
        <p:spPr>
          <a:xfrm>
            <a:off x="1485320" y="1010085"/>
            <a:ext cx="9357837" cy="46814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 환경 세팅하기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현재 가상환경 내에 있다면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conda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decativate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 탈출하자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spark341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가상환경 생성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# 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중간에 가상환경 들어가서 실행하는 부분 때문에 한 </a:t>
            </a:r>
            <a:r>
              <a:rPr kumimoji="0" lang="ko-KR" altLang="en-US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줄씩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실행해야 함</a:t>
            </a:r>
          </a:p>
          <a:p>
            <a:pPr lvl="1"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# spark 3.4.1 wants Python 3.9.19</a:t>
            </a:r>
          </a:p>
          <a:p>
            <a:pPr lvl="1"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conda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create --name spark341 python=3.9.19 -y</a:t>
            </a:r>
          </a:p>
          <a:p>
            <a:pPr lvl="1"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conda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activate spark341</a:t>
            </a:r>
          </a:p>
          <a:p>
            <a:pPr lvl="1"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#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conda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-forge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에서 </a:t>
            </a:r>
            <a:r>
              <a:rPr lang="en-US" altLang="ko-KR" sz="1100" i="1" spc="-60" dirty="0" err="1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opnejdk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를 가져와 설치하라</a:t>
            </a:r>
            <a:endParaRPr kumimoji="0" lang="en-US" altLang="ko-KR" sz="1100" b="0" i="1" u="none" strike="noStrike" kern="1200" cap="none" spc="-6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conda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install -c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conda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-forge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openjdk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=11.0.13 -y</a:t>
            </a:r>
          </a:p>
          <a:p>
            <a:pPr lvl="1"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pip install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pyspark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==3.4.1</a:t>
            </a:r>
          </a:p>
          <a:p>
            <a:pPr lvl="1">
              <a:lnSpc>
                <a:spcPct val="130000"/>
              </a:lnSpc>
            </a:pPr>
            <a:r>
              <a:rPr lang="en-US" altLang="ko-KR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# 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주피터 노트북에서 커널로 선택할 수 있도록 설정</a:t>
            </a:r>
            <a:r>
              <a:rPr lang="en-US" altLang="ko-KR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(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이걸 할 필요가 있나</a:t>
            </a:r>
            <a:r>
              <a:rPr lang="en-US" altLang="ko-KR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?)</a:t>
            </a:r>
            <a:endParaRPr lang="ko-KR" altLang="en-US" sz="1100" i="1" spc="-60" dirty="0">
              <a:solidFill>
                <a:srgbClr val="679353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conda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install -n spark341 </a:t>
            </a:r>
            <a:r>
              <a:rPr kumimoji="0" lang="en-US" altLang="ko-KR" sz="1100" b="0" i="1" u="none" strike="noStrike" kern="1200" cap="none" spc="-60" normalizeH="0" baseline="0" noProof="0" dirty="0" err="1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ipykernel</a:t>
            </a: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--update-deps --force-reinstall -y</a:t>
            </a:r>
            <a:endParaRPr lang="en-US" altLang="ko-KR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2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 설치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(spark341) 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conda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install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jupyter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-y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(spark341) 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jupyter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notebook --generate-config </a:t>
            </a:r>
            <a:r>
              <a:rPr lang="en-US" altLang="ko-KR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# 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한</a:t>
            </a:r>
            <a:r>
              <a:rPr lang="en-US" altLang="ko-KR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번만 실행하면 되는 듯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주피터 노트북은 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root </a:t>
            </a: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권한으로 실행되는 것을 싫어하므로 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root</a:t>
            </a: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로 실행하는 옵션을 준다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. (</a:t>
            </a: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아래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 </a:t>
            </a: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둘 중 하나 실행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(spark341) 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jupyter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notebook --allow-root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(spark341) 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jupyter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notebook --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ip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='0.0.0.0' --port=8888 --no-browser --allow-root</a:t>
            </a:r>
          </a:p>
          <a:p>
            <a:pPr lvl="1">
              <a:lnSpc>
                <a:spcPct val="130000"/>
              </a:lnSpc>
            </a:pP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아래 그림의 둘 중 하나 링크 클릭하여 브라우저에서 확인한다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.</a:t>
            </a:r>
          </a:p>
        </p:txBody>
      </p:sp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18BA17F-50A7-7608-81FA-E1B4E4400B1F}"/>
              </a:ext>
            </a:extLst>
          </p:cNvPr>
          <p:cNvGrpSpPr/>
          <p:nvPr/>
        </p:nvGrpSpPr>
        <p:grpSpPr>
          <a:xfrm>
            <a:off x="2013438" y="5925912"/>
            <a:ext cx="5715001" cy="932088"/>
            <a:chOff x="2013438" y="4595736"/>
            <a:chExt cx="5715001" cy="9320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B148531-D4D4-70FC-EF42-D99E03BE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3438" y="4595736"/>
              <a:ext cx="5678477" cy="90824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1A4D86-A8FC-9525-A4FA-F45E4AF60608}"/>
                </a:ext>
              </a:extLst>
            </p:cNvPr>
            <p:cNvSpPr/>
            <p:nvPr/>
          </p:nvSpPr>
          <p:spPr>
            <a:xfrm>
              <a:off x="2413162" y="5186328"/>
              <a:ext cx="5315277" cy="34149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063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0ACC1-33ED-3FDC-87EB-0FAD2F8D4203}"/>
              </a:ext>
            </a:extLst>
          </p:cNvPr>
          <p:cNvSpPr txBox="1"/>
          <p:nvPr/>
        </p:nvSpPr>
        <p:spPr>
          <a:xfrm>
            <a:off x="1485320" y="1010085"/>
            <a:ext cx="9357837" cy="4562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 환경 세팅하기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운이 좋았던 것인지 앞장에서 나온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localhost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링크가 정상 작동하는 이유는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를 이용했기 때문이었다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제공하는 브라우저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SSH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통해서 주피터 노트북 실행시키면 아래와 같은 오류가 나온다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그리고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localhost:8888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 시작하는 링크로 접속해보아도 연결이 되지 않는다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를 사용할 땐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8888 </a:t>
            </a:r>
            <a:r>
              <a:rPr lang="ko-KR" altLang="en-US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포트포워딩이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자동으로 실행되는 것을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power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shell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명령을 통해서 확인할 수 있었다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Get-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NetTCPConnection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| Where-Object {$_.State -eq "Listen"}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 경우 다음 명령으로 주피터 노트북을 실행시키면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VM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외부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IP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통해서 접속 가능하다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(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myenv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) 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jupyter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notebook --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ip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='0.0.0.0' --port=8888 --no-browser --allow-root</a:t>
            </a:r>
          </a:p>
        </p:txBody>
      </p:sp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E01ABC-C006-1DE3-64E9-A65E0E5EC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76" y="2132190"/>
            <a:ext cx="7444941" cy="16866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C03543-163A-022F-7F9B-2F512BC9B57E}"/>
              </a:ext>
            </a:extLst>
          </p:cNvPr>
          <p:cNvSpPr/>
          <p:nvPr/>
        </p:nvSpPr>
        <p:spPr>
          <a:xfrm>
            <a:off x="3848686" y="2710636"/>
            <a:ext cx="3981419" cy="2633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667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10894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 접속 및 코드 테스트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 접속 후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우상단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New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버튼 클릭하여 새로운 노트북을 띄운다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아래 셀 코드들을 하나하나 실행해보자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7AE6A-DB79-3F72-9BE5-0EA45F3F3CB4}"/>
              </a:ext>
            </a:extLst>
          </p:cNvPr>
          <p:cNvSpPr txBox="1"/>
          <p:nvPr/>
        </p:nvSpPr>
        <p:spPr>
          <a:xfrm>
            <a:off x="1847273" y="2285528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strike="sngStrike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en-US" altLang="ko-KR" sz="1100" b="0" strike="sng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pip install </a:t>
            </a:r>
            <a:r>
              <a:rPr lang="en-US" altLang="ko-KR" sz="1100" b="0" strike="sngStrike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가상환경에서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pyspark3.4.1</a:t>
            </a:r>
            <a:r>
              <a:rPr lang="ko-KR" altLang="en-US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을 설치했기 때문에 이 줄은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필요없다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ko-KR" alt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4D121-6174-9867-C182-CFC3434C07E4}"/>
              </a:ext>
            </a:extLst>
          </p:cNvPr>
          <p:cNvSpPr txBox="1"/>
          <p:nvPr/>
        </p:nvSpPr>
        <p:spPr>
          <a:xfrm>
            <a:off x="1847273" y="2608513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SparkSession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ABDB1-F793-9868-6909-A70F9410ABBD}"/>
              </a:ext>
            </a:extLst>
          </p:cNvPr>
          <p:cNvSpPr txBox="1"/>
          <p:nvPr/>
        </p:nvSpPr>
        <p:spPr>
          <a:xfrm>
            <a:off x="1847273" y="2931498"/>
            <a:ext cx="7344000" cy="93871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SparkSession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builder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.master(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"spark://34.125.136.103:30077"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appName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"MyApp2"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.config(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spark.kubernetes.namespace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"default"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getOrCreate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64F7-890A-52B0-E2D6-348BD98553EE}"/>
              </a:ext>
            </a:extLst>
          </p:cNvPr>
          <p:cNvSpPr txBox="1"/>
          <p:nvPr/>
        </p:nvSpPr>
        <p:spPr>
          <a:xfrm>
            <a:off x="1847273" y="3931592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1282F-485F-2368-95F6-03561F39E687}"/>
              </a:ext>
            </a:extLst>
          </p:cNvPr>
          <p:cNvSpPr txBox="1"/>
          <p:nvPr/>
        </p:nvSpPr>
        <p:spPr>
          <a:xfrm>
            <a:off x="1847272" y="4254577"/>
            <a:ext cx="7344000" cy="60016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Spark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DataFrame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예제</a:t>
            </a:r>
            <a:endParaRPr lang="ko-KR" alt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.createDataFrame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([{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"Name"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"John Doe"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"Age"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}, {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"Name"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"Jane Doe"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"Age"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}])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.printSchema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68F89-A57D-F387-AF05-EB68ABFFC948}"/>
              </a:ext>
            </a:extLst>
          </p:cNvPr>
          <p:cNvSpPr txBox="1"/>
          <p:nvPr/>
        </p:nvSpPr>
        <p:spPr>
          <a:xfrm>
            <a:off x="1847273" y="4916117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B9C08-9006-A211-BDAA-F706F5AE139B}"/>
              </a:ext>
            </a:extLst>
          </p:cNvPr>
          <p:cNvSpPr txBox="1"/>
          <p:nvPr/>
        </p:nvSpPr>
        <p:spPr>
          <a:xfrm>
            <a:off x="1485320" y="5651406"/>
            <a:ext cx="9357837" cy="249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trike="sngStrike" spc="-60" dirty="0">
                <a:solidFill>
                  <a:srgbClr val="000000"/>
                </a:solidFill>
                <a:latin typeface="Malgun Gothic"/>
                <a:ea typeface="Malgun Gothic"/>
              </a:rPr>
              <a:t>그렇다</a:t>
            </a:r>
            <a:r>
              <a:rPr lang="en-US" altLang="ko-KR" sz="1400" strike="sngStrike" spc="-60" dirty="0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r>
              <a:rPr lang="en-US" altLang="ko-KR" sz="1400" strike="sngStrike" spc="-60" dirty="0" err="1">
                <a:solidFill>
                  <a:srgbClr val="000000"/>
                </a:solidFill>
                <a:latin typeface="Malgun Gothic"/>
                <a:ea typeface="Malgun Gothic"/>
              </a:rPr>
              <a:t>PySpark</a:t>
            </a:r>
            <a:r>
              <a:rPr lang="ko-KR" altLang="en-US" sz="1400" strike="sngStrike" spc="-60" dirty="0">
                <a:solidFill>
                  <a:srgbClr val="000000"/>
                </a:solidFill>
                <a:latin typeface="Malgun Gothic"/>
                <a:ea typeface="Malgun Gothic"/>
              </a:rPr>
              <a:t>는 </a:t>
            </a:r>
            <a:r>
              <a:rPr lang="en-US" altLang="ko-KR" sz="1400" strike="sngStrike" spc="-60" dirty="0">
                <a:solidFill>
                  <a:srgbClr val="000000"/>
                </a:solidFill>
                <a:latin typeface="Malgun Gothic"/>
                <a:ea typeface="Malgun Gothic"/>
              </a:rPr>
              <a:t>Java</a:t>
            </a:r>
            <a:r>
              <a:rPr lang="ko-KR" altLang="en-US" sz="1400" strike="sngStrike" spc="-60" dirty="0">
                <a:solidFill>
                  <a:srgbClr val="000000"/>
                </a:solidFill>
                <a:latin typeface="Malgun Gothic"/>
                <a:ea typeface="Malgun Gothic"/>
              </a:rPr>
              <a:t>가 필요하다</a:t>
            </a:r>
            <a:r>
              <a:rPr lang="en-US" altLang="ko-KR" sz="1400" strike="sngStrike" spc="-60" dirty="0">
                <a:solidFill>
                  <a:srgbClr val="000000"/>
                </a:solidFill>
                <a:latin typeface="Malgun Gothic"/>
                <a:ea typeface="Malgun Gothic"/>
              </a:rPr>
              <a:t>. Java</a:t>
            </a:r>
            <a:r>
              <a:rPr lang="ko-KR" altLang="en-US" sz="1400" strike="sngStrike" spc="-60" dirty="0">
                <a:solidFill>
                  <a:srgbClr val="000000"/>
                </a:solidFill>
                <a:latin typeface="Malgun Gothic"/>
                <a:ea typeface="Malgun Gothic"/>
              </a:rPr>
              <a:t>를 설치하자</a:t>
            </a:r>
            <a:r>
              <a:rPr lang="en-US" altLang="ko-KR" sz="1400" strike="sngStrike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AC1DC-B8A9-7CC0-04E8-E11ABB3CCBA0}"/>
              </a:ext>
            </a:extLst>
          </p:cNvPr>
          <p:cNvSpPr txBox="1"/>
          <p:nvPr/>
        </p:nvSpPr>
        <p:spPr>
          <a:xfrm>
            <a:off x="1847273" y="5246909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.stop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이 줄은 다음 슬라이드 실습 중에 실행합니다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2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1369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로컬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 접속 및 코드 테스트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spark01.ipynb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파일을 새로 만들고 오른쪽 상단 파이썬 커널을 클릭하여 다른 커널을 선택한다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기존 주피터 서버를 선택하고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http://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주피터서버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IP:8888/tree?token=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토큰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ID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를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입력 후 커널 선택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아래 코드로 정상 작동 확인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7AE6A-DB79-3F72-9BE5-0EA45F3F3CB4}"/>
              </a:ext>
            </a:extLst>
          </p:cNvPr>
          <p:cNvSpPr txBox="1"/>
          <p:nvPr/>
        </p:nvSpPr>
        <p:spPr>
          <a:xfrm>
            <a:off x="1847273" y="2616402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pip install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4D121-6174-9867-C182-CFC3434C07E4}"/>
              </a:ext>
            </a:extLst>
          </p:cNvPr>
          <p:cNvSpPr txBox="1"/>
          <p:nvPr/>
        </p:nvSpPr>
        <p:spPr>
          <a:xfrm>
            <a:off x="1847273" y="2939387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SparkSession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ABDB1-F793-9868-6909-A70F9410ABBD}"/>
              </a:ext>
            </a:extLst>
          </p:cNvPr>
          <p:cNvSpPr txBox="1"/>
          <p:nvPr/>
        </p:nvSpPr>
        <p:spPr>
          <a:xfrm>
            <a:off x="1847273" y="3262372"/>
            <a:ext cx="7344000" cy="93871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SparkSession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builder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.master(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"spark://34.125.136.103:30077"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appName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"MyApp2"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.config(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spark.kubernetes.namespace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"default"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\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getOrCreate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64F7-890A-52B0-E2D6-348BD98553EE}"/>
              </a:ext>
            </a:extLst>
          </p:cNvPr>
          <p:cNvSpPr txBox="1"/>
          <p:nvPr/>
        </p:nvSpPr>
        <p:spPr>
          <a:xfrm>
            <a:off x="1847273" y="4262466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1282F-485F-2368-95F6-03561F39E687}"/>
              </a:ext>
            </a:extLst>
          </p:cNvPr>
          <p:cNvSpPr txBox="1"/>
          <p:nvPr/>
        </p:nvSpPr>
        <p:spPr>
          <a:xfrm>
            <a:off x="1847272" y="4585451"/>
            <a:ext cx="7344000" cy="60016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Spark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DataFrame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예제</a:t>
            </a:r>
            <a:endParaRPr lang="ko-KR" alt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.createDataFrame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([{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"Name"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"John Doe"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"Age"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}, {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"Name"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"Jane Doe"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"Age"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}])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.printSchema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68F89-A57D-F387-AF05-EB68ABFFC948}"/>
              </a:ext>
            </a:extLst>
          </p:cNvPr>
          <p:cNvSpPr txBox="1"/>
          <p:nvPr/>
        </p:nvSpPr>
        <p:spPr>
          <a:xfrm>
            <a:off x="1847273" y="5246991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59B60-48C1-DD16-5E98-A48E9E11C219}"/>
              </a:ext>
            </a:extLst>
          </p:cNvPr>
          <p:cNvSpPr txBox="1"/>
          <p:nvPr/>
        </p:nvSpPr>
        <p:spPr>
          <a:xfrm>
            <a:off x="1847273" y="5586305"/>
            <a:ext cx="7344000" cy="26161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.stop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35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4170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Base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이미지 만들기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– 3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k8s master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접속하기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Ctrl + Shift + P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Remote-SSH: SSH </a:t>
            </a: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구성 파일 열기</a:t>
            </a:r>
            <a:r>
              <a:rPr lang="en-US" altLang="ko-KR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…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선택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C:\User\[</a:t>
            </a: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본인계정</a:t>
            </a:r>
            <a:r>
              <a:rPr lang="en-US" altLang="ko-KR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]\.ssh\config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선택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접속할 호스트 정보 추가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(Host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이름이 실제 이름과 같을 필요는 없음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 IP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만 같으면 됨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config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저장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호스트에 연결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E48719-6976-6BEF-F2D2-DB4956D31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99" y="3256295"/>
            <a:ext cx="2294677" cy="1521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D0337D-CE8B-738A-7AB1-DBFDEC884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95" y="3678936"/>
            <a:ext cx="2019582" cy="676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55CFA6-6483-195C-75B6-7E6B014F4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596" y="3707514"/>
            <a:ext cx="2562583" cy="6192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3E765C-BD0B-2A51-1931-5309197FF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899" y="5188753"/>
            <a:ext cx="2294677" cy="11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08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7332784" y="-23270"/>
            <a:ext cx="4332257" cy="15664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S3 </a:t>
            </a:r>
            <a:r>
              <a:rPr lang="ko-KR" altLang="en-US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연동</a:t>
            </a:r>
            <a:endParaRPr lang="en-US" altLang="ko-KR" sz="8800" i="1" spc="-60" dirty="0">
              <a:solidFill>
                <a:srgbClr val="FF0000"/>
              </a:solidFill>
              <a:latin typeface="+mj-lt"/>
              <a:ea typeface="Malgun Gothic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CB104-D32F-16D7-FDCE-16806E5EB8F7}"/>
              </a:ext>
            </a:extLst>
          </p:cNvPr>
          <p:cNvSpPr txBox="1"/>
          <p:nvPr/>
        </p:nvSpPr>
        <p:spPr>
          <a:xfrm>
            <a:off x="1485320" y="1010085"/>
            <a:ext cx="9357837" cy="28699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S3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읽고 쓰기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전제조건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AWS IAM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생성 및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accessKeys.csv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다운로드 상태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 서버에서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새 파일을 만들고 아래와 같이 입력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[default]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aws_access_key_id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= AKIAZI2LB26L37BLLQP4</a:t>
            </a:r>
          </a:p>
          <a:p>
            <a:pPr lvl="1">
              <a:lnSpc>
                <a:spcPct val="130000"/>
              </a:lnSpc>
            </a:pP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aws_secret_access_key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= crBhJRQiBeTxxQd+dlPPOFzO8sop68j4JHJPFux2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/root/.</a:t>
            </a:r>
            <a:r>
              <a:rPr lang="en-US" altLang="ko-KR" sz="1400" spc="-60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aws</a:t>
            </a:r>
            <a:r>
              <a:rPr lang="en-US" altLang="ko-KR" sz="1400" spc="-6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/credentials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라는 파일 명으로 저장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 파일은 실행 파일이 아니므로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chmod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+x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할 필요 없음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062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7332784" y="-23270"/>
            <a:ext cx="4332257" cy="15664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S3 </a:t>
            </a:r>
            <a:r>
              <a:rPr lang="ko-KR" altLang="en-US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연동</a:t>
            </a:r>
            <a:endParaRPr lang="en-US" altLang="ko-KR" sz="8800" i="1" spc="-60" dirty="0">
              <a:solidFill>
                <a:srgbClr val="FF0000"/>
              </a:solidFill>
              <a:latin typeface="+mj-lt"/>
              <a:ea typeface="Malgun Gothic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CB104-D32F-16D7-FDCE-16806E5EB8F7}"/>
              </a:ext>
            </a:extLst>
          </p:cNvPr>
          <p:cNvSpPr txBox="1"/>
          <p:nvPr/>
        </p:nvSpPr>
        <p:spPr>
          <a:xfrm>
            <a:off x="1485320" y="1010085"/>
            <a:ext cx="9357837" cy="195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Spark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S3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읽고 쓰기</a:t>
            </a: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EC34F-A363-5255-5C47-B637DD2E426F}"/>
              </a:ext>
            </a:extLst>
          </p:cNvPr>
          <p:cNvSpPr txBox="1"/>
          <p:nvPr/>
        </p:nvSpPr>
        <p:spPr>
          <a:xfrm>
            <a:off x="1485320" y="1704678"/>
            <a:ext cx="9357837" cy="4231928"/>
          </a:xfrm>
          <a:prstGeom prst="rect">
            <a:avLst/>
          </a:prstGeom>
          <a:solidFill>
            <a:srgbClr val="1F1F1F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pyspark.sql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SparkSession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pyspark.conf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SparkConf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Create a Spark session with your AWS Credentials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SparkConf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setAppName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"MY_APP"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replace with your desired name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.set(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spark.jars.packages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"io.delta:delta-core_2.12:2.3.0,org.apache.hadoop:hadoop-aws:3.3.2"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.set(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"spark.sql.catalog.spark_catalog"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"org.apache.spark.sql.delta.catalog.DeltaCatalog"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.set(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spark.sql.extensions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io.delta.sql.DeltaSparkSessionExtension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.set(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spark.sql.shuffle.partitions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"4"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default is 200 partitions which is too many for local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.set(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"spark.hadoop.fs.s3a.impl"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"org.apache.hadoop.fs.s3a.S3AFileSystem"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.set(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"com.amazonaws.services.s3.enableV4"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"true"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.set(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"spark.hadoop.fs.s3a.endpoint"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"s3.amazonaws.com"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.set(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"spark.hadoop.fs.s3a.aws.credentials.provider"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com.amazonaws.auth.profile.ProfileCredentialsProvider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setMaster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"spark://34.125.136.103:30077"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replace the * with your desired number of cores. * for use all.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SparkSession.builder.config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conf).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getOrCreate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spark.read.format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).load(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's3a://jolajoayo-spark-0001/spark2-sql/airports/airport-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codes.csv.json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df.show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truncate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spark.stop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4579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7332784" y="-23270"/>
            <a:ext cx="4332257" cy="15664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S3 </a:t>
            </a:r>
            <a:r>
              <a:rPr lang="ko-KR" altLang="en-US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연동</a:t>
            </a:r>
            <a:endParaRPr lang="en-US" altLang="ko-KR" sz="8800" i="1" spc="-60" dirty="0">
              <a:solidFill>
                <a:srgbClr val="FF0000"/>
              </a:solidFill>
              <a:latin typeface="+mj-lt"/>
              <a:ea typeface="Malgun Gothic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CB104-D32F-16D7-FDCE-16806E5EB8F7}"/>
              </a:ext>
            </a:extLst>
          </p:cNvPr>
          <p:cNvSpPr txBox="1"/>
          <p:nvPr/>
        </p:nvSpPr>
        <p:spPr>
          <a:xfrm>
            <a:off x="1485320" y="1010085"/>
            <a:ext cx="9357837" cy="5477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Spark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S3 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읽고 쓰기</a:t>
            </a: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from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pyspark.sql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import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SparkSession</a:t>
            </a: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from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pyspark.conf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import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SparkConf</a:t>
            </a: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# Create a Spark session with your AWS Credentials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conf = (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SparkConf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.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setAppName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("MY_APP") # replace with your desired name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.set("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spark.jars.packages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", "io.delta:delta-core_2.12:2.3.0,org.apache.hadoop:hadoop-aws:3.3.2")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.set("spark.sql.catalog.spark_catalog","org.apache.spark.sql.delta.catalog.DeltaCatalog")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.set("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spark.sql.extensions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", "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io.delta.sql.DeltaSparkSessionExtension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.set("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spark.sql.shuffle.partitions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", "4") # default is 200 partitions which is too many for local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.set("spark.hadoop.fs.s3a.impl", "org.apache.hadoop.fs.s3a.S3AFileSystem")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.set("com.amazonaws.services.s3.enableV4", "true")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.set("spark.hadoop.fs.s3a.endpoint", "s3.amazonaws.com")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.set("spark.hadoop.fs.s3a.aws.credentials.provider", "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com.amazonaws.auth.profile.ProfileCredentialsProvider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    .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setMaster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("spark://34.125.136.103:30077") # replace the * with your desired number of cores. * for use all.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spark =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SparkSession.builder.config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(conf=conf).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getOrCreate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()</a:t>
            </a:r>
          </a:p>
          <a:p>
            <a:pPr>
              <a:lnSpc>
                <a:spcPct val="130000"/>
              </a:lnSpc>
            </a:pPr>
            <a:endParaRPr lang="en-US" altLang="ko-KR" sz="11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df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 = 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spark.read.format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('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json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').load('s3a://jolajoayo-spark-0001/spark2-sql/airports/airport-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codes.csv.json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')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df.show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(5, truncate=False)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spark.stop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5265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1486481" y="1009495"/>
            <a:ext cx="9220199" cy="24565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3800" i="1" spc="-60" dirty="0" err="1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kafka</a:t>
            </a:r>
            <a:r>
              <a:rPr lang="en-US" altLang="ko-KR" sz="13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 </a:t>
            </a:r>
            <a:r>
              <a:rPr lang="ko-KR" altLang="en-US" sz="13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연동</a:t>
            </a:r>
            <a:endParaRPr lang="en-US" altLang="ko-KR" sz="13800" i="1" spc="-60" dirty="0">
              <a:solidFill>
                <a:srgbClr val="FF0000"/>
              </a:solidFill>
              <a:latin typeface="+mj-lt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6384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7332784" y="-23270"/>
            <a:ext cx="4332257" cy="3326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8800" i="1" spc="-60" dirty="0" err="1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kafka</a:t>
            </a: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 </a:t>
            </a:r>
            <a:r>
              <a:rPr lang="ko-KR" altLang="en-US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연동</a:t>
            </a:r>
            <a:endParaRPr lang="en-US" altLang="ko-KR" sz="8800" i="1" spc="-60" dirty="0">
              <a:solidFill>
                <a:srgbClr val="FF0000"/>
              </a:solidFill>
              <a:latin typeface="+mj-lt"/>
              <a:ea typeface="Malgun Gothic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CB104-D32F-16D7-FDCE-16806E5EB8F7}"/>
              </a:ext>
            </a:extLst>
          </p:cNvPr>
          <p:cNvSpPr txBox="1"/>
          <p:nvPr/>
        </p:nvSpPr>
        <p:spPr>
          <a:xfrm>
            <a:off x="1485320" y="1010085"/>
            <a:ext cx="9357837" cy="4642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프로듀서 테스트</a:t>
            </a: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사용할 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kafka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서버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(</a:t>
            </a:r>
            <a:r>
              <a:rPr lang="en-US" altLang="ko-KR" sz="120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hlinkClick r:id="rId3" tooltip="hosts"/>
              </a:rPr>
              <a:t>hosts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)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들을 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hosts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에 추가한다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주피터 서버에서 파일 열기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(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Ctrl+O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), </a:t>
            </a:r>
            <a:r>
              <a:rPr lang="en-US" altLang="ko-KR" sz="1200" spc="-60" dirty="0">
                <a:solidFill>
                  <a:schemeClr val="bg1">
                    <a:lumMod val="50000"/>
                  </a:schemeClr>
                </a:solidFill>
                <a:latin typeface="+mj-lt"/>
                <a:ea typeface="Malgun Gothic"/>
              </a:rPr>
              <a:t>/</a:t>
            </a:r>
            <a:r>
              <a:rPr lang="en-US" altLang="ko-KR" sz="1200" spc="-60" dirty="0" err="1">
                <a:solidFill>
                  <a:schemeClr val="bg1">
                    <a:lumMod val="50000"/>
                  </a:schemeClr>
                </a:solidFill>
                <a:latin typeface="+mj-lt"/>
                <a:ea typeface="Malgun Gothic"/>
              </a:rPr>
              <a:t>etc</a:t>
            </a:r>
            <a:r>
              <a:rPr lang="en-US" altLang="ko-KR" sz="1200" spc="-60" dirty="0">
                <a:solidFill>
                  <a:schemeClr val="bg1">
                    <a:lumMod val="50000"/>
                  </a:schemeClr>
                </a:solidFill>
                <a:latin typeface="+mj-lt"/>
                <a:ea typeface="Malgun Gothic"/>
              </a:rPr>
              <a:t>/hosts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 선택</a:t>
            </a: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아래 파일들의 스크립트를 복사하여 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jupyter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서버에 만든다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hlinkClick r:id="rId4" tooltip="book_data_pb2.py"/>
              </a:rPr>
              <a:t>book_data_pb2.py</a:t>
            </a:r>
            <a:r>
              <a:rPr lang="en-US" altLang="ko-KR" sz="120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hlinkClick r:id="rId5" tooltip="kakaoBookProducer.py"/>
              </a:rPr>
              <a:t>kakaoBookProducer.py</a:t>
            </a:r>
            <a:r>
              <a:rPr lang="en-US" altLang="ko-KR" sz="120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hlinkClick r:id="rId6" tooltip="keywords.py"/>
              </a:rPr>
              <a:t>keywords.py</a:t>
            </a:r>
            <a:endParaRPr lang="en-US" altLang="ko-KR" sz="1200" u="none" strike="noStrike" dirty="0">
              <a:solidFill>
                <a:srgbClr val="1F2328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endParaRPr lang="en-US" altLang="ko-KR" sz="12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단</a:t>
            </a:r>
            <a:r>
              <a:rPr lang="en-US" altLang="ko-KR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 </a:t>
            </a:r>
            <a:r>
              <a:rPr lang="en-US" altLang="ko-KR" sz="1200" b="1" dirty="0" err="1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kakao</a:t>
            </a:r>
            <a:r>
              <a:rPr lang="en-US" altLang="ko-KR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 </a:t>
            </a:r>
            <a:r>
              <a:rPr lang="ko-KR" altLang="en-US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파일에서 </a:t>
            </a:r>
            <a:r>
              <a:rPr lang="en-US" altLang="ko-KR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</a:t>
            </a:r>
            <a:r>
              <a:rPr lang="ko-KR" altLang="en-US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번째 줄을 아래와 같이 수정한다</a:t>
            </a:r>
            <a:r>
              <a:rPr lang="en-US" altLang="ko-KR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topic = "book-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sdh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"</a:t>
            </a:r>
          </a:p>
          <a:p>
            <a:pPr>
              <a:lnSpc>
                <a:spcPct val="130000"/>
              </a:lnSpc>
            </a:pP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저장 경로는 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/root/producer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 디렉토리 아래에 같은 파일 명으로 만든다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만들어진 파일들에 실행 권한을 부여한다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# </a:t>
            </a:r>
            <a:r>
              <a:rPr lang="en-US" altLang="ko-KR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producer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 폴더의 모든 파일에 실행권한 부여</a:t>
            </a:r>
            <a:endParaRPr lang="en-US" altLang="ko-KR" sz="1100" i="1" spc="-60" dirty="0">
              <a:solidFill>
                <a:srgbClr val="679353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chmod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-R +x ./producer</a:t>
            </a:r>
          </a:p>
          <a:p>
            <a:pPr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# 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실행에 필요한 모듈 설치</a:t>
            </a:r>
            <a:endParaRPr lang="en-US" altLang="ko-KR" sz="11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pip install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confluent_kafka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google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protobuf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# producer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실행</a:t>
            </a:r>
            <a:endParaRPr lang="en-US" altLang="ko-KR" sz="11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python ./producer/kakaoBookProducer.py</a:t>
            </a:r>
          </a:p>
          <a:p>
            <a:pPr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827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7332784" y="-23270"/>
            <a:ext cx="4332257" cy="3326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8800" i="1" spc="-60" dirty="0" err="1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kafka</a:t>
            </a: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 </a:t>
            </a:r>
            <a:r>
              <a:rPr lang="ko-KR" altLang="en-US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연동</a:t>
            </a:r>
            <a:endParaRPr lang="en-US" altLang="ko-KR" sz="8800" i="1" spc="-60" dirty="0">
              <a:solidFill>
                <a:srgbClr val="FF0000"/>
              </a:solidFill>
              <a:latin typeface="+mj-lt"/>
              <a:ea typeface="Malgun Gothic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CB104-D32F-16D7-FDCE-16806E5EB8F7}"/>
              </a:ext>
            </a:extLst>
          </p:cNvPr>
          <p:cNvSpPr txBox="1"/>
          <p:nvPr/>
        </p:nvSpPr>
        <p:spPr>
          <a:xfrm>
            <a:off x="1485320" y="1010085"/>
            <a:ext cx="9357837" cy="4162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컨슈머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 테스트</a:t>
            </a: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아래 파일의 스크립트를 복사하여 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jupyter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서버에 만든다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저장 경로는 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/root/consumer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 디렉토리 아래에 같은 파일 명으로 만든다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hlinkClick r:id="rId3" tooltip="sparkConsumer.py"/>
              </a:rPr>
              <a:t>sparkConsumer.py</a:t>
            </a:r>
            <a:endParaRPr lang="en-US" altLang="ko-KR" sz="120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30000"/>
              </a:lnSpc>
            </a:pPr>
            <a:endParaRPr lang="en-US" altLang="ko-KR" sz="1200" dirty="0">
              <a:solidFill>
                <a:srgbClr val="1F2328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endParaRPr lang="en-US" altLang="ko-KR" sz="12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단</a:t>
            </a:r>
            <a:r>
              <a:rPr lang="en-US" altLang="ko-KR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 </a:t>
            </a:r>
            <a:r>
              <a:rPr lang="en-US" altLang="ko-KR" sz="1200" b="1" dirty="0" err="1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kakao</a:t>
            </a:r>
            <a:r>
              <a:rPr lang="en-US" altLang="ko-KR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 </a:t>
            </a:r>
            <a:r>
              <a:rPr lang="ko-KR" altLang="en-US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파일에서 </a:t>
            </a:r>
            <a:r>
              <a:rPr lang="en-US" altLang="ko-KR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</a:t>
            </a:r>
            <a:r>
              <a:rPr lang="ko-KR" altLang="en-US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번째 줄을 아래와 같이 수정한다</a:t>
            </a:r>
            <a:r>
              <a:rPr lang="en-US" altLang="ko-KR" sz="1200" b="1" dirty="0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topic = "book-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sdh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"</a:t>
            </a:r>
          </a:p>
          <a:p>
            <a:pPr>
              <a:lnSpc>
                <a:spcPct val="130000"/>
              </a:lnSpc>
            </a:pP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만들어진 파일들에 실행 권한을 부여한다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# </a:t>
            </a:r>
            <a:r>
              <a:rPr lang="en-US" altLang="ko-KR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producer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 폴더의 모든 파일에 실행권한 부여</a:t>
            </a:r>
            <a:endParaRPr lang="en-US" altLang="ko-KR" sz="1100" i="1" spc="-60" dirty="0">
              <a:solidFill>
                <a:srgbClr val="679353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chmod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-R +x ./producer</a:t>
            </a:r>
          </a:p>
          <a:p>
            <a:pPr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# 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실행에 필요한 모듈 설치</a:t>
            </a:r>
            <a:endParaRPr lang="en-US" altLang="ko-KR" sz="11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pip install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confluent_kafka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google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protobuf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kumimoji="0" lang="en-US" altLang="ko-KR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# producer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679353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 </a:t>
            </a:r>
            <a:r>
              <a:rPr lang="ko-KR" altLang="en-US" sz="1100" i="1" spc="-60" dirty="0">
                <a:solidFill>
                  <a:srgbClr val="679353"/>
                </a:solidFill>
                <a:latin typeface="Consolas"/>
                <a:ea typeface="Malgun Gothic"/>
                <a:cs typeface="+mn-lt"/>
              </a:rPr>
              <a:t>실행</a:t>
            </a:r>
            <a:endParaRPr lang="en-US" altLang="ko-KR" sz="11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python ./producer/kakaoBookProducer.py</a:t>
            </a:r>
          </a:p>
          <a:p>
            <a:pPr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993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7332784" y="-23270"/>
            <a:ext cx="4332257" cy="3326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S3/</a:t>
            </a:r>
            <a:r>
              <a:rPr lang="en-US" altLang="ko-KR" sz="8800" i="1" spc="-60" dirty="0" err="1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kafka</a:t>
            </a: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 </a:t>
            </a:r>
            <a:r>
              <a:rPr lang="ko-KR" altLang="en-US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연동</a:t>
            </a:r>
            <a:endParaRPr lang="en-US" altLang="ko-KR" sz="8800" i="1" spc="-60" dirty="0">
              <a:solidFill>
                <a:srgbClr val="FF0000"/>
              </a:solidFill>
              <a:latin typeface="+mj-lt"/>
              <a:ea typeface="Malgun Gothic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CB104-D32F-16D7-FDCE-16806E5EB8F7}"/>
              </a:ext>
            </a:extLst>
          </p:cNvPr>
          <p:cNvSpPr txBox="1"/>
          <p:nvPr/>
        </p:nvSpPr>
        <p:spPr>
          <a:xfrm>
            <a:off x="1485320" y="1010085"/>
            <a:ext cx="9357837" cy="5254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# Create a Spark session with your AWS Credentials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conf = (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SparkConf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.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setAppName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("MY_APP") # replace with your desired name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.set("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spark.jars.packages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", \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     "io.delta:delta-core_2.12:2.3.0"\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     ",org.apache.hadoop:hadoop-aws:3.3.2"\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     ",org.apache.commons:commons-pool2:2.11.1"\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     ",org.apache.kafka:kafka-clients:3.4.0"\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     ",org.apache.spark:spark-protobuf_2.13:3.4.1"\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     ",org.apache.spark:spark-sql-kafka-0-10_2.13:3.4.1"\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     ",org.apache.spark:spark-token-provider-kafka-0-10_2.13:3.4.1"\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    )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.set("spark.sql.catalog.spark_catalog","org.apache.spark.sql.delta.catalog.DeltaCatalog")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.set("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spark.sql.extensions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", "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io.delta.sql.DeltaSparkSessionExtension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.set("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spark.sql.shuffle.partitions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", "4") # default is 200 partitions which is too many for local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.set("spark.hadoop.fs.s3a.impl", "org.apache.hadoop.fs.s3a.S3AFileSystem")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.set("com.amazonaws.services.s3.enableV4", "true")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.set("spark.hadoop.fs.s3a.endpoint", "s3.amazonaws.com")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.set("spark.hadoop.fs.s3a.aws.credentials.provider", "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com.amazonaws.auth.profile.ProfileCredentialsProvider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    .</a:t>
            </a:r>
            <a:r>
              <a:rPr lang="en-US" altLang="ko-KR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setMaster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("local[*]") # replace the * with your desired number of cores. * for use all.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203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7332784" y="-23270"/>
            <a:ext cx="4332257" cy="3326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S3/</a:t>
            </a:r>
            <a:r>
              <a:rPr lang="en-US" altLang="ko-KR" sz="8800" i="1" spc="-60" dirty="0" err="1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kafka</a:t>
            </a: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 </a:t>
            </a:r>
            <a:r>
              <a:rPr lang="ko-KR" altLang="en-US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연동</a:t>
            </a:r>
            <a:endParaRPr lang="en-US" altLang="ko-KR" sz="8800" i="1" spc="-60" dirty="0">
              <a:solidFill>
                <a:srgbClr val="FF0000"/>
              </a:solidFill>
              <a:latin typeface="+mj-lt"/>
              <a:ea typeface="Malgun Gothic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CB104-D32F-16D7-FDCE-16806E5EB8F7}"/>
              </a:ext>
            </a:extLst>
          </p:cNvPr>
          <p:cNvSpPr txBox="1"/>
          <p:nvPr/>
        </p:nvSpPr>
        <p:spPr>
          <a:xfrm>
            <a:off x="1485320" y="1010085"/>
            <a:ext cx="9357837" cy="1894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한거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:</a:t>
            </a:r>
          </a:p>
          <a:p>
            <a:pPr>
              <a:lnSpc>
                <a:spcPct val="130000"/>
              </a:lnSpc>
            </a:pP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로컬 카프카 설치 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– 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실행</a:t>
            </a: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공유기 </a:t>
            </a:r>
            <a:r>
              <a:rPr lang="ko-KR" altLang="en-US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포트포워딩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 설정</a:t>
            </a: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로컬 방화벽 </a:t>
            </a:r>
            <a:r>
              <a:rPr lang="ko-KR" altLang="en-US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인바운드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 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9092, 29092</a:t>
            </a:r>
          </a:p>
          <a:p>
            <a:pPr>
              <a:lnSpc>
                <a:spcPct val="130000"/>
              </a:lnSpc>
            </a:pP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GCP 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방화벽 </a:t>
            </a:r>
            <a:r>
              <a:rPr lang="ko-KR" altLang="en-US" sz="1200" spc="-60" dirty="0" err="1">
                <a:solidFill>
                  <a:srgbClr val="000000"/>
                </a:solidFill>
                <a:latin typeface="+mj-lt"/>
                <a:ea typeface="Malgun Gothic"/>
              </a:rPr>
              <a:t>아웃바운드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 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9092, 29092 (</a:t>
            </a:r>
            <a:r>
              <a:rPr lang="ko-KR" altLang="en-US" sz="1200" spc="-60" dirty="0">
                <a:solidFill>
                  <a:srgbClr val="000000"/>
                </a:solidFill>
                <a:latin typeface="+mj-lt"/>
                <a:ea typeface="Malgun Gothic"/>
              </a:rPr>
              <a:t>이건 의미 없는 듯</a:t>
            </a:r>
            <a:r>
              <a:rPr lang="en-US" altLang="ko-KR" sz="1200" spc="-60" dirty="0">
                <a:solidFill>
                  <a:srgbClr val="000000"/>
                </a:solidFill>
                <a:latin typeface="+mj-lt"/>
                <a:ea typeface="Malgun Gothic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200" spc="-60" dirty="0">
              <a:solidFill>
                <a:srgbClr val="000000"/>
              </a:solidFill>
              <a:latin typeface="+mj-lt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3531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5290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이런 생각한 사람 저 뿐인가요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"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노트북만 사용하려고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VM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을 쓰는 것은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에바잖아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?!"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conda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install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pyspark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이건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에서도 주피터 노트북을 쓰고 싶을 때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export SPARK_HOME=/root/miniconda3/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envs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/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myenv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/lib/python3.11/site-packages/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pyspark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export PYSPARK_DRIVER_PYTHON=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jupyter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export PYSPARK_DRIVER_PYTHON_OPTS='notebook --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ip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=0.0.0.0 --port=8888 --no-browser --allow-root'</a:t>
            </a:r>
          </a:p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pyspark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--packages graphframes:graphframes:0.8.3-spark3.5-s_2.13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아니면 그냥 브라우저에서 사용할 때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export SPARK_HOME=/root/miniconda3/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envs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/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myenv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/lib/python3.11/site-packages/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pyspark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export PYSPARK_DRIVER_PYTHON=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jupyter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export PYSPARK_DRIVER_PYTHON_OPTS='notebook'</a:t>
            </a:r>
          </a:p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pyspark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--packages graphframes:graphframes:0.8.3-spark3.5-s_2.13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4A872-A7D5-56B2-CEB4-9A028204662B}"/>
              </a:ext>
            </a:extLst>
          </p:cNvPr>
          <p:cNvSpPr txBox="1"/>
          <p:nvPr/>
        </p:nvSpPr>
        <p:spPr>
          <a:xfrm>
            <a:off x="1486481" y="1009495"/>
            <a:ext cx="9220199" cy="52172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3800" i="1" spc="-60" dirty="0" err="1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jupyter</a:t>
            </a:r>
            <a:r>
              <a:rPr lang="en-US" altLang="ko-KR" sz="13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 on k8s</a:t>
            </a:r>
          </a:p>
        </p:txBody>
      </p:sp>
    </p:spTree>
    <p:extLst>
      <p:ext uri="{BB962C8B-B14F-4D97-AF65-F5344CB8AC3E}">
        <p14:creationId xmlns:p14="http://schemas.microsoft.com/office/powerpoint/2010/main" val="38247328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41224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 접속 및 코드 테스트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– SPARK_HOME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설정하기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나중에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kafka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나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S3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접속에 사용할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jar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설치를 위해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SPARK_HOME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을 설정해야 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주피터 노트북 내에서 아래 코드 실행하여 </a:t>
            </a:r>
            <a:r>
              <a:rPr lang="en-US" altLang="ko-KR" sz="1100" spc="-60" dirty="0" err="1">
                <a:latin typeface="Consolas"/>
                <a:ea typeface="Malgun Gothic"/>
                <a:cs typeface="+mn-lt"/>
              </a:rPr>
              <a:t>pyspark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 </a:t>
            </a: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설치 위치를 찾자</a:t>
            </a:r>
            <a:endParaRPr lang="en-US" altLang="ko-KR" sz="1100" spc="-60" dirty="0"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출력결과 예시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) /root/miniconda3/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envs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/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myenv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/lib/python3.11/site-packages/</a:t>
            </a:r>
            <a:r>
              <a:rPr lang="en-US" altLang="ko-KR" sz="11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pyspark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결과를 복사하고 다시 터미널에서 아래 스크립트를 실행하여</a:t>
            </a:r>
            <a:endParaRPr lang="en-US" altLang="ko-KR" sz="1100" spc="-60" dirty="0"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SPARK_HOME</a:t>
            </a: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을 만들고 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PATH</a:t>
            </a: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에 등록한다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pt-BR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echo 'export SPARK_HOME=</a:t>
            </a:r>
            <a:r>
              <a:rPr lang="pt-BR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/root/miniconda3/envs/myenv/lib/python3.11/site-packages/pyspark</a:t>
            </a:r>
            <a:r>
              <a:rPr lang="pt-BR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' &gt;&gt; ~/.bashrc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echo 'export PATH=$</a:t>
            </a:r>
            <a:r>
              <a:rPr lang="pt-BR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SPARK_HOME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/bin:$PATH' &gt;&gt; ~/.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bashrc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source ~/.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bashrc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자동으로 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base </a:t>
            </a: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가상환경에 들어갔다면 </a:t>
            </a:r>
            <a:r>
              <a:rPr lang="en-US" altLang="ko-KR" sz="1100" spc="-60" dirty="0" err="1">
                <a:latin typeface="Consolas"/>
                <a:ea typeface="Malgun Gothic"/>
                <a:cs typeface="+mn-lt"/>
              </a:rPr>
              <a:t>conda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 deactivate</a:t>
            </a: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로 가상환경에서 빠져나온다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.</a:t>
            </a:r>
            <a:endParaRPr lang="en-US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다시 </a:t>
            </a:r>
            <a:r>
              <a:rPr lang="en-US" altLang="ko-KR" sz="1100" spc="-60" dirty="0" err="1">
                <a:latin typeface="Consolas"/>
                <a:ea typeface="Malgun Gothic"/>
                <a:cs typeface="+mn-lt"/>
              </a:rPr>
              <a:t>myenv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 </a:t>
            </a:r>
            <a:r>
              <a:rPr lang="ko-KR" altLang="en-US" sz="1100" spc="-60" dirty="0">
                <a:latin typeface="Consolas"/>
                <a:ea typeface="Malgun Gothic"/>
                <a:cs typeface="+mn-lt"/>
              </a:rPr>
              <a:t>가상환경에 들어가서 주피터 노트북을 실행한다</a:t>
            </a:r>
            <a:r>
              <a:rPr lang="en-US" altLang="ko-KR" sz="1100" spc="-60" dirty="0">
                <a:latin typeface="Consolas"/>
                <a:ea typeface="Malgun Gothic"/>
                <a:cs typeface="+mn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conda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activate</a:t>
            </a:r>
            <a:r>
              <a:rPr lang="ko-KR" altLang="en-US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myenv</a:t>
            </a:r>
            <a:endParaRPr lang="pt-BR" altLang="ko-KR" sz="1100" i="1" spc="-60" dirty="0">
              <a:solidFill>
                <a:srgbClr val="8F5902"/>
              </a:solidFill>
              <a:latin typeface="Consolas"/>
              <a:ea typeface="Malgun Gothic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[</a:t>
            </a:r>
            <a:r>
              <a:rPr lang="en-US" altLang="ko-KR" sz="1100" spc="-60" dirty="0" err="1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root@jupyter-notebook</a:t>
            </a:r>
            <a:r>
              <a:rPr lang="en-US" altLang="ko-KR" sz="1100" spc="-60" dirty="0">
                <a:solidFill>
                  <a:srgbClr val="F57900"/>
                </a:solidFill>
                <a:latin typeface="Consolas"/>
                <a:ea typeface="Malgun Gothic"/>
                <a:cs typeface="+mn-lt"/>
              </a:rPr>
              <a:t> ~]# 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jupyter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notebook --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ip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='0.0.0.0' --port=8888 --no-browser --allow-root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FFEB0-884D-C39E-A6E3-C0BD01C281B2}"/>
              </a:ext>
            </a:extLst>
          </p:cNvPr>
          <p:cNvSpPr txBox="1"/>
          <p:nvPr/>
        </p:nvSpPr>
        <p:spPr>
          <a:xfrm>
            <a:off x="1577748" y="2109681"/>
            <a:ext cx="7344000" cy="430887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 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</a:t>
            </a:r>
            <a:endParaRPr lang="en-US" altLang="ko-KR" sz="1100" b="0" dirty="0">
              <a:solidFill>
                <a:srgbClr val="D4D4D4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print(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pyspark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.__file__)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AD634-9A45-947C-6988-FB04F1526408}"/>
              </a:ext>
            </a:extLst>
          </p:cNvPr>
          <p:cNvSpPr txBox="1"/>
          <p:nvPr/>
        </p:nvSpPr>
        <p:spPr>
          <a:xfrm>
            <a:off x="7332784" y="-23270"/>
            <a:ext cx="4332257" cy="15664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의미</a:t>
            </a:r>
            <a:r>
              <a:rPr lang="en-US" altLang="ko-KR" sz="8800" i="1" spc="-60" dirty="0">
                <a:solidFill>
                  <a:srgbClr val="FF0000"/>
                </a:solidFill>
                <a:latin typeface="+mj-lt"/>
                <a:ea typeface="Malgun Gothic"/>
                <a:cs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259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3102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Base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이미지 만들기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– 4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k8s master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서버에 공통 환경 적용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  <a:hlinkClick r:id="rId3"/>
              </a:rPr>
              <a:t>gcp_k8s_init.sh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파일을 열고 안의 스크립트를 모두 복사한다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에서 파일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새 텍스트 파일 메뉴 클릭해서 새 창을 열고 스크립트를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붙여넣는다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&gt;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저장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(or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Ctrl+S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을 누르고 </a:t>
            </a:r>
            <a:r>
              <a:rPr lang="en-US" altLang="ko-KR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/root/k8s/gcp_k8s_init.sh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이름으로 저장한다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b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새 폴더를 만들면서 저장할 것인지 물어보면 순순히 응할 것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터미널 창에서 저장한 파일을 실행한다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방금 저장한 파일은 실행 권한이 없으므로 실행 권한을 부여한다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 err="1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chmod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 +x ./k8s/gcp_k8s_init.sh</a:t>
            </a:r>
          </a:p>
          <a:p>
            <a:pPr lvl="1">
              <a:lnSpc>
                <a:spcPct val="130000"/>
              </a:lnSpc>
            </a:pPr>
            <a:r>
              <a:rPr lang="ko-KR" altLang="en-US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파일을 실행한다</a:t>
            </a:r>
            <a:r>
              <a:rPr lang="en-US" altLang="ko-KR" sz="11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sz="1100" b="0" i="0" u="none" strike="noStrike" kern="1200" cap="none" spc="-60" normalizeH="0" baseline="0" noProof="0" dirty="0">
                <a:ln>
                  <a:noFill/>
                </a:ln>
                <a:solidFill>
                  <a:srgbClr val="F57900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[root@k8s-master ~]#</a:t>
            </a:r>
            <a:r>
              <a:rPr kumimoji="0" lang="ko-KR" altLang="en-US" sz="1100" b="0" i="1" u="none" strike="noStrike" kern="1200" cap="none" spc="-6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nsolas"/>
                <a:ea typeface="Malgun Gothic"/>
                <a:cs typeface="+mn-lt"/>
              </a:rPr>
              <a:t> </a:t>
            </a:r>
            <a:r>
              <a:rPr lang="en-US" altLang="ko-KR" sz="1100" i="1" spc="-60" dirty="0">
                <a:solidFill>
                  <a:srgbClr val="8F5902"/>
                </a:solidFill>
                <a:latin typeface="Consolas"/>
                <a:ea typeface="Malgun Gothic"/>
                <a:cs typeface="+mn-lt"/>
              </a:rPr>
              <a:t>./k8s/gcp_k8s_init.sh</a:t>
            </a:r>
          </a:p>
        </p:txBody>
      </p:sp>
    </p:spTree>
    <p:extLst>
      <p:ext uri="{BB962C8B-B14F-4D97-AF65-F5344CB8AC3E}">
        <p14:creationId xmlns:p14="http://schemas.microsoft.com/office/powerpoint/2010/main" val="4143157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10894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이런 생각한 사람 저 뿐인가요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"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주피터 노트북만 사용하려고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VM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을 쓰는 것은 </a:t>
            </a:r>
            <a:r>
              <a:rPr lang="ko-KR" altLang="en-US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에바잖아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?!"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그래서 이미 구축한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에 주피터 노트북용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pod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를 하나 만들고 거기서 스파크 클러스터에 접근하는 환경 세팅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4C619-AD90-58DC-90BC-57B52E42C1A4}"/>
              </a:ext>
            </a:extLst>
          </p:cNvPr>
          <p:cNvSpPr txBox="1"/>
          <p:nvPr/>
        </p:nvSpPr>
        <p:spPr>
          <a:xfrm>
            <a:off x="2752437" y="3659688"/>
            <a:ext cx="87006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연구해보자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https://qkqhxla1.tistory.com/1138</a:t>
            </a:r>
          </a:p>
        </p:txBody>
      </p:sp>
    </p:spTree>
    <p:extLst>
      <p:ext uri="{BB962C8B-B14F-4D97-AF65-F5344CB8AC3E}">
        <p14:creationId xmlns:p14="http://schemas.microsoft.com/office/powerpoint/2010/main" val="466137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1486481" y="1009495"/>
            <a:ext cx="9220199" cy="43493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3900" i="1" spc="-60" dirty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기타</a:t>
            </a:r>
            <a:endParaRPr lang="en-US" altLang="ko-KR" sz="16600" i="1" spc="-60" dirty="0">
              <a:solidFill>
                <a:srgbClr val="FF0000"/>
              </a:solidFill>
              <a:latin typeface="Consolas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7701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B246-2A60-B7D0-1495-5FFA22C947DD}"/>
              </a:ext>
            </a:extLst>
          </p:cNvPr>
          <p:cNvSpPr txBox="1"/>
          <p:nvPr/>
        </p:nvSpPr>
        <p:spPr>
          <a:xfrm>
            <a:off x="1486481" y="1009495"/>
            <a:ext cx="9220199" cy="43493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3900" i="1" spc="-60" dirty="0" err="1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절취선</a:t>
            </a:r>
            <a:endParaRPr lang="en-US" altLang="ko-KR" sz="16600" i="1" spc="-60" dirty="0">
              <a:solidFill>
                <a:srgbClr val="FF0000"/>
              </a:solidFill>
              <a:latin typeface="Consolas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326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44503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Base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이미지 만들기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– 5</a:t>
            </a: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k8s master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서버 이용하여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Base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이미지 생성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아래 그림의 메뉴를 이용하여 새 머신 이미지를 만든다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img-k8s-base-v1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만들기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클릭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BAFBF2-B289-7F38-A835-0ECE4B99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91" y="2132190"/>
            <a:ext cx="7476426" cy="24921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438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44503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머신 이미지로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k8s-node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서버 만들기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아래 그림의 메뉴를 이용하여 인스턴스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2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대를 추가한다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k8s-node1, k8s-node2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방화벽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HTTP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체크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, HTTPS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체크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만들기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클릭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0A8E99-D388-0C8A-0394-D6AA0176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86" y="1874951"/>
            <a:ext cx="9357837" cy="22018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651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33300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모든 서버에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접속환경 세팅하기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의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SSH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구성파일에 추가한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2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대의 서버 정보를 추가하고 저장한다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2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대 모두 접속하여 터미널 창을 띄워놓자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918B4F-95CE-007A-86DD-F7100A04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32" y="1957558"/>
            <a:ext cx="281026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7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E83D-3146-92C9-30B2-2BC6C99F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5">
            <a:extLst>
              <a:ext uri="{FF2B5EF4-FFF2-40B4-BE49-F238E27FC236}">
                <a16:creationId xmlns:a16="http://schemas.microsoft.com/office/drawing/2014/main" id="{58BD2AD3-CC62-6B2F-ECBC-CD48F910739C}"/>
              </a:ext>
            </a:extLst>
          </p:cNvPr>
          <p:cNvSpPr txBox="1">
            <a:spLocks/>
          </p:cNvSpPr>
          <p:nvPr/>
        </p:nvSpPr>
        <p:spPr>
          <a:xfrm>
            <a:off x="1397680" y="542470"/>
            <a:ext cx="7704137" cy="434975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0" kern="120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  <a:latin typeface="맑은 고딕"/>
                <a:ea typeface="맑은 고딕"/>
              </a:rPr>
              <a:t>K8S-Spark 인프라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A4E2-6E6F-AA03-20E8-1F9FCB0A7D4F}"/>
              </a:ext>
            </a:extLst>
          </p:cNvPr>
          <p:cNvSpPr txBox="1"/>
          <p:nvPr/>
        </p:nvSpPr>
        <p:spPr>
          <a:xfrm>
            <a:off x="1485320" y="1010085"/>
            <a:ext cx="9357837" cy="2769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GCP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환경 구축하기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모든 서버의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hosts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파일에 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kube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node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정보 추가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VSCode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파일탐색기에서 </a:t>
            </a: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폴더열기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클릭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창에 </a:t>
            </a:r>
            <a:r>
              <a:rPr lang="en-US" altLang="ko-KR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/</a:t>
            </a:r>
            <a:r>
              <a:rPr lang="en-US" altLang="ko-KR" sz="1400" spc="-6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etc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입력 후 </a:t>
            </a:r>
            <a:r>
              <a:rPr lang="ko-KR" altLang="en-US" sz="1400" spc="-6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확인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탐색기에서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hosts 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찾아 클릭하여 파일 열기</a:t>
            </a: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파일 제일 뒤에 아래 정보 추가하고 저장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en-US" altLang="ko-KR" sz="1400" spc="-60" dirty="0" err="1">
                <a:solidFill>
                  <a:srgbClr val="000000"/>
                </a:solidFill>
                <a:latin typeface="Malgun Gothic"/>
                <a:ea typeface="Malgun Gothic"/>
              </a:rPr>
              <a:t>Ctrl+S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r>
              <a:rPr lang="ko-KR" altLang="en-US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[</a:t>
            </a:r>
            <a:r>
              <a:rPr lang="en-US" altLang="ko-KR" sz="1400" spc="-60" dirty="0">
                <a:solidFill>
                  <a:srgbClr val="FF0000"/>
                </a:solidFill>
                <a:latin typeface="Malgun Gothic"/>
                <a:ea typeface="Malgun Gothic"/>
              </a:rPr>
              <a:t>IP</a:t>
            </a:r>
            <a:r>
              <a:rPr lang="ko-KR" altLang="en-US" sz="1400" spc="-60" dirty="0">
                <a:solidFill>
                  <a:srgbClr val="FF0000"/>
                </a:solidFill>
                <a:latin typeface="Malgun Gothic"/>
                <a:ea typeface="Malgun Gothic"/>
              </a:rPr>
              <a:t>는 자기 서버의 내부 </a:t>
            </a:r>
            <a:r>
              <a:rPr lang="en-US" altLang="ko-KR" sz="1400" spc="-60" dirty="0">
                <a:solidFill>
                  <a:srgbClr val="FF0000"/>
                </a:solidFill>
                <a:latin typeface="Malgun Gothic"/>
                <a:ea typeface="Malgun Gothic"/>
              </a:rPr>
              <a:t>IP</a:t>
            </a:r>
            <a:r>
              <a:rPr lang="ko-KR" altLang="en-US" sz="1400" spc="-60" dirty="0">
                <a:solidFill>
                  <a:srgbClr val="FF0000"/>
                </a:solidFill>
                <a:latin typeface="Malgun Gothic"/>
                <a:ea typeface="Malgun Gothic"/>
              </a:rPr>
              <a:t>로 변경하세요</a:t>
            </a:r>
            <a:r>
              <a:rPr lang="en-US" altLang="ko-KR" sz="1400" spc="-60" dirty="0">
                <a:solidFill>
                  <a:srgbClr val="FF0000"/>
                </a:solidFill>
                <a:latin typeface="Malgun Gothic"/>
                <a:ea typeface="Malgun Gothic"/>
              </a:rPr>
              <a:t>!</a:t>
            </a:r>
            <a:r>
              <a:rPr lang="en-US" altLang="ko-KR" sz="1400" spc="-60" dirty="0">
                <a:solidFill>
                  <a:srgbClr val="000000"/>
                </a:solidFill>
                <a:latin typeface="Malgun Gothic"/>
                <a:ea typeface="Malgun Gothic"/>
              </a:rPr>
              <a:t>]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endParaRPr lang="en-US" altLang="ko-KR" sz="1400" spc="-6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67356-BFAB-C5F6-FC66-1B80FF1F4339}"/>
              </a:ext>
            </a:extLst>
          </p:cNvPr>
          <p:cNvSpPr txBox="1"/>
          <p:nvPr/>
        </p:nvSpPr>
        <p:spPr>
          <a:xfrm>
            <a:off x="1787366" y="2746221"/>
            <a:ext cx="6097464" cy="553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10.182.0.7 k8s-master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10.182.0.8 k8s-node1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10.182.0.9 k8s-node2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71397"/>
      </p:ext>
    </p:extLst>
  </p:cSld>
  <p:clrMapOvr>
    <a:masterClrMapping/>
  </p:clrMapOvr>
</p:sld>
</file>

<file path=ppt/theme/theme1.xml><?xml version="1.0" encoding="utf-8"?>
<a:theme xmlns:a="http://schemas.openxmlformats.org/drawingml/2006/main" name="KT PPT">
  <a:themeElements>
    <a:clrScheme name="KT Color">
      <a:dk1>
        <a:srgbClr val="000000"/>
      </a:dk1>
      <a:lt1>
        <a:sysClr val="window" lastClr="FFFFFF"/>
      </a:lt1>
      <a:dk2>
        <a:srgbClr val="4C4C4E"/>
      </a:dk2>
      <a:lt2>
        <a:srgbClr val="D1D2D4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FF0000"/>
      </a:hlink>
      <a:folHlink>
        <a:srgbClr val="00C0AA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T Color">
  <a:themeElements>
    <a:clrScheme name="KT Color">
      <a:dk1>
        <a:srgbClr val="000000"/>
      </a:dk1>
      <a:lt1>
        <a:sysClr val="window" lastClr="FFFFFF"/>
      </a:lt1>
      <a:dk2>
        <a:srgbClr val="4C4C4E"/>
      </a:dk2>
      <a:lt2>
        <a:srgbClr val="D1D2D4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FF0000"/>
      </a:hlink>
      <a:folHlink>
        <a:srgbClr val="B01116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>
              <a:alpha val="70000"/>
            </a:schemeClr>
          </a:solidFill>
          <a:headEnd type="non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T Color" id="{E09EF5AF-FD31-40E1-AC7F-168F1589155B}" vid="{0C9CC309-72AC-43B4-B446-C0A338E03B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76221</TotalTime>
  <Words>6302</Words>
  <Application>Microsoft Office PowerPoint</Application>
  <PresentationFormat>와이드스크린</PresentationFormat>
  <Paragraphs>888</Paragraphs>
  <Slides>52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맑은 고딕</vt:lpstr>
      <vt:lpstr>Noto Sans</vt:lpstr>
      <vt:lpstr>굴림</vt:lpstr>
      <vt:lpstr>Arial</vt:lpstr>
      <vt:lpstr>맑은 고딕</vt:lpstr>
      <vt:lpstr>Wingdings</vt:lpstr>
      <vt:lpstr>Consolas</vt:lpstr>
      <vt:lpstr>KT PPT</vt:lpstr>
      <vt:lpstr>KT Color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</dc:creator>
  <cp:lastModifiedBy>서예송</cp:lastModifiedBy>
  <cp:revision>2886</cp:revision>
  <cp:lastPrinted>2019-01-16T05:26:28Z</cp:lastPrinted>
  <dcterms:created xsi:type="dcterms:W3CDTF">2017-10-30T05:26:05Z</dcterms:created>
  <dcterms:modified xsi:type="dcterms:W3CDTF">2024-04-16T04:24:08Z</dcterms:modified>
</cp:coreProperties>
</file>