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0" r:id="rId3"/>
    <p:sldId id="262" r:id="rId4"/>
    <p:sldId id="263" r:id="rId5"/>
    <p:sldId id="265" r:id="rId6"/>
    <p:sldId id="264" r:id="rId7"/>
    <p:sldId id="266" r:id="rId8"/>
    <p:sldId id="269" r:id="rId9"/>
    <p:sldId id="268" r:id="rId10"/>
    <p:sldId id="267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384" autoAdjust="0"/>
  </p:normalViewPr>
  <p:slideViewPr>
    <p:cSldViewPr snapToGrid="0">
      <p:cViewPr varScale="1">
        <p:scale>
          <a:sx n="87" d="100"/>
          <a:sy n="87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>
              <a:solidFill>
                <a:srgbClr val="FFC000"/>
              </a:solidFill>
            </a:ln>
          </c:spPr>
          <c:marker>
            <c:spPr>
              <a:solidFill>
                <a:srgbClr val="FFFF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0.5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5.5</c:v>
                </c:pt>
                <c:pt idx="14">
                  <c:v>5</c:v>
                </c:pt>
                <c:pt idx="15">
                  <c:v>5.5</c:v>
                </c:pt>
                <c:pt idx="16">
                  <c:v>5.5</c:v>
                </c:pt>
                <c:pt idx="17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17-4ED5-8234-B408AD96B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solidFill>
          <a:schemeClr val="bg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50376-16DD-426F-9978-13301242DFD5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AD72-2C2B-499F-969D-4623D60EB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5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2AD72-2C2B-499F-969D-4623D60EBB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0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2AD72-2C2B-499F-969D-4623D60EBB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0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1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6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1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4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E09F-5FB3-4813-B7B2-8A56120A66F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89942" y="4405663"/>
            <a:ext cx="3502057" cy="12524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758" y="1143894"/>
            <a:ext cx="10035444" cy="30738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03417" y="1126165"/>
            <a:ext cx="491390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IoT</a:t>
            </a:r>
            <a:r>
              <a:rPr lang="en-US" altLang="ko-KR" sz="25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&amp; ICT Developer</a:t>
            </a:r>
            <a:endParaRPr lang="en-US" altLang="ko-KR" sz="2500" b="1" dirty="0" smtClean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5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Team Project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60743" y="4476909"/>
            <a:ext cx="3025187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Team : 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TM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2017.11.17 </a:t>
            </a:r>
            <a:r>
              <a:rPr lang="en-US" altLang="ko-KR" sz="2000" dirty="0" smtClean="0">
                <a:solidFill>
                  <a:schemeClr val="bg1"/>
                </a:solidFill>
              </a:rPr>
              <a:t>~ 2017.12.18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417" y="3131483"/>
            <a:ext cx="491390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Smart Home </a:t>
            </a:r>
            <a:r>
              <a:rPr lang="en-US" altLang="ko-KR" sz="2500" b="1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IoT</a:t>
            </a:r>
            <a:r>
              <a:rPr lang="en-US" altLang="ko-KR" sz="2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Platform</a:t>
            </a:r>
            <a:endParaRPr lang="en-US" altLang="ko-KR" sz="1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18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가전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/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설비</a:t>
            </a:r>
            <a:endParaRPr lang="en-US" altLang="ko-KR" sz="11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GateWay</a:t>
            </a:r>
            <a:endParaRPr lang="en-US" altLang="ko-KR" sz="1100" b="1" dirty="0" smtClean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노트북 모듈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Java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라이브러리를 활용한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30</a:t>
            </a:r>
          </a:p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H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Platform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플랫폼 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데이터를 관제 가능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1886087"/>
            <a:ext cx="3768884" cy="39934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파트 별 주요 업무 내용</a:t>
            </a:r>
            <a:endParaRPr lang="en-US" altLang="ko-KR" sz="16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공통 사항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프로젝트 선정에 따른 필요 요소 협의</a:t>
            </a:r>
            <a:endParaRPr lang="en-US" altLang="ko-KR" sz="12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기본 </a:t>
            </a:r>
            <a:r>
              <a:rPr lang="ko-KR" altLang="en-US" sz="1100" dirty="0"/>
              <a:t>시나리오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테이블</a:t>
            </a:r>
            <a:r>
              <a:rPr lang="en-US" altLang="ko-KR" sz="1100" dirty="0"/>
              <a:t>, </a:t>
            </a:r>
            <a:r>
              <a:rPr lang="ko-KR" altLang="en-US" sz="1100" dirty="0"/>
              <a:t>변수</a:t>
            </a:r>
            <a:r>
              <a:rPr lang="en-US" altLang="ko-KR" sz="1100" dirty="0"/>
              <a:t>, </a:t>
            </a:r>
            <a:r>
              <a:rPr lang="ko-KR" altLang="en-US" sz="1100" dirty="0"/>
              <a:t>디바이스 </a:t>
            </a:r>
            <a:r>
              <a:rPr lang="ko-KR" altLang="en-US" sz="1100" dirty="0" smtClean="0"/>
              <a:t>선정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Part</a:t>
            </a:r>
            <a:r>
              <a:rPr lang="ko-KR" altLang="en-US" sz="1100" dirty="0"/>
              <a:t>별 단위 공정 </a:t>
            </a:r>
            <a:r>
              <a:rPr lang="ko-KR" altLang="en-US" sz="1100" dirty="0" smtClean="0"/>
              <a:t>협의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   팀원 각각 </a:t>
            </a:r>
            <a:r>
              <a:rPr lang="ko-KR" altLang="en-US" sz="1100" dirty="0" err="1" smtClean="0"/>
              <a:t>프로토타입</a:t>
            </a:r>
            <a:r>
              <a:rPr lang="ko-KR" altLang="en-US" sz="1100" dirty="0" smtClean="0"/>
              <a:t> 프로젝트 개별 진행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   </a:t>
            </a:r>
            <a:r>
              <a:rPr lang="ko-KR" altLang="en-US" sz="1100" dirty="0" err="1" smtClean="0"/>
              <a:t>단위시스템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포인트 </a:t>
            </a:r>
            <a:r>
              <a:rPr lang="ko-KR" altLang="en-US" sz="1100" dirty="0" smtClean="0"/>
              <a:t>분석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Arduino </a:t>
            </a:r>
            <a:r>
              <a:rPr lang="ko-KR" altLang="en-US" sz="1100" dirty="0" err="1"/>
              <a:t>단위시스템</a:t>
            </a:r>
            <a:r>
              <a:rPr lang="ko-KR" altLang="en-US" sz="1100" dirty="0"/>
              <a:t> 조립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단위시스템별 디바이스 </a:t>
            </a:r>
            <a:r>
              <a:rPr lang="ko-KR" altLang="en-US" sz="1100" dirty="0" smtClean="0"/>
              <a:t>개발 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테스트 시행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</a:t>
            </a:r>
            <a:r>
              <a:rPr lang="ko-KR" altLang="en-US" sz="1400" b="1" dirty="0" smtClean="0"/>
              <a:t>게이트웨이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100" dirty="0" smtClean="0"/>
              <a:t>노트북 </a:t>
            </a:r>
            <a:r>
              <a:rPr lang="en-US" altLang="ko-KR" sz="1100" dirty="0" smtClean="0"/>
              <a:t>Bluetooth </a:t>
            </a:r>
            <a:r>
              <a:rPr lang="ko-KR" altLang="en-US" sz="1100" dirty="0" smtClean="0"/>
              <a:t>모듈을 활용한 </a:t>
            </a:r>
            <a:r>
              <a:rPr lang="en-US" altLang="ko-KR" sz="1100" dirty="0" smtClean="0"/>
              <a:t>Bluetooth to Serial </a:t>
            </a:r>
            <a:r>
              <a:rPr lang="ko-KR" altLang="en-US" sz="1100" dirty="0" smtClean="0"/>
              <a:t>통신 </a:t>
            </a:r>
            <a:r>
              <a:rPr lang="en-US" altLang="ko-KR" sz="1100" dirty="0" smtClean="0"/>
              <a:t>Program </a:t>
            </a:r>
            <a:r>
              <a:rPr lang="ko-KR" altLang="en-US" sz="1100" dirty="0" smtClean="0"/>
              <a:t>개발 수행</a:t>
            </a:r>
            <a:endParaRPr lang="en-US" altLang="ko-KR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297188" cy="510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790" y="1886522"/>
            <a:ext cx="2249428" cy="51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7461" y="1958970"/>
            <a:ext cx="155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디바이스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(Arduino)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0987" y="1886522"/>
            <a:ext cx="2249428" cy="514229"/>
            <a:chOff x="3070987" y="1886522"/>
            <a:chExt cx="2249428" cy="514229"/>
          </a:xfrm>
        </p:grpSpPr>
        <p:sp>
          <p:nvSpPr>
            <p:cNvPr id="32" name="직사각형 31"/>
            <p:cNvSpPr/>
            <p:nvPr/>
          </p:nvSpPr>
          <p:spPr>
            <a:xfrm>
              <a:off x="3070987" y="1886522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61176" y="1958970"/>
              <a:ext cx="2064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rgbClr val="212121"/>
                  </a:solidFill>
                </a:rPr>
                <a:t>게이트웨이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(Android App)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48766" y="1886087"/>
            <a:ext cx="2249428" cy="514229"/>
            <a:chOff x="5548766" y="1886087"/>
            <a:chExt cx="2249428" cy="514229"/>
          </a:xfrm>
        </p:grpSpPr>
        <p:sp>
          <p:nvSpPr>
            <p:cNvPr id="33" name="직사각형 32"/>
            <p:cNvSpPr/>
            <p:nvPr/>
          </p:nvSpPr>
          <p:spPr>
            <a:xfrm>
              <a:off x="5548766" y="1886087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76150" y="1958535"/>
              <a:ext cx="1594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rgbClr val="212121"/>
                  </a:solidFill>
                </a:rPr>
                <a:t>Web&amp;</a:t>
              </a:r>
              <a:r>
                <a:rPr lang="ko-KR" altLang="en-US" sz="1200" b="1" dirty="0" smtClean="0">
                  <a:solidFill>
                    <a:srgbClr val="212121"/>
                  </a:solidFill>
                </a:rPr>
                <a:t>서버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(Spring)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11.21 ~ 24 – </a:t>
            </a:r>
            <a:r>
              <a:rPr lang="ko-KR" altLang="en-US" b="1" dirty="0" smtClean="0"/>
              <a:t>프로젝트 기획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설계 기간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5892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가전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/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설비</a:t>
            </a:r>
            <a:endParaRPr lang="en-US" altLang="ko-KR" sz="11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GateWay</a:t>
            </a:r>
            <a:endParaRPr lang="en-US" altLang="ko-KR" sz="1100" b="1" dirty="0" smtClean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</a:t>
            </a:r>
          </a:p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H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Platform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플랫폼 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데이터를 관제 가능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1886087"/>
            <a:ext cx="3768884" cy="43396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파트 별 주요 업무 내용</a:t>
            </a:r>
            <a:endParaRPr lang="en-US" altLang="ko-KR" sz="16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공통 사항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  개별 시스템 개발 과정 수행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en-US" altLang="ko-KR" sz="1200" b="1" dirty="0" smtClean="0"/>
              <a:t> </a:t>
            </a:r>
            <a:r>
              <a:rPr lang="en-US" altLang="ko-KR" sz="1100" dirty="0" smtClean="0"/>
              <a:t>Arduino </a:t>
            </a:r>
            <a:r>
              <a:rPr lang="ko-KR" altLang="en-US" sz="1100" dirty="0" err="1"/>
              <a:t>단위시스템</a:t>
            </a:r>
            <a:r>
              <a:rPr lang="ko-KR" altLang="en-US" sz="1100" dirty="0"/>
              <a:t> 조립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단위시스템별 디바이스 </a:t>
            </a:r>
            <a:r>
              <a:rPr lang="ko-KR" altLang="en-US" sz="1100" dirty="0" smtClean="0"/>
              <a:t>개발 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테스트 시행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</a:t>
            </a:r>
            <a:r>
              <a:rPr lang="ko-KR" altLang="en-US" sz="1400" b="1" dirty="0" smtClean="0"/>
              <a:t>게이트웨이</a:t>
            </a:r>
            <a:endParaRPr lang="en-US" altLang="ko-KR" sz="14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노트북 </a:t>
            </a:r>
            <a:r>
              <a:rPr lang="en-US" altLang="ko-KR" sz="1100" dirty="0" smtClean="0"/>
              <a:t>Bluetooth </a:t>
            </a:r>
            <a:r>
              <a:rPr lang="ko-KR" altLang="en-US" sz="1100" dirty="0" smtClean="0"/>
              <a:t>데이터 통신의 문제로 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Android Application</a:t>
            </a:r>
            <a:r>
              <a:rPr lang="ko-KR" altLang="en-US" sz="1100" dirty="0" smtClean="0"/>
              <a:t>으로 방향 선회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Retrofit2</a:t>
            </a:r>
            <a:r>
              <a:rPr lang="ko-KR" altLang="en-US" sz="1100" dirty="0" smtClean="0"/>
              <a:t>를 활용한 서버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게이트웨이간 </a:t>
            </a:r>
            <a:r>
              <a:rPr lang="en-US" altLang="ko-KR" sz="1100" dirty="0" smtClean="0"/>
              <a:t>API </a:t>
            </a:r>
            <a:r>
              <a:rPr lang="ko-KR" altLang="en-US" sz="1100" dirty="0" smtClean="0"/>
              <a:t>통신 개발 수행 시작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WEB / Server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Spring MVC </a:t>
            </a:r>
            <a:r>
              <a:rPr lang="ko-KR" altLang="en-US" sz="1100" dirty="0" smtClean="0"/>
              <a:t>활용한 웹 화면 개발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/>
              <a:t>API </a:t>
            </a:r>
            <a:r>
              <a:rPr lang="ko-KR" altLang="en-US" sz="1100" dirty="0" smtClean="0"/>
              <a:t>전달받을 </a:t>
            </a:r>
            <a:r>
              <a:rPr lang="en-US" altLang="ko-KR" sz="1100" dirty="0" smtClean="0"/>
              <a:t>Controller </a:t>
            </a:r>
            <a:r>
              <a:rPr lang="ko-KR" altLang="en-US" sz="1100" dirty="0" smtClean="0"/>
              <a:t>및 모델 개발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400" b="1" dirty="0" smtClean="0"/>
              <a:t>디바이스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Bluetooth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 기능 개발</a:t>
            </a:r>
            <a:endParaRPr lang="en-US" altLang="ko-KR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25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1890318" cy="510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790" y="1886522"/>
            <a:ext cx="2249428" cy="51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7461" y="1958970"/>
            <a:ext cx="155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디바이스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(Arduino)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0987" y="1886522"/>
            <a:ext cx="2249428" cy="514229"/>
            <a:chOff x="3070987" y="1886522"/>
            <a:chExt cx="2249428" cy="514229"/>
          </a:xfrm>
        </p:grpSpPr>
        <p:sp>
          <p:nvSpPr>
            <p:cNvPr id="32" name="직사각형 31"/>
            <p:cNvSpPr/>
            <p:nvPr/>
          </p:nvSpPr>
          <p:spPr>
            <a:xfrm>
              <a:off x="3070987" y="1886522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61176" y="1958970"/>
              <a:ext cx="2064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rgbClr val="212121"/>
                  </a:solidFill>
                </a:rPr>
                <a:t>게이트웨이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(Android App)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48766" y="1886087"/>
            <a:ext cx="2249428" cy="514229"/>
            <a:chOff x="5548766" y="1886087"/>
            <a:chExt cx="2249428" cy="514229"/>
          </a:xfrm>
        </p:grpSpPr>
        <p:sp>
          <p:nvSpPr>
            <p:cNvPr id="33" name="직사각형 32"/>
            <p:cNvSpPr/>
            <p:nvPr/>
          </p:nvSpPr>
          <p:spPr>
            <a:xfrm>
              <a:off x="5548766" y="1886087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76150" y="1958535"/>
              <a:ext cx="1594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rgbClr val="212121"/>
                  </a:solidFill>
                </a:rPr>
                <a:t>Web&amp;</a:t>
              </a:r>
              <a:r>
                <a:rPr lang="ko-KR" altLang="en-US" sz="1200" b="1" dirty="0" smtClean="0">
                  <a:solidFill>
                    <a:srgbClr val="212121"/>
                  </a:solidFill>
                </a:rPr>
                <a:t>서버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(Spring)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11.27 ~ 12.01 – </a:t>
            </a:r>
            <a:r>
              <a:rPr lang="ko-KR" altLang="en-US" b="1" dirty="0" err="1" smtClean="0"/>
              <a:t>프로토타입</a:t>
            </a:r>
            <a:r>
              <a:rPr lang="ko-KR" altLang="en-US" b="1" dirty="0" smtClean="0"/>
              <a:t> 모델 개발 수행 기간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8070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60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571243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가전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/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설비</a:t>
            </a:r>
            <a:endParaRPr lang="en-US" altLang="ko-KR" sz="11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 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45%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571243"/>
            <a:ext cx="2249428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GateWay</a:t>
            </a:r>
            <a:endParaRPr lang="en-US" altLang="ko-KR" sz="1100" b="1" dirty="0" smtClean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Retrofit2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활용한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 Access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</a:t>
            </a:r>
          </a:p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571243"/>
            <a:ext cx="2249428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H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Platform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플랫폼 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데이터를 관제 가능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요청에 따른 동작 수행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1886087"/>
            <a:ext cx="3768884" cy="32778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파트 별 주요 업무 내용</a:t>
            </a:r>
            <a:endParaRPr lang="en-US" altLang="ko-KR" sz="16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공통 사항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시나리오 추가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개선에 따른 추가 협의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기본 </a:t>
            </a:r>
            <a:r>
              <a:rPr lang="ko-KR" altLang="en-US" sz="1200" dirty="0"/>
              <a:t>시나리오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기본 시나리오 설정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테이블</a:t>
            </a:r>
            <a:r>
              <a:rPr lang="en-US" altLang="ko-KR" sz="1200" dirty="0"/>
              <a:t>, </a:t>
            </a:r>
            <a:r>
              <a:rPr lang="ko-KR" altLang="en-US" sz="1200" dirty="0"/>
              <a:t>변수</a:t>
            </a:r>
            <a:r>
              <a:rPr lang="en-US" altLang="ko-KR" sz="1200" dirty="0"/>
              <a:t>, </a:t>
            </a:r>
            <a:r>
              <a:rPr lang="ko-KR" altLang="en-US" sz="1200" dirty="0"/>
              <a:t>디바이스 선정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Part</a:t>
            </a:r>
            <a:r>
              <a:rPr lang="ko-KR" altLang="en-US" sz="1200" dirty="0"/>
              <a:t>별 단위 공정 협의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시나리오 변경에 따른 전체 시스템 수정 작업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모델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동작 시나리오 등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제어 요소 적용을 위한 통신 </a:t>
            </a:r>
            <a:r>
              <a:rPr lang="en-US" altLang="ko-KR" sz="1200" dirty="0" smtClean="0"/>
              <a:t>Program </a:t>
            </a:r>
            <a:r>
              <a:rPr lang="ko-KR" altLang="en-US" sz="1200" dirty="0" smtClean="0"/>
              <a:t>개발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제어 요소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WebSocket</a:t>
            </a:r>
            <a:r>
              <a:rPr lang="ko-KR" altLang="en-US" sz="1200" dirty="0" smtClean="0"/>
              <a:t>을 활용한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송신 기법</a:t>
            </a:r>
            <a:endParaRPr lang="en-US" altLang="ko-KR" sz="12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60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1" y="5826930"/>
            <a:ext cx="4722013" cy="510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790" y="1886522"/>
            <a:ext cx="2249428" cy="51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7461" y="1958970"/>
            <a:ext cx="155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디바이스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(Arduino)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0987" y="1886522"/>
            <a:ext cx="2249428" cy="514229"/>
            <a:chOff x="3070987" y="1886522"/>
            <a:chExt cx="2249428" cy="514229"/>
          </a:xfrm>
        </p:grpSpPr>
        <p:sp>
          <p:nvSpPr>
            <p:cNvPr id="32" name="직사각형 31"/>
            <p:cNvSpPr/>
            <p:nvPr/>
          </p:nvSpPr>
          <p:spPr>
            <a:xfrm>
              <a:off x="3070987" y="1886522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61176" y="1958970"/>
              <a:ext cx="2064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rgbClr val="212121"/>
                  </a:solidFill>
                </a:rPr>
                <a:t>게이트웨이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(Android App)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48766" y="1886087"/>
            <a:ext cx="2249428" cy="514229"/>
            <a:chOff x="5548766" y="1886087"/>
            <a:chExt cx="2249428" cy="514229"/>
          </a:xfrm>
        </p:grpSpPr>
        <p:sp>
          <p:nvSpPr>
            <p:cNvPr id="33" name="직사각형 32"/>
            <p:cNvSpPr/>
            <p:nvPr/>
          </p:nvSpPr>
          <p:spPr>
            <a:xfrm>
              <a:off x="5548766" y="1886087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76150" y="1958535"/>
              <a:ext cx="1594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rgbClr val="212121"/>
                  </a:solidFill>
                </a:rPr>
                <a:t>Web&amp;</a:t>
              </a:r>
              <a:r>
                <a:rPr lang="ko-KR" altLang="en-US" sz="1200" b="1" dirty="0" smtClean="0">
                  <a:solidFill>
                    <a:srgbClr val="212121"/>
                  </a:solidFill>
                </a:rPr>
                <a:t>서버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(Spring)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12.04 ~ 12.08 – </a:t>
            </a:r>
            <a:r>
              <a:rPr lang="ko-KR" altLang="en-US" b="1" dirty="0" err="1" smtClean="0"/>
              <a:t>프로토타입</a:t>
            </a:r>
            <a:r>
              <a:rPr lang="ko-KR" altLang="en-US" b="1" dirty="0" smtClean="0"/>
              <a:t> 모델 테스트 </a:t>
            </a:r>
            <a:r>
              <a:rPr lang="en-US" altLang="ko-KR" b="1" dirty="0" smtClean="0"/>
              <a:t>&amp; 1</a:t>
            </a:r>
            <a:r>
              <a:rPr lang="ko-KR" altLang="en-US" b="1" dirty="0" smtClean="0"/>
              <a:t>차 설계</a:t>
            </a:r>
            <a:r>
              <a:rPr lang="en-US" altLang="ko-KR" b="1" dirty="0" smtClean="0"/>
              <a:t>&amp;</a:t>
            </a:r>
            <a:r>
              <a:rPr lang="ko-KR" altLang="en-US" b="1" dirty="0" smtClean="0"/>
              <a:t>시나리오 변경 작업 돌입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0717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2290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</a:t>
            </a:r>
            <a:r>
              <a:rPr lang="en-US" altLang="ko-KR" sz="1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13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</a:t>
            </a:r>
          </a:p>
          <a:p>
            <a:pPr lvl="0" algn="ctr"/>
            <a:r>
              <a:rPr lang="en-US" altLang="ko-KR" sz="1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13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1886087"/>
            <a:ext cx="3768884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파트 별 주요 업무 내용</a:t>
            </a:r>
            <a:endParaRPr lang="en-US" altLang="ko-KR" sz="16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공통 사항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Project </a:t>
            </a:r>
            <a:r>
              <a:rPr lang="ko-KR" altLang="en-US" sz="1200" b="1" dirty="0" smtClean="0"/>
              <a:t>일정에 따른 시나리오 재조정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WebSocket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제어 요소 보류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제어 요소 보류에 따른 추가 시나리오 보류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디자인 및 전체 시스템 시운전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수정 작업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Android Application </a:t>
            </a:r>
            <a:r>
              <a:rPr lang="ko-KR" altLang="en-US" sz="1400" b="1" dirty="0" smtClean="0"/>
              <a:t>개발 시작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개발 목표 </a:t>
            </a:r>
            <a:r>
              <a:rPr lang="en-US" altLang="ko-KR" sz="1200" b="1" dirty="0" smtClean="0"/>
              <a:t>: Web </a:t>
            </a:r>
            <a:r>
              <a:rPr lang="ko-KR" altLang="en-US" sz="1200" b="1" dirty="0" smtClean="0"/>
              <a:t>화면과 동일한 </a:t>
            </a:r>
            <a:r>
              <a:rPr lang="en-US" altLang="ko-KR" sz="1200" b="1" dirty="0" smtClean="0"/>
              <a:t>Data </a:t>
            </a:r>
            <a:r>
              <a:rPr lang="ko-KR" altLang="en-US" sz="1200" b="1" dirty="0" smtClean="0"/>
              <a:t>표현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 </a:t>
            </a:r>
            <a:endParaRPr lang="en-US" altLang="ko-KR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85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6305848" cy="510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790" y="1886522"/>
            <a:ext cx="2249428" cy="51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7461" y="1958970"/>
            <a:ext cx="155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디바이스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(Arduino)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0987" y="1886522"/>
            <a:ext cx="2249428" cy="514229"/>
            <a:chOff x="3070987" y="1886522"/>
            <a:chExt cx="2249428" cy="514229"/>
          </a:xfrm>
        </p:grpSpPr>
        <p:sp>
          <p:nvSpPr>
            <p:cNvPr id="32" name="직사각형 31"/>
            <p:cNvSpPr/>
            <p:nvPr/>
          </p:nvSpPr>
          <p:spPr>
            <a:xfrm>
              <a:off x="3070987" y="1886522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61176" y="1958970"/>
              <a:ext cx="2064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rgbClr val="212121"/>
                  </a:solidFill>
                </a:rPr>
                <a:t>게이트웨이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 (Android App)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48766" y="1886087"/>
            <a:ext cx="2249428" cy="514229"/>
            <a:chOff x="5548766" y="1886087"/>
            <a:chExt cx="2249428" cy="514229"/>
          </a:xfrm>
        </p:grpSpPr>
        <p:sp>
          <p:nvSpPr>
            <p:cNvPr id="33" name="직사각형 32"/>
            <p:cNvSpPr/>
            <p:nvPr/>
          </p:nvSpPr>
          <p:spPr>
            <a:xfrm>
              <a:off x="5548766" y="1886087"/>
              <a:ext cx="2249428" cy="51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13705" y="1958535"/>
              <a:ext cx="1919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rgbClr val="212121"/>
                  </a:solidFill>
                </a:rPr>
                <a:t>Web&amp;</a:t>
              </a:r>
              <a:r>
                <a:rPr lang="ko-KR" altLang="en-US" sz="1200" b="1" dirty="0" smtClean="0">
                  <a:solidFill>
                    <a:srgbClr val="212121"/>
                  </a:solidFill>
                </a:rPr>
                <a:t>서버</a:t>
              </a:r>
              <a:r>
                <a:rPr lang="en-US" altLang="ko-KR" sz="1200" b="1" dirty="0" smtClean="0">
                  <a:solidFill>
                    <a:srgbClr val="212121"/>
                  </a:solidFill>
                </a:rPr>
                <a:t>&amp;Application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주차 </a:t>
            </a:r>
            <a:r>
              <a:rPr lang="en-US" altLang="ko-KR" b="1" dirty="0" smtClean="0"/>
              <a:t>12.11 ~ 15 – </a:t>
            </a:r>
            <a:r>
              <a:rPr lang="ko-KR" altLang="en-US" b="1" dirty="0" smtClean="0"/>
              <a:t>프로젝트 완성 및 최종 점검</a:t>
            </a:r>
            <a:endParaRPr lang="en-US" altLang="ko-KR" b="1" dirty="0"/>
          </a:p>
        </p:txBody>
      </p:sp>
      <p:sp>
        <p:nvSpPr>
          <p:cNvPr id="39" name="직사각형 38"/>
          <p:cNvSpPr/>
          <p:nvPr/>
        </p:nvSpPr>
        <p:spPr>
          <a:xfrm>
            <a:off x="590791" y="4571243"/>
            <a:ext cx="2249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가전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/</a:t>
            </a:r>
            <a:r>
              <a:rPr lang="ko-KR" altLang="en-US" sz="1100" b="1" dirty="0" smtClean="0">
                <a:solidFill>
                  <a:srgbClr val="212121"/>
                </a:solidFill>
              </a:rPr>
              <a:t>설비</a:t>
            </a:r>
            <a:endParaRPr lang="en-US" altLang="ko-KR" sz="11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 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70988" y="4571243"/>
            <a:ext cx="2249428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212121"/>
                </a:solidFill>
              </a:rPr>
              <a:t>Home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GateWay</a:t>
            </a:r>
            <a:endParaRPr lang="en-US" altLang="ko-KR" sz="1100" b="1" dirty="0" smtClean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Retrofit2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활용한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 Access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1185" y="4571243"/>
            <a:ext cx="2249428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H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ome </a:t>
            </a:r>
            <a:r>
              <a:rPr lang="en-US" altLang="ko-KR" sz="1100" b="1" dirty="0" err="1" smtClean="0">
                <a:solidFill>
                  <a:srgbClr val="212121"/>
                </a:solidFill>
              </a:rPr>
              <a:t>IoT</a:t>
            </a:r>
            <a:r>
              <a:rPr lang="en-US" altLang="ko-KR" sz="1100" b="1" dirty="0" smtClean="0">
                <a:solidFill>
                  <a:srgbClr val="212121"/>
                </a:solidFill>
              </a:rPr>
              <a:t> Platform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플랫폼 구성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데이터를 관제 가능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요청에 따른 동작 수행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7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9" y="1270997"/>
            <a:ext cx="7815001" cy="51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468874"/>
            <a:ext cx="7766051" cy="47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0" y="1608991"/>
            <a:ext cx="3857976" cy="48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8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95590" y="1948436"/>
            <a:ext cx="10427166" cy="4362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/>
                </a:solidFill>
              </a:rPr>
              <a:t>1.  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        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요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AutoNum type="arabicPeriod" startAt="2"/>
            </a:pPr>
            <a:r>
              <a:rPr lang="en-US" altLang="ko-KR" sz="1500" b="1" dirty="0" smtClean="0">
                <a:solidFill>
                  <a:schemeClr val="tx1"/>
                </a:solidFill>
              </a:rPr>
              <a:t>Project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목표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FontTx/>
              <a:buAutoNum type="arabicPeriod" startAt="2"/>
            </a:pPr>
            <a:r>
              <a:rPr lang="ko-KR" altLang="en-US" sz="1600" b="1" dirty="0">
                <a:solidFill>
                  <a:schemeClr val="tx1"/>
                </a:solidFill>
              </a:rPr>
              <a:t>시스템 주요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기능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FontTx/>
              <a:buAutoNum type="arabicPeriod" startAt="2"/>
            </a:pPr>
            <a:r>
              <a:rPr lang="ko-KR" altLang="en-US" sz="1600" b="1" dirty="0">
                <a:solidFill>
                  <a:schemeClr val="tx1"/>
                </a:solidFill>
              </a:rPr>
              <a:t>각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Part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별 업무내용 및 담당자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FontTx/>
              <a:buAutoNum type="arabicPeriod" startAt="2"/>
            </a:pPr>
            <a:r>
              <a:rPr lang="ko-KR" altLang="en-US" sz="1600" b="1" dirty="0">
                <a:solidFill>
                  <a:schemeClr val="tx1"/>
                </a:solidFill>
              </a:rPr>
              <a:t>전체 공정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진행도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FontTx/>
              <a:buAutoNum type="arabicPeriod" startAt="2"/>
            </a:pPr>
            <a:r>
              <a:rPr lang="ko-KR" altLang="en-US" sz="1600" b="1" dirty="0">
                <a:solidFill>
                  <a:schemeClr val="tx1"/>
                </a:solidFill>
              </a:rPr>
              <a:t>공정 관리 방식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FontTx/>
              <a:buAutoNum type="arabicPeriod" startAt="2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각 </a:t>
            </a:r>
            <a:r>
              <a:rPr lang="ko-KR" altLang="en-US" sz="1600" b="1" dirty="0">
                <a:solidFill>
                  <a:schemeClr val="tx1"/>
                </a:solidFill>
              </a:rPr>
              <a:t>주차 별 공정 진행 보고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520700" lvl="1" indent="-342900">
              <a:lnSpc>
                <a:spcPct val="150000"/>
              </a:lnSpc>
              <a:buAutoNum type="arabicPeriod"/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97424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Profile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5590" y="1072662"/>
            <a:ext cx="104271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목   차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5831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979" y="2768376"/>
            <a:ext cx="11489348" cy="36806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432881" y="4750227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564552" y="4679514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201915" y="4645384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98720" y="3182054"/>
            <a:ext cx="1302581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17’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17 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기본 계획 수립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87978" y="5363196"/>
            <a:ext cx="2252578" cy="885613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08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~ 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10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/>
            <a:r>
              <a:rPr lang="en-US" altLang="ko-KR" sz="1050" dirty="0" smtClean="0">
                <a:solidFill>
                  <a:srgbClr val="212121"/>
                </a:solidFill>
              </a:rPr>
              <a:t>Test &amp; Bug Fix</a:t>
            </a:r>
            <a:endParaRPr lang="en-US" altLang="ko-KR" sz="1050" dirty="0">
              <a:solidFill>
                <a:srgbClr val="212121"/>
              </a:solidFill>
            </a:endParaRPr>
          </a:p>
          <a:p>
            <a:pPr marL="0" lvl="1"/>
            <a:r>
              <a:rPr lang="ko-KR" altLang="en-US" sz="1050" dirty="0" smtClean="0">
                <a:solidFill>
                  <a:srgbClr val="212121"/>
                </a:solidFill>
              </a:rPr>
              <a:t>추가 </a:t>
            </a:r>
            <a:r>
              <a:rPr lang="en-US" altLang="ko-KR" sz="1050" dirty="0" smtClean="0">
                <a:solidFill>
                  <a:srgbClr val="212121"/>
                </a:solidFill>
              </a:rPr>
              <a:t>/ </a:t>
            </a:r>
            <a:r>
              <a:rPr lang="ko-KR" altLang="en-US" sz="1050" dirty="0" smtClean="0">
                <a:solidFill>
                  <a:srgbClr val="212121"/>
                </a:solidFill>
              </a:rPr>
              <a:t>개선 사항 반영</a:t>
            </a:r>
            <a:endParaRPr lang="en-US" altLang="ko-KR" sz="1050" dirty="0">
              <a:solidFill>
                <a:srgbClr val="21212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519452" y="3182054"/>
            <a:ext cx="120017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~ </a:t>
            </a: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18</a:t>
            </a:r>
            <a:r>
              <a:rPr lang="ko-KR" altLang="en-US" sz="1200" b="1" dirty="0">
                <a:solidFill>
                  <a:schemeClr val="tx1"/>
                </a:solidFill>
              </a:rPr>
              <a:t>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Team Project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Portfolio </a:t>
            </a:r>
            <a:r>
              <a:rPr lang="ko-KR" altLang="en-US" sz="1050" dirty="0">
                <a:solidFill>
                  <a:schemeClr val="tx1"/>
                </a:solidFill>
              </a:rPr>
              <a:t>작성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>
            <a:off x="10719629" y="3643719"/>
            <a:ext cx="12700" cy="1113334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98720" y="2392181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초기 설계 당시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수행 일정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5" name="자유형 34"/>
          <p:cNvSpPr/>
          <p:nvPr/>
        </p:nvSpPr>
        <p:spPr>
          <a:xfrm>
            <a:off x="1361336" y="4086105"/>
            <a:ext cx="347186" cy="668442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520938 w 520985"/>
              <a:gd name="connsiteY0" fmla="*/ 0 h 964655"/>
              <a:gd name="connsiteX1" fmla="*/ 495159 w 520985"/>
              <a:gd name="connsiteY1" fmla="*/ 798019 h 964655"/>
              <a:gd name="connsiteX2" fmla="*/ 0 w 520985"/>
              <a:gd name="connsiteY2" fmla="*/ 964655 h 964655"/>
              <a:gd name="connsiteX0" fmla="*/ 520938 w 539874"/>
              <a:gd name="connsiteY0" fmla="*/ 0 h 964655"/>
              <a:gd name="connsiteX1" fmla="*/ 539874 w 539874"/>
              <a:gd name="connsiteY1" fmla="*/ 604974 h 964655"/>
              <a:gd name="connsiteX2" fmla="*/ 0 w 539874"/>
              <a:gd name="connsiteY2" fmla="*/ 964655 h 9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74" h="964655">
                <a:moveTo>
                  <a:pt x="520938" y="0"/>
                </a:moveTo>
                <a:cubicBezTo>
                  <a:pt x="522282" y="133020"/>
                  <a:pt x="538530" y="471954"/>
                  <a:pt x="539874" y="604974"/>
                </a:cubicBezTo>
                <a:lnTo>
                  <a:pt x="0" y="964655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277804" y="467268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32565" y="5360104"/>
            <a:ext cx="1489504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25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 smtClean="0">
                <a:solidFill>
                  <a:schemeClr val="bg1"/>
                </a:solidFill>
              </a:rPr>
              <a:t>차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프로토타입</a:t>
            </a:r>
            <a:r>
              <a:rPr lang="ko-KR" altLang="en-US" sz="1050" dirty="0" smtClean="0">
                <a:solidFill>
                  <a:schemeClr val="bg1"/>
                </a:solidFill>
              </a:rPr>
              <a:t> 개발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3582250" y="4754547"/>
            <a:ext cx="83525" cy="588829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34" h="745871">
                <a:moveTo>
                  <a:pt x="118503" y="0"/>
                </a:moveTo>
                <a:cubicBezTo>
                  <a:pt x="119847" y="133020"/>
                  <a:pt x="121190" y="266039"/>
                  <a:pt x="122534" y="399059"/>
                </a:cubicBezTo>
                <a:lnTo>
                  <a:pt x="0" y="745871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585841" y="468633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62858" y="3182054"/>
            <a:ext cx="1335628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04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 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07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2</a:t>
            </a:r>
            <a:r>
              <a:rPr lang="ko-KR" altLang="en-US" sz="1050" dirty="0" smtClean="0">
                <a:solidFill>
                  <a:schemeClr val="bg1"/>
                </a:solidFill>
              </a:rPr>
              <a:t>차 개발 단계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923953" y="4105384"/>
            <a:ext cx="45719" cy="639944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  <a:gd name="connsiteX0" fmla="*/ 0 w 347995"/>
              <a:gd name="connsiteY0" fmla="*/ 0 h 552826"/>
              <a:gd name="connsiteX1" fmla="*/ 347995 w 347995"/>
              <a:gd name="connsiteY1" fmla="*/ 206014 h 552826"/>
              <a:gd name="connsiteX2" fmla="*/ 225461 w 347995"/>
              <a:gd name="connsiteY2" fmla="*/ 552826 h 552826"/>
              <a:gd name="connsiteX0" fmla="*/ 288341 w 513802"/>
              <a:gd name="connsiteY0" fmla="*/ 0 h 552826"/>
              <a:gd name="connsiteX1" fmla="*/ 4 w 513802"/>
              <a:gd name="connsiteY1" fmla="*/ 354511 h 552826"/>
              <a:gd name="connsiteX2" fmla="*/ 513802 w 513802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07" h="552826">
                <a:moveTo>
                  <a:pt x="0" y="0"/>
                </a:moveTo>
                <a:lnTo>
                  <a:pt x="227607" y="206014"/>
                </a:lnTo>
                <a:cubicBezTo>
                  <a:pt x="226892" y="321618"/>
                  <a:pt x="226176" y="437222"/>
                  <a:pt x="225461" y="552826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893878" y="469316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98720" y="1380055"/>
            <a:ext cx="42803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팀</a:t>
            </a:r>
            <a:r>
              <a:rPr lang="ko-KR" altLang="en-US" b="1" dirty="0" smtClean="0"/>
              <a:t>   이   </a:t>
            </a:r>
            <a:r>
              <a:rPr lang="ko-KR" altLang="en-US" b="1" dirty="0" err="1" smtClean="0"/>
              <a:t>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TM</a:t>
            </a:r>
          </a:p>
          <a:p>
            <a:r>
              <a:rPr lang="ko-KR" altLang="en-US" b="1" dirty="0" smtClean="0"/>
              <a:t>구   성   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서동현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이종석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김도균</a:t>
            </a:r>
            <a:endParaRPr lang="en-US" altLang="ko-KR" b="1" dirty="0"/>
          </a:p>
          <a:p>
            <a:r>
              <a:rPr lang="ko-KR" altLang="en-US" b="1" dirty="0" smtClean="0"/>
              <a:t>수 행 기 간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2017.11.18 </a:t>
            </a:r>
            <a:r>
              <a:rPr lang="en-US" altLang="ko-KR" b="1" dirty="0" smtClean="0"/>
              <a:t>~ 2017.12.18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cxnSp>
        <p:nvCxnSpPr>
          <p:cNvPr id="46" name="꺾인 연결선 45"/>
          <p:cNvCxnSpPr>
            <a:stCxn id="50" idx="0"/>
            <a:endCxn id="36" idx="4"/>
          </p:cNvCxnSpPr>
          <p:nvPr/>
        </p:nvCxnSpPr>
        <p:spPr>
          <a:xfrm rot="5400000" flipH="1" flipV="1">
            <a:off x="7856442" y="4912885"/>
            <a:ext cx="508136" cy="3924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3818" y="4243074"/>
            <a:ext cx="170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Open(</a:t>
            </a:r>
            <a:r>
              <a:rPr lang="ko-KR" altLang="en-US" sz="1200" b="1" dirty="0" smtClean="0"/>
              <a:t>개발 종료 기점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목표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사용 환경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</a:t>
            </a:r>
            <a:r>
              <a:rPr lang="en-US" altLang="ko-KR" b="1" dirty="0" smtClean="0"/>
              <a:t>, PC, Mobile)</a:t>
            </a:r>
            <a:r>
              <a:rPr lang="ko-KR" altLang="en-US" b="1" dirty="0"/>
              <a:t>에</a:t>
            </a:r>
            <a:r>
              <a:rPr lang="ko-KR" altLang="en-US" b="1" dirty="0" smtClean="0"/>
              <a:t> 제약이 없는 </a:t>
            </a:r>
            <a:r>
              <a:rPr lang="en-US" altLang="ko-KR" b="1" dirty="0" smtClean="0"/>
              <a:t>Home Device </a:t>
            </a:r>
            <a:r>
              <a:rPr lang="ko-KR" altLang="en-US" b="1" dirty="0" smtClean="0"/>
              <a:t>관리 시스템 구축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3" y="1727970"/>
            <a:ext cx="5863925" cy="432207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76200" dist="6350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8" y="1727969"/>
            <a:ext cx="5656994" cy="43220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76200" dist="635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44358" y="6156468"/>
            <a:ext cx="11734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주요 기업들의 스마트 홈</a:t>
            </a:r>
            <a:r>
              <a:rPr lang="en-US" altLang="ko-KR" sz="1500" b="1" dirty="0" smtClean="0"/>
              <a:t>(Smart Home) </a:t>
            </a:r>
            <a:r>
              <a:rPr lang="ko-KR" altLang="en-US" sz="1500" b="1" dirty="0" smtClean="0"/>
              <a:t>구축 사례 </a:t>
            </a:r>
            <a:r>
              <a:rPr lang="en-US" altLang="ko-KR" sz="1500" b="1" dirty="0" smtClean="0"/>
              <a:t>: (</a:t>
            </a:r>
            <a:r>
              <a:rPr lang="ko-KR" altLang="en-US" sz="1500" b="1" dirty="0" smtClean="0"/>
              <a:t>좌</a:t>
            </a:r>
            <a:r>
              <a:rPr lang="en-US" altLang="ko-KR" sz="1500" b="1" dirty="0" smtClean="0"/>
              <a:t>)LG </a:t>
            </a:r>
            <a:r>
              <a:rPr lang="en-US" altLang="ko-KR" sz="1500" b="1" dirty="0" smtClean="0"/>
              <a:t>CNS&amp;LG U</a:t>
            </a:r>
            <a:r>
              <a:rPr lang="en-US" altLang="ko-KR" sz="1500" b="1" dirty="0" smtClean="0"/>
              <a:t>+/ 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우</a:t>
            </a:r>
            <a:r>
              <a:rPr lang="en-US" altLang="ko-KR" sz="1500" b="1" dirty="0"/>
              <a:t>) SDS –</a:t>
            </a:r>
            <a:r>
              <a:rPr lang="en-US" altLang="ko-KR" sz="1500" b="1" dirty="0" smtClean="0"/>
              <a:t>  </a:t>
            </a:r>
            <a:r>
              <a:rPr lang="ko-KR" altLang="en-US" sz="1500" b="1" dirty="0" err="1" smtClean="0"/>
              <a:t>셋톱박스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&amp; </a:t>
            </a:r>
            <a:r>
              <a:rPr lang="ko-KR" altLang="en-US" sz="1500" b="1" dirty="0" smtClean="0"/>
              <a:t>중계기 </a:t>
            </a:r>
            <a:r>
              <a:rPr lang="ko-KR" altLang="en-US" sz="1500" b="1" dirty="0"/>
              <a:t>등</a:t>
            </a:r>
            <a:r>
              <a:rPr lang="ko-KR" altLang="en-US" sz="1500" b="1" dirty="0" smtClean="0"/>
              <a:t> 활용</a:t>
            </a:r>
            <a:endParaRPr lang="ko-KR" altLang="en-US" sz="15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9" y="2170245"/>
            <a:ext cx="3555142" cy="38703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27520" y="1449800"/>
            <a:ext cx="4096974" cy="51743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주요 기능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구현 환경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000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아두이노</a:t>
            </a:r>
            <a:r>
              <a:rPr lang="en-US" altLang="ko-KR" sz="1000" dirty="0" smtClean="0">
                <a:solidFill>
                  <a:schemeClr val="bg1"/>
                </a:solidFill>
              </a:rPr>
              <a:t>), Web, Application(Android)</a:t>
            </a:r>
          </a:p>
          <a:p>
            <a:pPr marL="0" lvl="1"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공통 환경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변경 데이터 실시간 반영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주기적으로 동기화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디바이스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&amp;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게이트웨이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가전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시스템 설비의 주요 </a:t>
            </a:r>
            <a:r>
              <a:rPr lang="ko-KR" altLang="en-US" sz="1000" dirty="0" smtClean="0">
                <a:solidFill>
                  <a:schemeClr val="bg1"/>
                </a:solidFill>
              </a:rPr>
              <a:t>데이터를 실질적인 데이터로 활용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실제로는 일정 주기</a:t>
            </a:r>
            <a:r>
              <a:rPr lang="en-US" altLang="ko-KR" sz="1000" dirty="0" smtClean="0">
                <a:solidFill>
                  <a:schemeClr val="bg1"/>
                </a:solidFill>
              </a:rPr>
              <a:t>(Cycle)</a:t>
            </a:r>
            <a:r>
              <a:rPr lang="ko-KR" altLang="en-US" sz="1000" dirty="0" smtClean="0">
                <a:solidFill>
                  <a:schemeClr val="bg1"/>
                </a:solidFill>
              </a:rPr>
              <a:t>로 </a:t>
            </a:r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r>
              <a:rPr lang="ko-KR" altLang="en-US" sz="1000" dirty="0" smtClean="0">
                <a:solidFill>
                  <a:schemeClr val="bg1"/>
                </a:solidFill>
              </a:rPr>
              <a:t>에 반영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</a:p>
          <a:p>
            <a:pPr marL="171450" lvl="1" indent="-171450"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GSON</a:t>
            </a:r>
            <a:r>
              <a:rPr lang="ko-KR" altLang="en-US" sz="1000" dirty="0" smtClean="0">
                <a:solidFill>
                  <a:schemeClr val="bg1"/>
                </a:solidFill>
              </a:rPr>
              <a:t>을 활용하여 </a:t>
            </a:r>
            <a:r>
              <a:rPr lang="en-US" altLang="ko-KR" sz="1000" dirty="0" smtClean="0">
                <a:solidFill>
                  <a:schemeClr val="bg1"/>
                </a:solidFill>
              </a:rPr>
              <a:t>DATA Package</a:t>
            </a:r>
            <a:r>
              <a:rPr lang="ko-KR" altLang="en-US" sz="1000" dirty="0" smtClean="0">
                <a:solidFill>
                  <a:schemeClr val="bg1"/>
                </a:solidFill>
              </a:rPr>
              <a:t>화 하여 전송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ko-KR" altLang="en-US" sz="1000" dirty="0" smtClean="0">
                <a:solidFill>
                  <a:schemeClr val="bg1"/>
                </a:solidFill>
              </a:rPr>
              <a:t>디바이스는 무선 통신</a:t>
            </a:r>
            <a:r>
              <a:rPr lang="en-US" altLang="ko-KR" sz="1000" dirty="0">
                <a:solidFill>
                  <a:schemeClr val="bg1"/>
                </a:solidFill>
              </a:rPr>
              <a:t>(Bluetooth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을 통해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게이트웨이</a:t>
            </a:r>
            <a:r>
              <a:rPr lang="en-US" altLang="ko-KR" sz="1000" dirty="0" smtClean="0">
                <a:solidFill>
                  <a:schemeClr val="bg1"/>
                </a:solidFill>
              </a:rPr>
              <a:t>(Android Application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와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데이터 통신 수행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웹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(Web)</a:t>
            </a:r>
          </a:p>
          <a:p>
            <a:pPr marL="171450" lvl="1" indent="-171450"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r>
              <a:rPr lang="ko-KR" altLang="en-US" sz="1000" dirty="0" smtClean="0">
                <a:solidFill>
                  <a:schemeClr val="bg1"/>
                </a:solidFill>
              </a:rPr>
              <a:t>에 저장된 </a:t>
            </a:r>
            <a:r>
              <a:rPr lang="ko-KR" altLang="en-US" sz="1000" dirty="0" smtClean="0">
                <a:solidFill>
                  <a:schemeClr val="bg1"/>
                </a:solidFill>
              </a:rPr>
              <a:t>디바이스</a:t>
            </a:r>
            <a:r>
              <a:rPr lang="ko-KR" altLang="en-US" sz="1000" dirty="0" smtClean="0">
                <a:solidFill>
                  <a:schemeClr val="bg1"/>
                </a:solidFill>
              </a:rPr>
              <a:t> 데이터 조회 기능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buFontTx/>
              <a:buChar char="-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/>
            <a:r>
              <a:rPr lang="ko-KR" altLang="en-US" sz="1200" b="1" dirty="0" smtClean="0">
                <a:solidFill>
                  <a:schemeClr val="bg1"/>
                </a:solidFill>
              </a:rPr>
              <a:t>모바일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(Android)</a:t>
            </a:r>
          </a:p>
          <a:p>
            <a:pPr marL="0" lvl="1"/>
            <a:r>
              <a:rPr lang="en-US" altLang="ko-KR" sz="1000" dirty="0" smtClean="0">
                <a:solidFill>
                  <a:schemeClr val="bg1"/>
                </a:solidFill>
              </a:rPr>
              <a:t>-   DB</a:t>
            </a:r>
            <a:r>
              <a:rPr lang="ko-KR" altLang="en-US" sz="1000" dirty="0" smtClean="0">
                <a:solidFill>
                  <a:schemeClr val="bg1"/>
                </a:solidFill>
              </a:rPr>
              <a:t>에 저장된 디바이스 데이터 조회 기능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서버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&amp; DB</a:t>
            </a: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Gateway </a:t>
            </a:r>
            <a:r>
              <a:rPr lang="ko-KR" altLang="en-US" sz="1000" dirty="0" smtClean="0">
                <a:solidFill>
                  <a:schemeClr val="bg1"/>
                </a:solidFill>
              </a:rPr>
              <a:t>및 웹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모바일에서의 요청</a:t>
            </a:r>
            <a:r>
              <a:rPr lang="en-US" altLang="ko-KR" sz="1000" dirty="0" smtClean="0">
                <a:solidFill>
                  <a:schemeClr val="bg1"/>
                </a:solidFill>
              </a:rPr>
              <a:t>(Request) </a:t>
            </a:r>
            <a:r>
              <a:rPr lang="ko-KR" altLang="en-US" sz="1000" dirty="0" smtClean="0">
                <a:solidFill>
                  <a:schemeClr val="bg1"/>
                </a:solidFill>
              </a:rPr>
              <a:t>접수 시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r>
              <a:rPr lang="ko-KR" altLang="en-US" sz="1000" dirty="0" smtClean="0">
                <a:solidFill>
                  <a:schemeClr val="bg1"/>
                </a:solidFill>
              </a:rPr>
              <a:t>에 요청</a:t>
            </a:r>
            <a:r>
              <a:rPr lang="en-US" altLang="ko-KR" sz="1000" dirty="0" smtClean="0">
                <a:solidFill>
                  <a:schemeClr val="bg1"/>
                </a:solidFill>
              </a:rPr>
              <a:t>(Query)</a:t>
            </a:r>
            <a:r>
              <a:rPr lang="ko-KR" altLang="en-US" sz="1000" dirty="0" smtClean="0">
                <a:solidFill>
                  <a:schemeClr val="bg1"/>
                </a:solidFill>
              </a:rPr>
              <a:t>하여 데이터 전달 업무 수행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GSON</a:t>
            </a:r>
            <a:r>
              <a:rPr lang="ko-KR" altLang="en-US" sz="1000" dirty="0" smtClean="0">
                <a:solidFill>
                  <a:schemeClr val="bg1"/>
                </a:solidFill>
              </a:rPr>
              <a:t>을 활용하여 </a:t>
            </a:r>
            <a:r>
              <a:rPr lang="en-US" altLang="ko-KR" sz="1000" dirty="0" smtClean="0">
                <a:solidFill>
                  <a:schemeClr val="bg1"/>
                </a:solidFill>
              </a:rPr>
              <a:t>Package</a:t>
            </a:r>
            <a:r>
              <a:rPr lang="ko-KR" altLang="en-US" sz="1000" dirty="0" smtClean="0">
                <a:solidFill>
                  <a:schemeClr val="bg1"/>
                </a:solidFill>
              </a:rPr>
              <a:t>된 데이터 송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수신 처리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476" y="1449800"/>
            <a:ext cx="7412714" cy="51743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037952" y="5376553"/>
            <a:ext cx="1129952" cy="1129952"/>
            <a:chOff x="3516153" y="5190365"/>
            <a:chExt cx="1129952" cy="1129952"/>
          </a:xfrm>
        </p:grpSpPr>
        <p:sp>
          <p:nvSpPr>
            <p:cNvPr id="45" name="타원 44"/>
            <p:cNvSpPr/>
            <p:nvPr/>
          </p:nvSpPr>
          <p:spPr>
            <a:xfrm>
              <a:off x="3516153" y="5190365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802878" y="5425558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6383975" y="3725486"/>
            <a:ext cx="620362" cy="620362"/>
            <a:chOff x="4738327" y="3636117"/>
            <a:chExt cx="841617" cy="841617"/>
          </a:xfrm>
        </p:grpSpPr>
        <p:sp>
          <p:nvSpPr>
            <p:cNvPr id="43" name="타원 42"/>
            <p:cNvSpPr/>
            <p:nvPr/>
          </p:nvSpPr>
          <p:spPr>
            <a:xfrm>
              <a:off x="4738327" y="3636117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Freeform 36"/>
            <p:cNvSpPr>
              <a:spLocks noEditPoints="1"/>
            </p:cNvSpPr>
            <p:nvPr/>
          </p:nvSpPr>
          <p:spPr bwMode="auto">
            <a:xfrm>
              <a:off x="5006006" y="3799375"/>
              <a:ext cx="306260" cy="51510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97790" y="3725486"/>
            <a:ext cx="620362" cy="620362"/>
            <a:chOff x="8726345" y="180260"/>
            <a:chExt cx="1129952" cy="1129952"/>
          </a:xfrm>
          <a:solidFill>
            <a:srgbClr val="FFFFFF"/>
          </a:solidFill>
        </p:grpSpPr>
        <p:sp>
          <p:nvSpPr>
            <p:cNvPr id="36" name="타원 35"/>
            <p:cNvSpPr/>
            <p:nvPr/>
          </p:nvSpPr>
          <p:spPr>
            <a:xfrm>
              <a:off x="8726345" y="180260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371" y="354711"/>
              <a:ext cx="723900" cy="781050"/>
            </a:xfrm>
            <a:prstGeom prst="rect">
              <a:avLst/>
            </a:prstGeom>
            <a:grpFill/>
          </p:spPr>
        </p:pic>
      </p:grpSp>
      <p:grpSp>
        <p:nvGrpSpPr>
          <p:cNvPr id="19" name="그룹 18"/>
          <p:cNvGrpSpPr/>
          <p:nvPr/>
        </p:nvGrpSpPr>
        <p:grpSpPr>
          <a:xfrm>
            <a:off x="4923656" y="2632830"/>
            <a:ext cx="1129952" cy="1129952"/>
            <a:chOff x="8728994" y="1363283"/>
            <a:chExt cx="1129952" cy="1129952"/>
          </a:xfrm>
          <a:solidFill>
            <a:srgbClr val="FFFFFF"/>
          </a:solidFill>
        </p:grpSpPr>
        <p:sp>
          <p:nvSpPr>
            <p:cNvPr id="34" name="타원 33"/>
            <p:cNvSpPr/>
            <p:nvPr/>
          </p:nvSpPr>
          <p:spPr>
            <a:xfrm>
              <a:off x="8728994" y="1363283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837" y="1715003"/>
              <a:ext cx="666267" cy="426512"/>
            </a:xfrm>
            <a:prstGeom prst="rect">
              <a:avLst/>
            </a:prstGeom>
            <a:grpFill/>
          </p:spPr>
        </p:pic>
      </p:grpSp>
      <p:cxnSp>
        <p:nvCxnSpPr>
          <p:cNvPr id="20" name="직선 화살표 연결선 19"/>
          <p:cNvCxnSpPr/>
          <p:nvPr/>
        </p:nvCxnSpPr>
        <p:spPr>
          <a:xfrm flipH="1">
            <a:off x="4530124" y="3510129"/>
            <a:ext cx="443888" cy="254925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988528" y="3554004"/>
            <a:ext cx="434299" cy="237834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859289" y="3197806"/>
            <a:ext cx="1002823" cy="0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4855" y="4526121"/>
            <a:ext cx="838182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디바이스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85451" y="2183531"/>
            <a:ext cx="1191982" cy="1096454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Server / DB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Apache Tomcat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Spring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64753" y="2290969"/>
            <a:ext cx="892530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무선통신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Bluetooth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641930" y="4526122"/>
            <a:ext cx="1332082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Web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JSP / HTML /  CSS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734" y="4526122"/>
            <a:ext cx="1258280" cy="33361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Android App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cxnSp>
        <p:nvCxnSpPr>
          <p:cNvPr id="31" name="꺾인 연결선 30"/>
          <p:cNvCxnSpPr>
            <a:stCxn id="24" idx="2"/>
          </p:cNvCxnSpPr>
          <p:nvPr/>
        </p:nvCxnSpPr>
        <p:spPr>
          <a:xfrm rot="16200000" flipH="1">
            <a:off x="2412652" y="3659121"/>
            <a:ext cx="970755" cy="3928166"/>
          </a:xfrm>
          <a:prstGeom prst="bentConnector2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630605" y="2036465"/>
            <a:ext cx="620362" cy="620362"/>
            <a:chOff x="514854" y="2075611"/>
            <a:chExt cx="841617" cy="841617"/>
          </a:xfrm>
        </p:grpSpPr>
        <p:sp>
          <p:nvSpPr>
            <p:cNvPr id="41" name="타원 40"/>
            <p:cNvSpPr/>
            <p:nvPr/>
          </p:nvSpPr>
          <p:spPr>
            <a:xfrm>
              <a:off x="514854" y="2075611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92" y="2278050"/>
              <a:ext cx="436739" cy="436739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30605" y="2880975"/>
            <a:ext cx="620362" cy="620362"/>
            <a:chOff x="514854" y="3026517"/>
            <a:chExt cx="841617" cy="841617"/>
          </a:xfrm>
        </p:grpSpPr>
        <p:sp>
          <p:nvSpPr>
            <p:cNvPr id="39" name="타원 38"/>
            <p:cNvSpPr/>
            <p:nvPr/>
          </p:nvSpPr>
          <p:spPr>
            <a:xfrm>
              <a:off x="514854" y="3026517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21" y="3157884"/>
              <a:ext cx="578882" cy="578882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2733667" y="1830256"/>
            <a:ext cx="994878" cy="577081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Gateway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Android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30605" y="3725486"/>
            <a:ext cx="620362" cy="620362"/>
            <a:chOff x="514854" y="3845621"/>
            <a:chExt cx="841617" cy="841617"/>
          </a:xfrm>
        </p:grpSpPr>
        <p:sp>
          <p:nvSpPr>
            <p:cNvPr id="51" name="타원 50"/>
            <p:cNvSpPr/>
            <p:nvPr/>
          </p:nvSpPr>
          <p:spPr>
            <a:xfrm>
              <a:off x="514854" y="3845621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92" y="4048060"/>
              <a:ext cx="436739" cy="436739"/>
            </a:xfrm>
            <a:prstGeom prst="rect">
              <a:avLst/>
            </a:prstGeom>
          </p:spPr>
        </p:pic>
      </p:grpSp>
      <p:sp>
        <p:nvSpPr>
          <p:cNvPr id="55" name="직사각형 54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Smart Home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Platform </a:t>
            </a:r>
            <a:r>
              <a:rPr lang="ko-KR" altLang="en-US" b="1" dirty="0" smtClean="0"/>
              <a:t>시스템 주요 기능 및 공정 흐름</a:t>
            </a:r>
            <a:endParaRPr lang="en-US" altLang="ko-KR" b="1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514854" y="1829098"/>
            <a:ext cx="838182" cy="269702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1428041" y="3193193"/>
            <a:ext cx="1154237" cy="0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289241" y="5181854"/>
            <a:ext cx="712465" cy="525850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6062400" y="4903699"/>
            <a:ext cx="643682" cy="609078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2762787" y="2740578"/>
            <a:ext cx="914456" cy="914456"/>
            <a:chOff x="2639329" y="2632830"/>
            <a:chExt cx="1129952" cy="1129952"/>
          </a:xfrm>
        </p:grpSpPr>
        <p:sp>
          <p:nvSpPr>
            <p:cNvPr id="78" name="타원 77"/>
            <p:cNvSpPr/>
            <p:nvPr/>
          </p:nvSpPr>
          <p:spPr>
            <a:xfrm>
              <a:off x="2639329" y="2632830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745" y="2984550"/>
              <a:ext cx="611121" cy="426512"/>
            </a:xfrm>
            <a:prstGeom prst="rect">
              <a:avLst/>
            </a:prstGeom>
            <a:solidFill>
              <a:srgbClr val="FFFFFF"/>
            </a:solidFill>
          </p:spPr>
        </p:pic>
      </p:grpSp>
      <p:sp>
        <p:nvSpPr>
          <p:cNvPr id="80" name="직사각형 79"/>
          <p:cNvSpPr/>
          <p:nvPr/>
        </p:nvSpPr>
        <p:spPr>
          <a:xfrm>
            <a:off x="3923389" y="2290969"/>
            <a:ext cx="844994" cy="577081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Retrofit2</a:t>
            </a:r>
            <a:endParaRPr lang="en-US" altLang="ko-KR" sz="1050" b="1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57914" y="5707966"/>
            <a:ext cx="2162638" cy="81945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사용자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050" dirty="0" smtClean="0">
                <a:solidFill>
                  <a:schemeClr val="bg1"/>
                </a:solidFill>
              </a:rPr>
              <a:t>, Web, </a:t>
            </a:r>
            <a:r>
              <a:rPr lang="en-US" altLang="ko-KR" sz="1050" dirty="0" smtClean="0">
                <a:solidFill>
                  <a:schemeClr val="bg1"/>
                </a:solidFill>
              </a:rPr>
              <a:t>Application</a:t>
            </a:r>
            <a:r>
              <a:rPr lang="ko-KR" altLang="en-US" sz="1050" dirty="0" smtClean="0">
                <a:solidFill>
                  <a:schemeClr val="bg1"/>
                </a:solidFill>
              </a:rPr>
              <a:t>에서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데이터 조회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176185" y="1516651"/>
            <a:ext cx="624894" cy="624894"/>
            <a:chOff x="5010975" y="1481119"/>
            <a:chExt cx="914456" cy="914456"/>
          </a:xfrm>
        </p:grpSpPr>
        <p:sp>
          <p:nvSpPr>
            <p:cNvPr id="97" name="타원 96"/>
            <p:cNvSpPr/>
            <p:nvPr/>
          </p:nvSpPr>
          <p:spPr>
            <a:xfrm>
              <a:off x="5010975" y="1481119"/>
              <a:ext cx="914456" cy="9144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423" y="1645567"/>
              <a:ext cx="585561" cy="585561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100" name="직선 화살표 연결선 99"/>
          <p:cNvCxnSpPr>
            <a:stCxn id="97" idx="4"/>
            <a:endCxn id="34" idx="0"/>
          </p:cNvCxnSpPr>
          <p:nvPr/>
        </p:nvCxnSpPr>
        <p:spPr>
          <a:xfrm>
            <a:off x="5488632" y="2141545"/>
            <a:ext cx="0" cy="491285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8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34" name="직선 연결선 33"/>
          <p:cNvCxnSpPr>
            <a:stCxn id="72" idx="6"/>
            <a:endCxn id="44" idx="1"/>
          </p:cNvCxnSpPr>
          <p:nvPr/>
        </p:nvCxnSpPr>
        <p:spPr>
          <a:xfrm>
            <a:off x="1407863" y="3913878"/>
            <a:ext cx="288875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696738" y="1606272"/>
            <a:ext cx="4371621" cy="12954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가전제품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냉난방 시설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Arduino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000" dirty="0" smtClean="0">
                <a:solidFill>
                  <a:schemeClr val="bg1"/>
                </a:solidFill>
              </a:rPr>
              <a:t>온도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습도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가동상태 </a:t>
            </a:r>
            <a:r>
              <a:rPr lang="en-US" altLang="ko-KR" sz="1000" dirty="0" smtClean="0">
                <a:solidFill>
                  <a:schemeClr val="bg1"/>
                </a:solidFill>
              </a:rPr>
              <a:t>Data DB </a:t>
            </a:r>
            <a:r>
              <a:rPr lang="ko-KR" altLang="en-US" sz="1000" dirty="0" smtClean="0">
                <a:solidFill>
                  <a:schemeClr val="bg1"/>
                </a:solidFill>
              </a:rPr>
              <a:t>전송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</a:rPr>
              <a:t>온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습도 모듈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근접센서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버튼으로 구현</a:t>
            </a:r>
            <a:r>
              <a:rPr lang="en-US" altLang="ko-KR" sz="1000" dirty="0" smtClean="0">
                <a:solidFill>
                  <a:schemeClr val="bg1"/>
                </a:solidFill>
              </a:rPr>
              <a:t>), </a:t>
            </a:r>
            <a:r>
              <a:rPr lang="ko-KR" altLang="en-US" sz="1000" dirty="0" smtClean="0">
                <a:solidFill>
                  <a:schemeClr val="bg1"/>
                </a:solidFill>
              </a:rPr>
              <a:t>조도 센서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en-US" altLang="ko-KR" sz="1000" dirty="0">
                <a:solidFill>
                  <a:schemeClr val="bg1"/>
                </a:solidFill>
              </a:rPr>
              <a:t>Arduino Kit, </a:t>
            </a:r>
            <a:r>
              <a:rPr lang="en-US" altLang="ko-KR" sz="1000" dirty="0">
                <a:solidFill>
                  <a:schemeClr val="bg1"/>
                </a:solidFill>
              </a:rPr>
              <a:t>Bluetooth </a:t>
            </a:r>
            <a:r>
              <a:rPr lang="ko-KR" altLang="en-US" sz="1000" dirty="0" smtClean="0">
                <a:solidFill>
                  <a:schemeClr val="bg1"/>
                </a:solidFill>
              </a:rPr>
              <a:t>모듈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가동 상태는 </a:t>
            </a:r>
            <a:r>
              <a:rPr lang="en-US" altLang="ko-KR" sz="1000" dirty="0" smtClean="0">
                <a:solidFill>
                  <a:schemeClr val="bg1"/>
                </a:solidFill>
              </a:rPr>
              <a:t>LED</a:t>
            </a:r>
            <a:r>
              <a:rPr lang="ko-KR" altLang="en-US" sz="1000" dirty="0" smtClean="0">
                <a:solidFill>
                  <a:schemeClr val="bg1"/>
                </a:solidFill>
              </a:rPr>
              <a:t>로 표현함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96738" y="3266178"/>
            <a:ext cx="4371621" cy="12954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웹 페이지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브라우저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 Google Chrome 	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해상도 </a:t>
            </a:r>
            <a:r>
              <a:rPr lang="en-US" altLang="ko-KR" sz="1000" b="1" dirty="0">
                <a:solidFill>
                  <a:schemeClr val="bg1"/>
                </a:solidFill>
              </a:rPr>
              <a:t>: </a:t>
            </a:r>
            <a:r>
              <a:rPr lang="en-US" altLang="ko-KR" sz="1000" dirty="0">
                <a:solidFill>
                  <a:schemeClr val="bg1"/>
                </a:solidFill>
              </a:rPr>
              <a:t>1920 X </a:t>
            </a:r>
            <a:r>
              <a:rPr lang="en-US" altLang="ko-KR" sz="1000" dirty="0" smtClean="0">
                <a:solidFill>
                  <a:schemeClr val="bg1"/>
                </a:solidFill>
              </a:rPr>
              <a:t>1080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기능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가전제품 및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Home Device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들로부터 전달받은 데이터 시각화 및 제어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Alarm(</a:t>
            </a:r>
            <a:r>
              <a:rPr lang="ko-KR" altLang="en-US" sz="1000" dirty="0">
                <a:solidFill>
                  <a:schemeClr val="bg1"/>
                </a:solidFill>
              </a:rPr>
              <a:t>경보 및 주요 사항</a:t>
            </a:r>
            <a:r>
              <a:rPr lang="en-US" altLang="ko-KR" sz="1000" dirty="0">
                <a:solidFill>
                  <a:schemeClr val="bg1"/>
                </a:solidFill>
              </a:rPr>
              <a:t>) Push </a:t>
            </a:r>
            <a:r>
              <a:rPr lang="ko-KR" altLang="en-US" sz="1000" dirty="0">
                <a:solidFill>
                  <a:schemeClr val="bg1"/>
                </a:solidFill>
              </a:rPr>
              <a:t>메시지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예정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6738" y="4926083"/>
            <a:ext cx="4371621" cy="12954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모바일 어플리케이션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Android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r>
              <a:rPr lang="en-US" altLang="ko-KR" sz="1000" dirty="0" smtClean="0">
                <a:solidFill>
                  <a:schemeClr val="bg1"/>
                </a:solidFill>
              </a:rPr>
              <a:t> Application</a:t>
            </a:r>
            <a:r>
              <a:rPr lang="ko-KR" altLang="en-US" sz="1000" dirty="0" smtClean="0">
                <a:solidFill>
                  <a:schemeClr val="bg1"/>
                </a:solidFill>
              </a:rPr>
              <a:t>을 활용하여 </a:t>
            </a:r>
            <a:r>
              <a:rPr lang="en-US" altLang="ko-KR" sz="1000" dirty="0" smtClean="0">
                <a:solidFill>
                  <a:schemeClr val="bg1"/>
                </a:solidFill>
              </a:rPr>
              <a:t>Home Device</a:t>
            </a:r>
            <a:r>
              <a:rPr lang="ko-KR" altLang="en-US" sz="1000" dirty="0" smtClean="0">
                <a:solidFill>
                  <a:schemeClr val="bg1"/>
                </a:solidFill>
              </a:rPr>
              <a:t>들로부터 전달받은 데이터 시각화 및 제어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</a:rPr>
              <a:t>Alarm(</a:t>
            </a:r>
            <a:r>
              <a:rPr lang="ko-KR" altLang="en-US" sz="1000" dirty="0" smtClean="0">
                <a:solidFill>
                  <a:schemeClr val="bg1"/>
                </a:solidFill>
              </a:rPr>
              <a:t>경보 및 주요 사항</a:t>
            </a:r>
            <a:r>
              <a:rPr lang="en-US" altLang="ko-KR" sz="1000" dirty="0" smtClean="0">
                <a:solidFill>
                  <a:schemeClr val="bg1"/>
                </a:solidFill>
              </a:rPr>
              <a:t>) Push </a:t>
            </a:r>
            <a:r>
              <a:rPr lang="ko-KR" altLang="en-US" sz="1000" dirty="0" smtClean="0">
                <a:solidFill>
                  <a:schemeClr val="bg1"/>
                </a:solidFill>
              </a:rPr>
              <a:t>메시지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예정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77911" y="3348902"/>
            <a:ext cx="1129952" cy="1129952"/>
            <a:chOff x="8726345" y="180260"/>
            <a:chExt cx="1129952" cy="1129952"/>
          </a:xfrm>
          <a:solidFill>
            <a:srgbClr val="FFFFFF"/>
          </a:solidFill>
        </p:grpSpPr>
        <p:sp>
          <p:nvSpPr>
            <p:cNvPr id="72" name="타원 71"/>
            <p:cNvSpPr/>
            <p:nvPr/>
          </p:nvSpPr>
          <p:spPr>
            <a:xfrm>
              <a:off x="8726345" y="180260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371" y="354711"/>
              <a:ext cx="723900" cy="781050"/>
            </a:xfrm>
            <a:prstGeom prst="rect">
              <a:avLst/>
            </a:prstGeom>
            <a:grpFill/>
          </p:spPr>
        </p:pic>
      </p:grpSp>
      <p:grpSp>
        <p:nvGrpSpPr>
          <p:cNvPr id="8" name="그룹 7"/>
          <p:cNvGrpSpPr/>
          <p:nvPr/>
        </p:nvGrpSpPr>
        <p:grpSpPr>
          <a:xfrm>
            <a:off x="6333655" y="3348902"/>
            <a:ext cx="1129952" cy="1129952"/>
            <a:chOff x="8728994" y="1363283"/>
            <a:chExt cx="1129952" cy="1129952"/>
          </a:xfrm>
          <a:solidFill>
            <a:schemeClr val="bg1"/>
          </a:solidFill>
        </p:grpSpPr>
        <p:sp>
          <p:nvSpPr>
            <p:cNvPr id="75" name="타원 74"/>
            <p:cNvSpPr/>
            <p:nvPr/>
          </p:nvSpPr>
          <p:spPr>
            <a:xfrm>
              <a:off x="8728994" y="1363283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837" y="1715003"/>
              <a:ext cx="666267" cy="426512"/>
            </a:xfrm>
            <a:prstGeom prst="rect">
              <a:avLst/>
            </a:prstGeom>
            <a:grpFill/>
          </p:spPr>
        </p:pic>
      </p:grpSp>
      <p:cxnSp>
        <p:nvCxnSpPr>
          <p:cNvPr id="39" name="직선 연결선 38"/>
          <p:cNvCxnSpPr>
            <a:stCxn id="62" idx="6"/>
            <a:endCxn id="46" idx="1"/>
          </p:cNvCxnSpPr>
          <p:nvPr/>
        </p:nvCxnSpPr>
        <p:spPr>
          <a:xfrm>
            <a:off x="1407863" y="5573783"/>
            <a:ext cx="288875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69" idx="6"/>
            <a:endCxn id="42" idx="1"/>
          </p:cNvCxnSpPr>
          <p:nvPr/>
        </p:nvCxnSpPr>
        <p:spPr>
          <a:xfrm>
            <a:off x="1407863" y="2253972"/>
            <a:ext cx="288875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864162" y="1606272"/>
            <a:ext cx="4108210" cy="46152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System - Server &amp; DB &amp; Program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bg1"/>
                </a:solidFill>
              </a:rPr>
              <a:t>개발 환경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Server : Apache Tomcat 8.5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DB : Oracle 11g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개발 언어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Jdk</a:t>
            </a:r>
            <a:r>
              <a:rPr lang="en-US" altLang="ko-KR" sz="1200" dirty="0" smtClean="0">
                <a:solidFill>
                  <a:schemeClr val="bg1"/>
                </a:solidFill>
              </a:rPr>
              <a:t> 1.8.0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OS : Window </a:t>
            </a:r>
            <a:r>
              <a:rPr lang="en-US" altLang="ko-KR" sz="1200" dirty="0" smtClean="0">
                <a:solidFill>
                  <a:schemeClr val="bg1"/>
                </a:solidFill>
              </a:rPr>
              <a:t>10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Gateway : Android Studio 3.0, 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</a:p>
          <a:p>
            <a:pPr marL="2286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게이트웨이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노트북 </a:t>
            </a:r>
            <a:r>
              <a:rPr lang="en-US" altLang="ko-KR" sz="1200" dirty="0" smtClean="0">
                <a:solidFill>
                  <a:schemeClr val="bg1"/>
                </a:solidFill>
              </a:rPr>
              <a:t>Bluetooth </a:t>
            </a:r>
            <a:r>
              <a:rPr lang="ko-KR" altLang="en-US" sz="1200" dirty="0" smtClean="0">
                <a:solidFill>
                  <a:schemeClr val="bg1"/>
                </a:solidFill>
              </a:rPr>
              <a:t>모듈로 대체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</a:p>
          <a:p>
            <a:pPr marL="2286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웹 서버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286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</a:rPr>
              <a:t>I/O </a:t>
            </a:r>
            <a:r>
              <a:rPr lang="en-US" altLang="ko-KR" sz="1200" dirty="0" smtClean="0">
                <a:solidFill>
                  <a:schemeClr val="bg1"/>
                </a:solidFill>
              </a:rPr>
              <a:t>DB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cxnSp>
        <p:nvCxnSpPr>
          <p:cNvPr id="74" name="직선 연결선 73"/>
          <p:cNvCxnSpPr>
            <a:stCxn id="75" idx="6"/>
            <a:endCxn id="64" idx="1"/>
          </p:cNvCxnSpPr>
          <p:nvPr/>
        </p:nvCxnSpPr>
        <p:spPr>
          <a:xfrm>
            <a:off x="7463607" y="3913878"/>
            <a:ext cx="40055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77911" y="1688996"/>
            <a:ext cx="1129952" cy="1129952"/>
            <a:chOff x="323067" y="2005088"/>
            <a:chExt cx="1129952" cy="1129952"/>
          </a:xfrm>
        </p:grpSpPr>
        <p:sp>
          <p:nvSpPr>
            <p:cNvPr id="69" name="타원 68"/>
            <p:cNvSpPr/>
            <p:nvPr/>
          </p:nvSpPr>
          <p:spPr>
            <a:xfrm>
              <a:off x="323067" y="2005088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" y="2175181"/>
              <a:ext cx="789766" cy="789766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16" name="그룹 15"/>
          <p:cNvGrpSpPr/>
          <p:nvPr/>
        </p:nvGrpSpPr>
        <p:grpSpPr>
          <a:xfrm>
            <a:off x="277911" y="5008807"/>
            <a:ext cx="1129952" cy="1129952"/>
            <a:chOff x="90883" y="4840143"/>
            <a:chExt cx="1129952" cy="1129952"/>
          </a:xfrm>
        </p:grpSpPr>
        <p:sp>
          <p:nvSpPr>
            <p:cNvPr id="62" name="타원 61"/>
            <p:cNvSpPr/>
            <p:nvPr/>
          </p:nvSpPr>
          <p:spPr>
            <a:xfrm>
              <a:off x="90883" y="4840143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Freeform 36"/>
            <p:cNvSpPr>
              <a:spLocks noEditPoints="1"/>
            </p:cNvSpPr>
            <p:nvPr/>
          </p:nvSpPr>
          <p:spPr bwMode="auto">
            <a:xfrm>
              <a:off x="450268" y="5059332"/>
              <a:ext cx="411183" cy="69157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1174" y="2900976"/>
            <a:ext cx="130942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팀 전원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1174" y="4559267"/>
            <a:ext cx="130942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이종석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1174" y="6217558"/>
            <a:ext cx="130942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김도균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86044" y="4553575"/>
            <a:ext cx="145849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Server 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이종석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Gateway 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서동현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각 </a:t>
            </a:r>
            <a:r>
              <a:rPr lang="en-US" altLang="ko-KR" b="1" dirty="0"/>
              <a:t>Part </a:t>
            </a:r>
            <a:r>
              <a:rPr lang="ko-KR" altLang="en-US" b="1" dirty="0"/>
              <a:t>별  주요 기능 및 </a:t>
            </a:r>
            <a:r>
              <a:rPr lang="en-US" altLang="ko-KR" b="1" dirty="0"/>
              <a:t>Part</a:t>
            </a:r>
            <a:r>
              <a:rPr lang="ko-KR" altLang="en-US" b="1" dirty="0"/>
              <a:t>별 담당자 소개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3798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536972" y="1757930"/>
            <a:ext cx="3157715" cy="3157715"/>
            <a:chOff x="536972" y="2133899"/>
            <a:chExt cx="3157715" cy="3157715"/>
          </a:xfrm>
        </p:grpSpPr>
        <p:sp>
          <p:nvSpPr>
            <p:cNvPr id="2" name="타원 1"/>
            <p:cNvSpPr/>
            <p:nvPr/>
          </p:nvSpPr>
          <p:spPr>
            <a:xfrm>
              <a:off x="536972" y="2133899"/>
              <a:ext cx="3157715" cy="31577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8591" y="2538334"/>
              <a:ext cx="108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latin typeface="+mn-ea"/>
                </a:rPr>
                <a:t>85</a:t>
              </a:r>
              <a:r>
                <a:rPr lang="en-US" altLang="ko-KR" sz="2000" b="1" dirty="0" smtClean="0">
                  <a:latin typeface="+mn-ea"/>
                </a:rPr>
                <a:t>%</a:t>
              </a:r>
              <a:endParaRPr lang="en-US" altLang="ko-KR" sz="1100" b="1" dirty="0">
                <a:latin typeface="+mn-ea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110312" y="2707239"/>
              <a:ext cx="2011034" cy="2011034"/>
              <a:chOff x="1192033" y="2876144"/>
              <a:chExt cx="2011034" cy="2011034"/>
            </a:xfrm>
          </p:grpSpPr>
          <p:sp>
            <p:nvSpPr>
              <p:cNvPr id="21" name="원호 20"/>
              <p:cNvSpPr/>
              <p:nvPr/>
            </p:nvSpPr>
            <p:spPr>
              <a:xfrm>
                <a:off x="1192033" y="2876144"/>
                <a:ext cx="2011034" cy="2011034"/>
              </a:xfrm>
              <a:prstGeom prst="arc">
                <a:avLst>
                  <a:gd name="adj1" fmla="val 16096352"/>
                  <a:gd name="adj2" fmla="val 12139382"/>
                </a:avLst>
              </a:prstGeom>
              <a:ln w="1905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>
                  <a:latin typeface="+mn-ea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464826" y="3512329"/>
                <a:ext cx="1465449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latin typeface="+mn-ea"/>
                  </a:rPr>
                  <a:t>공 정  진 행</a:t>
                </a:r>
                <a:endParaRPr lang="en-US" altLang="ko-KR" sz="1400" b="1" dirty="0" smtClean="0">
                  <a:latin typeface="+mn-ea"/>
                </a:endParaRPr>
              </a:p>
              <a:p>
                <a:pPr algn="ctr"/>
                <a:r>
                  <a:rPr lang="en-US" altLang="ko-KR" sz="1400" b="1" dirty="0" smtClean="0">
                    <a:latin typeface="+mn-ea"/>
                  </a:rPr>
                  <a:t>&amp;</a:t>
                </a:r>
                <a:endParaRPr lang="en-US" altLang="ko-KR" sz="1400" b="1" dirty="0" smtClean="0">
                  <a:latin typeface="+mn-ea"/>
                </a:endParaRPr>
              </a:p>
              <a:p>
                <a:pPr algn="ctr"/>
                <a:r>
                  <a:rPr lang="ko-KR" altLang="en-US" sz="1400" b="1" dirty="0" smtClean="0">
                    <a:latin typeface="+mn-ea"/>
                  </a:rPr>
                  <a:t>달 성 률</a:t>
                </a:r>
                <a:endParaRPr lang="en-US" altLang="ko-KR" sz="1400" b="1" dirty="0">
                  <a:latin typeface="+mn-ea"/>
                </a:endParaRPr>
              </a:p>
            </p:txBody>
          </p:sp>
        </p:grpSp>
      </p:grp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703202386"/>
              </p:ext>
            </p:extLst>
          </p:nvPr>
        </p:nvGraphicFramePr>
        <p:xfrm>
          <a:off x="3967480" y="1521923"/>
          <a:ext cx="7910452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36972" y="5081434"/>
            <a:ext cx="3157715" cy="1428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전체 공정 진행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률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초기 설계의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80%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달성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설계 시 미비사항으로 인한 개발 기간 연장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84063" y="5081434"/>
            <a:ext cx="3655577" cy="14287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차 변동 사항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- 2017.12.07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차 모델 개발 완료에 따른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시스템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추가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변경 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WebSoket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활용한 디바이스 제어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계정관리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외부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활용한 데이터 구성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시나리오 추가에 따른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DB /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동작 변경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51327" y="5235927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282181" y="2012242"/>
            <a:ext cx="259080" cy="2590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582852" y="2946490"/>
            <a:ext cx="259080" cy="2590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17" idx="2"/>
            <a:endCxn id="28" idx="3"/>
          </p:cNvCxnSpPr>
          <p:nvPr/>
        </p:nvCxnSpPr>
        <p:spPr>
          <a:xfrm flipH="1" flipV="1">
            <a:off x="5979887" y="2560179"/>
            <a:ext cx="1602965" cy="5158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4"/>
            <a:endCxn id="10" idx="0"/>
          </p:cNvCxnSpPr>
          <p:nvPr/>
        </p:nvCxnSpPr>
        <p:spPr>
          <a:xfrm flipH="1">
            <a:off x="8674030" y="2271322"/>
            <a:ext cx="737691" cy="16087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06799" y="3880089"/>
            <a:ext cx="1734462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2017.12.07</a:t>
            </a:r>
          </a:p>
          <a:p>
            <a:pPr algn="ctr"/>
            <a:r>
              <a:rPr lang="en-US" altLang="ko-KR" sz="1300" b="1" dirty="0" smtClean="0"/>
              <a:t>1</a:t>
            </a:r>
            <a:r>
              <a:rPr lang="ko-KR" altLang="en-US" sz="1300" b="1" dirty="0" smtClean="0"/>
              <a:t>차 모델 개발 완료</a:t>
            </a:r>
            <a:endParaRPr lang="en-US" altLang="ko-KR" sz="1300" b="1" dirty="0" smtClean="0"/>
          </a:p>
          <a:p>
            <a:pPr algn="ctr"/>
            <a:r>
              <a:rPr lang="en-US" altLang="ko-KR" sz="1300" b="1" dirty="0" smtClean="0"/>
              <a:t>&amp;</a:t>
            </a:r>
          </a:p>
          <a:p>
            <a:pPr algn="ctr"/>
            <a:r>
              <a:rPr lang="en-US" altLang="ko-KR" sz="1300" b="1" dirty="0" smtClean="0"/>
              <a:t>2</a:t>
            </a:r>
            <a:r>
              <a:rPr lang="ko-KR" altLang="en-US" sz="1300" b="1" dirty="0" smtClean="0"/>
              <a:t>차 설계 수정</a:t>
            </a:r>
            <a:endParaRPr lang="ko-KR" altLang="en-US" sz="13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64792" y="1898459"/>
            <a:ext cx="1715095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2017.12.01</a:t>
            </a:r>
          </a:p>
          <a:p>
            <a:r>
              <a:rPr lang="ko-KR" altLang="en-US" sz="1300" b="1" dirty="0" err="1" smtClean="0"/>
              <a:t>프로토</a:t>
            </a:r>
            <a:r>
              <a:rPr lang="ko-KR" altLang="en-US" sz="1300" b="1" dirty="0" smtClean="0"/>
              <a:t> 타입 모델</a:t>
            </a:r>
            <a:endParaRPr lang="en-US" altLang="ko-KR" sz="1300" b="1" dirty="0" smtClean="0"/>
          </a:p>
          <a:p>
            <a:r>
              <a:rPr lang="ko-KR" altLang="en-US" sz="1300" b="1" dirty="0" smtClean="0"/>
              <a:t>개발 완료 시점</a:t>
            </a:r>
            <a:endParaRPr lang="en-US" altLang="ko-KR" sz="1300" b="1" dirty="0" smtClean="0"/>
          </a:p>
          <a:p>
            <a:r>
              <a:rPr lang="en-US" altLang="ko-KR" sz="1300" dirty="0" smtClean="0"/>
              <a:t>- </a:t>
            </a:r>
            <a:r>
              <a:rPr lang="ko-KR" altLang="en-US" sz="1300" dirty="0" smtClean="0"/>
              <a:t>게이트웨이 변경</a:t>
            </a:r>
            <a:endParaRPr lang="en-US" altLang="ko-KR" sz="1300" dirty="0" smtClean="0"/>
          </a:p>
          <a:p>
            <a:r>
              <a:rPr lang="en-US" altLang="ko-KR" sz="1300" b="1" dirty="0" err="1" smtClean="0"/>
              <a:t>NotePC</a:t>
            </a:r>
            <a:endParaRPr lang="en-US" altLang="ko-KR" sz="1300" b="1" dirty="0" smtClean="0"/>
          </a:p>
          <a:p>
            <a:r>
              <a:rPr lang="en-US" altLang="ko-KR" sz="1300" b="1" dirty="0" smtClean="0"/>
              <a:t> -&gt; Android</a:t>
            </a:r>
            <a:endParaRPr lang="ko-KR" altLang="en-US" sz="13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020454" y="3778491"/>
            <a:ext cx="1297196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2017.12.12</a:t>
            </a:r>
          </a:p>
          <a:p>
            <a:r>
              <a:rPr lang="ko-KR" altLang="en-US" sz="1300" b="1" dirty="0" smtClean="0"/>
              <a:t>최종 설계 수정</a:t>
            </a:r>
            <a:endParaRPr lang="en-US" altLang="ko-KR" sz="1300" b="1" dirty="0" smtClean="0"/>
          </a:p>
        </p:txBody>
      </p:sp>
      <p:sp>
        <p:nvSpPr>
          <p:cNvPr id="38" name="타원 37"/>
          <p:cNvSpPr/>
          <p:nvPr/>
        </p:nvSpPr>
        <p:spPr>
          <a:xfrm>
            <a:off x="10539512" y="2239852"/>
            <a:ext cx="259080" cy="2590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8" idx="4"/>
            <a:endCxn id="36" idx="0"/>
          </p:cNvCxnSpPr>
          <p:nvPr/>
        </p:nvCxnSpPr>
        <p:spPr>
          <a:xfrm>
            <a:off x="10669052" y="2498932"/>
            <a:ext cx="0" cy="12795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1480" y="1168059"/>
            <a:ext cx="3283207" cy="37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전체 공정 진행도</a:t>
            </a:r>
            <a:endParaRPr lang="en-US" altLang="ko-KR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29016" y="5081434"/>
            <a:ext cx="3836264" cy="1409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차 변동 사항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– 2017.12.12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공정 마감일 임박으로 시스템 수정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차 변동사항에서 추가 예정이던 시스템 반영 보류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기존 완성 분 전체 테스트 시행 및 수정 작업 시작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06167" y="1168058"/>
            <a:ext cx="765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/>
              <a:t>기간별 진행도                                                                      </a:t>
            </a:r>
            <a:r>
              <a:rPr lang="en-US" altLang="ko-KR" b="1" dirty="0" smtClean="0"/>
              <a:t>(%)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8861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1753918"/>
            <a:ext cx="11128131" cy="488427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공정 관리 방식 </a:t>
            </a:r>
            <a:r>
              <a:rPr lang="en-US" altLang="ko-KR" b="1" dirty="0" smtClean="0"/>
              <a:t>– GitHub</a:t>
            </a:r>
            <a:r>
              <a:rPr lang="ko-KR" altLang="en-US" b="1" dirty="0" smtClean="0"/>
              <a:t>와 문서화를 통한 공정</a:t>
            </a:r>
            <a:r>
              <a:rPr lang="en-US" altLang="ko-KR" b="1" dirty="0" smtClean="0"/>
              <a:t>/Version</a:t>
            </a:r>
            <a:r>
              <a:rPr lang="ko-KR" altLang="en-US" b="1" dirty="0" smtClean="0"/>
              <a:t>관리 수행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431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5" y="1470674"/>
            <a:ext cx="10036410" cy="502963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321492" y="21949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Team Project – Smart Home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Platform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480" y="976146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각 주차 별 공정 진행 보고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8028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1227</Words>
  <Application>Microsoft Office PowerPoint</Application>
  <PresentationFormat>와이드스크린</PresentationFormat>
  <Paragraphs>307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&amp; 회원관리 기능</dc:title>
  <dc:creator>Windows 사용자</dc:creator>
  <cp:lastModifiedBy>Windows 사용자</cp:lastModifiedBy>
  <cp:revision>73</cp:revision>
  <dcterms:created xsi:type="dcterms:W3CDTF">2017-09-01T04:44:09Z</dcterms:created>
  <dcterms:modified xsi:type="dcterms:W3CDTF">2017-12-14T08:47:13Z</dcterms:modified>
</cp:coreProperties>
</file>