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1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6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1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4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E09F-5FB3-4813-B7B2-8A56120A66F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89942" y="4405663"/>
            <a:ext cx="3502057" cy="12524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758" y="1143894"/>
            <a:ext cx="10035444" cy="30738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3417" y="1126165"/>
            <a:ext cx="49139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&amp; ICT Developer</a:t>
            </a:r>
            <a:endParaRPr lang="en-US" altLang="ko-KR" sz="2500" b="1" dirty="0" smtClean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Team Project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78457" y="4476909"/>
            <a:ext cx="268695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Team :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TM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2017.11 ~ 2017.12.18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417" y="3131483"/>
            <a:ext cx="491390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Smart Home </a:t>
            </a:r>
            <a:r>
              <a:rPr lang="en-US" altLang="ko-KR" sz="2500" b="1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Platform</a:t>
            </a:r>
            <a:endParaRPr lang="en-US" altLang="ko-KR" sz="1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8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979" y="3028023"/>
            <a:ext cx="11489348" cy="36806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97424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Profile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432881" y="5009874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564552" y="4939161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201915" y="4905031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8720" y="3441701"/>
            <a:ext cx="1302581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17’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17 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기본 계획 수립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87978" y="5622843"/>
            <a:ext cx="2252578" cy="885613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08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~ 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10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/>
            <a:r>
              <a:rPr lang="en-US" altLang="ko-KR" sz="1050" dirty="0" smtClean="0">
                <a:solidFill>
                  <a:srgbClr val="212121"/>
                </a:solidFill>
              </a:rPr>
              <a:t>Test &amp; Bug Fix</a:t>
            </a:r>
            <a:endParaRPr lang="en-US" altLang="ko-KR" sz="1050" dirty="0">
              <a:solidFill>
                <a:srgbClr val="212121"/>
              </a:solidFill>
            </a:endParaRPr>
          </a:p>
          <a:p>
            <a:pPr marL="0" lvl="1"/>
            <a:r>
              <a:rPr lang="ko-KR" altLang="en-US" sz="1050" dirty="0" smtClean="0">
                <a:solidFill>
                  <a:srgbClr val="212121"/>
                </a:solidFill>
              </a:rPr>
              <a:t>추가 </a:t>
            </a:r>
            <a:r>
              <a:rPr lang="en-US" altLang="ko-KR" sz="1050" dirty="0" smtClean="0">
                <a:solidFill>
                  <a:srgbClr val="212121"/>
                </a:solidFill>
              </a:rPr>
              <a:t>/ </a:t>
            </a:r>
            <a:r>
              <a:rPr lang="ko-KR" altLang="en-US" sz="1050" dirty="0" smtClean="0">
                <a:solidFill>
                  <a:srgbClr val="212121"/>
                </a:solidFill>
              </a:rPr>
              <a:t>개선 사항 반영</a:t>
            </a:r>
            <a:endParaRPr lang="en-US" altLang="ko-KR" sz="1050" dirty="0">
              <a:solidFill>
                <a:srgbClr val="21212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519452" y="3441701"/>
            <a:ext cx="120017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~ </a:t>
            </a: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  <a:r>
              <a:rPr lang="ko-KR" altLang="en-US" sz="1200" b="1" dirty="0">
                <a:solidFill>
                  <a:schemeClr val="tx1"/>
                </a:solidFill>
              </a:rPr>
              <a:t>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Team Project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Portfolio </a:t>
            </a:r>
            <a:r>
              <a:rPr lang="ko-KR" altLang="en-US" sz="1050" dirty="0">
                <a:solidFill>
                  <a:schemeClr val="tx1"/>
                </a:solidFill>
              </a:rPr>
              <a:t>작성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>
            <a:off x="10719629" y="3903366"/>
            <a:ext cx="12700" cy="111333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98720" y="2651828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프로젝트 수행 일정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5" name="자유형 34"/>
          <p:cNvSpPr/>
          <p:nvPr/>
        </p:nvSpPr>
        <p:spPr>
          <a:xfrm>
            <a:off x="1361336" y="4345752"/>
            <a:ext cx="347186" cy="668442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520938 w 520985"/>
              <a:gd name="connsiteY0" fmla="*/ 0 h 964655"/>
              <a:gd name="connsiteX1" fmla="*/ 495159 w 520985"/>
              <a:gd name="connsiteY1" fmla="*/ 798019 h 964655"/>
              <a:gd name="connsiteX2" fmla="*/ 0 w 520985"/>
              <a:gd name="connsiteY2" fmla="*/ 964655 h 964655"/>
              <a:gd name="connsiteX0" fmla="*/ 520938 w 539874"/>
              <a:gd name="connsiteY0" fmla="*/ 0 h 964655"/>
              <a:gd name="connsiteX1" fmla="*/ 539874 w 539874"/>
              <a:gd name="connsiteY1" fmla="*/ 604974 h 964655"/>
              <a:gd name="connsiteX2" fmla="*/ 0 w 539874"/>
              <a:gd name="connsiteY2" fmla="*/ 964655 h 9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74" h="964655">
                <a:moveTo>
                  <a:pt x="520938" y="0"/>
                </a:moveTo>
                <a:cubicBezTo>
                  <a:pt x="522282" y="133020"/>
                  <a:pt x="538530" y="471954"/>
                  <a:pt x="539874" y="604974"/>
                </a:cubicBezTo>
                <a:lnTo>
                  <a:pt x="0" y="964655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277804" y="493233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32565" y="5619751"/>
            <a:ext cx="1489504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25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 smtClean="0">
                <a:solidFill>
                  <a:schemeClr val="bg1"/>
                </a:solidFill>
              </a:rPr>
              <a:t>차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sz="1050" dirty="0" smtClean="0">
                <a:solidFill>
                  <a:schemeClr val="bg1"/>
                </a:solidFill>
              </a:rPr>
              <a:t> 개발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3582250" y="5014194"/>
            <a:ext cx="83525" cy="588829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34" h="745871">
                <a:moveTo>
                  <a:pt x="118503" y="0"/>
                </a:moveTo>
                <a:cubicBezTo>
                  <a:pt x="119847" y="133020"/>
                  <a:pt x="121190" y="266039"/>
                  <a:pt x="122534" y="399059"/>
                </a:cubicBezTo>
                <a:lnTo>
                  <a:pt x="0" y="745871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585841" y="4945984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62858" y="3441701"/>
            <a:ext cx="1335628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04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 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07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</a:t>
            </a:r>
            <a:r>
              <a:rPr lang="ko-KR" altLang="en-US" sz="1050" dirty="0" smtClean="0">
                <a:solidFill>
                  <a:schemeClr val="bg1"/>
                </a:solidFill>
              </a:rPr>
              <a:t>차 개발 단계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923953" y="4365031"/>
            <a:ext cx="45719" cy="639944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  <a:gd name="connsiteX0" fmla="*/ 0 w 347995"/>
              <a:gd name="connsiteY0" fmla="*/ 0 h 552826"/>
              <a:gd name="connsiteX1" fmla="*/ 347995 w 347995"/>
              <a:gd name="connsiteY1" fmla="*/ 206014 h 552826"/>
              <a:gd name="connsiteX2" fmla="*/ 225461 w 347995"/>
              <a:gd name="connsiteY2" fmla="*/ 552826 h 552826"/>
              <a:gd name="connsiteX0" fmla="*/ 288341 w 513802"/>
              <a:gd name="connsiteY0" fmla="*/ 0 h 552826"/>
              <a:gd name="connsiteX1" fmla="*/ 4 w 513802"/>
              <a:gd name="connsiteY1" fmla="*/ 354511 h 552826"/>
              <a:gd name="connsiteX2" fmla="*/ 513802 w 513802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07" h="552826">
                <a:moveTo>
                  <a:pt x="0" y="0"/>
                </a:moveTo>
                <a:lnTo>
                  <a:pt x="227607" y="206014"/>
                </a:lnTo>
                <a:cubicBezTo>
                  <a:pt x="226892" y="321618"/>
                  <a:pt x="226176" y="437222"/>
                  <a:pt x="225461" y="552826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893878" y="495280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8720" y="1639702"/>
            <a:ext cx="42803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팀</a:t>
            </a:r>
            <a:r>
              <a:rPr lang="ko-KR" altLang="en-US" b="1" dirty="0" smtClean="0"/>
              <a:t>   이   </a:t>
            </a:r>
            <a:r>
              <a:rPr lang="ko-KR" altLang="en-US" b="1" dirty="0" err="1" smtClean="0"/>
              <a:t>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TM</a:t>
            </a:r>
          </a:p>
          <a:p>
            <a:r>
              <a:rPr lang="ko-KR" altLang="en-US" b="1" dirty="0" smtClean="0"/>
              <a:t>구   성   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서동현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이종석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김도균</a:t>
            </a:r>
            <a:endParaRPr lang="en-US" altLang="ko-KR" b="1" dirty="0"/>
          </a:p>
          <a:p>
            <a:r>
              <a:rPr lang="ko-KR" altLang="en-US" b="1" dirty="0" smtClean="0"/>
              <a:t>수 행 기 간 </a:t>
            </a:r>
            <a:r>
              <a:rPr lang="en-US" altLang="ko-KR" b="1" dirty="0" smtClean="0"/>
              <a:t>: 2017.06.18 ~ 2017.12.18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cxnSp>
        <p:nvCxnSpPr>
          <p:cNvPr id="46" name="꺾인 연결선 45"/>
          <p:cNvCxnSpPr>
            <a:stCxn id="50" idx="0"/>
            <a:endCxn id="36" idx="4"/>
          </p:cNvCxnSpPr>
          <p:nvPr/>
        </p:nvCxnSpPr>
        <p:spPr>
          <a:xfrm rot="5400000" flipH="1" flipV="1">
            <a:off x="7856442" y="5172532"/>
            <a:ext cx="508136" cy="3924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3818" y="4502721"/>
            <a:ext cx="170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Open(</a:t>
            </a:r>
            <a:r>
              <a:rPr lang="ko-KR" altLang="en-US" sz="1200" b="1" dirty="0" smtClean="0"/>
              <a:t>개발 종료 기점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10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" y="1405128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사용 환경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</a:t>
            </a:r>
            <a:r>
              <a:rPr lang="en-US" altLang="ko-KR" b="1" dirty="0" smtClean="0"/>
              <a:t>, PC, Mobile)</a:t>
            </a:r>
            <a:r>
              <a:rPr lang="ko-KR" altLang="en-US" b="1" dirty="0"/>
              <a:t>에</a:t>
            </a:r>
            <a:r>
              <a:rPr lang="ko-KR" altLang="en-US" b="1" dirty="0" smtClean="0"/>
              <a:t> 제약이 없는 </a:t>
            </a:r>
            <a:r>
              <a:rPr lang="en-US" altLang="ko-KR" b="1" dirty="0" smtClean="0"/>
              <a:t>Home Device </a:t>
            </a:r>
            <a:r>
              <a:rPr lang="ko-KR" altLang="en-US" b="1" dirty="0" smtClean="0"/>
              <a:t>관리 시스템 구축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3" y="1953750"/>
            <a:ext cx="5863925" cy="43220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76200" dist="635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8" y="1953749"/>
            <a:ext cx="5656994" cy="43220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76200" dist="635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44358" y="6382248"/>
            <a:ext cx="1173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주요 기업들의 스마트 홈</a:t>
            </a:r>
            <a:r>
              <a:rPr lang="en-US" altLang="ko-KR" b="1" dirty="0" smtClean="0"/>
              <a:t>(Smart Home) </a:t>
            </a:r>
            <a:r>
              <a:rPr lang="ko-KR" altLang="en-US" b="1" dirty="0" smtClean="0"/>
              <a:t>구축 사례 </a:t>
            </a:r>
            <a:r>
              <a:rPr lang="en-US" altLang="ko-KR" b="1" dirty="0" smtClean="0"/>
              <a:t>: 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)LG CNS&amp;U+/ </a:t>
            </a:r>
            <a:r>
              <a:rPr lang="en-US" altLang="ko-KR" b="1" dirty="0"/>
              <a:t>(</a:t>
            </a:r>
            <a:r>
              <a:rPr lang="ko-KR" altLang="en-US" b="1" dirty="0"/>
              <a:t>우</a:t>
            </a:r>
            <a:r>
              <a:rPr lang="en-US" altLang="ko-KR" b="1" dirty="0"/>
              <a:t>) SDS –</a:t>
            </a:r>
            <a:r>
              <a:rPr lang="en-US" altLang="ko-KR" b="1" dirty="0" smtClean="0"/>
              <a:t>  </a:t>
            </a:r>
            <a:r>
              <a:rPr lang="ko-KR" altLang="en-US" b="1" dirty="0" err="1" smtClean="0"/>
              <a:t>셋톱박스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&amp; </a:t>
            </a:r>
            <a:r>
              <a:rPr lang="ko-KR" altLang="en-US" b="1" smtClean="0"/>
              <a:t>중계기 </a:t>
            </a:r>
            <a:r>
              <a:rPr lang="ko-KR" altLang="en-US" b="1"/>
              <a:t>등</a:t>
            </a:r>
            <a:r>
              <a:rPr lang="ko-KR" altLang="en-US" b="1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9" y="2396025"/>
            <a:ext cx="3555142" cy="38703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927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" y="1405128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사용 환경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</a:t>
            </a:r>
            <a:r>
              <a:rPr lang="en-US" altLang="ko-KR" b="1" dirty="0" smtClean="0"/>
              <a:t>, PC, Mobile)</a:t>
            </a:r>
            <a:r>
              <a:rPr lang="ko-KR" altLang="en-US" b="1" dirty="0"/>
              <a:t>에</a:t>
            </a:r>
            <a:r>
              <a:rPr lang="ko-KR" altLang="en-US" b="1" dirty="0" smtClean="0"/>
              <a:t> 제약이 없는 </a:t>
            </a:r>
            <a:r>
              <a:rPr lang="en-US" altLang="ko-KR" b="1" dirty="0" smtClean="0"/>
              <a:t>Home Device </a:t>
            </a:r>
            <a:r>
              <a:rPr lang="ko-KR" altLang="en-US" b="1" dirty="0" smtClean="0"/>
              <a:t>관리 시스템 구축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827520" y="1858662"/>
            <a:ext cx="4096974" cy="49126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주요 기능 및 공정 흐름도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주요 기능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구현 환경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00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sz="1000" dirty="0" smtClean="0">
                <a:solidFill>
                  <a:schemeClr val="bg1"/>
                </a:solidFill>
              </a:rPr>
              <a:t>), Web, Application(Android)</a:t>
            </a:r>
          </a:p>
          <a:p>
            <a:pPr marL="0" lvl="1"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공통 환경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변경 데이터 실시간 반영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주기적으로 동기화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디바이스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가전기기들의 실시간 데이터를 실질적인 데이터로 활용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실제로는 일정 주기</a:t>
            </a:r>
            <a:r>
              <a:rPr lang="en-US" altLang="ko-KR" sz="1000" dirty="0" smtClean="0">
                <a:solidFill>
                  <a:schemeClr val="bg1"/>
                </a:solidFill>
              </a:rPr>
              <a:t>(Cycle)</a:t>
            </a:r>
            <a:r>
              <a:rPr lang="ko-KR" altLang="en-US" sz="1000" dirty="0" smtClean="0">
                <a:solidFill>
                  <a:schemeClr val="bg1"/>
                </a:solidFill>
              </a:rPr>
              <a:t>로 </a:t>
            </a:r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반영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디바이스는 무선 통신</a:t>
            </a:r>
            <a:r>
              <a:rPr lang="en-US" altLang="ko-KR" sz="1000" dirty="0">
                <a:solidFill>
                  <a:schemeClr val="bg1"/>
                </a:solidFill>
              </a:rPr>
              <a:t>(Bluetooth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을 통해 게이트웨이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NoteBook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BlueToot</a:t>
            </a:r>
            <a:r>
              <a:rPr lang="en-US" altLang="ko-KR" sz="1000" dirty="0" smtClean="0">
                <a:solidFill>
                  <a:schemeClr val="bg1"/>
                </a:solidFill>
              </a:rPr>
              <a:t> Module)</a:t>
            </a:r>
            <a:r>
              <a:rPr lang="ko-KR" altLang="en-US" sz="1000" dirty="0" smtClean="0">
                <a:solidFill>
                  <a:schemeClr val="bg1"/>
                </a:solidFill>
              </a:rPr>
              <a:t>과 데이터 통신 수행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웹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(Web)</a:t>
            </a: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일정관리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메모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알람</a:t>
            </a:r>
            <a:r>
              <a:rPr lang="ko-KR" altLang="en-US" sz="1000" dirty="0" smtClean="0">
                <a:solidFill>
                  <a:schemeClr val="bg1"/>
                </a:solidFill>
              </a:rPr>
              <a:t> 관련 등록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수정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삭제 기능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디바이스에서 전달받은 데이터를 토대로 기상 패턴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Application(Android)</a:t>
            </a: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일정관리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메모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알람</a:t>
            </a:r>
            <a:r>
              <a:rPr lang="ko-KR" altLang="en-US" sz="1000" dirty="0">
                <a:solidFill>
                  <a:schemeClr val="bg1"/>
                </a:solidFill>
              </a:rPr>
              <a:t> 관련 등록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삭제 </a:t>
            </a:r>
            <a:r>
              <a:rPr lang="ko-KR" altLang="en-US" sz="1000" dirty="0" smtClean="0">
                <a:solidFill>
                  <a:schemeClr val="bg1"/>
                </a:solidFill>
              </a:rPr>
              <a:t>기능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기상 패턴 분석 자료는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조회만 가능</a:t>
            </a:r>
            <a:r>
              <a:rPr lang="ko-KR" altLang="en-US" sz="1000" dirty="0" smtClean="0">
                <a:solidFill>
                  <a:schemeClr val="bg1"/>
                </a:solidFill>
              </a:rPr>
              <a:t>함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marL="171450" lvl="1" indent="-171450"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공정 흐름도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좌측 그림 참조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000" dirty="0" smtClean="0">
                <a:solidFill>
                  <a:schemeClr val="bg1"/>
                </a:solidFill>
              </a:rPr>
              <a:t>, Web, Application</a:t>
            </a:r>
            <a:r>
              <a:rPr lang="ko-KR" altLang="en-US" sz="1000" dirty="0" smtClean="0">
                <a:solidFill>
                  <a:schemeClr val="bg1"/>
                </a:solidFill>
              </a:rPr>
              <a:t>에서 일정 등록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해당 데이터 </a:t>
            </a:r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저장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타 환경에 해당 데이터 반영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476" y="1858662"/>
            <a:ext cx="7412714" cy="49126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390650" y="5190365"/>
            <a:ext cx="1129952" cy="1129952"/>
            <a:chOff x="3516153" y="5190365"/>
            <a:chExt cx="1129952" cy="1129952"/>
          </a:xfrm>
        </p:grpSpPr>
        <p:sp>
          <p:nvSpPr>
            <p:cNvPr id="45" name="타원 44"/>
            <p:cNvSpPr/>
            <p:nvPr/>
          </p:nvSpPr>
          <p:spPr>
            <a:xfrm>
              <a:off x="3516153" y="5190365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802878" y="5425558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4612824" y="3636117"/>
            <a:ext cx="841617" cy="841617"/>
            <a:chOff x="4738327" y="3636117"/>
            <a:chExt cx="841617" cy="841617"/>
          </a:xfrm>
        </p:grpSpPr>
        <p:sp>
          <p:nvSpPr>
            <p:cNvPr id="43" name="타원 42"/>
            <p:cNvSpPr/>
            <p:nvPr/>
          </p:nvSpPr>
          <p:spPr>
            <a:xfrm>
              <a:off x="4738327" y="36361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5006006" y="3799375"/>
              <a:ext cx="306260" cy="51510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474125" y="3636117"/>
            <a:ext cx="841617" cy="841617"/>
            <a:chOff x="8726345" y="180260"/>
            <a:chExt cx="1129952" cy="1129952"/>
          </a:xfrm>
          <a:solidFill>
            <a:srgbClr val="FFFFFF"/>
          </a:solidFill>
        </p:grpSpPr>
        <p:sp>
          <p:nvSpPr>
            <p:cNvPr id="36" name="타원 35"/>
            <p:cNvSpPr/>
            <p:nvPr/>
          </p:nvSpPr>
          <p:spPr>
            <a:xfrm>
              <a:off x="8726345" y="180260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371" y="354711"/>
              <a:ext cx="723900" cy="781050"/>
            </a:xfrm>
            <a:prstGeom prst="rect">
              <a:avLst/>
            </a:prstGeom>
            <a:grpFill/>
          </p:spPr>
        </p:pic>
      </p:grpSp>
      <p:grpSp>
        <p:nvGrpSpPr>
          <p:cNvPr id="19" name="그룹 18"/>
          <p:cNvGrpSpPr/>
          <p:nvPr/>
        </p:nvGrpSpPr>
        <p:grpSpPr>
          <a:xfrm>
            <a:off x="3390650" y="2105075"/>
            <a:ext cx="1129952" cy="1129952"/>
            <a:chOff x="8728994" y="1363283"/>
            <a:chExt cx="1129952" cy="1129952"/>
          </a:xfrm>
          <a:solidFill>
            <a:srgbClr val="FFFFFF"/>
          </a:solidFill>
        </p:grpSpPr>
        <p:sp>
          <p:nvSpPr>
            <p:cNvPr id="34" name="타원 33"/>
            <p:cNvSpPr/>
            <p:nvPr/>
          </p:nvSpPr>
          <p:spPr>
            <a:xfrm>
              <a:off x="8728994" y="1363283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837" y="1715003"/>
              <a:ext cx="666267" cy="426512"/>
            </a:xfrm>
            <a:prstGeom prst="rect">
              <a:avLst/>
            </a:prstGeom>
            <a:grpFill/>
          </p:spPr>
        </p:pic>
      </p:grpSp>
      <p:cxnSp>
        <p:nvCxnSpPr>
          <p:cNvPr id="20" name="직선 화살표 연결선 19"/>
          <p:cNvCxnSpPr>
            <a:stCxn id="34" idx="3"/>
            <a:endCxn id="36" idx="7"/>
          </p:cNvCxnSpPr>
          <p:nvPr/>
        </p:nvCxnSpPr>
        <p:spPr>
          <a:xfrm flipH="1">
            <a:off x="3192490" y="3069549"/>
            <a:ext cx="363638" cy="68982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4" idx="5"/>
            <a:endCxn id="43" idx="1"/>
          </p:cNvCxnSpPr>
          <p:nvPr/>
        </p:nvCxnSpPr>
        <p:spPr>
          <a:xfrm>
            <a:off x="4355124" y="3069549"/>
            <a:ext cx="380952" cy="68982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4" idx="2"/>
          </p:cNvCxnSpPr>
          <p:nvPr/>
        </p:nvCxnSpPr>
        <p:spPr>
          <a:xfrm flipH="1" flipV="1">
            <a:off x="1423211" y="2660822"/>
            <a:ext cx="1967439" cy="9229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4854" y="4255070"/>
            <a:ext cx="841617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디바이스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97587" y="1963948"/>
            <a:ext cx="1191982" cy="85408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Server / DB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Apache Tomcat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Oracle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52775" y="1963948"/>
            <a:ext cx="892530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무선통신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Bluetooth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58898" y="4559870"/>
            <a:ext cx="1258280" cy="33361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Web Contents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03379" y="1963948"/>
            <a:ext cx="994878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System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Oracle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42422" y="5361804"/>
            <a:ext cx="2294168" cy="130420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사용자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050" dirty="0" smtClean="0">
                <a:solidFill>
                  <a:schemeClr val="bg1"/>
                </a:solidFill>
              </a:rPr>
              <a:t>, Web, Application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각 환경에서 일정 관리 시스템 이용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변경사항을 다른 환경에서도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반영</a:t>
            </a:r>
            <a:r>
              <a:rPr lang="en-US" altLang="ko-KR" sz="1050" dirty="0" smtClean="0">
                <a:solidFill>
                  <a:schemeClr val="bg1"/>
                </a:solidFill>
              </a:rPr>
              <a:t>/</a:t>
            </a:r>
            <a:r>
              <a:rPr lang="ko-KR" altLang="en-US" sz="1050" dirty="0" smtClean="0">
                <a:solidFill>
                  <a:schemeClr val="bg1"/>
                </a:solidFill>
              </a:rPr>
              <a:t>조회 가능하다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02063" y="4559870"/>
            <a:ext cx="1258280" cy="33361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Android App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24" idx="2"/>
            <a:endCxn id="45" idx="2"/>
          </p:cNvCxnSpPr>
          <p:nvPr/>
        </p:nvCxnSpPr>
        <p:spPr>
          <a:xfrm rot="16200000" flipH="1">
            <a:off x="1718874" y="4083564"/>
            <a:ext cx="888565" cy="2454987"/>
          </a:xfrm>
          <a:prstGeom prst="bentConnector2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7" idx="2"/>
            <a:endCxn id="45" idx="1"/>
          </p:cNvCxnSpPr>
          <p:nvPr/>
        </p:nvCxnSpPr>
        <p:spPr>
          <a:xfrm rot="16200000" flipH="1">
            <a:off x="2990905" y="4790620"/>
            <a:ext cx="462356" cy="668090"/>
          </a:xfrm>
          <a:prstGeom prst="bentConnector3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0" idx="2"/>
            <a:endCxn id="45" idx="7"/>
          </p:cNvCxnSpPr>
          <p:nvPr/>
        </p:nvCxnSpPr>
        <p:spPr>
          <a:xfrm rot="5400000">
            <a:off x="4461986" y="4786626"/>
            <a:ext cx="462356" cy="676079"/>
          </a:xfrm>
          <a:prstGeom prst="bentConnector3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14854" y="2075611"/>
            <a:ext cx="841617" cy="841617"/>
            <a:chOff x="640357" y="2075611"/>
            <a:chExt cx="841617" cy="841617"/>
          </a:xfrm>
        </p:grpSpPr>
        <p:sp>
          <p:nvSpPr>
            <p:cNvPr id="41" name="타원 40"/>
            <p:cNvSpPr/>
            <p:nvPr/>
          </p:nvSpPr>
          <p:spPr>
            <a:xfrm>
              <a:off x="640357" y="2075611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67" y="2278050"/>
              <a:ext cx="597996" cy="436739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514854" y="3026517"/>
            <a:ext cx="841617" cy="841617"/>
            <a:chOff x="640357" y="3026517"/>
            <a:chExt cx="841617" cy="841617"/>
          </a:xfrm>
        </p:grpSpPr>
        <p:sp>
          <p:nvSpPr>
            <p:cNvPr id="39" name="타원 38"/>
            <p:cNvSpPr/>
            <p:nvPr/>
          </p:nvSpPr>
          <p:spPr>
            <a:xfrm>
              <a:off x="640357" y="30265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45" y="3126509"/>
              <a:ext cx="449580" cy="670560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6103379" y="2818028"/>
            <a:ext cx="994878" cy="137345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무선 통신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게이트웨이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err="1" smtClean="0">
                <a:solidFill>
                  <a:schemeClr val="bg1"/>
                </a:solidFill>
              </a:rPr>
              <a:t>NoteBook</a:t>
            </a:r>
            <a:r>
              <a:rPr lang="en-US" altLang="ko-KR" sz="1050" dirty="0" smtClean="0">
                <a:solidFill>
                  <a:schemeClr val="bg1"/>
                </a:solidFill>
              </a:rPr>
              <a:t> Bluetooth Module</a:t>
            </a:r>
          </a:p>
        </p:txBody>
      </p:sp>
    </p:spTree>
    <p:extLst>
      <p:ext uri="{BB962C8B-B14F-4D97-AF65-F5344CB8AC3E}">
        <p14:creationId xmlns:p14="http://schemas.microsoft.com/office/powerpoint/2010/main" val="138158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34" name="직선 연결선 33"/>
          <p:cNvCxnSpPr>
            <a:stCxn id="72" idx="6"/>
            <a:endCxn id="44" idx="1"/>
          </p:cNvCxnSpPr>
          <p:nvPr/>
        </p:nvCxnSpPr>
        <p:spPr>
          <a:xfrm>
            <a:off x="1453019" y="4229970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741894" y="1922364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가전제품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냉난방 시설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Arduino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000" dirty="0" smtClean="0">
                <a:solidFill>
                  <a:schemeClr val="bg1"/>
                </a:solidFill>
              </a:rPr>
              <a:t>온도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습도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가동상태 </a:t>
            </a:r>
            <a:r>
              <a:rPr lang="en-US" altLang="ko-KR" sz="1000" dirty="0" smtClean="0">
                <a:solidFill>
                  <a:schemeClr val="bg1"/>
                </a:solidFill>
              </a:rPr>
              <a:t>Data DB </a:t>
            </a:r>
            <a:r>
              <a:rPr lang="ko-KR" altLang="en-US" sz="1000" dirty="0" smtClean="0">
                <a:solidFill>
                  <a:schemeClr val="bg1"/>
                </a:solidFill>
              </a:rPr>
              <a:t>전송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RTC </a:t>
            </a:r>
            <a:r>
              <a:rPr lang="ko-KR" altLang="en-US" sz="1000" dirty="0">
                <a:solidFill>
                  <a:schemeClr val="bg1"/>
                </a:solidFill>
              </a:rPr>
              <a:t>모듈</a:t>
            </a:r>
            <a:r>
              <a:rPr lang="en-US" altLang="ko-KR" sz="1000" dirty="0" smtClean="0">
                <a:solidFill>
                  <a:schemeClr val="bg1"/>
                </a:solidFill>
              </a:rPr>
              <a:t>, Speaker</a:t>
            </a:r>
            <a:r>
              <a:rPr lang="ko-KR" altLang="en-US" sz="1000" dirty="0" smtClean="0">
                <a:solidFill>
                  <a:schemeClr val="bg1"/>
                </a:solidFill>
              </a:rPr>
              <a:t>모듈 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en-US" altLang="ko-KR" sz="1000" dirty="0">
                <a:solidFill>
                  <a:schemeClr val="bg1"/>
                </a:solidFill>
              </a:rPr>
              <a:t>Arduino Kit, LCD Display, Bluetooth </a:t>
            </a:r>
            <a:r>
              <a:rPr lang="ko-KR" altLang="en-US" sz="1000" dirty="0" smtClean="0">
                <a:solidFill>
                  <a:schemeClr val="bg1"/>
                </a:solidFill>
              </a:rPr>
              <a:t>모듈 센서 모듈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온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습도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조도 센서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버튼 등을 활용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 등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41894" y="3582270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웹 페이지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브라우저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 Google Chrome 	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해상도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en-US" altLang="ko-KR" sz="1000" dirty="0">
                <a:solidFill>
                  <a:schemeClr val="bg1"/>
                </a:solidFill>
              </a:rPr>
              <a:t>1920 X </a:t>
            </a:r>
            <a:r>
              <a:rPr lang="en-US" altLang="ko-KR" sz="1000" dirty="0" smtClean="0">
                <a:solidFill>
                  <a:schemeClr val="bg1"/>
                </a:solidFill>
              </a:rPr>
              <a:t>1080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가전제품 및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Home Device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들로부터 전달받은 데이터 시각화 및 제어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Alarm(</a:t>
            </a:r>
            <a:r>
              <a:rPr lang="ko-KR" altLang="en-US" sz="1000" dirty="0">
                <a:solidFill>
                  <a:schemeClr val="bg1"/>
                </a:solidFill>
              </a:rPr>
              <a:t>경보 및 주요 사항</a:t>
            </a:r>
            <a:r>
              <a:rPr lang="en-US" altLang="ko-KR" sz="1000" dirty="0">
                <a:solidFill>
                  <a:schemeClr val="bg1"/>
                </a:solidFill>
              </a:rPr>
              <a:t>) Push </a:t>
            </a:r>
            <a:r>
              <a:rPr lang="ko-KR" altLang="en-US" sz="1000" dirty="0">
                <a:solidFill>
                  <a:schemeClr val="bg1"/>
                </a:solidFill>
              </a:rPr>
              <a:t>메시지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41894" y="5242175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모바일 어플리케이션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Android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r>
              <a:rPr lang="en-US" altLang="ko-KR" sz="1000" dirty="0" smtClean="0">
                <a:solidFill>
                  <a:schemeClr val="bg1"/>
                </a:solidFill>
              </a:rPr>
              <a:t> Application</a:t>
            </a:r>
            <a:r>
              <a:rPr lang="ko-KR" altLang="en-US" sz="1000" dirty="0" smtClean="0">
                <a:solidFill>
                  <a:schemeClr val="bg1"/>
                </a:solidFill>
              </a:rPr>
              <a:t>을 활용하여 </a:t>
            </a:r>
            <a:r>
              <a:rPr lang="en-US" altLang="ko-KR" sz="1000" dirty="0" smtClean="0">
                <a:solidFill>
                  <a:schemeClr val="bg1"/>
                </a:solidFill>
              </a:rPr>
              <a:t>Home Device</a:t>
            </a:r>
            <a:r>
              <a:rPr lang="ko-KR" altLang="en-US" sz="1000" dirty="0" smtClean="0">
                <a:solidFill>
                  <a:schemeClr val="bg1"/>
                </a:solidFill>
              </a:rPr>
              <a:t>들로부터 전달받은 데이터 시각화 및 제어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</a:rPr>
              <a:t>Alarm(</a:t>
            </a:r>
            <a:r>
              <a:rPr lang="ko-KR" altLang="en-US" sz="1000" dirty="0" smtClean="0">
                <a:solidFill>
                  <a:schemeClr val="bg1"/>
                </a:solidFill>
              </a:rPr>
              <a:t>경보 및 주요 사항</a:t>
            </a:r>
            <a:r>
              <a:rPr lang="en-US" altLang="ko-KR" sz="1000" dirty="0" smtClean="0">
                <a:solidFill>
                  <a:schemeClr val="bg1"/>
                </a:solidFill>
              </a:rPr>
              <a:t>) Push </a:t>
            </a:r>
            <a:r>
              <a:rPr lang="ko-KR" altLang="en-US" sz="1000" dirty="0" smtClean="0">
                <a:solidFill>
                  <a:schemeClr val="bg1"/>
                </a:solidFill>
              </a:rPr>
              <a:t>메시지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067" y="3664994"/>
            <a:ext cx="1129952" cy="1129952"/>
            <a:chOff x="8726345" y="180260"/>
            <a:chExt cx="1129952" cy="1129952"/>
          </a:xfrm>
          <a:solidFill>
            <a:srgbClr val="FFFFFF"/>
          </a:solidFill>
        </p:grpSpPr>
        <p:sp>
          <p:nvSpPr>
            <p:cNvPr id="72" name="타원 71"/>
            <p:cNvSpPr/>
            <p:nvPr/>
          </p:nvSpPr>
          <p:spPr>
            <a:xfrm>
              <a:off x="8726345" y="180260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371" y="354711"/>
              <a:ext cx="723900" cy="781050"/>
            </a:xfrm>
            <a:prstGeom prst="rect">
              <a:avLst/>
            </a:prstGeom>
            <a:grpFill/>
          </p:spPr>
        </p:pic>
      </p:grpSp>
      <p:grpSp>
        <p:nvGrpSpPr>
          <p:cNvPr id="8" name="그룹 7"/>
          <p:cNvGrpSpPr/>
          <p:nvPr/>
        </p:nvGrpSpPr>
        <p:grpSpPr>
          <a:xfrm>
            <a:off x="6275780" y="3664994"/>
            <a:ext cx="1129952" cy="1129952"/>
            <a:chOff x="8728994" y="1363283"/>
            <a:chExt cx="1129952" cy="1129952"/>
          </a:xfrm>
          <a:solidFill>
            <a:schemeClr val="bg1"/>
          </a:solidFill>
        </p:grpSpPr>
        <p:sp>
          <p:nvSpPr>
            <p:cNvPr id="75" name="타원 74"/>
            <p:cNvSpPr/>
            <p:nvPr/>
          </p:nvSpPr>
          <p:spPr>
            <a:xfrm>
              <a:off x="8728994" y="1363283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837" y="1715003"/>
              <a:ext cx="666267" cy="426512"/>
            </a:xfrm>
            <a:prstGeom prst="rect">
              <a:avLst/>
            </a:prstGeom>
            <a:grpFill/>
          </p:spPr>
        </p:pic>
      </p:grpSp>
      <p:cxnSp>
        <p:nvCxnSpPr>
          <p:cNvPr id="39" name="직선 연결선 38"/>
          <p:cNvCxnSpPr>
            <a:stCxn id="62" idx="6"/>
            <a:endCxn id="46" idx="1"/>
          </p:cNvCxnSpPr>
          <p:nvPr/>
        </p:nvCxnSpPr>
        <p:spPr>
          <a:xfrm>
            <a:off x="1453019" y="5889875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69" idx="6"/>
            <a:endCxn id="42" idx="1"/>
          </p:cNvCxnSpPr>
          <p:nvPr/>
        </p:nvCxnSpPr>
        <p:spPr>
          <a:xfrm>
            <a:off x="1453019" y="2570064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864162" y="1922364"/>
            <a:ext cx="4108210" cy="46152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System - Server &amp; DB &amp; Program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bg1"/>
                </a:solidFill>
              </a:rPr>
              <a:t>개발 환경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Server : Apache Tomcat 8.5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DB : Oracle 11g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Jdk</a:t>
            </a:r>
            <a:r>
              <a:rPr lang="en-US" altLang="ko-KR" sz="1200" dirty="0" smtClean="0">
                <a:solidFill>
                  <a:schemeClr val="bg1"/>
                </a:solidFill>
              </a:rPr>
              <a:t> 1.8.0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OS : Window 10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게이트웨이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노트북 </a:t>
            </a:r>
            <a:r>
              <a:rPr lang="en-US" altLang="ko-KR" sz="1200" dirty="0" smtClean="0">
                <a:solidFill>
                  <a:schemeClr val="bg1"/>
                </a:solidFill>
              </a:rPr>
              <a:t>Bluetooth </a:t>
            </a:r>
            <a:r>
              <a:rPr lang="ko-KR" altLang="en-US" sz="1200" dirty="0" smtClean="0">
                <a:solidFill>
                  <a:schemeClr val="bg1"/>
                </a:solidFill>
              </a:rPr>
              <a:t>모듈로 대체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웹 서버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</a:rPr>
              <a:t>I/O DB</a:t>
            </a: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각 디바이스</a:t>
            </a:r>
            <a:r>
              <a:rPr lang="en-US" altLang="ko-KR" sz="1200" dirty="0" smtClean="0">
                <a:solidFill>
                  <a:schemeClr val="bg1"/>
                </a:solidFill>
              </a:rPr>
              <a:t>(Arduino, Web, App)</a:t>
            </a:r>
            <a:r>
              <a:rPr lang="ko-KR" altLang="en-US" sz="1200" dirty="0" smtClean="0">
                <a:solidFill>
                  <a:schemeClr val="bg1"/>
                </a:solidFill>
              </a:rPr>
              <a:t>들로부터 전달받은 데이터를 실질적인 데이터로 변환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cxnSp>
        <p:nvCxnSpPr>
          <p:cNvPr id="74" name="직선 연결선 73"/>
          <p:cNvCxnSpPr>
            <a:stCxn id="75" idx="6"/>
            <a:endCxn id="64" idx="1"/>
          </p:cNvCxnSpPr>
          <p:nvPr/>
        </p:nvCxnSpPr>
        <p:spPr>
          <a:xfrm>
            <a:off x="7405732" y="4229970"/>
            <a:ext cx="4584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480" y="1405128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각 </a:t>
            </a:r>
            <a:r>
              <a:rPr lang="en-US" altLang="ko-KR" b="1" dirty="0" smtClean="0"/>
              <a:t>Part </a:t>
            </a:r>
            <a:r>
              <a:rPr lang="ko-KR" altLang="en-US" b="1" dirty="0" smtClean="0"/>
              <a:t>별  주요 기능 및 </a:t>
            </a:r>
            <a:r>
              <a:rPr lang="en-US" altLang="ko-KR" b="1" dirty="0" smtClean="0"/>
              <a:t>Part</a:t>
            </a:r>
            <a:r>
              <a:rPr lang="ko-KR" altLang="en-US" b="1" dirty="0" smtClean="0"/>
              <a:t>별 담당자 소개  </a:t>
            </a:r>
            <a:endParaRPr lang="en-US" altLang="ko-KR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23067" y="2005088"/>
            <a:ext cx="1129952" cy="1129952"/>
            <a:chOff x="90883" y="2096528"/>
            <a:chExt cx="1129952" cy="1129952"/>
          </a:xfrm>
        </p:grpSpPr>
        <p:sp>
          <p:nvSpPr>
            <p:cNvPr id="69" name="타원 68"/>
            <p:cNvSpPr/>
            <p:nvPr/>
          </p:nvSpPr>
          <p:spPr>
            <a:xfrm>
              <a:off x="90883" y="2096528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69" y="2326224"/>
              <a:ext cx="449580" cy="67056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16" name="그룹 15"/>
          <p:cNvGrpSpPr/>
          <p:nvPr/>
        </p:nvGrpSpPr>
        <p:grpSpPr>
          <a:xfrm>
            <a:off x="323067" y="5324899"/>
            <a:ext cx="1129952" cy="1129952"/>
            <a:chOff x="90883" y="4840143"/>
            <a:chExt cx="1129952" cy="1129952"/>
          </a:xfrm>
        </p:grpSpPr>
        <p:sp>
          <p:nvSpPr>
            <p:cNvPr id="62" name="타원 61"/>
            <p:cNvSpPr/>
            <p:nvPr/>
          </p:nvSpPr>
          <p:spPr>
            <a:xfrm>
              <a:off x="90883" y="4840143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Freeform 36"/>
            <p:cNvSpPr>
              <a:spLocks noEditPoints="1"/>
            </p:cNvSpPr>
            <p:nvPr/>
          </p:nvSpPr>
          <p:spPr bwMode="auto">
            <a:xfrm>
              <a:off x="450268" y="5059332"/>
              <a:ext cx="411183" cy="69157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6330" y="3217068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김도균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6330" y="4875359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이종석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330" y="6533650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서동현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6044" y="4869667"/>
            <a:ext cx="1309423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전 팀원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공동 작업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8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461</Words>
  <Application>Microsoft Office PowerPoint</Application>
  <PresentationFormat>와이드스크린</PresentationFormat>
  <Paragraphs>115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&amp; 회원관리 기능</dc:title>
  <dc:creator>Windows 사용자</dc:creator>
  <cp:lastModifiedBy>Windows 사용자</cp:lastModifiedBy>
  <cp:revision>41</cp:revision>
  <dcterms:created xsi:type="dcterms:W3CDTF">2017-09-01T04:44:09Z</dcterms:created>
  <dcterms:modified xsi:type="dcterms:W3CDTF">2017-11-21T04:13:37Z</dcterms:modified>
</cp:coreProperties>
</file>