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70" r:id="rId5"/>
    <p:sldId id="271" r:id="rId6"/>
    <p:sldId id="268" r:id="rId7"/>
    <p:sldId id="269" r:id="rId8"/>
    <p:sldId id="261" r:id="rId9"/>
    <p:sldId id="267" r:id="rId10"/>
    <p:sldId id="264" r:id="rId11"/>
    <p:sldId id="265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3719" autoAdjust="0"/>
  </p:normalViewPr>
  <p:slideViewPr>
    <p:cSldViewPr>
      <p:cViewPr varScale="1">
        <p:scale>
          <a:sx n="100" d="100"/>
          <a:sy n="100" d="100"/>
        </p:scale>
        <p:origin x="-1092" y="-90"/>
      </p:cViewPr>
      <p:guideLst>
        <p:guide orient="horz" pos="3239"/>
        <p:guide pos="57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9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402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46.png"  /><Relationship Id="rId11" Type="http://schemas.openxmlformats.org/officeDocument/2006/relationships/image" Target="../media/image47.png"  /><Relationship Id="rId12" Type="http://schemas.openxmlformats.org/officeDocument/2006/relationships/image" Target="../media/image48.png"  /><Relationship Id="rId13" Type="http://schemas.openxmlformats.org/officeDocument/2006/relationships/image" Target="../media/image49.png"  /><Relationship Id="rId14" Type="http://schemas.openxmlformats.org/officeDocument/2006/relationships/image" Target="../media/image50.png"  /><Relationship Id="rId15" Type="http://schemas.openxmlformats.org/officeDocument/2006/relationships/image" Target="../media/image51.png"  /><Relationship Id="rId16" Type="http://schemas.openxmlformats.org/officeDocument/2006/relationships/image" Target="../media/image52.png"  /><Relationship Id="rId17" Type="http://schemas.openxmlformats.org/officeDocument/2006/relationships/image" Target="../media/image38.png"  /><Relationship Id="rId18" Type="http://schemas.openxmlformats.org/officeDocument/2006/relationships/image" Target="../media/image39.png"  /><Relationship Id="rId19" Type="http://schemas.openxmlformats.org/officeDocument/2006/relationships/image" Target="../media/image53.png"  /><Relationship Id="rId2" Type="http://schemas.openxmlformats.org/officeDocument/2006/relationships/image" Target="../media/image38.png"  /><Relationship Id="rId20" Type="http://schemas.openxmlformats.org/officeDocument/2006/relationships/image" Target="../media/image54.png"  /><Relationship Id="rId21" Type="http://schemas.openxmlformats.org/officeDocument/2006/relationships/image" Target="../media/image55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56.png"  /><Relationship Id="rId4" Type="http://schemas.openxmlformats.org/officeDocument/2006/relationships/image" Target="../media/image3.png"  /><Relationship Id="rId5" Type="http://schemas.openxmlformats.org/officeDocument/2006/relationships/image" Target="../media/image57.png"  /><Relationship Id="rId6" Type="http://schemas.openxmlformats.org/officeDocument/2006/relationships/image" Target="../media/image5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8.png"  /><Relationship Id="rId11" Type="http://schemas.openxmlformats.org/officeDocument/2006/relationships/image" Target="../media/image7.png"  /><Relationship Id="rId12" Type="http://schemas.openxmlformats.org/officeDocument/2006/relationships/image" Target="../media/image9.png"  /><Relationship Id="rId13" Type="http://schemas.openxmlformats.org/officeDocument/2006/relationships/image" Target="../media/image10.png"  /><Relationship Id="rId14" Type="http://schemas.openxmlformats.org/officeDocument/2006/relationships/image" Target="../media/image11.png"  /><Relationship Id="rId15" Type="http://schemas.openxmlformats.org/officeDocument/2006/relationships/image" Target="../media/image12.png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Relationship Id="rId5" Type="http://schemas.openxmlformats.org/officeDocument/2006/relationships/image" Target="../media/image7.png"  /><Relationship Id="rId6" Type="http://schemas.openxmlformats.org/officeDocument/2006/relationships/image" Target="../media/image7.png"  /><Relationship Id="rId7" Type="http://schemas.openxmlformats.org/officeDocument/2006/relationships/image" Target="../media/image7.png"  /><Relationship Id="rId8" Type="http://schemas.openxmlformats.org/officeDocument/2006/relationships/image" Target="../media/image7.png"  /><Relationship Id="rId9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3.png"  /><Relationship Id="rId4" Type="http://schemas.openxmlformats.org/officeDocument/2006/relationships/image" Target="../media/image1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0.png"  /><Relationship Id="rId11" Type="http://schemas.openxmlformats.org/officeDocument/2006/relationships/image" Target="../media/image19.png"  /><Relationship Id="rId12" Type="http://schemas.openxmlformats.org/officeDocument/2006/relationships/image" Target="../media/image20.png"  /><Relationship Id="rId2" Type="http://schemas.openxmlformats.org/officeDocument/2006/relationships/image" Target="../media/image18.png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19.png"  /><Relationship Id="rId8" Type="http://schemas.openxmlformats.org/officeDocument/2006/relationships/image" Target="../media/image20.png"  /><Relationship Id="rId9" Type="http://schemas.openxmlformats.org/officeDocument/2006/relationships/image" Target="../media/image1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3.png"  /><Relationship Id="rId3" Type="http://schemas.openxmlformats.org/officeDocument/2006/relationships/image" Target="../media/image16.png"  /><Relationship Id="rId4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28.png"  /><Relationship Id="rId11" Type="http://schemas.openxmlformats.org/officeDocument/2006/relationships/image" Target="../media/image29.png"  /><Relationship Id="rId12" Type="http://schemas.openxmlformats.org/officeDocument/2006/relationships/image" Target="../media/image30.png"  /><Relationship Id="rId13" Type="http://schemas.openxmlformats.org/officeDocument/2006/relationships/image" Target="../media/image31.png"  /><Relationship Id="rId14" Type="http://schemas.openxmlformats.org/officeDocument/2006/relationships/image" Target="../media/image32.png"  /><Relationship Id="rId15" Type="http://schemas.openxmlformats.org/officeDocument/2006/relationships/image" Target="../media/image33.png"  /><Relationship Id="rId16" Type="http://schemas.openxmlformats.org/officeDocument/2006/relationships/image" Target="../media/image34.png"  /><Relationship Id="rId17" Type="http://schemas.openxmlformats.org/officeDocument/2006/relationships/image" Target="../media/image35.png"  /><Relationship Id="rId18" Type="http://schemas.openxmlformats.org/officeDocument/2006/relationships/image" Target="../media/image36.png"  /><Relationship Id="rId19" Type="http://schemas.openxmlformats.org/officeDocument/2006/relationships/image" Target="../media/image37.png"  /><Relationship Id="rId2" Type="http://schemas.openxmlformats.org/officeDocument/2006/relationships/image" Target="../media/image21.png"  /><Relationship Id="rId20" Type="http://schemas.openxmlformats.org/officeDocument/2006/relationships/image" Target="../media/image37.png"  /><Relationship Id="rId21" Type="http://schemas.openxmlformats.org/officeDocument/2006/relationships/image" Target="../media/image37.png"  /><Relationship Id="rId3" Type="http://schemas.openxmlformats.org/officeDocument/2006/relationships/image" Target="../media/image22.png"  /><Relationship Id="rId4" Type="http://schemas.openxmlformats.org/officeDocument/2006/relationships/image" Target="../media/image23.png"  /><Relationship Id="rId5" Type="http://schemas.openxmlformats.org/officeDocument/2006/relationships/image" Target="../media/image24.png"  /><Relationship Id="rId6" Type="http://schemas.openxmlformats.org/officeDocument/2006/relationships/image" Target="../media/image18.png"  /><Relationship Id="rId7" Type="http://schemas.openxmlformats.org/officeDocument/2006/relationships/image" Target="../media/image25.png"  /><Relationship Id="rId8" Type="http://schemas.openxmlformats.org/officeDocument/2006/relationships/image" Target="../media/image26.png"  /><Relationship Id="rId9" Type="http://schemas.openxmlformats.org/officeDocument/2006/relationships/image" Target="../media/image2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49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14400" y="1333500"/>
            <a:ext cx="18364200" cy="763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" y="1511300"/>
            <a:ext cx="18364200" cy="725170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866900" y="7023100"/>
            <a:ext cx="79375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id="12" name="TextBox 12"/>
          <p:cNvSpPr txBox="1"/>
          <p:nvPr/>
        </p:nvSpPr>
        <p:spPr>
          <a:xfrm>
            <a:off x="1828800" y="73152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Travel_SNS</a:t>
            </a: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팀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(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서동성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박준형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이인호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)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</a:t>
            </a:r>
            <a:endParaRPr lang="ko-KR" altLang="en-US" sz="3000" b="0" i="0" u="none" strike="noStrike">
              <a:solidFill>
                <a:srgbClr val="111111"/>
              </a:solidFill>
              <a:ea typeface="Pretendar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765300" y="2501900"/>
            <a:ext cx="8064500" cy="2222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여행</a:t>
            </a:r>
            <a:r>
              <a:rPr lang="en-US" altLang="ko-KR" sz="7000" b="0" i="0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플랫폼</a:t>
            </a:r>
            <a:endParaRPr lang="ko-KR" sz="7000" b="0" i="0" u="none" strike="noStrike" spc="-200">
              <a:solidFill>
                <a:srgbClr val="fd4971"/>
              </a:solidFill>
              <a:ea typeface="Hakgyoansim Jiugae R"/>
            </a:endParaRPr>
          </a:p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111111"/>
                </a:solidFill>
                <a:ea typeface="Hakgyoansim Jiugae R"/>
              </a:rPr>
              <a:t>스타일 가이드</a:t>
            </a:r>
            <a:endParaRPr lang="ko-KR" altLang="en-US" sz="7000" b="0" i="0" u="none" strike="noStrike" spc="-200">
              <a:solidFill>
                <a:srgbClr val="111111"/>
              </a:solidFill>
              <a:ea typeface="Hakgyoansim Jiugae R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27438" y="3089392"/>
            <a:ext cx="5310796" cy="4902686"/>
          </a:xfrm>
          <a:prstGeom prst="rect">
            <a:avLst/>
          </a:prstGeom>
        </p:spPr>
      </p:pic>
      <p:sp>
        <p:nvSpPr>
          <p:cNvPr id="23" name="TextBox 12"/>
          <p:cNvSpPr txBox="1"/>
          <p:nvPr/>
        </p:nvSpPr>
        <p:spPr>
          <a:xfrm>
            <a:off x="1866900" y="6210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내 여행을 기록하자</a:t>
            </a:r>
            <a:endParaRPr lang="en-US" altLang="ko-KR" sz="3000" b="0" i="0" u="none" strike="noStrike">
              <a:solidFill>
                <a:srgbClr val="111111"/>
              </a:solidFill>
              <a:ea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15900" y="2959100"/>
            <a:ext cx="7848600" cy="9855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89000" y="3340100"/>
            <a:ext cx="4368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16000" y="4216400"/>
            <a:ext cx="1346200" cy="1371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400300" y="4216400"/>
            <a:ext cx="1346200" cy="1371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784600" y="4216400"/>
            <a:ext cx="1346200" cy="1371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016000" y="5651500"/>
            <a:ext cx="1346200" cy="1371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00300" y="5651500"/>
            <a:ext cx="1346200" cy="1371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784600" y="5651500"/>
            <a:ext cx="1346200" cy="1371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16000" y="7086600"/>
            <a:ext cx="1346200" cy="1371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400300" y="7086600"/>
            <a:ext cx="1346200" cy="13716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3784600" y="7086600"/>
            <a:ext cx="1346200" cy="1371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016000" y="8534400"/>
            <a:ext cx="1346200" cy="1371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2400300" y="8534400"/>
            <a:ext cx="1346200" cy="1371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3784600" y="8534400"/>
            <a:ext cx="1346200" cy="1371600"/>
          </a:xfrm>
          <a:prstGeom prst="rect">
            <a:avLst/>
          </a:prstGeom>
        </p:spPr>
      </p:pic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839200" y="2959100"/>
            <a:ext cx="7848600" cy="98552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9512300" y="3340100"/>
            <a:ext cx="4368800" cy="8712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9639300" y="4216400"/>
            <a:ext cx="4102100" cy="41910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9880600" y="4749800"/>
            <a:ext cx="1625600" cy="4953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7740000">
            <a:off x="11569700" y="4940300"/>
            <a:ext cx="215900" cy="7620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9568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  <a:endParaRPr lang="en-US" sz="2500" b="0" i="0" u="none" strike="noStrike" spc="-100">
              <a:solidFill>
                <a:srgbClr val="9c4aff"/>
              </a:solidFill>
              <a:latin typeface="Cinzel Black"/>
            </a:endParaRPr>
          </a:p>
        </p:txBody>
      </p:sp>
      <p:sp>
        <p:nvSpPr>
          <p:cNvPr name="TextBox 25" id="25"/>
          <p:cNvSpPr txBox="true"/>
          <p:nvPr/>
        </p:nvSpPr>
        <p:spPr>
          <a:xfrm rot="0">
            <a:off x="14439900" y="3708400"/>
            <a:ext cx="3327400" cy="106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쇼핑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태그</a:t>
            </a:r>
          </a:p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추가하기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기능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880600" y="8686800"/>
            <a:ext cx="3670300" cy="1270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32800"/>
              </a:lnSpc>
            </a:pP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true" i="false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true" i="false" u="none" strike="noStrike">
                <a:solidFill>
                  <a:srgbClr val="111111"/>
                </a:solidFill>
                <a:latin typeface="Pretendard Regular"/>
              </a:rPr>
              <a:t>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439900" y="5168900"/>
            <a:ext cx="3314700" cy="977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행동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/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전환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인풀루언서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마케팅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753600" y="4826000"/>
            <a:ext cx="1879600" cy="330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1800" b="false" i="false" u="none" strike="noStrike">
                <a:solidFill>
                  <a:srgbClr val="FFFFFF"/>
                </a:solidFill>
                <a:ea typeface="Pretendard Black"/>
              </a:rPr>
              <a:t>미리도자기컵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00100" y="774700"/>
            <a:ext cx="11874500" cy="1816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플랫폼별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 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마케팅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 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상세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전략</a:t>
            </a:r>
          </a:p>
          <a:p>
            <a:pPr algn="l" lvl="0">
              <a:lnSpc>
                <a:spcPct val="99600"/>
              </a:lnSpc>
            </a:pPr>
            <a:r>
              <a:rPr lang="ko-KR" sz="5500" b="false" i="false" u="none" strike="noStrike" spc="-100">
                <a:solidFill>
                  <a:srgbClr val="9C4AFF"/>
                </a:solidFill>
                <a:ea typeface="Hakgyoansim Jiugae R"/>
              </a:rPr>
              <a:t>미리스타그램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135100" y="711200"/>
            <a:ext cx="41910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컬러를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메인으로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사용하세요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35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  <a:endParaRPr lang="en-US" sz="2500" b="0" i="0" u="none" strike="noStrike" spc="-100">
              <a:solidFill>
                <a:srgbClr val="9c4aff"/>
              </a:solidFill>
              <a:latin typeface="Cinzel Black"/>
            </a:endParaRPr>
          </a:p>
        </p:txBody>
      </p:sp>
      <p:sp>
        <p:nvSpPr>
          <p:cNvPr name="TextBox 32" id="32"/>
          <p:cNvSpPr txBox="true"/>
          <p:nvPr/>
        </p:nvSpPr>
        <p:spPr>
          <a:xfrm rot="0">
            <a:off x="5651500" y="9220200"/>
            <a:ext cx="18669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249400" y="9220200"/>
            <a:ext cx="18669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5829300" y="3708400"/>
            <a:ext cx="3327400" cy="1066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채널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콘셉트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 </a:t>
            </a:r>
          </a:p>
          <a:p>
            <a:pPr algn="l" lvl="0">
              <a:lnSpc>
                <a:spcPct val="116199"/>
              </a:lnSpc>
            </a:pP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맞춤형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피드</a:t>
            </a:r>
            <a:r>
              <a:rPr lang="en-US" sz="3000" b="false" i="false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false" i="false" u="none" strike="noStrike" spc="-100">
                <a:solidFill>
                  <a:srgbClr val="111111"/>
                </a:solidFill>
                <a:ea typeface="Pretendard Black"/>
              </a:rPr>
              <a:t>운영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816600" y="5168900"/>
            <a:ext cx="3314700" cy="2070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비주얼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강조형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페르소나형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정보형</a:t>
            </a:r>
          </a:p>
          <a:p>
            <a:pPr algn="l" lvl="0" indent="-342900" marL="342900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카툰형</a:t>
            </a:r>
          </a:p>
        </p:txBody>
      </p:sp>
    </p:spTree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49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244600" y="1333500"/>
            <a:ext cx="18364200" cy="7632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1244600" y="1511300"/>
            <a:ext cx="18364200" cy="7251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7010400" y="6718300"/>
            <a:ext cx="7937500" cy="254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98500" y="609600"/>
            <a:ext cx="7239000" cy="9093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308100" y="965200"/>
            <a:ext cx="4025900" cy="80518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12" id="12"/>
          <p:cNvSpPr txBox="true"/>
          <p:nvPr/>
        </p:nvSpPr>
        <p:spPr>
          <a:xfrm rot="0">
            <a:off x="6972300" y="7010400"/>
            <a:ext cx="79629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3000" b="false" i="false" u="none" strike="noStrike">
                <a:solidFill>
                  <a:srgbClr val="111111"/>
                </a:solidFill>
                <a:ea typeface="Pretendard Bold"/>
              </a:rPr>
              <a:t>미리컴퍼니</a:t>
            </a: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3000" b="false" i="false" u="none" strike="noStrike">
                <a:solidFill>
                  <a:srgbClr val="111111"/>
                </a:solidFill>
                <a:ea typeface="Pretendard Bold"/>
              </a:rPr>
              <a:t>마케팅팀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1500" y="2806700"/>
            <a:ext cx="8064500" cy="3200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이제</a:t>
            </a:r>
            <a:r>
              <a:rPr lang="en-US" sz="7000" b="false" i="false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편리하게</a:t>
            </a:r>
          </a:p>
          <a:p>
            <a:pPr algn="l" lvl="0">
              <a:lnSpc>
                <a:spcPct val="91300"/>
              </a:lnSpc>
            </a:pPr>
            <a:r>
              <a:rPr lang="en-US" sz="7000" b="false" i="false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false" i="false" u="none" strike="noStrike" spc="-2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7000" b="false" i="false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7000" b="false" i="false" u="none" strike="noStrike" spc="-200">
                <a:solidFill>
                  <a:srgbClr val="FD4971"/>
                </a:solidFill>
                <a:ea typeface="Hakgyoansim Jiugae R"/>
              </a:rPr>
              <a:t>전략</a:t>
            </a: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을</a:t>
            </a:r>
            <a:r>
              <a:rPr lang="en-US" sz="7000" b="false" i="false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수립해보세요</a:t>
            </a:r>
            <a:r>
              <a:rPr lang="en-US" sz="7000" b="false" i="false" u="none" strike="noStrike" spc="-200">
                <a:solidFill>
                  <a:srgbClr val="111111"/>
                </a:solidFill>
                <a:latin typeface="Hakgyoansim Jiugae R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d497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849100" y="1066800"/>
            <a:ext cx="5816600" cy="8153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952500" y="863600"/>
            <a:ext cx="18351500" cy="8559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638800" y="2222500"/>
            <a:ext cx="103759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638800" y="3175000"/>
            <a:ext cx="10375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638800" y="4127500"/>
            <a:ext cx="10375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638800" y="5080000"/>
            <a:ext cx="10375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638800" y="6032500"/>
            <a:ext cx="10375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638800" y="6985000"/>
            <a:ext cx="103759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65200" y="5054600"/>
            <a:ext cx="28575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38800" y="7937500"/>
            <a:ext cx="103759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20700" y="6934200"/>
            <a:ext cx="5168900" cy="6489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65200" y="7188200"/>
            <a:ext cx="2870200" cy="5740400"/>
          </a:xfrm>
          <a:prstGeom prst="rect">
            <a:avLst/>
          </a:prstGeom>
        </p:spPr>
      </p:pic>
      <p:grpSp>
        <p:nvGrpSpPr>
          <p:cNvPr name="Group 15" id="1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id="16" name="TextBox 16"/>
          <p:cNvSpPr txBox="1"/>
          <p:nvPr/>
        </p:nvSpPr>
        <p:spPr>
          <a:xfrm>
            <a:off x="5638800" y="1511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1. 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요구사항 분석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name="TextBox 17" id="17"/>
          <p:cNvSpPr txBox="true"/>
          <p:nvPr/>
        </p:nvSpPr>
        <p:spPr>
          <a:xfrm rot="0">
            <a:off x="14871700" y="15113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18" id="18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320800" y="6350000"/>
            <a:ext cx="2133600" cy="21463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>
            <a:alphaModFix amt="50000"/>
          </a:blip>
          <a:stretch>
            <a:fillRect/>
          </a:stretch>
        </p:blipFill>
        <p:spPr>
          <a:xfrm rot="0">
            <a:off x="520700" y="7620000"/>
            <a:ext cx="3683000" cy="2324100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3" id="23"/>
          <p:cNvSpPr txBox="true"/>
          <p:nvPr/>
        </p:nvSpPr>
        <p:spPr>
          <a:xfrm rot="0">
            <a:off x="14871700" y="24638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24" id="24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6" id="26"/>
          <p:cNvSpPr txBox="true"/>
          <p:nvPr/>
        </p:nvSpPr>
        <p:spPr>
          <a:xfrm rot="0">
            <a:off x="14871700" y="34163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27" id="2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29" id="29"/>
          <p:cNvSpPr txBox="true"/>
          <p:nvPr/>
        </p:nvSpPr>
        <p:spPr>
          <a:xfrm rot="0">
            <a:off x="14871700" y="43561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0" id="30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2" id="32"/>
          <p:cNvSpPr txBox="true"/>
          <p:nvPr/>
        </p:nvSpPr>
        <p:spPr>
          <a:xfrm rot="0">
            <a:off x="14871700" y="53086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3" id="33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5" id="35"/>
          <p:cNvSpPr txBox="true"/>
          <p:nvPr/>
        </p:nvSpPr>
        <p:spPr>
          <a:xfrm rot="0">
            <a:off x="14871700" y="62611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6" id="3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38" id="38"/>
          <p:cNvSpPr txBox="true"/>
          <p:nvPr/>
        </p:nvSpPr>
        <p:spPr>
          <a:xfrm rot="0">
            <a:off x="14871700" y="72136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name="Group 39" id="39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sp>
        <p:nvSpPr>
          <p:cNvPr name="TextBox 41" id="41"/>
          <p:cNvSpPr txBox="true"/>
          <p:nvPr/>
        </p:nvSpPr>
        <p:spPr>
          <a:xfrm rot="0">
            <a:off x="14871700" y="8178800"/>
            <a:ext cx="1460500" cy="533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en-US" sz="3000" b="false" i="false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03300" y="2717800"/>
            <a:ext cx="33020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여행 </a:t>
            </a:r>
            <a:r>
              <a:rPr 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2500" b="0" i="0" u="none" strike="noStrike" spc="-100">
                <a:solidFill>
                  <a:srgbClr val="111111"/>
                </a:solidFill>
                <a:ea typeface="Hakgyoansim Jiugae R"/>
              </a:rPr>
              <a:t>플랫폼</a:t>
            </a:r>
            <a:endParaRPr lang="ko-KR" sz="2500" b="0" i="0" u="none" strike="noStrike" spc="-100">
              <a:solidFill>
                <a:srgbClr val="111111"/>
              </a:solidFill>
              <a:ea typeface="Hakgyoansim Jiugae R"/>
            </a:endParaRP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ea typeface="Hakgyoansim Jiugae R"/>
              </a:rPr>
              <a:t>스타일 가이드</a:t>
            </a:r>
            <a:endParaRPr lang="ko-KR" altLang="en-US" sz="2500" b="0" i="0" u="none" strike="noStrike" spc="-100">
              <a:solidFill>
                <a:srgbClr val="111111"/>
              </a:solidFill>
              <a:ea typeface="Hakgyoansim Jiugae R"/>
            </a:endParaRPr>
          </a:p>
        </p:txBody>
      </p:sp>
      <p:sp>
        <p:nvSpPr>
          <p:cNvPr name="TextBox 43" id="43"/>
          <p:cNvSpPr txBox="true"/>
          <p:nvPr/>
        </p:nvSpPr>
        <p:spPr>
          <a:xfrm rot="0">
            <a:off x="965200" y="1549400"/>
            <a:ext cx="2806700" cy="1244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ko-KR" sz="7000" b="false" i="false" u="none" strike="noStrike" spc="-200">
                <a:solidFill>
                  <a:srgbClr val="111111"/>
                </a:solidFill>
                <a:ea typeface="Hakgyoansim Jiugae R"/>
              </a:rPr>
              <a:t>목차</a:t>
            </a:r>
          </a:p>
        </p:txBody>
      </p:sp>
      <p:sp>
        <p:nvSpPr>
          <p:cNvPr id="45" name="TextBox 16"/>
          <p:cNvSpPr txBox="1"/>
          <p:nvPr/>
        </p:nvSpPr>
        <p:spPr>
          <a:xfrm>
            <a:off x="5638800" y="24765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2.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USECASE</a:t>
            </a:r>
            <a:endParaRPr lang="en-US" altLang="ko-KR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46" name="TextBox 16"/>
          <p:cNvSpPr txBox="1"/>
          <p:nvPr/>
        </p:nvSpPr>
        <p:spPr>
          <a:xfrm>
            <a:off x="5638800" y="3390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3. 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요구사항명세서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47" name="TextBox 16"/>
          <p:cNvSpPr txBox="1"/>
          <p:nvPr/>
        </p:nvSpPr>
        <p:spPr>
          <a:xfrm>
            <a:off x="5638800" y="4305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4.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프로토타입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5676900" y="5295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5.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스타일가이드</a:t>
            </a:r>
            <a:endParaRPr lang="ko-KR" altLang="en-US" sz="3000" b="0" i="0" u="none" strike="noStrike">
              <a:solidFill>
                <a:srgbClr val="111111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요구사항분석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7600" y="437970"/>
            <a:ext cx="8400368" cy="95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4883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altLang="ko-KR" sz="5500" b="0" i="0" u="none" strike="noStrike" spc="-100">
                <a:solidFill>
                  <a:srgbClr val="fd4971"/>
                </a:solidFill>
                <a:ea typeface="Hakgyoansim Jiugae R"/>
              </a:rPr>
              <a:t>USECASE </a:t>
            </a: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다이어그램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5600" y="1638300"/>
            <a:ext cx="12269912" cy="78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375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게시물 등록 명세서</a:t>
            </a:r>
            <a:endParaRPr lang="ko-KR" altLang="en-US" sz="3500" spc="-3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graphicFrame>
        <p:nvGraphicFramePr>
          <p:cNvPr id="70" name="내용 개체 틀 9"/>
          <p:cNvGraphicFramePr>
            <a:graphicFrameLocks noGrp="1"/>
          </p:cNvGraphicFramePr>
          <p:nvPr/>
        </p:nvGraphicFramePr>
        <p:xfrm>
          <a:off x="4648200" y="3467100"/>
          <a:ext cx="12115800" cy="5867400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778430"/>
                <a:gridCol w="10337369"/>
              </a:tblGrid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회원들이 피드에 게시물을 올릴 수 있도록 기능한다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등록 아이콘을 눌러 게시물 등록 페이지로 이동한다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게시물 업로드 후 메인페이지로 이동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2423491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업로드 할 파일을 선택한다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회원이 업로드 할 파일을 편집한다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회원은공유할</a:t>
                      </a:r>
                      <a:r>
                        <a:rPr lang="ko-KR" altLang="en-US" baseline="0"/>
                        <a:t> 대상을 정한다</a:t>
                      </a:r>
                      <a:endParaRPr lang="ko-KR" altLang="en-US" baseline="0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4. </a:t>
                      </a:r>
                      <a:r>
                        <a:rPr lang="ko-KR" altLang="en-US"/>
                        <a:t>시스템은 회원이 편집한 내용을 다시 한번 회원에게 보여준다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등록 버튼을 누른다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1020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92865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1a </a:t>
                      </a:r>
                      <a:r>
                        <a:rPr lang="ko-KR" altLang="en-US"/>
                        <a:t>회원이 업로드 하는 파일이 대용량일 경우 시스템은 일정 크기 이상은 업로드 불가능하다는 메시지를 회원에게 전달한다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08754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게시물 등록 명세서</a:t>
            </a:r>
            <a:endParaRPr lang="ko-KR" altLang="en-US" sz="3500" spc="-3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  <a:endParaRPr lang="ko-KR" altLang="en-US" sz="5500" b="0" i="0" u="none" strike="noStrike" spc="-100">
              <a:solidFill>
                <a:srgbClr val="fd4971"/>
              </a:solidFill>
              <a:ea typeface="Hakgyoansim Jiugae R"/>
            </a:endParaRPr>
          </a:p>
        </p:txBody>
      </p:sp>
      <p:graphicFrame>
        <p:nvGraphicFramePr>
          <p:cNvPr id="73" name="내용 개체 틀 9"/>
          <p:cNvGraphicFramePr>
            <a:graphicFrameLocks noGrp="1"/>
          </p:cNvGraphicFramePr>
          <p:nvPr/>
        </p:nvGraphicFramePr>
        <p:xfrm>
          <a:off x="4648200" y="3467100"/>
          <a:ext cx="12115800" cy="5867400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778430"/>
                <a:gridCol w="10337370"/>
              </a:tblGrid>
              <a:tr h="52323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회원이 자신의 여행경로를 지도에 표시하도록 기능한다 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지도 아이콘을 눌러 여행경로 공유 페이지로 이동한다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여행경로 저장 후 업로드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2417600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지도에서 자신이 여행했던 곳을 선택한다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시스템은 선택된 곳을 연결하는 선을 그려 경로를 표시한다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공유할</a:t>
                      </a:r>
                      <a:r>
                        <a:rPr lang="ko-KR" altLang="en-US" baseline="0"/>
                        <a:t> 대상을 정한다</a:t>
                      </a:r>
                      <a:endParaRPr lang="ko-KR" altLang="en-US" baseline="0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공유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버튼을 누른다</a:t>
                      </a:r>
                      <a:endParaRPr lang="ko-KR" altLang="en-US"/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08968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90694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없음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2619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00100" y="2120900"/>
            <a:ext cx="16484600" cy="1282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279900" y="2197100"/>
            <a:ext cx="12712700" cy="1143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0100" y="3683000"/>
            <a:ext cx="16484600" cy="1282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279900" y="3746500"/>
            <a:ext cx="12712700" cy="1143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00100" y="5245100"/>
            <a:ext cx="16484600" cy="1282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79900" y="5308600"/>
            <a:ext cx="12712700" cy="1143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00100" y="6807200"/>
            <a:ext cx="16484600" cy="1282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279900" y="6870700"/>
            <a:ext cx="12712700" cy="1143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00100" y="8356600"/>
            <a:ext cx="16484600" cy="12827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4279900" y="8432800"/>
            <a:ext cx="12712700" cy="11430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1219200" y="87122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T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ime-bound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27700" y="88011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목표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달성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기간은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20XX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12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월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말까지로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설정한다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9200" y="71501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R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elevant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27700" y="72390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증가는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브랜드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인지도와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직접적으로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연관되며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,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신규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고객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확보에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기여한다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727700" y="56769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매주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5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개의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고품질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포스팅을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실시하고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,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유료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광고를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통해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잠재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고객에게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도달한다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19200" y="56007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A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chievable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27700" y="4114800"/>
            <a:ext cx="11061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6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개월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내에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수를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10,000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명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증가시킨다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9200" y="40386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>
                <a:solidFill>
                  <a:srgbClr val="FFFFFF"/>
                </a:solidFill>
                <a:latin typeface="Pretendard Black"/>
              </a:rPr>
              <a:t>M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easurable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9200" y="2476500"/>
            <a:ext cx="3708400" cy="6223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1300"/>
              </a:lnSpc>
            </a:pPr>
            <a:r>
              <a:rPr lang="en-US" sz="3500" b="false" i="false" u="none" strike="noStrike" spc="-100">
                <a:solidFill>
                  <a:srgbClr val="FFFFFF"/>
                </a:solidFill>
                <a:latin typeface="Pretendard Black"/>
              </a:rPr>
              <a:t>S</a:t>
            </a:r>
            <a:r>
              <a:rPr lang="en-US" sz="3500" b="false" i="false" u="none" strike="noStrike" spc="-100">
                <a:solidFill>
                  <a:srgbClr val="FFFFFF"/>
                </a:solidFill>
                <a:latin typeface="Pretendard SemiBold"/>
              </a:rPr>
              <a:t>pecific 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27700" y="2552700"/>
            <a:ext cx="86360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미리스타그램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계정의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수를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증가시켜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브랜드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인지도를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Bold"/>
              </a:rPr>
              <a:t>강화한다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Bold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목표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설정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3000" b="0" i="0" u="none" strike="noStrike" spc="-100">
                <a:solidFill>
                  <a:srgbClr val="fd4971"/>
                </a:solidFill>
                <a:latin typeface="Hakgyoansim Jiugae R"/>
              </a:rPr>
              <a:t>(S.M.A.R.T.)</a:t>
            </a:r>
            <a:endParaRPr lang="en-US" sz="3000" b="0" i="0" u="none" strike="noStrike" spc="-100">
              <a:solidFill>
                <a:srgbClr val="fd4971"/>
              </a:solidFill>
              <a:latin typeface="Hakgyoansim Jiugae R"/>
            </a:endParaRPr>
          </a:p>
        </p:txBody>
      </p:sp>
    </p:spTree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19200" y="24765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3500" b="0" i="0" u="none" strike="noStrike" spc="-100">
                <a:solidFill>
                  <a:srgbClr val="ffffff"/>
                </a:solidFill>
                <a:latin typeface="Pretendard SemiBold"/>
              </a:rPr>
              <a:t>구동 환경</a:t>
            </a:r>
            <a:endParaRPr lang="ko-KR" altLang="en-US" sz="3500" b="0" i="0" u="none" strike="noStrike" spc="-100">
              <a:solidFill>
                <a:srgbClr val="ffffff"/>
              </a:solidFill>
              <a:latin typeface="Pretendard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구동 환경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endParaRPr lang="en-US" sz="3000" b="0" i="0" u="none" strike="noStrike" spc="-100">
              <a:solidFill>
                <a:srgbClr val="fd4971"/>
              </a:solidFill>
              <a:latin typeface="Hakgyoansim Jiugae R"/>
            </a:endParaRPr>
          </a:p>
        </p:txBody>
      </p:sp>
      <p:grpSp>
        <p:nvGrpSpPr>
          <p:cNvPr id="47" name="그룹 46"/>
          <p:cNvGrpSpPr/>
          <p:nvPr/>
        </p:nvGrpSpPr>
        <p:grpSpPr>
          <a:xfrm rot="0">
            <a:off x="5715000" y="2725593"/>
            <a:ext cx="4752108" cy="698500"/>
            <a:chOff x="1981200" y="3557732"/>
            <a:chExt cx="4752108" cy="698500"/>
          </a:xfrm>
        </p:grpSpPr>
        <p:sp>
          <p:nvSpPr>
            <p:cNvPr id="48" name="TextBox 15"/>
            <p:cNvSpPr txBox="1"/>
            <p:nvPr/>
          </p:nvSpPr>
          <p:spPr>
            <a:xfrm>
              <a:off x="3103417" y="3655868"/>
              <a:ext cx="36298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en-US" altLang="ko-KR" sz="2500">
                  <a:solidFill>
                    <a:srgbClr val="000000"/>
                  </a:solidFill>
                  <a:latin typeface="Gmarket Sans Bold"/>
                  <a:ea typeface="Gmarket Sans Bold"/>
                </a:rPr>
                <a:t>PC/OS : Windows</a:t>
              </a:r>
              <a:endParaRPr lang="ko-KR" sz="25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49" name="그룹 24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0" name="사각형: 둥근 모서리 23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01.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 rot="0">
            <a:off x="5715000" y="4013200"/>
            <a:ext cx="4980708" cy="698500"/>
            <a:chOff x="1981200" y="3557732"/>
            <a:chExt cx="4980708" cy="698500"/>
          </a:xfrm>
        </p:grpSpPr>
        <p:sp>
          <p:nvSpPr>
            <p:cNvPr id="53" name="TextBox 15"/>
            <p:cNvSpPr txBox="1"/>
            <p:nvPr/>
          </p:nvSpPr>
          <p:spPr>
            <a:xfrm>
              <a:off x="3103417" y="3655868"/>
              <a:ext cx="38584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웹브라우저</a:t>
              </a:r>
              <a:r>
                <a:rPr lang="en-US" altLang="ko-KR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 : Chrome</a:t>
              </a:r>
              <a:endParaRPr lang="ko-KR" altLang="ko-KR" sz="28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4" name="그룹 28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5" name="사각형: 둥근 모서리 2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02.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 rot="0">
            <a:off x="5715000" y="5264150"/>
            <a:ext cx="6136408" cy="698500"/>
            <a:chOff x="1981200" y="3557732"/>
            <a:chExt cx="6136408" cy="698500"/>
          </a:xfrm>
        </p:grpSpPr>
        <p:sp>
          <p:nvSpPr>
            <p:cNvPr id="58" name="TextBox 15"/>
            <p:cNvSpPr txBox="1"/>
            <p:nvPr/>
          </p:nvSpPr>
          <p:spPr>
            <a:xfrm>
              <a:off x="3103417" y="3655868"/>
              <a:ext cx="50141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해상도 </a:t>
              </a:r>
              <a:r>
                <a:rPr lang="en-US" altLang="ko-KR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: 1920 x</a:t>
              </a:r>
              <a:r>
                <a:rPr lang="en-US" altLang="ko-KR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 </a:t>
              </a:r>
              <a:r>
                <a:rPr lang="en-US" altLang="ko-KR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1080(</a:t>
              </a:r>
              <a:r>
                <a:rPr lang="en-US" altLang="ko-KR" sz="2800">
                  <a:solidFill>
                    <a:srgbClr val="000000"/>
                  </a:solidFill>
                  <a:latin typeface="Gmarket Sans Bold"/>
                  <a:ea typeface="Gmarket Sans Bold"/>
                </a:rPr>
                <a:t>px)</a:t>
              </a:r>
              <a:endParaRPr lang="ko-KR" altLang="ko-KR" sz="28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9" name="그룹 33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0" name="사각형: 둥근 모서리 34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03.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 rot="0">
            <a:off x="5715000" y="6515100"/>
            <a:ext cx="4475018" cy="698500"/>
            <a:chOff x="1981200" y="3557732"/>
            <a:chExt cx="4475018" cy="698500"/>
          </a:xfrm>
        </p:grpSpPr>
        <p:sp>
          <p:nvSpPr>
            <p:cNvPr id="63" name="TextBox 15"/>
            <p:cNvSpPr txBox="1"/>
            <p:nvPr/>
          </p:nvSpPr>
          <p:spPr>
            <a:xfrm>
              <a:off x="3103418" y="3604614"/>
              <a:ext cx="3352800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ko-KR" altLang="en-US" sz="2800" b="0" i="0" u="none" strike="noStrike">
                  <a:solidFill>
                    <a:srgbClr val="000000"/>
                  </a:solidFill>
                  <a:latin typeface="Gmarket Sans Bold"/>
                  <a:ea typeface="Gmarket Sans Bold"/>
                </a:rPr>
                <a:t>레이아웃</a:t>
              </a:r>
              <a:endParaRPr lang="ko-KR" sz="28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64" name="그룹 38"/>
            <p:cNvGrpSpPr/>
            <p:nvPr/>
          </p:nvGrpSpPr>
          <p:grpSpPr>
            <a:xfrm rot="0"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5" name="사각형: 둥근 모서리 3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04.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 rot="0">
            <a:off x="9400311" y="6935642"/>
            <a:ext cx="3352800" cy="2276475"/>
            <a:chOff x="5971311" y="6528491"/>
            <a:chExt cx="3352800" cy="2719532"/>
          </a:xfrm>
        </p:grpSpPr>
        <p:sp>
          <p:nvSpPr>
            <p:cNvPr id="68" name="사각형: 둥근 모서리 42"/>
            <p:cNvSpPr/>
            <p:nvPr/>
          </p:nvSpPr>
          <p:spPr>
            <a:xfrm>
              <a:off x="5971311" y="6528491"/>
              <a:ext cx="3352800" cy="2719532"/>
            </a:xfrm>
            <a:prstGeom prst="roundRect">
              <a:avLst>
                <a:gd name="adj" fmla="val 95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9" name="TextBox 41"/>
            <p:cNvSpPr txBox="1"/>
            <p:nvPr/>
          </p:nvSpPr>
          <p:spPr>
            <a:xfrm>
              <a:off x="6224152" y="6629536"/>
              <a:ext cx="2843647" cy="2398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</a:t>
              </a:r>
              <a:r>
                <a:rPr lang="ko-KR" altLang="en-US" sz="2100">
                  <a:latin typeface="Gmarket Sans Bold"/>
                  <a:ea typeface="Gmarket Sans Bold"/>
                </a:rPr>
                <a:t>화면구조</a:t>
              </a:r>
              <a:endParaRPr lang="ko-KR" altLang="en-US" sz="2100">
                <a:latin typeface="Gmarket Sans Bold"/>
                <a:ea typeface="Gmarket Sans Bold"/>
              </a:endParaRP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Header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Navigation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ContentsArea</a:t>
              </a:r>
              <a:endParaRPr lang="ko-KR" altLang="en-US" sz="2100">
                <a:latin typeface="Gmarket Sans Bold"/>
                <a:ea typeface="Gmarket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60941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067300" y="4965700"/>
            <a:ext cx="3860800" cy="1104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21800" y="4965700"/>
            <a:ext cx="3860800" cy="11049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3576300" y="4965700"/>
            <a:ext cx="3860800" cy="11049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38200" y="4965700"/>
            <a:ext cx="3860800" cy="1104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32000" y="4241800"/>
            <a:ext cx="1447800" cy="1447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286500" y="4241800"/>
            <a:ext cx="1447800" cy="1447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0541000" y="4241800"/>
            <a:ext cx="1447800" cy="1447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782800" y="4241800"/>
            <a:ext cx="1447800" cy="1447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0972800" y="4457700"/>
            <a:ext cx="558800" cy="100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2700000">
            <a:off x="15303500" y="4330700"/>
            <a:ext cx="419100" cy="1257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642100" y="4457700"/>
            <a:ext cx="723900" cy="101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2700000">
            <a:off x="2489200" y="4406900"/>
            <a:ext cx="622300" cy="109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812800" y="3187700"/>
            <a:ext cx="3886200" cy="76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5067300" y="3187700"/>
            <a:ext cx="3886200" cy="762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9309100" y="3187700"/>
            <a:ext cx="3886200" cy="762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13563600" y="3187700"/>
            <a:ext cx="3886200" cy="762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701800" y="6400800"/>
            <a:ext cx="6362700" cy="12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5400000">
            <a:off x="5969000" y="6400800"/>
            <a:ext cx="6362700" cy="127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5400000">
            <a:off x="10198100" y="6388100"/>
            <a:ext cx="6362700" cy="127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800100" y="774700"/>
            <a:ext cx="10210800" cy="18161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한눈에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보는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 </a:t>
            </a:r>
            <a:r>
              <a:rPr lang="en-US" sz="5500" b="false" i="false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5500" b="false" i="false" u="none" strike="noStrike" spc="-100">
                <a:solidFill>
                  <a:srgbClr val="111111"/>
                </a:solidFill>
                <a:ea typeface="Hakgyoansim Jiugae R"/>
              </a:rPr>
              <a:t>플랫폼별</a:t>
            </a:r>
          </a:p>
          <a:p>
            <a:pPr algn="l" lvl="0">
              <a:lnSpc>
                <a:spcPct val="99600"/>
              </a:lnSpc>
            </a:pP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5500" b="false" i="false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핵심</a:t>
            </a:r>
            <a:r>
              <a:rPr lang="en-US" sz="5500" b="false" i="false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전</a:t>
            </a:r>
            <a:r>
              <a:rPr lang="ko-KR" sz="5500" b="false" i="false" u="none" strike="noStrike" spc="-100">
                <a:solidFill>
                  <a:srgbClr val="FD4971"/>
                </a:solidFill>
                <a:ea typeface="Hakgyoansim Jiugae R"/>
              </a:rPr>
              <a:t>략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065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FD4971"/>
                </a:solidFill>
                <a:ea typeface="Pretendard Black"/>
              </a:rPr>
              <a:t>미리튜브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541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시청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95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정체성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화제성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높은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흥미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관심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610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9C4AFF"/>
                </a:solidFill>
                <a:ea typeface="Pretendard Black"/>
              </a:rPr>
              <a:t>미리스타그램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7155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FD9F28"/>
                </a:solidFill>
                <a:ea typeface="Pretendard Black"/>
              </a:rPr>
              <a:t>미리톡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970000" y="3530600"/>
            <a:ext cx="30861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500" b="false" i="false" u="none" strike="noStrike" spc="-100">
                <a:solidFill>
                  <a:srgbClr val="0082FF"/>
                </a:solidFill>
                <a:ea typeface="Pretendard Black"/>
              </a:rPr>
              <a:t>미리북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959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팔로워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3213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운영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컨셉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통일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제품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검색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활발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우호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5504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조회수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5758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개성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바이럴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참여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804900" y="6743700"/>
            <a:ext cx="3314700" cy="4445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16199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전환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830300" y="7607300"/>
            <a:ext cx="3314700" cy="1524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141100"/>
              </a:lnSpc>
            </a:pP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UBS/UPS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중요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전환형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algn="ctr" lvl="0">
              <a:lnSpc>
                <a:spcPct val="141100"/>
              </a:lnSpc>
            </a:pP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니즈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false" i="false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false" i="false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135100" y="711200"/>
            <a:ext cx="41910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116199"/>
              </a:lnSpc>
            </a:pP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박스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안에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아이콘을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false" i="false" u="none" strike="noStrike">
                <a:solidFill>
                  <a:srgbClr val="111111"/>
                </a:solidFill>
                <a:ea typeface="Pretendard Light"/>
              </a:rPr>
              <a:t>넣어주세요</a:t>
            </a:r>
            <a:r>
              <a:rPr lang="en-US" sz="1500" b="false" i="false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49</ep:Words>
  <ep:PresentationFormat>On-screen Show (4:3)</ep:PresentationFormat>
  <ep:Paragraphs>13</ep:Paragraphs>
  <ep:Slides>11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서동성</cp:lastModifiedBy>
  <dcterms:modified xsi:type="dcterms:W3CDTF">2025-07-11T00:19:23.217</dcterms:modified>
  <cp:revision>15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