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68" r:id="rId6"/>
    <p:sldId id="269" r:id="rId7"/>
    <p:sldId id="261" r:id="rId8"/>
    <p:sldId id="267" r:id="rId9"/>
    <p:sldId id="265" r:id="rId10"/>
    <p:sldId id="264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719" autoAdjust="0"/>
  </p:normalViewPr>
  <p:slideViewPr>
    <p:cSldViewPr>
      <p:cViewPr varScale="1">
        <p:scale>
          <a:sx n="72" d="100"/>
          <a:sy n="72" d="100"/>
        </p:scale>
        <p:origin x="714" y="72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9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33500"/>
            <a:ext cx="183642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" y="1511300"/>
            <a:ext cx="18364200" cy="7251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7023100"/>
            <a:ext cx="7937500" cy="25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1828800" y="73152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Travel_SNS</a:t>
            </a: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팀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(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서동성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박준형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이인호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)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5300" y="2501900"/>
            <a:ext cx="8064500" cy="2222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여행</a:t>
            </a:r>
            <a:r>
              <a:rPr lang="en-US" altLang="ko-KR" sz="7000" b="0" i="0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플랫폼</a:t>
            </a:r>
          </a:p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111111"/>
                </a:solidFill>
                <a:ea typeface="Hakgyoansim Jiugae R"/>
              </a:rPr>
              <a:t>스타일 가이드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27438" y="3089392"/>
            <a:ext cx="5310796" cy="4902686"/>
          </a:xfrm>
          <a:prstGeom prst="rect">
            <a:avLst/>
          </a:prstGeom>
        </p:spPr>
      </p:pic>
      <p:sp>
        <p:nvSpPr>
          <p:cNvPr id="23" name="TextBox 12"/>
          <p:cNvSpPr txBox="1"/>
          <p:nvPr/>
        </p:nvSpPr>
        <p:spPr>
          <a:xfrm>
            <a:off x="1866900" y="6210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내 여행을 기록하자</a:t>
            </a:r>
            <a:endParaRPr lang="en-US" altLang="ko-KR" sz="3000" b="0" i="0" u="none" strike="noStrike">
              <a:solidFill>
                <a:srgbClr val="111111"/>
              </a:solidFill>
              <a:ea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965700"/>
            <a:ext cx="3860800" cy="1104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0" y="4965700"/>
            <a:ext cx="3860800" cy="110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300" y="4965700"/>
            <a:ext cx="3860800" cy="110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65700"/>
            <a:ext cx="3860800" cy="110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00" y="4241800"/>
            <a:ext cx="1447800" cy="144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0" y="4241800"/>
            <a:ext cx="1447800" cy="144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1000" y="4241800"/>
            <a:ext cx="1447800" cy="1447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2800" y="4241800"/>
            <a:ext cx="1447800" cy="1447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0" y="4457700"/>
            <a:ext cx="5588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700000">
            <a:off x="15303500" y="4330700"/>
            <a:ext cx="419100" cy="1257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2100" y="4457700"/>
            <a:ext cx="723900" cy="1016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700000">
            <a:off x="2489200" y="4406900"/>
            <a:ext cx="622300" cy="1092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812800" y="3187700"/>
            <a:ext cx="3886200" cy="76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5067300" y="3187700"/>
            <a:ext cx="3886200" cy="76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9309100" y="3187700"/>
            <a:ext cx="3886200" cy="76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13563600" y="3187700"/>
            <a:ext cx="3886200" cy="76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701800" y="6400800"/>
            <a:ext cx="63627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5969000" y="6400800"/>
            <a:ext cx="6362700" cy="1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0198100" y="6388100"/>
            <a:ext cx="6362700" cy="12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00100" y="774700"/>
            <a:ext cx="10210800" cy="181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100">
                <a:solidFill>
                  <a:srgbClr val="111111"/>
                </a:solidFill>
                <a:ea typeface="Hakgyoansim Jiugae R"/>
              </a:rPr>
              <a:t>한눈에</a:t>
            </a:r>
            <a:r>
              <a:rPr lang="en-US" sz="5500" b="0" i="0" u="none" strike="noStrike" spc="-1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111111"/>
                </a:solidFill>
                <a:ea typeface="Hakgyoansim Jiugae R"/>
              </a:rPr>
              <a:t>보는</a:t>
            </a:r>
            <a:r>
              <a:rPr lang="en-US" sz="5500" b="0" i="0" u="none" strike="noStrike" spc="-100">
                <a:solidFill>
                  <a:srgbClr val="111111"/>
                </a:solidFill>
                <a:latin typeface="Hakgyoansim Jiugae R"/>
              </a:rPr>
              <a:t> SNS </a:t>
            </a:r>
            <a:r>
              <a:rPr lang="ko-KR" sz="5500" b="0" i="0" u="none" strike="noStrike" spc="-100">
                <a:solidFill>
                  <a:srgbClr val="111111"/>
                </a:solidFill>
                <a:ea typeface="Hakgyoansim Jiugae R"/>
              </a:rPr>
              <a:t>플랫폼별</a:t>
            </a:r>
          </a:p>
          <a:p>
            <a:pPr lvl="0" algn="l">
              <a:lnSpc>
                <a:spcPct val="99600"/>
              </a:lnSpc>
            </a:pP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핵심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전략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65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D4971"/>
                </a:solidFill>
                <a:ea typeface="Pretendard Black"/>
              </a:rPr>
              <a:t>미리튜브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541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시청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795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정체성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화제성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높은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흥미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관심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4610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9C4AFF"/>
                </a:solidFill>
                <a:ea typeface="Pretendard Black"/>
              </a:rPr>
              <a:t>미리스타그램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7155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D9F28"/>
                </a:solidFill>
                <a:ea typeface="Pretendard Black"/>
              </a:rPr>
              <a:t>미리톡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9700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0082FF"/>
                </a:solidFill>
                <a:ea typeface="Pretendard Black"/>
              </a:rPr>
              <a:t>미리북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2959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팔로워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3213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운영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컨셉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통일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제품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검색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활발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우호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5504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조회수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758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개성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바이럴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참여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8049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전환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8303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UBS/UPS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중요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전환형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니즈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135100" y="711200"/>
            <a:ext cx="41910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박스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안에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아이콘을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넣어주세요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4600" y="1333500"/>
            <a:ext cx="183642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4600" y="1511300"/>
            <a:ext cx="18364200" cy="7251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718300"/>
            <a:ext cx="7937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609600"/>
            <a:ext cx="7239000" cy="909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100" y="965200"/>
            <a:ext cx="4025900" cy="8051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6972300" y="7010400"/>
            <a:ext cx="7962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미리컴퍼니</a:t>
            </a: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마케팅팀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21500" y="2806700"/>
            <a:ext cx="8064500" cy="320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이제</a:t>
            </a:r>
            <a:r>
              <a:rPr lang="en-US" sz="7000" b="0" i="0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편리하게</a:t>
            </a:r>
          </a:p>
          <a:p>
            <a:pPr lvl="0" algn="l">
              <a:lnSpc>
                <a:spcPct val="91300"/>
              </a:lnSpc>
            </a:pP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전략</a:t>
            </a: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을</a:t>
            </a:r>
            <a:r>
              <a:rPr lang="en-US" sz="7000" b="0" i="0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수립해보세요</a:t>
            </a:r>
            <a:r>
              <a:rPr lang="en-US" sz="7000" b="0" i="0" u="none" strike="noStrike" spc="-200">
                <a:solidFill>
                  <a:srgbClr val="111111"/>
                </a:solidFill>
                <a:latin typeface="Hakgyoansim Jiugae R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0" y="1066800"/>
            <a:ext cx="5816600" cy="8153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00" y="863600"/>
            <a:ext cx="18351500" cy="8559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222500"/>
            <a:ext cx="103759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175000"/>
            <a:ext cx="10375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127500"/>
            <a:ext cx="10375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5080000"/>
            <a:ext cx="10375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032500"/>
            <a:ext cx="103759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985000"/>
            <a:ext cx="103759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5054600"/>
            <a:ext cx="28575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7937500"/>
            <a:ext cx="10375900" cy="25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6934200"/>
            <a:ext cx="5168900" cy="6489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00" y="7188200"/>
            <a:ext cx="2870200" cy="5740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6" name="TextBox 16"/>
          <p:cNvSpPr txBox="1"/>
          <p:nvPr/>
        </p:nvSpPr>
        <p:spPr>
          <a:xfrm>
            <a:off x="5638800" y="1511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1. 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요구사항 분석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71700" y="15113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800" y="6350000"/>
            <a:ext cx="2133600" cy="2146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520700" y="7620000"/>
            <a:ext cx="3683000" cy="23241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3" name="TextBox 23"/>
          <p:cNvSpPr txBox="1"/>
          <p:nvPr/>
        </p:nvSpPr>
        <p:spPr>
          <a:xfrm>
            <a:off x="14871700" y="24638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6" name="TextBox 26"/>
          <p:cNvSpPr txBox="1"/>
          <p:nvPr/>
        </p:nvSpPr>
        <p:spPr>
          <a:xfrm>
            <a:off x="14871700" y="34163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9" name="TextBox 29"/>
          <p:cNvSpPr txBox="1"/>
          <p:nvPr/>
        </p:nvSpPr>
        <p:spPr>
          <a:xfrm>
            <a:off x="14871700" y="43561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2" name="TextBox 32"/>
          <p:cNvSpPr txBox="1"/>
          <p:nvPr/>
        </p:nvSpPr>
        <p:spPr>
          <a:xfrm>
            <a:off x="14871700" y="53086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5" name="TextBox 35"/>
          <p:cNvSpPr txBox="1"/>
          <p:nvPr/>
        </p:nvSpPr>
        <p:spPr>
          <a:xfrm>
            <a:off x="14871700" y="62611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8" name="TextBox 38"/>
          <p:cNvSpPr txBox="1"/>
          <p:nvPr/>
        </p:nvSpPr>
        <p:spPr>
          <a:xfrm>
            <a:off x="14871700" y="72136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1" name="TextBox 41"/>
          <p:cNvSpPr txBox="1"/>
          <p:nvPr/>
        </p:nvSpPr>
        <p:spPr>
          <a:xfrm>
            <a:off x="14871700" y="81788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3300" y="2717800"/>
            <a:ext cx="33020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여행 </a:t>
            </a:r>
            <a:r>
              <a:rPr 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2500" b="0" i="0" u="none" strike="noStrike" spc="-100">
                <a:solidFill>
                  <a:srgbClr val="111111"/>
                </a:solidFill>
                <a:ea typeface="Hakgyoansim Jiugae R"/>
              </a:rPr>
              <a:t>플랫폼</a:t>
            </a: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ea typeface="Hakgyoansim Jiugae R"/>
              </a:rPr>
              <a:t>스타일 가이드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65200" y="1549400"/>
            <a:ext cx="28067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목차</a:t>
            </a:r>
          </a:p>
        </p:txBody>
      </p:sp>
      <p:sp>
        <p:nvSpPr>
          <p:cNvPr id="45" name="TextBox 16"/>
          <p:cNvSpPr txBox="1"/>
          <p:nvPr/>
        </p:nvSpPr>
        <p:spPr>
          <a:xfrm>
            <a:off x="5638800" y="24765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2.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USECASE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5638800" y="3390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 dirty="0">
                <a:solidFill>
                  <a:srgbClr val="111111"/>
                </a:solidFill>
                <a:latin typeface="Pretendard Bold"/>
              </a:rPr>
              <a:t>3. </a:t>
            </a:r>
            <a:r>
              <a:rPr lang="ko-KR" altLang="en-US" sz="3000" b="0" i="0" u="none" strike="noStrike" dirty="0">
                <a:solidFill>
                  <a:srgbClr val="111111"/>
                </a:solidFill>
                <a:latin typeface="Pretendard Bold"/>
              </a:rPr>
              <a:t>요구사항명세서</a:t>
            </a:r>
          </a:p>
        </p:txBody>
      </p:sp>
      <p:sp>
        <p:nvSpPr>
          <p:cNvPr id="47" name="TextBox 16"/>
          <p:cNvSpPr txBox="1"/>
          <p:nvPr/>
        </p:nvSpPr>
        <p:spPr>
          <a:xfrm>
            <a:off x="5638800" y="4305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4.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프로토타입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5676900" y="5295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5.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스타일가이드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요구사항분석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7600" y="437970"/>
            <a:ext cx="8400368" cy="95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altLang="ko-KR" sz="5500" b="0" i="0" u="none" strike="noStrike" spc="-100">
                <a:solidFill>
                  <a:srgbClr val="FD4971"/>
                </a:solidFill>
                <a:ea typeface="Hakgyoansim Jiugae R"/>
              </a:rPr>
              <a:t>USECASE </a:t>
            </a: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다이어그램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5600" y="1638300"/>
            <a:ext cx="12269912" cy="78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게시물 등록 명세서</a:t>
            </a:r>
            <a:endParaRPr lang="ko-KR" altLang="en-US" sz="3500" spc="-3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</a:p>
        </p:txBody>
      </p:sp>
      <p:graphicFrame>
        <p:nvGraphicFramePr>
          <p:cNvPr id="70" name="내용 개체 틀 9"/>
          <p:cNvGraphicFramePr>
            <a:graphicFrameLocks noGrp="1"/>
          </p:cNvGraphicFramePr>
          <p:nvPr/>
        </p:nvGraphicFramePr>
        <p:xfrm>
          <a:off x="4648200" y="3467100"/>
          <a:ext cx="12115799" cy="586739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회원들이 피드에 게시물을 올릴 수 있도록 기능한다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등록 아이콘을 눌러 게시물 등록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게시물 업로드 후 메인페이지로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9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업로드 할 파일을 선택한다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회원이 업로드 할 파일을 편집한다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회원은공유할</a:t>
                      </a:r>
                      <a:r>
                        <a:rPr lang="ko-KR" altLang="en-US" baseline="0"/>
                        <a:t> 대상을 정한다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4. </a:t>
                      </a:r>
                      <a:r>
                        <a:rPr lang="ko-KR" altLang="en-US"/>
                        <a:t>시스템은 회원이 편집한 내용을 다시 한번 회원에게 보여준다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등록 버튼을 누른다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86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1a </a:t>
                      </a:r>
                      <a:r>
                        <a:rPr lang="ko-KR" altLang="en-US"/>
                        <a:t>회원이 업로드 하는 파일이 대용량일 경우 시스템은 일정 크기 이상은 업로드 불가능하다는 메시지를 회원에게 전달한다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42672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spc="-100">
                <a:solidFill>
                  <a:schemeClr val="dk1"/>
                </a:solidFill>
                <a:latin typeface="Pretendard SemiBold"/>
              </a:rPr>
              <a:t>여행경로</a:t>
            </a: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 </a:t>
            </a:r>
            <a:r>
              <a:rPr lang="ko-KR" altLang="en-US" sz="3500" b="0" i="0" u="none" strike="noStrike" spc="-100" dirty="0">
                <a:solidFill>
                  <a:schemeClr val="dk1"/>
                </a:solidFill>
                <a:latin typeface="Pretendard SemiBold"/>
              </a:rPr>
              <a:t>등록 명세서</a:t>
            </a:r>
            <a:endParaRPr lang="ko-KR" altLang="en-US" sz="3500" spc="-30" dirty="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</a:p>
        </p:txBody>
      </p:sp>
      <p:graphicFrame>
        <p:nvGraphicFramePr>
          <p:cNvPr id="73" name="내용 개체 틀 9"/>
          <p:cNvGraphicFramePr>
            <a:graphicFrameLocks noGrp="1"/>
          </p:cNvGraphicFramePr>
          <p:nvPr/>
        </p:nvGraphicFramePr>
        <p:xfrm>
          <a:off x="4648200" y="3467100"/>
          <a:ext cx="12115800" cy="586739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3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회원이 자신의 여행경로를 지도에 표시하도록 기능한다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지도 아이콘을 눌러 여행경로 공유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여행경로 저장 후 업로드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60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지도에서 자신이 여행했던 곳을 선택한다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시스템은 선택된 곳을 연결하는 선을 그려 경로를 표시한다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공유할</a:t>
                      </a:r>
                      <a:r>
                        <a:rPr lang="ko-KR" altLang="en-US" baseline="0"/>
                        <a:t> 대상을 정한다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공유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버튼을 누른다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069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2" y="1443558"/>
            <a:ext cx="16448157" cy="939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501086"/>
            <a:ext cx="12712700" cy="800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23561" y="5941945"/>
            <a:ext cx="3708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3500" b="0" i="0" u="none" strike="noStrike" spc="-100">
                <a:solidFill>
                  <a:srgbClr val="FFFFFF"/>
                </a:solidFill>
                <a:latin typeface="Pretendard Black"/>
              </a:rPr>
              <a:t>A</a:t>
            </a:r>
            <a:r>
              <a:rPr lang="en-US" sz="3500" b="0" i="0" u="none" strike="noStrike" spc="-100">
                <a:solidFill>
                  <a:srgbClr val="FFFFFF"/>
                </a:solidFill>
                <a:latin typeface="Pretendard SemiBold"/>
              </a:rPr>
              <a:t>chievable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94329" y="1728030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회원이 로그인 하고 </a:t>
            </a:r>
            <a:r>
              <a:rPr lang="ko-KR" altLang="en-US" sz="2500" b="0" i="0" u="none" strike="noStrike" spc="-100" dirty="0" err="1">
                <a:solidFill>
                  <a:srgbClr val="111111"/>
                </a:solidFill>
                <a:latin typeface="Pretendard Bold"/>
              </a:rPr>
              <a:t>메인페이지로</a:t>
            </a: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19964" y="233018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sz="5500" b="0" i="0" u="none" strike="noStrike" spc="-100" dirty="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3000" b="0" i="0" u="none" strike="noStrike" spc="-100" dirty="0">
                <a:solidFill>
                  <a:srgbClr val="FD4971"/>
                </a:solidFill>
                <a:latin typeface="Hakgyoansim Jiugae R"/>
              </a:rPr>
              <a:t>Description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988F95-F392-4F97-9673-6DBAACDD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62" y="1467602"/>
            <a:ext cx="2514600" cy="8776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7C472ED-5815-4C0D-8B34-935FF6F3E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76" y="1681556"/>
            <a:ext cx="1243085" cy="427014"/>
          </a:xfrm>
          <a:prstGeom prst="rect">
            <a:avLst/>
          </a:prstGeom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2EA38657-ED67-4FA0-8D37-D8E4337A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1" y="2445166"/>
            <a:ext cx="16448157" cy="9398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1B76503-94A3-4A80-9FDF-D64AB9336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874" y="2464170"/>
            <a:ext cx="2541105" cy="88690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DA61C2-6AE8-45B5-97D7-EE93270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761" y="2688158"/>
            <a:ext cx="759896" cy="489230"/>
          </a:xfrm>
          <a:prstGeom prst="rect">
            <a:avLst/>
          </a:prstGeom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B6CB1158-5D53-432D-8C80-FCDCF79F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393" y="2532723"/>
            <a:ext cx="12712700" cy="800100"/>
          </a:xfrm>
          <a:prstGeom prst="rect">
            <a:avLst/>
          </a:prstGeom>
        </p:spPr>
      </p:pic>
      <p:sp>
        <p:nvSpPr>
          <p:cNvPr id="49" name="TextBox 22">
            <a:extLst>
              <a:ext uri="{FF2B5EF4-FFF2-40B4-BE49-F238E27FC236}">
                <a16:creationId xmlns:a16="http://schemas.microsoft.com/office/drawing/2014/main" id="{9674DDD1-0757-4ED3-8B7A-2DEE530E128D}"/>
              </a:ext>
            </a:extLst>
          </p:cNvPr>
          <p:cNvSpPr txBox="1"/>
          <p:nvPr/>
        </p:nvSpPr>
        <p:spPr>
          <a:xfrm>
            <a:off x="5687703" y="2754972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회원가입 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C583441E-47F8-45E2-A537-5EA64DC5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2" y="3446395"/>
            <a:ext cx="16448157" cy="9398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66276D7-00A4-4280-B398-5BAFF36522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2885" y="3541319"/>
            <a:ext cx="628650" cy="669165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BFA54B9-B710-4B2C-A623-C3E9EDFE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61" y="3530032"/>
            <a:ext cx="12712700" cy="800100"/>
          </a:xfrm>
          <a:prstGeom prst="rect">
            <a:avLst/>
          </a:prstGeom>
        </p:spPr>
      </p:pic>
      <p:sp>
        <p:nvSpPr>
          <p:cNvPr id="54" name="TextBox 22">
            <a:extLst>
              <a:ext uri="{FF2B5EF4-FFF2-40B4-BE49-F238E27FC236}">
                <a16:creationId xmlns:a16="http://schemas.microsoft.com/office/drawing/2014/main" id="{5732F5B2-6B05-4522-B45F-ABE185003144}"/>
              </a:ext>
            </a:extLst>
          </p:cNvPr>
          <p:cNvSpPr txBox="1"/>
          <p:nvPr/>
        </p:nvSpPr>
        <p:spPr>
          <a:xfrm>
            <a:off x="5646531" y="3753266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Map </a:t>
            </a: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92C774D3-7E77-4DD7-8007-8C4C7BD2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2" y="4462905"/>
            <a:ext cx="16448157" cy="9398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B00BB25-489D-41C9-802B-7E17C0C880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160" y="4519545"/>
            <a:ext cx="800100" cy="800100"/>
          </a:xfrm>
          <a:prstGeom prst="rect">
            <a:avLst/>
          </a:prstGeom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BF96470B-3ED6-4C19-82DB-A6CBCD103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4539389"/>
            <a:ext cx="12712700" cy="800100"/>
          </a:xfrm>
          <a:prstGeom prst="rect">
            <a:avLst/>
          </a:prstGeom>
        </p:spPr>
      </p:pic>
      <p:sp>
        <p:nvSpPr>
          <p:cNvPr id="61" name="TextBox 22">
            <a:extLst>
              <a:ext uri="{FF2B5EF4-FFF2-40B4-BE49-F238E27FC236}">
                <a16:creationId xmlns:a16="http://schemas.microsoft.com/office/drawing/2014/main" id="{AFD1B378-CEA1-49D5-B9C4-3A68BDA464E8}"/>
              </a:ext>
            </a:extLst>
          </p:cNvPr>
          <p:cNvSpPr txBox="1"/>
          <p:nvPr/>
        </p:nvSpPr>
        <p:spPr>
          <a:xfrm>
            <a:off x="5599245" y="4698743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사진을 넘긴다 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02321DE8-9D37-4E96-980E-1B5B2165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8" y="5446645"/>
            <a:ext cx="16448157" cy="9398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9D96CA2-7965-45CB-9089-B2D00289E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8361" y="5546935"/>
            <a:ext cx="1981200" cy="73090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5BACCB1C-973B-4E9F-B032-BA03E3CEC6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1128" y="5575971"/>
            <a:ext cx="641916" cy="64191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3D1957C-0EDB-44C5-9331-E4C4973004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8966" y="5727632"/>
            <a:ext cx="1000125" cy="352425"/>
          </a:xfrm>
          <a:prstGeom prst="rect">
            <a:avLst/>
          </a:prstGeom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D8CD4384-AE2C-4680-BEF2-B4FB7A9D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782" y="5533200"/>
            <a:ext cx="12712700" cy="800100"/>
          </a:xfrm>
          <a:prstGeom prst="rect">
            <a:avLst/>
          </a:prstGeom>
        </p:spPr>
      </p:pic>
      <p:sp>
        <p:nvSpPr>
          <p:cNvPr id="74" name="TextBox 22">
            <a:extLst>
              <a:ext uri="{FF2B5EF4-FFF2-40B4-BE49-F238E27FC236}">
                <a16:creationId xmlns:a16="http://schemas.microsoft.com/office/drawing/2014/main" id="{9D12023D-B57B-4AE7-834D-05598BBD48D1}"/>
              </a:ext>
            </a:extLst>
          </p:cNvPr>
          <p:cNvSpPr txBox="1"/>
          <p:nvPr/>
        </p:nvSpPr>
        <p:spPr>
          <a:xfrm>
            <a:off x="5599245" y="5711612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자신의 프로필 페이지로 이동한다 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AF8AF17E-1025-4157-9B8C-9E30EB3F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8" y="6443594"/>
            <a:ext cx="16448157" cy="9398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F68E9A24-4333-475F-AA7F-99E7C0937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3322" y="6699181"/>
            <a:ext cx="1247775" cy="428625"/>
          </a:xfrm>
          <a:prstGeom prst="rect">
            <a:avLst/>
          </a:prstGeom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C07C83A9-2DAB-498C-AAFF-F20160A13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29" y="6526872"/>
            <a:ext cx="12712700" cy="800100"/>
          </a:xfrm>
          <a:prstGeom prst="rect">
            <a:avLst/>
          </a:prstGeom>
        </p:spPr>
      </p:pic>
      <p:sp>
        <p:nvSpPr>
          <p:cNvPr id="80" name="TextBox 22">
            <a:extLst>
              <a:ext uri="{FF2B5EF4-FFF2-40B4-BE49-F238E27FC236}">
                <a16:creationId xmlns:a16="http://schemas.microsoft.com/office/drawing/2014/main" id="{6A541AF6-8A59-4E23-9E4F-9BD8313F8F77}"/>
              </a:ext>
            </a:extLst>
          </p:cNvPr>
          <p:cNvSpPr txBox="1"/>
          <p:nvPr/>
        </p:nvSpPr>
        <p:spPr>
          <a:xfrm>
            <a:off x="5571536" y="6680106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로그인 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22074202-8264-4EEC-BC5D-2AA14880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1" y="7456420"/>
            <a:ext cx="16448157" cy="9398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C2CE83D-1477-416E-9458-F7769C8488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7765" y="7498180"/>
            <a:ext cx="1981200" cy="856280"/>
          </a:xfrm>
          <a:prstGeom prst="rect">
            <a:avLst/>
          </a:prstGeom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57E5B6AC-E512-45AD-B5E6-271E9D9F4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7498180"/>
            <a:ext cx="12712700" cy="800100"/>
          </a:xfrm>
          <a:prstGeom prst="rect">
            <a:avLst/>
          </a:prstGeom>
        </p:spPr>
      </p:pic>
      <p:sp>
        <p:nvSpPr>
          <p:cNvPr id="89" name="TextBox 22">
            <a:extLst>
              <a:ext uri="{FF2B5EF4-FFF2-40B4-BE49-F238E27FC236}">
                <a16:creationId xmlns:a16="http://schemas.microsoft.com/office/drawing/2014/main" id="{3451EF9B-C68E-4F72-A24C-8CC4C6F4A409}"/>
              </a:ext>
            </a:extLst>
          </p:cNvPr>
          <p:cNvSpPr txBox="1"/>
          <p:nvPr/>
        </p:nvSpPr>
        <p:spPr>
          <a:xfrm>
            <a:off x="5550754" y="7732439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메인 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90" name="Picture 3">
            <a:extLst>
              <a:ext uri="{FF2B5EF4-FFF2-40B4-BE49-F238E27FC236}">
                <a16:creationId xmlns:a16="http://schemas.microsoft.com/office/drawing/2014/main" id="{92D12DE8-57FC-4A65-B1B8-0694F6E5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8" y="8538907"/>
            <a:ext cx="16448157" cy="9398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A76D4BC-8F2B-477C-B637-70B24C4280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9944" y="8661504"/>
            <a:ext cx="628650" cy="62865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83494BB-5A76-4C1E-90BC-2578423B89CA}"/>
              </a:ext>
            </a:extLst>
          </p:cNvPr>
          <p:cNvCxnSpPr/>
          <p:nvPr/>
        </p:nvCxnSpPr>
        <p:spPr>
          <a:xfrm>
            <a:off x="3251097" y="8970134"/>
            <a:ext cx="9152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Picture 4">
            <a:extLst>
              <a:ext uri="{FF2B5EF4-FFF2-40B4-BE49-F238E27FC236}">
                <a16:creationId xmlns:a16="http://schemas.microsoft.com/office/drawing/2014/main" id="{CB0C24C4-871F-4E00-B2FB-B38D9E364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64" y="8592103"/>
            <a:ext cx="12712700" cy="8001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F9DD027-AAF8-4581-A985-E5DC5CD5FA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0973" y="8712959"/>
            <a:ext cx="561975" cy="514350"/>
          </a:xfrm>
          <a:prstGeom prst="rect">
            <a:avLst/>
          </a:prstGeom>
        </p:spPr>
      </p:pic>
      <p:sp>
        <p:nvSpPr>
          <p:cNvPr id="95" name="TextBox 22">
            <a:extLst>
              <a:ext uri="{FF2B5EF4-FFF2-40B4-BE49-F238E27FC236}">
                <a16:creationId xmlns:a16="http://schemas.microsoft.com/office/drawing/2014/main" id="{3C586085-5CB4-4E86-8478-C43BCD765B44}"/>
              </a:ext>
            </a:extLst>
          </p:cNvPr>
          <p:cNvSpPr txBox="1"/>
          <p:nvPr/>
        </p:nvSpPr>
        <p:spPr>
          <a:xfrm>
            <a:off x="5512109" y="8769903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FE6214FA-745E-43F8-84BB-C55AF7632A56}"/>
              </a:ext>
            </a:extLst>
          </p:cNvPr>
          <p:cNvSpPr txBox="1"/>
          <p:nvPr/>
        </p:nvSpPr>
        <p:spPr>
          <a:xfrm>
            <a:off x="5571536" y="8769903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좋아요 버튼</a:t>
            </a:r>
            <a:r>
              <a:rPr lang="en-US" altLang="ko-KR" sz="2500" b="0" i="0" u="none" strike="noStrike" spc="-100" dirty="0">
                <a:solidFill>
                  <a:srgbClr val="111111"/>
                </a:solidFill>
                <a:latin typeface="Pretendard Bold"/>
              </a:rPr>
              <a:t>, </a:t>
            </a: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누르면 빨간색이 칠해진다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19200" y="24765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3500" b="0" i="0" u="none" strike="noStrike" spc="-100">
                <a:solidFill>
                  <a:srgbClr val="FFFFFF"/>
                </a:solidFill>
                <a:latin typeface="Pretendard SemiBold"/>
              </a:rPr>
              <a:t>구동 환경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구동 환경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endParaRPr lang="en-US" sz="3000" b="0" i="0" u="none" strike="noStrike" spc="-100">
              <a:solidFill>
                <a:srgbClr val="FD4971"/>
              </a:solidFill>
              <a:latin typeface="Hakgyoansim Jiugae R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715000" y="2725593"/>
            <a:ext cx="4752108" cy="698500"/>
            <a:chOff x="1981200" y="3557732"/>
            <a:chExt cx="4752108" cy="698500"/>
          </a:xfrm>
        </p:grpSpPr>
        <p:sp>
          <p:nvSpPr>
            <p:cNvPr id="48" name="TextBox 15"/>
            <p:cNvSpPr txBox="1"/>
            <p:nvPr/>
          </p:nvSpPr>
          <p:spPr>
            <a:xfrm>
              <a:off x="3103417" y="3655868"/>
              <a:ext cx="36298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en-US" altLang="ko-KR" sz="2500">
                  <a:solidFill>
                    <a:srgbClr val="000000"/>
                  </a:solidFill>
                  <a:latin typeface="Gmarket Sans Bold"/>
                  <a:ea typeface="Gmarket Sans Bold"/>
                </a:rPr>
                <a:t>PC/OS : Windows</a:t>
              </a:r>
              <a:endParaRPr lang="ko-KR" sz="25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49" name="그룹 24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0" name="사각형: 둥근 모서리 23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01.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5715000" y="4013200"/>
            <a:ext cx="4980708" cy="698500"/>
            <a:chOff x="1981200" y="3557732"/>
            <a:chExt cx="4980708" cy="698500"/>
          </a:xfrm>
        </p:grpSpPr>
        <p:sp>
          <p:nvSpPr>
            <p:cNvPr id="53" name="TextBox 15"/>
            <p:cNvSpPr txBox="1"/>
            <p:nvPr/>
          </p:nvSpPr>
          <p:spPr>
            <a:xfrm>
              <a:off x="3103417" y="3655868"/>
              <a:ext cx="38584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 dirty="0" err="1">
                  <a:solidFill>
                    <a:srgbClr val="000000"/>
                  </a:solidFill>
                  <a:latin typeface="Gmarket Sans Bold"/>
                  <a:ea typeface="Gmarket Sans Bold"/>
                </a:rPr>
                <a:t>웹브라우저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 : Chrome</a:t>
              </a:r>
              <a:endParaRPr lang="ko-KR" altLang="ko-KR" sz="2800" b="0" i="0" u="none" strike="noStrike" dirty="0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4" name="그룹 28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5" name="사각형: 둥근 모서리 2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02.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5715000" y="5264150"/>
            <a:ext cx="6136408" cy="698500"/>
            <a:chOff x="1981200" y="3557732"/>
            <a:chExt cx="6136408" cy="698500"/>
          </a:xfrm>
        </p:grpSpPr>
        <p:sp>
          <p:nvSpPr>
            <p:cNvPr id="58" name="TextBox 15"/>
            <p:cNvSpPr txBox="1"/>
            <p:nvPr/>
          </p:nvSpPr>
          <p:spPr>
            <a:xfrm>
              <a:off x="3103417" y="3655868"/>
              <a:ext cx="50141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해상도 </a:t>
              </a:r>
              <a:r>
                <a:rPr lang="en-US" altLang="ko-KR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: 1920 x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 </a:t>
              </a:r>
              <a:r>
                <a:rPr lang="en-US" altLang="ko-KR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1080(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px)</a:t>
              </a:r>
              <a:endParaRPr lang="ko-KR" altLang="ko-KR" sz="2800" b="0" i="0" u="none" strike="noStrike" dirty="0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9" name="그룹 33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0" name="사각형: 둥근 모서리 34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03.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5715000" y="6515100"/>
            <a:ext cx="4475018" cy="698500"/>
            <a:chOff x="1981200" y="3557732"/>
            <a:chExt cx="4475018" cy="698500"/>
          </a:xfrm>
        </p:grpSpPr>
        <p:sp>
          <p:nvSpPr>
            <p:cNvPr id="63" name="TextBox 15"/>
            <p:cNvSpPr txBox="1"/>
            <p:nvPr/>
          </p:nvSpPr>
          <p:spPr>
            <a:xfrm>
              <a:off x="3103418" y="3604614"/>
              <a:ext cx="3352800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ko-KR" altLang="en-US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레이아웃</a:t>
              </a:r>
              <a:endParaRPr lang="ko-KR" sz="2800" b="0" i="0" u="none" strike="noStrike" dirty="0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64" name="그룹 38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5" name="사각형: 둥근 모서리 3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04.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9400311" y="6935642"/>
            <a:ext cx="3352800" cy="2276475"/>
            <a:chOff x="5971311" y="6528491"/>
            <a:chExt cx="3352800" cy="2719532"/>
          </a:xfrm>
        </p:grpSpPr>
        <p:sp>
          <p:nvSpPr>
            <p:cNvPr id="68" name="사각형: 둥근 모서리 42"/>
            <p:cNvSpPr/>
            <p:nvPr/>
          </p:nvSpPr>
          <p:spPr>
            <a:xfrm>
              <a:off x="5971311" y="6528491"/>
              <a:ext cx="3352800" cy="2719532"/>
            </a:xfrm>
            <a:prstGeom prst="roundRect">
              <a:avLst>
                <a:gd name="adj" fmla="val 95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9" name="TextBox 41"/>
            <p:cNvSpPr txBox="1"/>
            <p:nvPr/>
          </p:nvSpPr>
          <p:spPr>
            <a:xfrm>
              <a:off x="6224152" y="6629536"/>
              <a:ext cx="2843647" cy="2398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</a:t>
              </a:r>
              <a:r>
                <a:rPr lang="ko-KR" altLang="en-US" sz="2100">
                  <a:latin typeface="Gmarket Sans Bold"/>
                  <a:ea typeface="Gmarket Sans Bold"/>
                </a:rPr>
                <a:t>화면구조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Header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Navigation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ContentsArea</a:t>
              </a:r>
              <a:endParaRPr lang="ko-KR" altLang="en-US" sz="2100">
                <a:latin typeface="Gmarket Sans Bold"/>
                <a:ea typeface="Gmarket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6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959100"/>
            <a:ext cx="7848600" cy="985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3340100"/>
            <a:ext cx="4368800" cy="871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4216400"/>
            <a:ext cx="1346200" cy="1371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0" y="4216400"/>
            <a:ext cx="1346200" cy="137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00" y="4216400"/>
            <a:ext cx="1346200" cy="137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5651500"/>
            <a:ext cx="1346200" cy="1371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0300" y="5651500"/>
            <a:ext cx="1346200" cy="1371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600" y="5651500"/>
            <a:ext cx="1346200" cy="1371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0" y="7086600"/>
            <a:ext cx="13462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0300" y="7086600"/>
            <a:ext cx="1346200" cy="1371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4600" y="7086600"/>
            <a:ext cx="1346200" cy="1371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0" y="8534400"/>
            <a:ext cx="1346200" cy="1371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0300" y="8534400"/>
            <a:ext cx="1346200" cy="1371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84600" y="8534400"/>
            <a:ext cx="1346200" cy="13716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959100"/>
            <a:ext cx="7848600" cy="9855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3340100"/>
            <a:ext cx="4368800" cy="8712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9300" y="4216400"/>
            <a:ext cx="4102100" cy="4191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80600" y="4749800"/>
            <a:ext cx="1625600" cy="495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7740000">
            <a:off x="11569700" y="4940300"/>
            <a:ext cx="215900" cy="7620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568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439900" y="3708400"/>
            <a:ext cx="33274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쇼핑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태그</a:t>
            </a:r>
          </a:p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추가하기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기능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880600" y="8686800"/>
            <a:ext cx="3670300" cy="127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439900" y="5168900"/>
            <a:ext cx="3314700" cy="977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행동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/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전환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인풀루언서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마케팅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753600" y="4826000"/>
            <a:ext cx="1879600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FFFFFF"/>
                </a:solidFill>
                <a:ea typeface="Pretendard Black"/>
              </a:rPr>
              <a:t>미리도자기컵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0100" y="774700"/>
            <a:ext cx="11874500" cy="181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100" dirty="0">
                <a:solidFill>
                  <a:srgbClr val="111111"/>
                </a:solidFill>
                <a:latin typeface="Hakgyoansim Jiugae R"/>
              </a:rPr>
              <a:t>프로토타입</a:t>
            </a:r>
            <a:endParaRPr lang="en-US" altLang="ko-KR" sz="5500" b="0" i="0" u="none" strike="noStrike" spc="-100" dirty="0">
              <a:solidFill>
                <a:srgbClr val="111111"/>
              </a:solidFill>
              <a:latin typeface="Hakgyoansim Jiugae R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5500" b="0" i="0" u="none" strike="noStrike" spc="-100" dirty="0" err="1">
                <a:solidFill>
                  <a:srgbClr val="111111"/>
                </a:solidFill>
                <a:latin typeface="Hakgyoansim Jiugae R"/>
                <a:ea typeface="Hakgyoansim Jiugae R"/>
              </a:rPr>
              <a:t>Travelgram</a:t>
            </a:r>
            <a:endParaRPr lang="ko-KR" sz="5500" b="0" i="0" u="none" strike="noStrike" spc="-100" dirty="0">
              <a:solidFill>
                <a:srgbClr val="9C4AFF"/>
              </a:solidFill>
              <a:ea typeface="Hakgyoansim Jiugae 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4135100" y="711200"/>
            <a:ext cx="41910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컬러를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메인으로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사용하세요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35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651500" y="9220200"/>
            <a:ext cx="1866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249400" y="9220200"/>
            <a:ext cx="1866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829300" y="3708400"/>
            <a:ext cx="33274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채널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콘셉트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 </a:t>
            </a:r>
          </a:p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맞춤형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피드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운영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816600" y="5168900"/>
            <a:ext cx="3314700" cy="207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비주얼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강조형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페르소나형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정보형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카툰형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443</Words>
  <Application>Microsoft Office PowerPoint</Application>
  <PresentationFormat>사용자 지정</PresentationFormat>
  <Paragraphs>133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Cinzel Black</vt:lpstr>
      <vt:lpstr>Gmarket Sans Bold</vt:lpstr>
      <vt:lpstr>Hakgyoansim Jiugae R</vt:lpstr>
      <vt:lpstr>Pretendard Black</vt:lpstr>
      <vt:lpstr>Pretendard Bold</vt:lpstr>
      <vt:lpstr>Pretendard ExtraBold</vt:lpstr>
      <vt:lpstr>Pretendard Light</vt:lpstr>
      <vt:lpstr>Pretendard Regular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FullName</cp:lastModifiedBy>
  <cp:revision>27</cp:revision>
  <dcterms:created xsi:type="dcterms:W3CDTF">2006-08-16T00:00:00Z</dcterms:created>
  <dcterms:modified xsi:type="dcterms:W3CDTF">2025-07-11T08:59:36Z</dcterms:modified>
  <cp:version/>
</cp:coreProperties>
</file>