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70" r:id="rId4"/>
    <p:sldId id="271" r:id="rId5"/>
    <p:sldId id="268" r:id="rId6"/>
    <p:sldId id="269" r:id="rId7"/>
    <p:sldId id="261" r:id="rId8"/>
    <p:sldId id="272" r:id="rId9"/>
    <p:sldId id="267" r:id="rId10"/>
    <p:sldId id="265" r:id="rId11"/>
    <p:sldId id="264" r:id="rId12"/>
    <p:sldId id="266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3719" autoAdjust="0"/>
  </p:normalViewPr>
  <p:slideViewPr>
    <p:cSldViewPr>
      <p:cViewPr varScale="1">
        <p:scale>
          <a:sx n="69" d="100"/>
          <a:sy n="69" d="100"/>
        </p:scale>
        <p:origin x="180" y="174"/>
      </p:cViewPr>
      <p:guideLst>
        <p:guide orient="horz" pos="323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2025-07-11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6957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51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openxmlformats.org/officeDocument/2006/relationships/image" Target="../media/image59.png"/><Relationship Id="rId5" Type="http://schemas.openxmlformats.org/officeDocument/2006/relationships/image" Target="../media/image5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33500"/>
            <a:ext cx="18364200" cy="763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14400" y="1511300"/>
            <a:ext cx="18364200" cy="72517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7023100"/>
            <a:ext cx="7937500" cy="254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2" name="TextBox 12"/>
          <p:cNvSpPr txBox="1"/>
          <p:nvPr/>
        </p:nvSpPr>
        <p:spPr>
          <a:xfrm>
            <a:off x="1828800" y="73152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Travel_SNS</a:t>
            </a:r>
            <a:r>
              <a:rPr lang="ko-KR" sz="3000" b="0" i="0" u="none" strike="noStrike">
                <a:solidFill>
                  <a:srgbClr val="111111"/>
                </a:solidFill>
                <a:ea typeface="Pretendard Bold"/>
              </a:rPr>
              <a:t>팀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(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서동성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,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 박준형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,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 이인호</a:t>
            </a:r>
            <a:r>
              <a:rPr lang="en-US" altLang="ko-KR" sz="3000" b="0" i="0" u="none" strike="noStrike">
                <a:solidFill>
                  <a:srgbClr val="111111"/>
                </a:solidFill>
                <a:ea typeface="Pretendard Bold"/>
              </a:rPr>
              <a:t>)</a:t>
            </a: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65300" y="2501900"/>
            <a:ext cx="8064500" cy="2222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7000" b="0" i="0" u="none" strike="noStrike" spc="-200">
                <a:solidFill>
                  <a:srgbClr val="FD4971"/>
                </a:solidFill>
                <a:latin typeface="Hakgyoansim Jiugae R"/>
              </a:rPr>
              <a:t>여행</a:t>
            </a:r>
            <a:r>
              <a:rPr lang="en-US" altLang="ko-KR" sz="7000" b="0" i="0" u="none" strike="noStrike" spc="-2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en-US" sz="7000" b="0" i="0" u="none" strike="noStrike" spc="-200">
                <a:solidFill>
                  <a:srgbClr val="FD4971"/>
                </a:solidFill>
                <a:latin typeface="Hakgyoansim Jiugae R"/>
              </a:rPr>
              <a:t>SNS </a:t>
            </a:r>
            <a:r>
              <a:rPr lang="ko-KR" sz="7000" b="0" i="0" u="none" strike="noStrike" spc="-200">
                <a:solidFill>
                  <a:srgbClr val="FD4971"/>
                </a:solidFill>
                <a:ea typeface="Hakgyoansim Jiugae R"/>
              </a:rPr>
              <a:t>플랫폼</a:t>
            </a:r>
          </a:p>
          <a:p>
            <a:pPr lvl="0" algn="l">
              <a:lnSpc>
                <a:spcPct val="91300"/>
              </a:lnSpc>
              <a:defRPr/>
            </a:pPr>
            <a:r>
              <a:rPr lang="ko-KR" altLang="en-US" sz="7000" b="0" i="0" u="none" strike="noStrike" spc="-200">
                <a:solidFill>
                  <a:srgbClr val="111111"/>
                </a:solidFill>
                <a:ea typeface="Hakgyoansim Jiugae R"/>
              </a:rPr>
              <a:t>스타일 가이드</a:t>
            </a: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827438" y="3089392"/>
            <a:ext cx="5310796" cy="4902686"/>
          </a:xfrm>
          <a:prstGeom prst="rect">
            <a:avLst/>
          </a:prstGeom>
        </p:spPr>
      </p:pic>
      <p:sp>
        <p:nvSpPr>
          <p:cNvPr id="23" name="TextBox 12"/>
          <p:cNvSpPr txBox="1"/>
          <p:nvPr/>
        </p:nvSpPr>
        <p:spPr>
          <a:xfrm>
            <a:off x="1866900" y="62103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ko-KR" altLang="en-US" sz="3000" b="0" i="0" u="none" strike="noStrike">
                <a:solidFill>
                  <a:srgbClr val="111111"/>
                </a:solidFill>
                <a:ea typeface="Pretendard Bold"/>
              </a:rPr>
              <a:t>내 여행을 기록하자</a:t>
            </a:r>
            <a:endParaRPr lang="en-US" altLang="ko-KR" sz="3000" b="0" i="0" u="none" strike="noStrike">
              <a:solidFill>
                <a:srgbClr val="111111"/>
              </a:solidFill>
              <a:ea typeface="Pretendar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959100"/>
            <a:ext cx="7848600" cy="9855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3340100"/>
            <a:ext cx="4368800" cy="8712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000" y="4216400"/>
            <a:ext cx="1346200" cy="13716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0300" y="4216400"/>
            <a:ext cx="1346200" cy="1371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4600" y="4216400"/>
            <a:ext cx="1346200" cy="1371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000" y="5651500"/>
            <a:ext cx="1346200" cy="1371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00300" y="5651500"/>
            <a:ext cx="1346200" cy="1371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4600" y="5651500"/>
            <a:ext cx="1346200" cy="1371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000" y="7086600"/>
            <a:ext cx="1346200" cy="1371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00300" y="7086600"/>
            <a:ext cx="1346200" cy="1371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4600" y="7086600"/>
            <a:ext cx="1346200" cy="1371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16000" y="8534400"/>
            <a:ext cx="1346200" cy="1371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400300" y="8534400"/>
            <a:ext cx="1346200" cy="1371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84600" y="8534400"/>
            <a:ext cx="1346200" cy="13716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200" y="2959100"/>
            <a:ext cx="7848600" cy="98552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2300" y="3340100"/>
            <a:ext cx="4368800" cy="8712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639300" y="4216400"/>
            <a:ext cx="4102100" cy="41910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880600" y="4749800"/>
            <a:ext cx="1625600" cy="495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7740000">
            <a:off x="11569700" y="4940300"/>
            <a:ext cx="215900" cy="762000"/>
          </a:xfrm>
          <a:prstGeom prst="rect">
            <a:avLst/>
          </a:prstGeom>
        </p:spPr>
      </p:pic>
      <p:sp>
        <p:nvSpPr>
          <p:cNvPr id="24" name="TextBox 24"/>
          <p:cNvSpPr txBox="1"/>
          <p:nvPr/>
        </p:nvSpPr>
        <p:spPr>
          <a:xfrm>
            <a:off x="9956800" y="3594100"/>
            <a:ext cx="34798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500" b="0" i="0" u="none" strike="noStrike" spc="-100">
                <a:solidFill>
                  <a:srgbClr val="9C4AFF"/>
                </a:solidFill>
                <a:latin typeface="Cinzel Black"/>
              </a:rPr>
              <a:t>Travel</a:t>
            </a:r>
            <a:r>
              <a:rPr lang="en-US" sz="2500" b="0" i="0" u="none" strike="noStrike" spc="-100">
                <a:solidFill>
                  <a:srgbClr val="9C4AFF"/>
                </a:solidFill>
                <a:latin typeface="Cinzel Black"/>
              </a:rPr>
              <a:t>gram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4439900" y="3708400"/>
            <a:ext cx="33274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쇼핑</a:t>
            </a:r>
            <a:r>
              <a:rPr lang="en-US" sz="3000" b="0" i="0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태그</a:t>
            </a:r>
          </a:p>
          <a:p>
            <a:pPr lvl="0" algn="l">
              <a:lnSpc>
                <a:spcPct val="116199"/>
              </a:lnSpc>
            </a:pP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추가하기</a:t>
            </a:r>
            <a:r>
              <a:rPr lang="en-US" sz="3000" b="0" i="0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기능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880600" y="8686800"/>
            <a:ext cx="3670300" cy="1270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이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화면은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실제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서비스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화면을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캡쳐해서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넣어주세요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.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이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화면은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실제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서비스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화면을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캡쳐해서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넣어주세요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.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이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화면은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실제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서비스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화면을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캡쳐해서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1600" b="1" i="0" u="none" strike="noStrike">
                <a:solidFill>
                  <a:srgbClr val="111111"/>
                </a:solidFill>
                <a:ea typeface="Pretendard Regular"/>
              </a:rPr>
              <a:t>넣어주세요</a:t>
            </a:r>
            <a:r>
              <a:rPr lang="en-US" sz="1600" b="1" i="0" u="none" strike="noStrike">
                <a:solidFill>
                  <a:srgbClr val="111111"/>
                </a:solidFill>
                <a:latin typeface="Pretendard Regular"/>
              </a:rPr>
              <a:t>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439900" y="5168900"/>
            <a:ext cx="3314700" cy="977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행동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/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전환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유도</a:t>
            </a:r>
          </a:p>
          <a:p>
            <a:pPr marL="342900" lvl="0" indent="-342900" algn="l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인풀루언서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마케팅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9753600" y="4826000"/>
            <a:ext cx="1879600" cy="330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1800" b="0" i="0" u="none" strike="noStrike">
                <a:solidFill>
                  <a:srgbClr val="FFFFFF"/>
                </a:solidFill>
                <a:ea typeface="Pretendard Black"/>
              </a:rPr>
              <a:t>미리도자기컵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00100" y="774700"/>
            <a:ext cx="11874500" cy="181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5500" b="0" i="0" u="none" strike="noStrike" spc="-100" dirty="0">
                <a:solidFill>
                  <a:srgbClr val="111111"/>
                </a:solidFill>
                <a:latin typeface="Hakgyoansim Jiugae R"/>
              </a:rPr>
              <a:t>프로토타입</a:t>
            </a:r>
            <a:endParaRPr lang="en-US" altLang="ko-KR" sz="5500" b="0" i="0" u="none" strike="noStrike" spc="-100" dirty="0">
              <a:solidFill>
                <a:srgbClr val="111111"/>
              </a:solidFill>
              <a:latin typeface="Hakgyoansim Jiugae R"/>
            </a:endParaRPr>
          </a:p>
          <a:p>
            <a:pPr lvl="0" algn="l">
              <a:lnSpc>
                <a:spcPct val="99600"/>
              </a:lnSpc>
            </a:pPr>
            <a:r>
              <a:rPr lang="en-US" altLang="ko-KR" sz="5500" b="0" i="0" u="none" strike="noStrike" spc="-100" dirty="0" err="1">
                <a:solidFill>
                  <a:srgbClr val="111111"/>
                </a:solidFill>
                <a:latin typeface="Hakgyoansim Jiugae R"/>
                <a:ea typeface="Hakgyoansim Jiugae R"/>
              </a:rPr>
              <a:t>Travelgram</a:t>
            </a:r>
            <a:endParaRPr lang="ko-KR" sz="5500" b="0" i="0" u="none" strike="noStrike" spc="-100" dirty="0">
              <a:solidFill>
                <a:srgbClr val="9C4AFF"/>
              </a:solidFill>
              <a:ea typeface="Hakgyoansim Jiugae R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4135100" y="711200"/>
            <a:ext cx="4191000" cy="266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해당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SNS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컬러를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메인으로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사용하세요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33500" y="3594100"/>
            <a:ext cx="3479800" cy="444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500" b="0" i="0" u="none" strike="noStrike" spc="-100">
                <a:solidFill>
                  <a:srgbClr val="9C4AFF"/>
                </a:solidFill>
                <a:latin typeface="Cinzel Black"/>
              </a:rPr>
              <a:t>Travel</a:t>
            </a:r>
            <a:r>
              <a:rPr lang="en-US" sz="2500" b="0" i="0" u="none" strike="noStrike" spc="-100">
                <a:solidFill>
                  <a:srgbClr val="9C4AFF"/>
                </a:solidFill>
                <a:latin typeface="Cinzel Black"/>
              </a:rPr>
              <a:t>gram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651500" y="9220200"/>
            <a:ext cx="18669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실제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서비스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화면을</a:t>
            </a:r>
          </a:p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캡쳐해서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넣으세요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4249400" y="9220200"/>
            <a:ext cx="18669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실제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서비스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화면을</a:t>
            </a:r>
          </a:p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캡쳐해서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넣으세요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829300" y="3708400"/>
            <a:ext cx="33274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채널</a:t>
            </a:r>
            <a:r>
              <a:rPr lang="en-US" sz="3000" b="0" i="0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콘셉트</a:t>
            </a:r>
            <a:r>
              <a:rPr lang="en-US" sz="3000" b="0" i="0" u="none" strike="noStrike" spc="-100">
                <a:solidFill>
                  <a:srgbClr val="111111"/>
                </a:solidFill>
                <a:latin typeface="Pretendard Black"/>
              </a:rPr>
              <a:t> </a:t>
            </a:r>
          </a:p>
          <a:p>
            <a:pPr lvl="0" algn="l">
              <a:lnSpc>
                <a:spcPct val="116199"/>
              </a:lnSpc>
            </a:pP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맞춤형</a:t>
            </a:r>
            <a:r>
              <a:rPr lang="en-US" sz="3000" b="0" i="0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피드</a:t>
            </a:r>
            <a:r>
              <a:rPr lang="en-US" sz="3000" b="0" i="0" u="none" strike="noStrike" spc="-100">
                <a:solidFill>
                  <a:srgbClr val="111111"/>
                </a:solidFill>
                <a:latin typeface="Pretendard Black"/>
              </a:rPr>
              <a:t> </a:t>
            </a:r>
            <a:r>
              <a:rPr lang="ko-KR" sz="3000" b="0" i="0" u="none" strike="noStrike" spc="-100">
                <a:solidFill>
                  <a:srgbClr val="111111"/>
                </a:solidFill>
                <a:ea typeface="Pretendard Black"/>
              </a:rPr>
              <a:t>운영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816600" y="5168900"/>
            <a:ext cx="3314700" cy="207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비주얼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강조형</a:t>
            </a:r>
          </a:p>
          <a:p>
            <a:pPr marL="342900" lvl="0" indent="-342900" algn="l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페르소나형</a:t>
            </a:r>
          </a:p>
          <a:p>
            <a:pPr marL="342900" lvl="0" indent="-342900" algn="l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정보형</a:t>
            </a:r>
          </a:p>
          <a:p>
            <a:pPr marL="342900" lvl="0" indent="-342900" algn="l">
              <a:lnSpc>
                <a:spcPct val="141100"/>
              </a:lnSpc>
              <a:buClr>
                <a:srgbClr val="111111"/>
              </a:buClr>
              <a:buFont typeface="Arial"/>
              <a:buChar char="●"/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카툰형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4965700"/>
            <a:ext cx="3860800" cy="1104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800" y="4965700"/>
            <a:ext cx="3860800" cy="1104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300" y="4965700"/>
            <a:ext cx="3860800" cy="1104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65700"/>
            <a:ext cx="3860800" cy="1104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000" y="4241800"/>
            <a:ext cx="1447800" cy="1447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0" y="4241800"/>
            <a:ext cx="1447800" cy="1447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1000" y="4241800"/>
            <a:ext cx="1447800" cy="1447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82800" y="4241800"/>
            <a:ext cx="1447800" cy="1447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72800" y="4457700"/>
            <a:ext cx="558800" cy="1003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700000">
            <a:off x="15303500" y="4330700"/>
            <a:ext cx="419100" cy="1257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2100" y="4457700"/>
            <a:ext cx="723900" cy="1016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700000">
            <a:off x="2489200" y="4406900"/>
            <a:ext cx="622300" cy="10922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812800" y="3187700"/>
            <a:ext cx="3886200" cy="762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5067300" y="3187700"/>
            <a:ext cx="3886200" cy="762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0800000">
            <a:off x="9309100" y="3187700"/>
            <a:ext cx="3886200" cy="762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 rot="10800000">
            <a:off x="13563600" y="3187700"/>
            <a:ext cx="3886200" cy="762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701800" y="6400800"/>
            <a:ext cx="6362700" cy="127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5969000" y="6400800"/>
            <a:ext cx="6362700" cy="12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0198100" y="6388100"/>
            <a:ext cx="6362700" cy="127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800100" y="774700"/>
            <a:ext cx="10210800" cy="1816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5500" b="0" i="0" u="none" strike="noStrike" spc="-100">
                <a:solidFill>
                  <a:srgbClr val="111111"/>
                </a:solidFill>
                <a:ea typeface="Hakgyoansim Jiugae R"/>
              </a:rPr>
              <a:t>한눈에</a:t>
            </a:r>
            <a:r>
              <a:rPr lang="en-US" sz="5500" b="0" i="0" u="none" strike="noStrike" spc="-1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5500" b="0" i="0" u="none" strike="noStrike" spc="-100">
                <a:solidFill>
                  <a:srgbClr val="111111"/>
                </a:solidFill>
                <a:ea typeface="Hakgyoansim Jiugae R"/>
              </a:rPr>
              <a:t>보는</a:t>
            </a:r>
            <a:r>
              <a:rPr lang="en-US" sz="5500" b="0" i="0" u="none" strike="noStrike" spc="-100">
                <a:solidFill>
                  <a:srgbClr val="111111"/>
                </a:solidFill>
                <a:latin typeface="Hakgyoansim Jiugae R"/>
              </a:rPr>
              <a:t> SNS </a:t>
            </a:r>
            <a:r>
              <a:rPr lang="ko-KR" sz="5500" b="0" i="0" u="none" strike="noStrike" spc="-100">
                <a:solidFill>
                  <a:srgbClr val="111111"/>
                </a:solidFill>
                <a:ea typeface="Hakgyoansim Jiugae R"/>
              </a:rPr>
              <a:t>플랫폼별</a:t>
            </a:r>
          </a:p>
          <a:p>
            <a:pPr lvl="0" algn="l">
              <a:lnSpc>
                <a:spcPct val="99600"/>
              </a:lnSpc>
            </a:pPr>
            <a:r>
              <a:rPr lang="ko-KR" sz="5500" b="0" i="0" u="none" strike="noStrike" spc="-100">
                <a:solidFill>
                  <a:srgbClr val="FD4971"/>
                </a:solidFill>
                <a:ea typeface="Hakgyoansim Jiugae R"/>
              </a:rPr>
              <a:t>마케팅</a:t>
            </a:r>
            <a:r>
              <a:rPr lang="en-US" sz="5500" b="0" i="0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5500" b="0" i="0" u="none" strike="noStrike" spc="-100">
                <a:solidFill>
                  <a:srgbClr val="FD4971"/>
                </a:solidFill>
                <a:ea typeface="Hakgyoansim Jiugae R"/>
              </a:rPr>
              <a:t>핵심</a:t>
            </a:r>
            <a:r>
              <a:rPr lang="en-US" sz="5500" b="0" i="0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5500" b="0" i="0" u="none" strike="noStrike" spc="-100">
                <a:solidFill>
                  <a:srgbClr val="FD4971"/>
                </a:solidFill>
                <a:ea typeface="Hakgyoansim Jiugae R"/>
              </a:rPr>
              <a:t>전략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06500" y="3530600"/>
            <a:ext cx="3086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FD4971"/>
                </a:solidFill>
                <a:ea typeface="Pretendard Black"/>
              </a:rPr>
              <a:t>미리튜브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54100" y="6743700"/>
            <a:ext cx="3314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시청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79500" y="7607300"/>
            <a:ext cx="3314700" cy="152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채널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정체성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확립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화제성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높은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흥미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관심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유도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5461000" y="3530600"/>
            <a:ext cx="3086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9C4AFF"/>
                </a:solidFill>
                <a:ea typeface="Pretendard Black"/>
              </a:rPr>
              <a:t>미리스타그램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715500" y="3530600"/>
            <a:ext cx="3086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FD9F28"/>
                </a:solidFill>
                <a:ea typeface="Pretendard Black"/>
              </a:rPr>
              <a:t>미리톡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970000" y="3530600"/>
            <a:ext cx="30861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99600"/>
              </a:lnSpc>
            </a:pPr>
            <a:r>
              <a:rPr lang="ko-KR" sz="2500" b="0" i="0" u="none" strike="noStrike" spc="-100">
                <a:solidFill>
                  <a:srgbClr val="0082FF"/>
                </a:solidFill>
                <a:ea typeface="Pretendard Black"/>
              </a:rPr>
              <a:t>미리북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5295900" y="6743700"/>
            <a:ext cx="3314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팔로워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5321300" y="7607300"/>
            <a:ext cx="3314700" cy="152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운영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컨셉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통일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제품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검색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활발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우호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창출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550400" y="6743700"/>
            <a:ext cx="3314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조회수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575800" y="7607300"/>
            <a:ext cx="3314700" cy="152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채널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개성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확립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바이럴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참여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유도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804900" y="6743700"/>
            <a:ext cx="33147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전환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ExtraBold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ExtraBold"/>
              </a:rPr>
              <a:t>유효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3830300" y="7607300"/>
            <a:ext cx="3314700" cy="152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41100"/>
              </a:lnSpc>
            </a:pP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UBS/UPS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중요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전환형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  <a:p>
            <a:pPr lvl="0" algn="ctr">
              <a:lnSpc>
                <a:spcPct val="141100"/>
              </a:lnSpc>
            </a:pP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니즈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창출</a:t>
            </a:r>
            <a:r>
              <a:rPr lang="en-US" sz="2500" b="0" i="0" u="none" strike="noStrike" spc="-100">
                <a:solidFill>
                  <a:srgbClr val="111111"/>
                </a:solidFill>
                <a:latin typeface="Pretendard Regular"/>
              </a:rPr>
              <a:t> </a:t>
            </a:r>
            <a:r>
              <a:rPr lang="ko-KR" sz="2500" b="0" i="0" u="none" strike="noStrike" spc="-100">
                <a:solidFill>
                  <a:srgbClr val="111111"/>
                </a:solidFill>
                <a:ea typeface="Pretendard Regular"/>
              </a:rPr>
              <a:t>콘텐츠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4135100" y="711200"/>
            <a:ext cx="4191000" cy="266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박스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안에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해당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SNS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아이콘을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 </a:t>
            </a:r>
            <a:r>
              <a:rPr lang="ko-KR" sz="1500" b="0" i="0" u="none" strike="noStrike">
                <a:solidFill>
                  <a:srgbClr val="111111"/>
                </a:solidFill>
                <a:ea typeface="Pretendard Light"/>
              </a:rPr>
              <a:t>넣어주세요</a:t>
            </a:r>
            <a:r>
              <a:rPr lang="en-US" sz="1500" b="0" i="0" u="none" strike="noStrike">
                <a:solidFill>
                  <a:srgbClr val="111111"/>
                </a:solidFill>
                <a:latin typeface="Pretendard Light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44600" y="1333500"/>
            <a:ext cx="18364200" cy="763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44600" y="1511300"/>
            <a:ext cx="18364200" cy="7251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6718300"/>
            <a:ext cx="7937500" cy="254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500" y="609600"/>
            <a:ext cx="7239000" cy="9093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8100" y="965200"/>
            <a:ext cx="4025900" cy="80518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2" name="TextBox 12"/>
          <p:cNvSpPr txBox="1"/>
          <p:nvPr/>
        </p:nvSpPr>
        <p:spPr>
          <a:xfrm>
            <a:off x="6972300" y="7010400"/>
            <a:ext cx="79629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3000" b="0" i="0" u="none" strike="noStrike">
                <a:solidFill>
                  <a:srgbClr val="111111"/>
                </a:solidFill>
                <a:ea typeface="Pretendard Bold"/>
              </a:rPr>
              <a:t>미리컴퍼니</a:t>
            </a: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 </a:t>
            </a:r>
            <a:r>
              <a:rPr lang="ko-KR" sz="3000" b="0" i="0" u="none" strike="noStrike">
                <a:solidFill>
                  <a:srgbClr val="111111"/>
                </a:solidFill>
                <a:ea typeface="Pretendard Bold"/>
              </a:rPr>
              <a:t>마케팅팀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921500" y="2806700"/>
            <a:ext cx="8064500" cy="3200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ko-KR" sz="7000" b="0" i="0" u="none" strike="noStrike" spc="-200">
                <a:solidFill>
                  <a:srgbClr val="111111"/>
                </a:solidFill>
                <a:ea typeface="Hakgyoansim Jiugae R"/>
              </a:rPr>
              <a:t>이제</a:t>
            </a:r>
            <a:r>
              <a:rPr lang="en-US" sz="7000" b="0" i="0" u="none" strike="noStrike" spc="-2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7000" b="0" i="0" u="none" strike="noStrike" spc="-200">
                <a:solidFill>
                  <a:srgbClr val="111111"/>
                </a:solidFill>
                <a:ea typeface="Hakgyoansim Jiugae R"/>
              </a:rPr>
              <a:t>편리하게</a:t>
            </a:r>
          </a:p>
          <a:p>
            <a:pPr lvl="0" algn="l">
              <a:lnSpc>
                <a:spcPct val="91300"/>
              </a:lnSpc>
            </a:pPr>
            <a:r>
              <a:rPr lang="en-US" sz="7000" b="0" i="0" u="none" strike="noStrike" spc="-200">
                <a:solidFill>
                  <a:srgbClr val="FD4971"/>
                </a:solidFill>
                <a:latin typeface="Hakgyoansim Jiugae R"/>
              </a:rPr>
              <a:t>SNS </a:t>
            </a:r>
            <a:r>
              <a:rPr lang="ko-KR" sz="7000" b="0" i="0" u="none" strike="noStrike" spc="-200">
                <a:solidFill>
                  <a:srgbClr val="FD4971"/>
                </a:solidFill>
                <a:ea typeface="Hakgyoansim Jiugae R"/>
              </a:rPr>
              <a:t>마케팅</a:t>
            </a:r>
            <a:r>
              <a:rPr lang="en-US" sz="7000" b="0" i="0" u="none" strike="noStrike" spc="-20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ko-KR" sz="7000" b="0" i="0" u="none" strike="noStrike" spc="-200">
                <a:solidFill>
                  <a:srgbClr val="FD4971"/>
                </a:solidFill>
                <a:ea typeface="Hakgyoansim Jiugae R"/>
              </a:rPr>
              <a:t>전략</a:t>
            </a:r>
            <a:r>
              <a:rPr lang="ko-KR" sz="7000" b="0" i="0" u="none" strike="noStrike" spc="-200">
                <a:solidFill>
                  <a:srgbClr val="111111"/>
                </a:solidFill>
                <a:ea typeface="Hakgyoansim Jiugae R"/>
              </a:rPr>
              <a:t>을</a:t>
            </a:r>
            <a:r>
              <a:rPr lang="en-US" sz="7000" b="0" i="0" u="none" strike="noStrike" spc="-200">
                <a:solidFill>
                  <a:srgbClr val="111111"/>
                </a:solidFill>
                <a:latin typeface="Hakgyoansim Jiugae R"/>
              </a:rPr>
              <a:t> </a:t>
            </a:r>
            <a:r>
              <a:rPr lang="ko-KR" sz="7000" b="0" i="0" u="none" strike="noStrike" spc="-200">
                <a:solidFill>
                  <a:srgbClr val="111111"/>
                </a:solidFill>
                <a:ea typeface="Hakgyoansim Jiugae R"/>
              </a:rPr>
              <a:t>수립해보세요</a:t>
            </a:r>
            <a:r>
              <a:rPr lang="en-US" sz="7000" b="0" i="0" u="none" strike="noStrike" spc="-200">
                <a:solidFill>
                  <a:srgbClr val="111111"/>
                </a:solidFill>
                <a:latin typeface="Hakgyoansim Jiugae R"/>
              </a:rPr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49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9100" y="1066800"/>
            <a:ext cx="5816600" cy="81534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2500" y="863600"/>
            <a:ext cx="18351500" cy="8559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2222500"/>
            <a:ext cx="103759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3175000"/>
            <a:ext cx="103759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4127500"/>
            <a:ext cx="103759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5080000"/>
            <a:ext cx="103759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6032500"/>
            <a:ext cx="103759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6985000"/>
            <a:ext cx="103759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00" y="5054600"/>
            <a:ext cx="2857500" cy="254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800" y="7937500"/>
            <a:ext cx="10375900" cy="254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700" y="6934200"/>
            <a:ext cx="5168900" cy="6489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200" y="7188200"/>
            <a:ext cx="2870200" cy="57404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6" name="TextBox 16"/>
          <p:cNvSpPr txBox="1"/>
          <p:nvPr/>
        </p:nvSpPr>
        <p:spPr>
          <a:xfrm>
            <a:off x="5638800" y="15113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1. 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요구사항 분석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871700" y="15113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0800" y="6350000"/>
            <a:ext cx="2133600" cy="2146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9">
            <a:alphaModFix amt="50000"/>
          </a:blip>
          <a:stretch>
            <a:fillRect/>
          </a:stretch>
        </p:blipFill>
        <p:spPr>
          <a:xfrm>
            <a:off x="520700" y="7620000"/>
            <a:ext cx="3683000" cy="23241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3" name="TextBox 23"/>
          <p:cNvSpPr txBox="1"/>
          <p:nvPr/>
        </p:nvSpPr>
        <p:spPr>
          <a:xfrm>
            <a:off x="14871700" y="24638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6" name="TextBox 26"/>
          <p:cNvSpPr txBox="1"/>
          <p:nvPr/>
        </p:nvSpPr>
        <p:spPr>
          <a:xfrm>
            <a:off x="14871700" y="34163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9" name="TextBox 29"/>
          <p:cNvSpPr txBox="1"/>
          <p:nvPr/>
        </p:nvSpPr>
        <p:spPr>
          <a:xfrm>
            <a:off x="14871700" y="43561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30" name="Group 3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2" name="TextBox 32"/>
          <p:cNvSpPr txBox="1"/>
          <p:nvPr/>
        </p:nvSpPr>
        <p:spPr>
          <a:xfrm>
            <a:off x="14871700" y="53086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5" name="TextBox 35"/>
          <p:cNvSpPr txBox="1"/>
          <p:nvPr/>
        </p:nvSpPr>
        <p:spPr>
          <a:xfrm>
            <a:off x="14871700" y="62611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38" name="TextBox 38"/>
          <p:cNvSpPr txBox="1"/>
          <p:nvPr/>
        </p:nvSpPr>
        <p:spPr>
          <a:xfrm>
            <a:off x="14871700" y="72136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41" name="TextBox 41"/>
          <p:cNvSpPr txBox="1"/>
          <p:nvPr/>
        </p:nvSpPr>
        <p:spPr>
          <a:xfrm>
            <a:off x="14871700" y="8178800"/>
            <a:ext cx="1460500" cy="53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en-US" sz="3000" b="0" i="0" u="none" strike="noStrike">
                <a:solidFill>
                  <a:srgbClr val="111111"/>
                </a:solidFill>
                <a:latin typeface="Pretendard Bold"/>
              </a:rPr>
              <a:t>00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03300" y="2717800"/>
            <a:ext cx="3302000" cy="8255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2500" b="0" i="0" u="none" strike="noStrike" spc="-100">
                <a:solidFill>
                  <a:srgbClr val="111111"/>
                </a:solidFill>
                <a:latin typeface="Hakgyoansim Jiugae R"/>
              </a:rPr>
              <a:t>여행 </a:t>
            </a:r>
            <a:r>
              <a:rPr lang="en-US" sz="2500" b="0" i="0" u="none" strike="noStrike" spc="-100">
                <a:solidFill>
                  <a:srgbClr val="111111"/>
                </a:solidFill>
                <a:latin typeface="Hakgyoansim Jiugae R"/>
              </a:rPr>
              <a:t>SNS </a:t>
            </a:r>
            <a:r>
              <a:rPr lang="ko-KR" sz="2500" b="0" i="0" u="none" strike="noStrike" spc="-100">
                <a:solidFill>
                  <a:srgbClr val="111111"/>
                </a:solidFill>
                <a:ea typeface="Hakgyoansim Jiugae R"/>
              </a:rPr>
              <a:t>플랫폼</a:t>
            </a:r>
          </a:p>
          <a:p>
            <a:pPr lvl="0" algn="l">
              <a:lnSpc>
                <a:spcPct val="99600"/>
              </a:lnSpc>
              <a:defRPr/>
            </a:pPr>
            <a:r>
              <a:rPr lang="ko-KR" altLang="en-US" sz="2500" b="0" i="0" u="none" strike="noStrike" spc="-100">
                <a:solidFill>
                  <a:srgbClr val="111111"/>
                </a:solidFill>
                <a:ea typeface="Hakgyoansim Jiugae R"/>
              </a:rPr>
              <a:t>스타일 가이드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965200" y="1549400"/>
            <a:ext cx="2806700" cy="1244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ko-KR" sz="7000" b="0" i="0" u="none" strike="noStrike" spc="-200">
                <a:solidFill>
                  <a:srgbClr val="111111"/>
                </a:solidFill>
                <a:ea typeface="Hakgyoansim Jiugae R"/>
              </a:rPr>
              <a:t>목차</a:t>
            </a:r>
          </a:p>
        </p:txBody>
      </p:sp>
      <p:sp>
        <p:nvSpPr>
          <p:cNvPr id="45" name="TextBox 16"/>
          <p:cNvSpPr txBox="1"/>
          <p:nvPr/>
        </p:nvSpPr>
        <p:spPr>
          <a:xfrm>
            <a:off x="5638800" y="24765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2.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 </a:t>
            </a: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USECASE</a:t>
            </a:r>
          </a:p>
        </p:txBody>
      </p:sp>
      <p:sp>
        <p:nvSpPr>
          <p:cNvPr id="46" name="TextBox 16"/>
          <p:cNvSpPr txBox="1"/>
          <p:nvPr/>
        </p:nvSpPr>
        <p:spPr>
          <a:xfrm>
            <a:off x="5638800" y="33909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 dirty="0">
                <a:solidFill>
                  <a:srgbClr val="111111"/>
                </a:solidFill>
                <a:latin typeface="Pretendard Bold"/>
              </a:rPr>
              <a:t>3. </a:t>
            </a:r>
            <a:r>
              <a:rPr lang="ko-KR" altLang="en-US" sz="3000" b="0" i="0" u="none" strike="noStrike" dirty="0">
                <a:solidFill>
                  <a:srgbClr val="111111"/>
                </a:solidFill>
                <a:latin typeface="Pretendard Bold"/>
              </a:rPr>
              <a:t>요구사항명세서</a:t>
            </a:r>
          </a:p>
        </p:txBody>
      </p:sp>
      <p:sp>
        <p:nvSpPr>
          <p:cNvPr id="47" name="TextBox 16"/>
          <p:cNvSpPr txBox="1"/>
          <p:nvPr/>
        </p:nvSpPr>
        <p:spPr>
          <a:xfrm>
            <a:off x="5638800" y="43053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4.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 프로토타입</a:t>
            </a:r>
          </a:p>
        </p:txBody>
      </p:sp>
      <p:sp>
        <p:nvSpPr>
          <p:cNvPr id="48" name="TextBox 16"/>
          <p:cNvSpPr txBox="1"/>
          <p:nvPr/>
        </p:nvSpPr>
        <p:spPr>
          <a:xfrm>
            <a:off x="5676900" y="5295900"/>
            <a:ext cx="7962900" cy="5334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3000" b="0" i="0" u="none" strike="noStrike">
                <a:solidFill>
                  <a:srgbClr val="111111"/>
                </a:solidFill>
                <a:latin typeface="Pretendard Bold"/>
              </a:rPr>
              <a:t>5.</a:t>
            </a:r>
            <a:r>
              <a:rPr lang="ko-KR" altLang="en-US" sz="3000" b="0" i="0" u="none" strike="noStrike">
                <a:solidFill>
                  <a:srgbClr val="111111"/>
                </a:solidFill>
                <a:latin typeface="Pretendard Bold"/>
              </a:rPr>
              <a:t> 스타일가이드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요구사항분석</a:t>
            </a: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467600" y="437970"/>
            <a:ext cx="8400368" cy="95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24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en-US" altLang="ko-KR" sz="5500" b="0" i="0" u="none" strike="noStrike" spc="-100">
                <a:solidFill>
                  <a:srgbClr val="FD4971"/>
                </a:solidFill>
                <a:ea typeface="Hakgyoansim Jiugae R"/>
              </a:rPr>
              <a:t>USECASE </a:t>
            </a: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다이어그램</a:t>
            </a:r>
          </a:p>
        </p:txBody>
      </p:sp>
      <p:pic>
        <p:nvPicPr>
          <p:cNvPr id="74" name="그림 7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895600" y="1638300"/>
            <a:ext cx="12269912" cy="784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4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20900"/>
            <a:ext cx="16484600" cy="782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79900" y="2197100"/>
            <a:ext cx="12712700" cy="76708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876800" y="2616200"/>
            <a:ext cx="37084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500" b="0" i="0" u="none" strike="noStrike" spc="-100">
                <a:solidFill>
                  <a:schemeClr val="dk1"/>
                </a:solidFill>
                <a:latin typeface="Pretendard SemiBold"/>
              </a:rPr>
              <a:t>게시물 등록 명세서</a:t>
            </a:r>
            <a:endParaRPr lang="ko-KR" altLang="en-US" sz="3500" spc="-30">
              <a:solidFill>
                <a:schemeClr val="dk1"/>
              </a:solidFill>
              <a:latin typeface="Pretendard ExtraBold"/>
              <a:ea typeface="Pretendard ExtraBold"/>
              <a:cs typeface="Pretendard Black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요구사항명세서</a:t>
            </a:r>
          </a:p>
        </p:txBody>
      </p:sp>
      <p:graphicFrame>
        <p:nvGraphicFramePr>
          <p:cNvPr id="70" name="내용 개체 틀 9"/>
          <p:cNvGraphicFramePr>
            <a:graphicFrameLocks noGrp="1"/>
          </p:cNvGraphicFramePr>
          <p:nvPr/>
        </p:nvGraphicFramePr>
        <p:xfrm>
          <a:off x="4648200" y="3467100"/>
          <a:ext cx="12115799" cy="5867396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77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020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회원들이 피드에 게시물을 올릴 수 있도록 기능한다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엑터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사전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등록 아이콘을 눌러 게시물 등록 페이지로 이동한다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 사후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게시물 업로드 후 메인페이지로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3491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기본흐름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회원이 업로드 할 파일을 선택한다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회원이 업로드 할 파일을 편집한다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3. </a:t>
                      </a:r>
                      <a:r>
                        <a:rPr lang="ko-KR" altLang="en-US"/>
                        <a:t>회원은공유할</a:t>
                      </a:r>
                      <a:r>
                        <a:rPr lang="ko-KR" altLang="en-US" baseline="0"/>
                        <a:t> 대상을 정한다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4. </a:t>
                      </a:r>
                      <a:r>
                        <a:rPr lang="ko-KR" altLang="en-US"/>
                        <a:t>시스템은 회원이 편집한 내용을 다시 한번 회원에게 보여준다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5. </a:t>
                      </a:r>
                      <a:r>
                        <a:rPr lang="ko-KR" altLang="en-US"/>
                        <a:t>회원이 등록 버튼을 누른다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6. </a:t>
                      </a:r>
                      <a:r>
                        <a:rPr lang="ko-KR" altLang="en-US"/>
                        <a:t>시스템은 파일을 데이터베이스에 저장 후 게시판에 업로드한다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20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대안흐름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취소 버튼을 누르면 메인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2865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예외흐름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en-US" altLang="ko-KR"/>
                        <a:t>1a </a:t>
                      </a:r>
                      <a:r>
                        <a:rPr lang="ko-KR" altLang="en-US"/>
                        <a:t>회원이 업로드 하는 파일이 대용량일 경우 시스템은 일정 크기 이상은 업로드 불가능하다는 메시지를 회원에게 전달한다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00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20900"/>
            <a:ext cx="16484600" cy="782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79900" y="2197100"/>
            <a:ext cx="12712700" cy="76708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876800" y="2616200"/>
            <a:ext cx="42672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marL="0" marR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lang="ko-KR" altLang="en-US" sz="3500" spc="-100">
                <a:solidFill>
                  <a:schemeClr val="dk1"/>
                </a:solidFill>
                <a:latin typeface="Pretendard SemiBold"/>
              </a:rPr>
              <a:t>여행경로</a:t>
            </a:r>
            <a:r>
              <a:rPr lang="ko-KR" altLang="en-US" sz="3500" b="0" i="0" u="none" strike="noStrike" spc="-100">
                <a:solidFill>
                  <a:schemeClr val="dk1"/>
                </a:solidFill>
                <a:latin typeface="Pretendard SemiBold"/>
              </a:rPr>
              <a:t> </a:t>
            </a:r>
            <a:r>
              <a:rPr lang="ko-KR" altLang="en-US" sz="3500" b="0" i="0" u="none" strike="noStrike" spc="-100" dirty="0">
                <a:solidFill>
                  <a:schemeClr val="dk1"/>
                </a:solidFill>
                <a:latin typeface="Pretendard SemiBold"/>
              </a:rPr>
              <a:t>등록 명세서</a:t>
            </a:r>
            <a:endParaRPr lang="ko-KR" altLang="en-US" sz="3500" spc="-30" dirty="0">
              <a:solidFill>
                <a:schemeClr val="dk1"/>
              </a:solidFill>
              <a:latin typeface="Pretendard ExtraBold"/>
              <a:ea typeface="Pretendard ExtraBold"/>
              <a:cs typeface="Pretendard Black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요구사항명세서</a:t>
            </a:r>
          </a:p>
        </p:txBody>
      </p:sp>
      <p:graphicFrame>
        <p:nvGraphicFramePr>
          <p:cNvPr id="73" name="내용 개체 틀 9"/>
          <p:cNvGraphicFramePr>
            <a:graphicFrameLocks noGrp="1"/>
          </p:cNvGraphicFramePr>
          <p:nvPr/>
        </p:nvGraphicFramePr>
        <p:xfrm>
          <a:off x="4648200" y="3467100"/>
          <a:ext cx="12115800" cy="5867396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778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3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323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목표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회원이 자신의 여행경로를 지도에 표시하도록 기능한다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96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엑터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96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사전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지도 아이콘을 눌러 여행경로 공유 페이지로 이동한다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96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 사후 조건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여행경로 저장 후 업로드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7600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기본흐름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en-US" altLang="ko-KR"/>
                        <a:t>1. </a:t>
                      </a:r>
                      <a:r>
                        <a:rPr lang="ko-KR" altLang="en-US"/>
                        <a:t>회원이 지도에서 자신이 여행했던 곳을 선택한다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2. </a:t>
                      </a:r>
                      <a:r>
                        <a:rPr lang="ko-KR" altLang="en-US"/>
                        <a:t>시스템은 선택된 곳을 연결하는 선을 그려 경로를 표시한다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3. </a:t>
                      </a:r>
                      <a:r>
                        <a:rPr lang="ko-KR" altLang="en-US"/>
                        <a:t>공유할</a:t>
                      </a:r>
                      <a:r>
                        <a:rPr lang="ko-KR" altLang="en-US" baseline="0"/>
                        <a:t> 대상을 정한다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5. </a:t>
                      </a:r>
                      <a:r>
                        <a:rPr lang="ko-KR" altLang="en-US"/>
                        <a:t>회원이 공유</a:t>
                      </a:r>
                      <a:r>
                        <a:rPr lang="en-US" altLang="ko-KR"/>
                        <a:t> </a:t>
                      </a:r>
                      <a:r>
                        <a:rPr lang="ko-KR" altLang="en-US"/>
                        <a:t>버튼을 누른다</a:t>
                      </a:r>
                    </a:p>
                    <a:p>
                      <a:pPr lvl="0" algn="l" latinLnBrk="1">
                        <a:defRPr/>
                      </a:pPr>
                      <a:r>
                        <a:rPr lang="en-US" altLang="ko-KR"/>
                        <a:t>6. </a:t>
                      </a:r>
                      <a:r>
                        <a:rPr lang="ko-KR" altLang="en-US"/>
                        <a:t>시스템은 파일을 데이터베이스에 저장 후 게시판에 업로드한다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968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대안흐름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회원이 취소 버튼을 누르면 메인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0694">
                <a:tc>
                  <a:txBody>
                    <a:bodyPr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/>
                        <a:t>예외흐름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 latinLnBrk="1">
                        <a:defRPr/>
                      </a:pPr>
                      <a:r>
                        <a:rPr lang="ko-KR" altLang="en-US"/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226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82" y="1443558"/>
            <a:ext cx="16448157" cy="939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501086"/>
            <a:ext cx="12712700" cy="8001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1323561" y="5941945"/>
            <a:ext cx="37084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3500" b="0" i="0" u="none" strike="noStrike" spc="-100">
                <a:solidFill>
                  <a:srgbClr val="FFFFFF"/>
                </a:solidFill>
                <a:latin typeface="Pretendard Black"/>
              </a:rPr>
              <a:t>A</a:t>
            </a:r>
            <a:r>
              <a:rPr lang="en-US" sz="3500" b="0" i="0" u="none" strike="noStrike" spc="-100">
                <a:solidFill>
                  <a:srgbClr val="FFFFFF"/>
                </a:solidFill>
                <a:latin typeface="Pretendard SemiBold"/>
              </a:rPr>
              <a:t>chievable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694329" y="1728030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b="0" i="0" u="none" strike="noStrike" spc="-100" dirty="0">
                <a:solidFill>
                  <a:srgbClr val="111111"/>
                </a:solidFill>
                <a:latin typeface="Pretendard Bold"/>
              </a:rPr>
              <a:t>회원이 로그인 하고 </a:t>
            </a:r>
            <a:r>
              <a:rPr lang="ko-KR" altLang="en-US" sz="2500" b="0" i="0" u="none" strike="noStrike" spc="-100" dirty="0" err="1">
                <a:solidFill>
                  <a:srgbClr val="111111"/>
                </a:solidFill>
                <a:latin typeface="Pretendard Bold"/>
              </a:rPr>
              <a:t>메인페이지로</a:t>
            </a:r>
            <a:r>
              <a:rPr lang="ko-KR" altLang="en-US" sz="2500" b="0" i="0" u="none" strike="noStrike" spc="-100" dirty="0">
                <a:solidFill>
                  <a:srgbClr val="111111"/>
                </a:solidFill>
                <a:latin typeface="Pretendard Bold"/>
              </a:rPr>
              <a:t> 이동한다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19964" y="233018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en-US" sz="5500" b="0" i="0" u="none" strike="noStrike" spc="-100" dirty="0">
                <a:solidFill>
                  <a:srgbClr val="FD4971"/>
                </a:solidFill>
                <a:latin typeface="Hakgyoansim Jiugae R"/>
              </a:rPr>
              <a:t> </a:t>
            </a:r>
            <a:r>
              <a:rPr lang="en-US" sz="3000" b="0" i="0" u="none" strike="noStrike" spc="-100" dirty="0">
                <a:solidFill>
                  <a:srgbClr val="FD4971"/>
                </a:solidFill>
                <a:latin typeface="Hakgyoansim Jiugae R"/>
              </a:rPr>
              <a:t>Description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3988F95-F392-4F97-9673-6DBAACDDD3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3562" y="1467602"/>
            <a:ext cx="2514600" cy="87765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37C472ED-5815-4C0D-8B34-935FF6F3E3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34676" y="1681556"/>
            <a:ext cx="1243085" cy="427014"/>
          </a:xfrm>
          <a:prstGeom prst="rect">
            <a:avLst/>
          </a:prstGeom>
        </p:spPr>
      </p:pic>
      <p:pic>
        <p:nvPicPr>
          <p:cNvPr id="45" name="Picture 3">
            <a:extLst>
              <a:ext uri="{FF2B5EF4-FFF2-40B4-BE49-F238E27FC236}">
                <a16:creationId xmlns:a16="http://schemas.microsoft.com/office/drawing/2014/main" id="{2EA38657-ED67-4FA0-8D37-D8E4337A7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61" y="2445166"/>
            <a:ext cx="16448157" cy="939800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31B76503-94A3-4A80-9FDF-D64AB9336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874" y="2464170"/>
            <a:ext cx="2541105" cy="886907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DDA61C2-6AE8-45B5-97D7-EE932708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61761" y="2688158"/>
            <a:ext cx="759896" cy="489230"/>
          </a:xfrm>
          <a:prstGeom prst="rect">
            <a:avLst/>
          </a:prstGeom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B6CB1158-5D53-432D-8C80-FCDCF79FC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393" y="2532723"/>
            <a:ext cx="12712700" cy="800100"/>
          </a:xfrm>
          <a:prstGeom prst="rect">
            <a:avLst/>
          </a:prstGeom>
        </p:spPr>
      </p:pic>
      <p:sp>
        <p:nvSpPr>
          <p:cNvPr id="49" name="TextBox 22">
            <a:extLst>
              <a:ext uri="{FF2B5EF4-FFF2-40B4-BE49-F238E27FC236}">
                <a16:creationId xmlns:a16="http://schemas.microsoft.com/office/drawing/2014/main" id="{9674DDD1-0757-4ED3-8B7A-2DEE530E128D}"/>
              </a:ext>
            </a:extLst>
          </p:cNvPr>
          <p:cNvSpPr txBox="1"/>
          <p:nvPr/>
        </p:nvSpPr>
        <p:spPr>
          <a:xfrm>
            <a:off x="5687703" y="2754972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spc="-100" dirty="0">
                <a:solidFill>
                  <a:srgbClr val="111111"/>
                </a:solidFill>
                <a:latin typeface="Pretendard Bold"/>
              </a:rPr>
              <a:t>회원가입 페이지로 이동한다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pic>
        <p:nvPicPr>
          <p:cNvPr id="52" name="Picture 3">
            <a:extLst>
              <a:ext uri="{FF2B5EF4-FFF2-40B4-BE49-F238E27FC236}">
                <a16:creationId xmlns:a16="http://schemas.microsoft.com/office/drawing/2014/main" id="{C583441E-47F8-45E2-A537-5EA64DC5F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82" y="3446395"/>
            <a:ext cx="16448157" cy="939800"/>
          </a:xfrm>
          <a:prstGeom prst="rect">
            <a:avLst/>
          </a:prstGeom>
        </p:spPr>
      </p:pic>
      <p:pic>
        <p:nvPicPr>
          <p:cNvPr id="51" name="그림 50">
            <a:extLst>
              <a:ext uri="{FF2B5EF4-FFF2-40B4-BE49-F238E27FC236}">
                <a16:creationId xmlns:a16="http://schemas.microsoft.com/office/drawing/2014/main" id="{666276D7-00A4-4280-B398-5BAFF36522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12885" y="3541319"/>
            <a:ext cx="628650" cy="669165"/>
          </a:xfrm>
          <a:prstGeom prst="rect">
            <a:avLst/>
          </a:prstGeom>
        </p:spPr>
      </p:pic>
      <p:pic>
        <p:nvPicPr>
          <p:cNvPr id="53" name="Picture 4">
            <a:extLst>
              <a:ext uri="{FF2B5EF4-FFF2-40B4-BE49-F238E27FC236}">
                <a16:creationId xmlns:a16="http://schemas.microsoft.com/office/drawing/2014/main" id="{1BFA54B9-B710-4B2C-A623-C3E9EDFE1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061" y="3530032"/>
            <a:ext cx="12712700" cy="800100"/>
          </a:xfrm>
          <a:prstGeom prst="rect">
            <a:avLst/>
          </a:prstGeom>
        </p:spPr>
      </p:pic>
      <p:sp>
        <p:nvSpPr>
          <p:cNvPr id="54" name="TextBox 22">
            <a:extLst>
              <a:ext uri="{FF2B5EF4-FFF2-40B4-BE49-F238E27FC236}">
                <a16:creationId xmlns:a16="http://schemas.microsoft.com/office/drawing/2014/main" id="{5732F5B2-6B05-4522-B45F-ABE185003144}"/>
              </a:ext>
            </a:extLst>
          </p:cNvPr>
          <p:cNvSpPr txBox="1"/>
          <p:nvPr/>
        </p:nvSpPr>
        <p:spPr>
          <a:xfrm>
            <a:off x="5646531" y="3753266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spc="-100" dirty="0">
                <a:solidFill>
                  <a:srgbClr val="111111"/>
                </a:solidFill>
                <a:latin typeface="Pretendard Bold"/>
              </a:rPr>
              <a:t>Map </a:t>
            </a:r>
            <a:r>
              <a:rPr lang="ko-KR" altLang="en-US" sz="2500" b="0" i="0" u="none" strike="noStrike" spc="-100" dirty="0">
                <a:solidFill>
                  <a:srgbClr val="111111"/>
                </a:solidFill>
                <a:latin typeface="Pretendard Bold"/>
              </a:rPr>
              <a:t>페이지로 이동한다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pic>
        <p:nvPicPr>
          <p:cNvPr id="55" name="Picture 3">
            <a:extLst>
              <a:ext uri="{FF2B5EF4-FFF2-40B4-BE49-F238E27FC236}">
                <a16:creationId xmlns:a16="http://schemas.microsoft.com/office/drawing/2014/main" id="{92C774D3-7E77-4DD7-8007-8C4C7BD2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82" y="4462905"/>
            <a:ext cx="16448157" cy="93980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4B00BB25-489D-41C9-802B-7E17C0C880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7160" y="4519545"/>
            <a:ext cx="800100" cy="800100"/>
          </a:xfrm>
          <a:prstGeom prst="rect">
            <a:avLst/>
          </a:prstGeom>
        </p:spPr>
      </p:pic>
      <p:pic>
        <p:nvPicPr>
          <p:cNvPr id="60" name="Picture 4">
            <a:extLst>
              <a:ext uri="{FF2B5EF4-FFF2-40B4-BE49-F238E27FC236}">
                <a16:creationId xmlns:a16="http://schemas.microsoft.com/office/drawing/2014/main" id="{BF96470B-3ED6-4C19-82DB-A6CBCD103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927" y="4539389"/>
            <a:ext cx="12712700" cy="800100"/>
          </a:xfrm>
          <a:prstGeom prst="rect">
            <a:avLst/>
          </a:prstGeom>
        </p:spPr>
      </p:pic>
      <p:sp>
        <p:nvSpPr>
          <p:cNvPr id="61" name="TextBox 22">
            <a:extLst>
              <a:ext uri="{FF2B5EF4-FFF2-40B4-BE49-F238E27FC236}">
                <a16:creationId xmlns:a16="http://schemas.microsoft.com/office/drawing/2014/main" id="{AFD1B378-CEA1-49D5-B9C4-3A68BDA464E8}"/>
              </a:ext>
            </a:extLst>
          </p:cNvPr>
          <p:cNvSpPr txBox="1"/>
          <p:nvPr/>
        </p:nvSpPr>
        <p:spPr>
          <a:xfrm>
            <a:off x="5599245" y="4698743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spc="-100" dirty="0">
                <a:solidFill>
                  <a:srgbClr val="111111"/>
                </a:solidFill>
                <a:latin typeface="Pretendard Bold"/>
              </a:rPr>
              <a:t>사진을 넘긴다 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pic>
        <p:nvPicPr>
          <p:cNvPr id="62" name="Picture 3">
            <a:extLst>
              <a:ext uri="{FF2B5EF4-FFF2-40B4-BE49-F238E27FC236}">
                <a16:creationId xmlns:a16="http://schemas.microsoft.com/office/drawing/2014/main" id="{02321DE8-9D37-4E96-980E-1B5B21651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38" y="5446645"/>
            <a:ext cx="16448157" cy="939800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:a16="http://schemas.microsoft.com/office/drawing/2014/main" id="{69D96CA2-7965-45CB-9089-B2D00289EC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28361" y="5546935"/>
            <a:ext cx="1981200" cy="73090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5BACCB1C-973B-4E9F-B032-BA03E3CEC6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31128" y="5575971"/>
            <a:ext cx="641916" cy="641916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53D1957C-0EDB-44C5-9331-E4C4973004C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58966" y="5727632"/>
            <a:ext cx="1000125" cy="352425"/>
          </a:xfrm>
          <a:prstGeom prst="rect">
            <a:avLst/>
          </a:prstGeom>
        </p:spPr>
      </p:pic>
      <p:pic>
        <p:nvPicPr>
          <p:cNvPr id="73" name="Picture 4">
            <a:extLst>
              <a:ext uri="{FF2B5EF4-FFF2-40B4-BE49-F238E27FC236}">
                <a16:creationId xmlns:a16="http://schemas.microsoft.com/office/drawing/2014/main" id="{D8CD4384-AE2C-4680-BEF2-B4FB7A9DC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782" y="5533200"/>
            <a:ext cx="12712700" cy="800100"/>
          </a:xfrm>
          <a:prstGeom prst="rect">
            <a:avLst/>
          </a:prstGeom>
        </p:spPr>
      </p:pic>
      <p:sp>
        <p:nvSpPr>
          <p:cNvPr id="74" name="TextBox 22">
            <a:extLst>
              <a:ext uri="{FF2B5EF4-FFF2-40B4-BE49-F238E27FC236}">
                <a16:creationId xmlns:a16="http://schemas.microsoft.com/office/drawing/2014/main" id="{9D12023D-B57B-4AE7-834D-05598BBD48D1}"/>
              </a:ext>
            </a:extLst>
          </p:cNvPr>
          <p:cNvSpPr txBox="1"/>
          <p:nvPr/>
        </p:nvSpPr>
        <p:spPr>
          <a:xfrm>
            <a:off x="5599245" y="5711612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spc="-100" dirty="0">
                <a:solidFill>
                  <a:srgbClr val="111111"/>
                </a:solidFill>
                <a:latin typeface="Pretendard Bold"/>
              </a:rPr>
              <a:t>자신의 프로필 페이지로 이동한다 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pic>
        <p:nvPicPr>
          <p:cNvPr id="75" name="Picture 3">
            <a:extLst>
              <a:ext uri="{FF2B5EF4-FFF2-40B4-BE49-F238E27FC236}">
                <a16:creationId xmlns:a16="http://schemas.microsoft.com/office/drawing/2014/main" id="{AF8AF17E-1025-4157-9B8C-9E30EB3F64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38" y="6443594"/>
            <a:ext cx="16448157" cy="939800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F68E9A24-4333-475F-AA7F-99E7C0937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3322" y="6699181"/>
            <a:ext cx="1247775" cy="428625"/>
          </a:xfrm>
          <a:prstGeom prst="rect">
            <a:avLst/>
          </a:prstGeom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C07C83A9-2DAB-498C-AAFF-F20160A13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029" y="6526872"/>
            <a:ext cx="12712700" cy="800100"/>
          </a:xfrm>
          <a:prstGeom prst="rect">
            <a:avLst/>
          </a:prstGeom>
        </p:spPr>
      </p:pic>
      <p:sp>
        <p:nvSpPr>
          <p:cNvPr id="80" name="TextBox 22">
            <a:extLst>
              <a:ext uri="{FF2B5EF4-FFF2-40B4-BE49-F238E27FC236}">
                <a16:creationId xmlns:a16="http://schemas.microsoft.com/office/drawing/2014/main" id="{6A541AF6-8A59-4E23-9E4F-9BD8313F8F77}"/>
              </a:ext>
            </a:extLst>
          </p:cNvPr>
          <p:cNvSpPr txBox="1"/>
          <p:nvPr/>
        </p:nvSpPr>
        <p:spPr>
          <a:xfrm>
            <a:off x="5571536" y="6680106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spc="-100" dirty="0">
                <a:solidFill>
                  <a:srgbClr val="111111"/>
                </a:solidFill>
                <a:latin typeface="Pretendard Bold"/>
              </a:rPr>
              <a:t>로그인 페이지로 이동한다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pic>
        <p:nvPicPr>
          <p:cNvPr id="83" name="Picture 3">
            <a:extLst>
              <a:ext uri="{FF2B5EF4-FFF2-40B4-BE49-F238E27FC236}">
                <a16:creationId xmlns:a16="http://schemas.microsoft.com/office/drawing/2014/main" id="{22074202-8264-4EEC-BC5D-2AA148801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81" y="7456420"/>
            <a:ext cx="16448157" cy="939800"/>
          </a:xfrm>
          <a:prstGeom prst="rect">
            <a:avLst/>
          </a:prstGeom>
        </p:spPr>
      </p:pic>
      <p:pic>
        <p:nvPicPr>
          <p:cNvPr id="82" name="그림 81">
            <a:extLst>
              <a:ext uri="{FF2B5EF4-FFF2-40B4-BE49-F238E27FC236}">
                <a16:creationId xmlns:a16="http://schemas.microsoft.com/office/drawing/2014/main" id="{AC2CE83D-1477-416E-9458-F7769C84884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7765" y="7498180"/>
            <a:ext cx="1981200" cy="856280"/>
          </a:xfrm>
          <a:prstGeom prst="rect">
            <a:avLst/>
          </a:prstGeom>
        </p:spPr>
      </p:pic>
      <p:pic>
        <p:nvPicPr>
          <p:cNvPr id="84" name="Picture 4">
            <a:extLst>
              <a:ext uri="{FF2B5EF4-FFF2-40B4-BE49-F238E27FC236}">
                <a16:creationId xmlns:a16="http://schemas.microsoft.com/office/drawing/2014/main" id="{57E5B6AC-E512-45AD-B5E6-271E9D9F4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7927" y="7498180"/>
            <a:ext cx="12712700" cy="800100"/>
          </a:xfrm>
          <a:prstGeom prst="rect">
            <a:avLst/>
          </a:prstGeom>
        </p:spPr>
      </p:pic>
      <p:sp>
        <p:nvSpPr>
          <p:cNvPr id="89" name="TextBox 22">
            <a:extLst>
              <a:ext uri="{FF2B5EF4-FFF2-40B4-BE49-F238E27FC236}">
                <a16:creationId xmlns:a16="http://schemas.microsoft.com/office/drawing/2014/main" id="{3451EF9B-C68E-4F72-A24C-8CC4C6F4A409}"/>
              </a:ext>
            </a:extLst>
          </p:cNvPr>
          <p:cNvSpPr txBox="1"/>
          <p:nvPr/>
        </p:nvSpPr>
        <p:spPr>
          <a:xfrm>
            <a:off x="5550754" y="7732439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spc="-100" dirty="0">
                <a:solidFill>
                  <a:srgbClr val="111111"/>
                </a:solidFill>
                <a:latin typeface="Pretendard Bold"/>
              </a:rPr>
              <a:t>메인 페이지로 이동한다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pic>
        <p:nvPicPr>
          <p:cNvPr id="90" name="Picture 3">
            <a:extLst>
              <a:ext uri="{FF2B5EF4-FFF2-40B4-BE49-F238E27FC236}">
                <a16:creationId xmlns:a16="http://schemas.microsoft.com/office/drawing/2014/main" id="{92D12DE8-57FC-4A65-B1B8-0694F6E54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38" y="8538907"/>
            <a:ext cx="16448157" cy="939800"/>
          </a:xfrm>
          <a:prstGeom prst="rect">
            <a:avLst/>
          </a:prstGeom>
        </p:spPr>
      </p:pic>
      <p:pic>
        <p:nvPicPr>
          <p:cNvPr id="86" name="그림 85">
            <a:extLst>
              <a:ext uri="{FF2B5EF4-FFF2-40B4-BE49-F238E27FC236}">
                <a16:creationId xmlns:a16="http://schemas.microsoft.com/office/drawing/2014/main" id="{BA76D4BC-8F2B-477C-B637-70B24C4280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279944" y="8661504"/>
            <a:ext cx="628650" cy="628650"/>
          </a:xfrm>
          <a:prstGeom prst="rect">
            <a:avLst/>
          </a:prstGeom>
        </p:spPr>
      </p:pic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83494BB-5A76-4C1E-90BC-2578423B89CA}"/>
              </a:ext>
            </a:extLst>
          </p:cNvPr>
          <p:cNvCxnSpPr/>
          <p:nvPr/>
        </p:nvCxnSpPr>
        <p:spPr>
          <a:xfrm>
            <a:off x="3251097" y="8970134"/>
            <a:ext cx="91529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94" name="Picture 4">
            <a:extLst>
              <a:ext uri="{FF2B5EF4-FFF2-40B4-BE49-F238E27FC236}">
                <a16:creationId xmlns:a16="http://schemas.microsoft.com/office/drawing/2014/main" id="{CB0C24C4-871F-4E00-B2FB-B38D9E3643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964" y="8592103"/>
            <a:ext cx="12712700" cy="800100"/>
          </a:xfrm>
          <a:prstGeom prst="rect">
            <a:avLst/>
          </a:prstGeom>
        </p:spPr>
      </p:pic>
      <p:pic>
        <p:nvPicPr>
          <p:cNvPr id="88" name="그림 87">
            <a:extLst>
              <a:ext uri="{FF2B5EF4-FFF2-40B4-BE49-F238E27FC236}">
                <a16:creationId xmlns:a16="http://schemas.microsoft.com/office/drawing/2014/main" id="{1F9DD027-AAF8-4581-A985-E5DC5CD5FAE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50973" y="8712959"/>
            <a:ext cx="561975" cy="514350"/>
          </a:xfrm>
          <a:prstGeom prst="rect">
            <a:avLst/>
          </a:prstGeom>
        </p:spPr>
      </p:pic>
      <p:sp>
        <p:nvSpPr>
          <p:cNvPr id="95" name="TextBox 22">
            <a:extLst>
              <a:ext uri="{FF2B5EF4-FFF2-40B4-BE49-F238E27FC236}">
                <a16:creationId xmlns:a16="http://schemas.microsoft.com/office/drawing/2014/main" id="{3C586085-5CB4-4E86-8478-C43BCD765B44}"/>
              </a:ext>
            </a:extLst>
          </p:cNvPr>
          <p:cNvSpPr txBox="1"/>
          <p:nvPr/>
        </p:nvSpPr>
        <p:spPr>
          <a:xfrm>
            <a:off x="5512109" y="8769903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  <p:sp>
        <p:nvSpPr>
          <p:cNvPr id="97" name="TextBox 22">
            <a:extLst>
              <a:ext uri="{FF2B5EF4-FFF2-40B4-BE49-F238E27FC236}">
                <a16:creationId xmlns:a16="http://schemas.microsoft.com/office/drawing/2014/main" id="{FE6214FA-745E-43F8-84BB-C55AF7632A56}"/>
              </a:ext>
            </a:extLst>
          </p:cNvPr>
          <p:cNvSpPr txBox="1"/>
          <p:nvPr/>
        </p:nvSpPr>
        <p:spPr>
          <a:xfrm>
            <a:off x="5571536" y="8769903"/>
            <a:ext cx="8636000" cy="444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altLang="en-US" sz="2500" b="0" i="0" u="none" strike="noStrike" spc="-100" dirty="0">
                <a:solidFill>
                  <a:srgbClr val="111111"/>
                </a:solidFill>
                <a:latin typeface="Pretendard Bold"/>
              </a:rPr>
              <a:t>좋아요 버튼</a:t>
            </a:r>
            <a:r>
              <a:rPr lang="en-US" altLang="ko-KR" sz="2500" b="0" i="0" u="none" strike="noStrike" spc="-100" dirty="0">
                <a:solidFill>
                  <a:srgbClr val="111111"/>
                </a:solidFill>
                <a:latin typeface="Pretendard Bold"/>
              </a:rPr>
              <a:t>, </a:t>
            </a:r>
            <a:r>
              <a:rPr lang="ko-KR" altLang="en-US" sz="2500" b="0" i="0" u="none" strike="noStrike" spc="-100" dirty="0">
                <a:solidFill>
                  <a:srgbClr val="111111"/>
                </a:solidFill>
                <a:latin typeface="Pretendard Bold"/>
              </a:rPr>
              <a:t>누르면 빨간색이 칠해진다</a:t>
            </a:r>
            <a:endParaRPr lang="en-US" sz="2500" b="0" i="0" u="none" strike="noStrike" spc="-100" dirty="0">
              <a:solidFill>
                <a:srgbClr val="111111"/>
              </a:solidFill>
              <a:latin typeface="Pretendard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639" y="1159841"/>
            <a:ext cx="12712700" cy="8001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219200" y="8712200"/>
            <a:ext cx="37084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3500" b="0" i="0" u="none" strike="noStrike" spc="-100">
                <a:solidFill>
                  <a:srgbClr val="FFFFFF"/>
                </a:solidFill>
                <a:latin typeface="Pretendard Black"/>
              </a:rPr>
              <a:t>T</a:t>
            </a:r>
            <a:r>
              <a:rPr lang="en-US" sz="3500" b="0" i="0" u="none" strike="noStrike" spc="-100">
                <a:solidFill>
                  <a:srgbClr val="FFFFFF"/>
                </a:solidFill>
                <a:latin typeface="Pretendard SemiBold"/>
              </a:rPr>
              <a:t>ime-bound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19200" y="7150100"/>
            <a:ext cx="37084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3500" b="0" i="0" u="none" strike="noStrike" spc="-100">
                <a:solidFill>
                  <a:srgbClr val="FFFFFF"/>
                </a:solidFill>
                <a:latin typeface="Pretendard Black"/>
              </a:rPr>
              <a:t>R</a:t>
            </a:r>
            <a:r>
              <a:rPr lang="en-US" sz="3500" b="0" i="0" u="none" strike="noStrike" spc="-100">
                <a:solidFill>
                  <a:srgbClr val="FFFFFF"/>
                </a:solidFill>
                <a:latin typeface="Pretendard SemiBold"/>
              </a:rPr>
              <a:t>elevant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19200" y="5600700"/>
            <a:ext cx="3708400" cy="62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1300"/>
              </a:lnSpc>
            </a:pPr>
            <a:r>
              <a:rPr lang="en-US" sz="3500" b="0" i="0" u="none" strike="noStrike" spc="-100">
                <a:solidFill>
                  <a:srgbClr val="FFFFFF"/>
                </a:solidFill>
                <a:latin typeface="Pretendard Black"/>
              </a:rPr>
              <a:t>A</a:t>
            </a:r>
            <a:r>
              <a:rPr lang="en-US" sz="3500" b="0" i="0" u="none" strike="noStrike" spc="-100">
                <a:solidFill>
                  <a:srgbClr val="FFFFFF"/>
                </a:solidFill>
                <a:latin typeface="Pretendard SemiBold"/>
              </a:rPr>
              <a:t>chievable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7C472ED-5815-4C0D-8B34-935FF6F3E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0315" y="1340311"/>
            <a:ext cx="1243085" cy="42701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DDA61C2-6AE8-45B5-97D7-EE9327084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2346913"/>
            <a:ext cx="759896" cy="489230"/>
          </a:xfrm>
          <a:prstGeom prst="rect">
            <a:avLst/>
          </a:prstGeom>
        </p:spPr>
      </p:pic>
      <p:pic>
        <p:nvPicPr>
          <p:cNvPr id="34" name="Picture 3">
            <a:extLst>
              <a:ext uri="{FF2B5EF4-FFF2-40B4-BE49-F238E27FC236}">
                <a16:creationId xmlns:a16="http://schemas.microsoft.com/office/drawing/2014/main" id="{A98001D0-5DFD-4C2E-AD78-A4DEB016C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03966" y="342900"/>
            <a:ext cx="8534400" cy="985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460500" y="-457200"/>
            <a:ext cx="19265900" cy="800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00100" y="2120900"/>
            <a:ext cx="16484600" cy="7823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79900" y="2197100"/>
            <a:ext cx="12712700" cy="76708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219200" y="2476500"/>
            <a:ext cx="3708400" cy="6223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3500" b="0" i="0" u="none" strike="noStrike" spc="-100">
                <a:solidFill>
                  <a:srgbClr val="FFFFFF"/>
                </a:solidFill>
                <a:latin typeface="Pretendard SemiBold"/>
              </a:rPr>
              <a:t>구동 환경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00100" y="774700"/>
            <a:ext cx="147066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1300"/>
              </a:lnSpc>
              <a:defRPr/>
            </a:pPr>
            <a:r>
              <a:rPr lang="ko-KR" altLang="en-US" sz="5500" b="0" i="0" u="none" strike="noStrike" spc="-100">
                <a:solidFill>
                  <a:srgbClr val="FD4971"/>
                </a:solidFill>
                <a:ea typeface="Hakgyoansim Jiugae R"/>
              </a:rPr>
              <a:t>구동 환경</a:t>
            </a:r>
            <a:r>
              <a:rPr lang="en-US" sz="5500" b="0" i="0" u="none" strike="noStrike" spc="-100">
                <a:solidFill>
                  <a:srgbClr val="FD4971"/>
                </a:solidFill>
                <a:latin typeface="Hakgyoansim Jiugae R"/>
              </a:rPr>
              <a:t> </a:t>
            </a:r>
            <a:endParaRPr lang="en-US" sz="3000" b="0" i="0" u="none" strike="noStrike" spc="-100">
              <a:solidFill>
                <a:srgbClr val="FD4971"/>
              </a:solidFill>
              <a:latin typeface="Hakgyoansim Jiugae R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715000" y="2725593"/>
            <a:ext cx="4752108" cy="698500"/>
            <a:chOff x="1981200" y="3557732"/>
            <a:chExt cx="4752108" cy="698500"/>
          </a:xfrm>
        </p:grpSpPr>
        <p:sp>
          <p:nvSpPr>
            <p:cNvPr id="48" name="TextBox 15"/>
            <p:cNvSpPr txBox="1"/>
            <p:nvPr/>
          </p:nvSpPr>
          <p:spPr>
            <a:xfrm>
              <a:off x="3103417" y="3655868"/>
              <a:ext cx="3629891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>
                <a:lnSpc>
                  <a:spcPct val="139440"/>
                </a:lnSpc>
                <a:defRPr/>
              </a:pPr>
              <a:r>
                <a:rPr lang="en-US" altLang="ko-KR" sz="2500">
                  <a:solidFill>
                    <a:srgbClr val="000000"/>
                  </a:solidFill>
                  <a:latin typeface="Gmarket Sans Bold"/>
                  <a:ea typeface="Gmarket Sans Bold"/>
                </a:rPr>
                <a:t>PC/OS : Windows</a:t>
              </a:r>
              <a:endParaRPr lang="ko-KR" sz="2500" b="0" i="0" u="none" strike="noStrike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49" name="그룹 24"/>
            <p:cNvGrpSpPr/>
            <p:nvPr/>
          </p:nvGrpSpPr>
          <p:grpSpPr>
            <a:xfrm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50" name="사각형: 둥근 모서리 23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51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01.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52" name="그룹 51"/>
          <p:cNvGrpSpPr/>
          <p:nvPr/>
        </p:nvGrpSpPr>
        <p:grpSpPr>
          <a:xfrm>
            <a:off x="5715000" y="4013200"/>
            <a:ext cx="4980708" cy="698500"/>
            <a:chOff x="1981200" y="3557732"/>
            <a:chExt cx="4980708" cy="698500"/>
          </a:xfrm>
        </p:grpSpPr>
        <p:sp>
          <p:nvSpPr>
            <p:cNvPr id="53" name="TextBox 15"/>
            <p:cNvSpPr txBox="1"/>
            <p:nvPr/>
          </p:nvSpPr>
          <p:spPr>
            <a:xfrm>
              <a:off x="3103417" y="3655868"/>
              <a:ext cx="3858491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 algn="l">
                <a:lnSpc>
                  <a:spcPct val="139440"/>
                </a:lnSpc>
                <a:defRPr/>
              </a:pPr>
              <a:r>
                <a:rPr lang="ko-KR" altLang="en-US" sz="2800" dirty="0" err="1">
                  <a:solidFill>
                    <a:srgbClr val="000000"/>
                  </a:solidFill>
                  <a:latin typeface="Gmarket Sans Bold"/>
                  <a:ea typeface="Gmarket Sans Bold"/>
                </a:rPr>
                <a:t>웹브라우저</a:t>
              </a:r>
              <a:r>
                <a:rPr lang="en-US" altLang="ko-KR" sz="2800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 : Chrome</a:t>
              </a:r>
              <a:endParaRPr lang="ko-KR" altLang="ko-KR" sz="2800" b="0" i="0" u="none" strike="noStrike" dirty="0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54" name="그룹 28"/>
            <p:cNvGrpSpPr/>
            <p:nvPr/>
          </p:nvGrpSpPr>
          <p:grpSpPr>
            <a:xfrm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55" name="사각형: 둥근 모서리 29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56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02.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5715000" y="5264150"/>
            <a:ext cx="6136408" cy="698500"/>
            <a:chOff x="1981200" y="3557732"/>
            <a:chExt cx="6136408" cy="698500"/>
          </a:xfrm>
        </p:grpSpPr>
        <p:sp>
          <p:nvSpPr>
            <p:cNvPr id="58" name="TextBox 15"/>
            <p:cNvSpPr txBox="1"/>
            <p:nvPr/>
          </p:nvSpPr>
          <p:spPr>
            <a:xfrm>
              <a:off x="3103417" y="3655868"/>
              <a:ext cx="5014191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 algn="l">
                <a:lnSpc>
                  <a:spcPct val="139440"/>
                </a:lnSpc>
                <a:defRPr/>
              </a:pPr>
              <a:r>
                <a:rPr lang="ko-KR" altLang="en-US" sz="2800" b="0" i="0" u="none" strike="noStrike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해상도 </a:t>
              </a:r>
              <a:r>
                <a:rPr lang="en-US" altLang="ko-KR" sz="2800" b="0" i="0" u="none" strike="noStrike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: 1920 x</a:t>
              </a:r>
              <a:r>
                <a:rPr lang="en-US" altLang="ko-KR" sz="2800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 </a:t>
              </a:r>
              <a:r>
                <a:rPr lang="en-US" altLang="ko-KR" sz="2800" b="0" i="0" u="none" strike="noStrike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1080(</a:t>
              </a:r>
              <a:r>
                <a:rPr lang="en-US" altLang="ko-KR" sz="2800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px)</a:t>
              </a:r>
              <a:endParaRPr lang="ko-KR" altLang="ko-KR" sz="2800" b="0" i="0" u="none" strike="noStrike" dirty="0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59" name="그룹 33"/>
            <p:cNvGrpSpPr/>
            <p:nvPr/>
          </p:nvGrpSpPr>
          <p:grpSpPr>
            <a:xfrm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60" name="사각형: 둥근 모서리 34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1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03.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62" name="그룹 61"/>
          <p:cNvGrpSpPr/>
          <p:nvPr/>
        </p:nvGrpSpPr>
        <p:grpSpPr>
          <a:xfrm>
            <a:off x="5715000" y="6515100"/>
            <a:ext cx="4475018" cy="698500"/>
            <a:chOff x="1981200" y="3557732"/>
            <a:chExt cx="4475018" cy="698500"/>
          </a:xfrm>
        </p:grpSpPr>
        <p:sp>
          <p:nvSpPr>
            <p:cNvPr id="63" name="TextBox 15"/>
            <p:cNvSpPr txBox="1"/>
            <p:nvPr/>
          </p:nvSpPr>
          <p:spPr>
            <a:xfrm>
              <a:off x="3103418" y="3604614"/>
              <a:ext cx="3352800" cy="497032"/>
            </a:xfrm>
            <a:prstGeom prst="rect">
              <a:avLst/>
            </a:prstGeom>
          </p:spPr>
          <p:txBody>
            <a:bodyPr lIns="0" tIns="0" rIns="0" bIns="0" anchor="t"/>
            <a:lstStyle/>
            <a:p>
              <a:pPr lvl="0">
                <a:lnSpc>
                  <a:spcPct val="139440"/>
                </a:lnSpc>
                <a:defRPr/>
              </a:pPr>
              <a:r>
                <a:rPr lang="ko-KR" altLang="en-US" sz="2800" b="0" i="0" u="none" strike="noStrike" dirty="0">
                  <a:solidFill>
                    <a:srgbClr val="000000"/>
                  </a:solidFill>
                  <a:latin typeface="Gmarket Sans Bold"/>
                  <a:ea typeface="Gmarket Sans Bold"/>
                </a:rPr>
                <a:t>레이아웃</a:t>
              </a:r>
              <a:endParaRPr lang="ko-KR" sz="2800" b="0" i="0" u="none" strike="noStrike" dirty="0">
                <a:solidFill>
                  <a:srgbClr val="000000"/>
                </a:solidFill>
                <a:latin typeface="Gmarket Sans Bold"/>
                <a:ea typeface="Gmarket Sans Bold"/>
              </a:endParaRPr>
            </a:p>
          </p:txBody>
        </p:sp>
        <p:grpSp>
          <p:nvGrpSpPr>
            <p:cNvPr id="64" name="그룹 38"/>
            <p:cNvGrpSpPr/>
            <p:nvPr/>
          </p:nvGrpSpPr>
          <p:grpSpPr>
            <a:xfrm>
              <a:off x="1981200" y="3557732"/>
              <a:ext cx="838200" cy="698500"/>
              <a:chOff x="1981200" y="3557732"/>
              <a:chExt cx="838200" cy="698500"/>
            </a:xfrm>
          </p:grpSpPr>
          <p:sp>
            <p:nvSpPr>
              <p:cNvPr id="65" name="사각형: 둥근 모서리 39"/>
              <p:cNvSpPr/>
              <p:nvPr/>
            </p:nvSpPr>
            <p:spPr>
              <a:xfrm>
                <a:off x="1981200" y="3557732"/>
                <a:ext cx="838200" cy="698500"/>
              </a:xfrm>
              <a:prstGeom prst="roundRect">
                <a:avLst>
                  <a:gd name="adj" fmla="val 16667"/>
                </a:avLst>
              </a:prstGeom>
              <a:solidFill>
                <a:srgbClr val="FF68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ko-KR" altLang="en-US"/>
              </a:p>
            </p:txBody>
          </p:sp>
          <p:sp>
            <p:nvSpPr>
              <p:cNvPr id="66" name="TextBox 16"/>
              <p:cNvSpPr txBox="1"/>
              <p:nvPr/>
            </p:nvSpPr>
            <p:spPr>
              <a:xfrm>
                <a:off x="2133600" y="3702628"/>
                <a:ext cx="539750" cy="450272"/>
              </a:xfrm>
              <a:prstGeom prst="rect">
                <a:avLst/>
              </a:prstGeom>
            </p:spPr>
            <p:txBody>
              <a:bodyPr lIns="0" tIns="0" rIns="0" bIns="0" anchor="b"/>
              <a:lstStyle/>
              <a:p>
                <a:pPr lvl="0" algn="ctr">
                  <a:lnSpc>
                    <a:spcPct val="122839"/>
                  </a:lnSpc>
                  <a:defRPr/>
                </a:pPr>
                <a:r>
                  <a:rPr lang="en-US" altLang="ko-KR" sz="2800" b="0" i="0" u="none" strike="noStrike" spc="-100">
                    <a:solidFill>
                      <a:schemeClr val="bg1"/>
                    </a:solidFill>
                    <a:latin typeface="Gmarket Sans Bold"/>
                    <a:ea typeface="Gmarket Sans Bold"/>
                  </a:rPr>
                  <a:t>04.</a:t>
                </a:r>
                <a:endParaRPr lang="ko-KR" sz="2800" b="0" i="0" u="none" strike="noStrike" spc="-100">
                  <a:solidFill>
                    <a:schemeClr val="bg1"/>
                  </a:solidFill>
                  <a:latin typeface="Gmarket Sans Bold"/>
                  <a:ea typeface="Gmarket Sans Bold"/>
                </a:endParaRPr>
              </a:p>
            </p:txBody>
          </p:sp>
        </p:grpSp>
      </p:grpSp>
      <p:grpSp>
        <p:nvGrpSpPr>
          <p:cNvPr id="67" name="그룹 66"/>
          <p:cNvGrpSpPr/>
          <p:nvPr/>
        </p:nvGrpSpPr>
        <p:grpSpPr>
          <a:xfrm>
            <a:off x="9400311" y="6935642"/>
            <a:ext cx="3352800" cy="2276475"/>
            <a:chOff x="5971311" y="6528491"/>
            <a:chExt cx="3352800" cy="2719532"/>
          </a:xfrm>
        </p:grpSpPr>
        <p:sp>
          <p:nvSpPr>
            <p:cNvPr id="68" name="사각형: 둥근 모서리 42"/>
            <p:cNvSpPr/>
            <p:nvPr/>
          </p:nvSpPr>
          <p:spPr>
            <a:xfrm>
              <a:off x="5971311" y="6528491"/>
              <a:ext cx="3352800" cy="2719532"/>
            </a:xfrm>
            <a:prstGeom prst="roundRect">
              <a:avLst>
                <a:gd name="adj" fmla="val 953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69" name="TextBox 41"/>
            <p:cNvSpPr txBox="1"/>
            <p:nvPr/>
          </p:nvSpPr>
          <p:spPr>
            <a:xfrm>
              <a:off x="6224152" y="6629536"/>
              <a:ext cx="2843647" cy="2398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lnSpc>
                  <a:spcPct val="150000"/>
                </a:lnSpc>
                <a:defRPr/>
              </a:pPr>
              <a:r>
                <a:rPr lang="en-US" altLang="ko-KR" sz="2100">
                  <a:latin typeface="Gmarket Sans Bold"/>
                  <a:ea typeface="Gmarket Sans Bold"/>
                </a:rPr>
                <a:t>·  </a:t>
              </a:r>
              <a:r>
                <a:rPr lang="ko-KR" altLang="en-US" sz="2100">
                  <a:latin typeface="Gmarket Sans Bold"/>
                  <a:ea typeface="Gmarket Sans Bold"/>
                </a:rPr>
                <a:t>화면구조</a:t>
              </a:r>
            </a:p>
            <a:p>
              <a:pPr lvl="0">
                <a:lnSpc>
                  <a:spcPct val="150000"/>
                </a:lnSpc>
                <a:defRPr/>
              </a:pPr>
              <a:r>
                <a:rPr lang="en-US" altLang="ko-KR" sz="2100">
                  <a:latin typeface="Gmarket Sans Bold"/>
                  <a:ea typeface="Gmarket Sans Bold"/>
                </a:rPr>
                <a:t>·  Header</a:t>
              </a:r>
              <a:br>
                <a:rPr lang="en-US" altLang="ko-KR" sz="2100">
                  <a:latin typeface="Gmarket Sans Bold"/>
                  <a:ea typeface="Gmarket Sans Bold"/>
                </a:rPr>
              </a:br>
              <a:r>
                <a:rPr lang="en-US" altLang="ko-KR" sz="2100">
                  <a:latin typeface="Gmarket Sans Bold"/>
                  <a:ea typeface="Gmarket Sans Bold"/>
                </a:rPr>
                <a:t>·  Navigation</a:t>
              </a:r>
              <a:br>
                <a:rPr lang="en-US" altLang="ko-KR" sz="2100">
                  <a:latin typeface="Gmarket Sans Bold"/>
                  <a:ea typeface="Gmarket Sans Bold"/>
                </a:rPr>
              </a:br>
              <a:r>
                <a:rPr lang="en-US" altLang="ko-KR" sz="2100">
                  <a:latin typeface="Gmarket Sans Bold"/>
                  <a:ea typeface="Gmarket Sans Bold"/>
                </a:rPr>
                <a:t>·  ContentsArea</a:t>
              </a:r>
              <a:endParaRPr lang="ko-KR" altLang="en-US" sz="2100">
                <a:latin typeface="Gmarket Sans Bold"/>
                <a:ea typeface="Gmarket Sans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660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446</Words>
  <Application>Microsoft Office PowerPoint</Application>
  <PresentationFormat>사용자 지정</PresentationFormat>
  <Paragraphs>136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4" baseType="lpstr">
      <vt:lpstr>Cinzel Black</vt:lpstr>
      <vt:lpstr>Gmarket Sans Bold</vt:lpstr>
      <vt:lpstr>Hakgyoansim Jiugae R</vt:lpstr>
      <vt:lpstr>Pretendard Black</vt:lpstr>
      <vt:lpstr>Pretendard Bold</vt:lpstr>
      <vt:lpstr>Pretendard ExtraBold</vt:lpstr>
      <vt:lpstr>Pretendard Light</vt:lpstr>
      <vt:lpstr>Pretendard Regular</vt:lpstr>
      <vt:lpstr>Pretendard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FullName</cp:lastModifiedBy>
  <cp:revision>26</cp:revision>
  <dcterms:created xsi:type="dcterms:W3CDTF">2006-08-16T00:00:00Z</dcterms:created>
  <dcterms:modified xsi:type="dcterms:W3CDTF">2025-07-11T08:54:08Z</dcterms:modified>
  <cp:version/>
</cp:coreProperties>
</file>