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45C1-97B0-CD86-4373-B00FF7456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646A4-9E63-FF6C-77FB-2D69C86B3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A529-0C63-C1F8-4397-9BBAF291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E1B-7CBB-410A-8534-43B9C6A9717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078DF-BEF2-0B8E-BF53-49C04C36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33A0B-6DA5-4199-4AF6-11342D57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560E-78C4-CAE9-6750-80082056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9DF35-C966-9E9A-29FB-C26EF8426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B5A4-BCFD-B548-49FA-FAE257CB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E1B-7CBB-410A-8534-43B9C6A9717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06EC6-C08C-1156-9DCA-00AA9BD6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114AD-1B56-9867-4D3D-83110732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8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AE6B4C-DECD-71AA-8A29-9944DB765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7E9EC-5957-6DC3-C750-B8F275812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1E3FB-1809-824A-9C9F-BDF17C17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E1B-7CBB-410A-8534-43B9C6A9717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08D28-77C7-4818-AA88-C4BBABCD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8B5F-3CD8-AD48-AC9A-B179A375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7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1C3A-23E0-8A91-E83D-A4F68DF8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AEAA-C232-8A5E-DC22-2E71F56B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97846-FE0D-57A3-3DD1-F11EC581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E1B-7CBB-410A-8534-43B9C6A9717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D222-BC36-BE4C-1CC9-02E89E00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4258-051E-A770-5D1B-2A67C7D9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168F-F35D-C827-48A3-916BFECF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63C01-E8F2-1CEC-3360-95AF8E4D1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4F448-D382-7BAA-C1E0-FC817859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E1B-7CBB-410A-8534-43B9C6A9717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5EF5-6EE3-2CCB-4ABB-3D057CC4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9A81D-8208-34E1-C812-7BFC7FB2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1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CFF9-27FB-8D80-A379-371F2747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6B3B-1E4E-6869-5AC4-1D464AC04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96E9C-7C48-29D7-A239-54B558DC6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A3EEE-9C13-358C-9C8C-2EA819C0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E1B-7CBB-410A-8534-43B9C6A9717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8A44D-70E3-5DDA-4165-8DA9C231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5406-8447-E360-3763-D2EBC3EE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6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C59C-7D22-664A-5CD8-DCB9CDFC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CC1A9-026F-B680-4197-42F7C4EF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709DC-820C-E0FE-BB04-463D0DDA7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3E4B7-9019-02A1-F9EB-86EF7A96E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46988-A9B5-87DA-FF24-7BF0C5667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8D15A-5C9A-6BBE-2047-43C2FB8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E1B-7CBB-410A-8534-43B9C6A9717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5ED9F-8828-2C80-6127-389106B6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921C4-9F8F-1164-38F5-FBE0C427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EEE6-4A08-FD40-0C94-A3BD0762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E42B7-FAB5-AEC4-D75C-A73BEBEA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E1B-7CBB-410A-8534-43B9C6A9717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1F29F-E25D-FE38-595C-1D3319AE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381B7-3FFE-AA97-1CB6-6A992DDA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3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AA5AA-A7DF-A4B5-2347-62013166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E1B-7CBB-410A-8534-43B9C6A9717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6837B-C74A-0FA3-75A2-78D0AD23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286DA-8932-69FD-C67D-87635783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21E4-E63A-C719-954D-AD4A108E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68DE-07B7-5CFE-071F-5543941D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28B6B-A89C-A9D3-FDB9-21A8F919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A454-3570-F7F8-D3B1-AC316975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E1B-7CBB-410A-8534-43B9C6A9717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D96DC-BA22-65F5-AA46-E35F66C5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BC3D6-97AD-76DF-D02A-FDF69691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0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C4F4-8559-57A0-640B-C54517E2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438B0-BF8E-7BDB-B9EC-23517BA06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0B802-322D-5029-FF26-D6F5B3CFD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90420-3A7B-5232-01E1-96197172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E1B-7CBB-410A-8534-43B9C6A9717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E7B8E-4338-8ACD-BD0B-7271FF0A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50E30-0453-BE81-5644-AA9136AE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5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A62F3-655E-18B2-6194-2B085A1E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D7F2B-17CC-8F30-AE67-633FA7A8C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16CE-3D31-4095-9D0D-72FD21584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AAE1B-7CBB-410A-8534-43B9C6A9717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7A30-30C1-3D80-3F4E-799D0DC27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D3004-B019-E61A-7FD7-A5016B473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5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1E20-6B02-D2BF-7F19-972C68926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018" y="461181"/>
            <a:ext cx="9144000" cy="678302"/>
          </a:xfrm>
        </p:spPr>
        <p:txBody>
          <a:bodyPr>
            <a:normAutofit/>
          </a:bodyPr>
          <a:lstStyle/>
          <a:p>
            <a:r>
              <a:rPr lang="en-US" sz="2800" dirty="0"/>
              <a:t>Se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ADC8EA-4197-4BF2-7B72-CEB71F174D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286370"/>
                  </p:ext>
                </p:extLst>
              </p:nvPr>
            </p:nvGraphicFramePr>
            <p:xfrm>
              <a:off x="633046" y="1212035"/>
              <a:ext cx="9670132" cy="368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7526">
                      <a:extLst>
                        <a:ext uri="{9D8B030D-6E8A-4147-A177-3AD203B41FA5}">
                          <a16:colId xmlns:a16="http://schemas.microsoft.com/office/drawing/2014/main" val="1930056912"/>
                        </a:ext>
                      </a:extLst>
                    </a:gridCol>
                    <a:gridCol w="1987766">
                      <a:extLst>
                        <a:ext uri="{9D8B030D-6E8A-4147-A177-3AD203B41FA5}">
                          <a16:colId xmlns:a16="http://schemas.microsoft.com/office/drawing/2014/main" val="4196897599"/>
                        </a:ext>
                      </a:extLst>
                    </a:gridCol>
                    <a:gridCol w="3407194">
                      <a:extLst>
                        <a:ext uri="{9D8B030D-6E8A-4147-A177-3AD203B41FA5}">
                          <a16:colId xmlns:a16="http://schemas.microsoft.com/office/drawing/2014/main" val="461282388"/>
                        </a:ext>
                      </a:extLst>
                    </a:gridCol>
                    <a:gridCol w="2087646">
                      <a:extLst>
                        <a:ext uri="{9D8B030D-6E8A-4147-A177-3AD203B41FA5}">
                          <a16:colId xmlns:a16="http://schemas.microsoft.com/office/drawing/2014/main" val="37994779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3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Field of View (m)</a:t>
                          </a:r>
                        </a:p>
                        <a:p>
                          <a:r>
                            <a:rPr lang="en-US" dirty="0"/>
                            <a:t>Presentation units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𝐹𝑜𝑉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𝑠𝑤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self</a:t>
                          </a:r>
                          <a:r>
                            <a:rPr lang="en-US" sz="11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.FoVro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=2*</a:t>
                          </a:r>
                          <a:r>
                            <a:rPr lang="en-US" sz="110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self</a:t>
                          </a:r>
                          <a:r>
                            <a:rPr lang="en-US" sz="11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.TNMR.SW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/(</a:t>
                          </a:r>
                          <a:r>
                            <a:rPr lang="en-US" sz="110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self</a:t>
                          </a:r>
                          <a:r>
                            <a:rPr lang="en-US" sz="11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.Gammaf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1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np.absolute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10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self</a:t>
                          </a:r>
                          <a:r>
                            <a:rPr lang="en-US" sz="11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.Gr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01939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Gradient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self.Gs</a:t>
                          </a:r>
                          <a:r>
                            <a:rPr lang="en-US" sz="1200" dirty="0"/>
                            <a:t>=</a:t>
                          </a:r>
                          <a:r>
                            <a:rPr lang="en-US" sz="1200" dirty="0" err="1"/>
                            <a:t>self.TNMR.GsDAC</a:t>
                          </a:r>
                          <a:r>
                            <a:rPr lang="en-US" sz="1200" dirty="0"/>
                            <a:t>/100*</a:t>
                          </a:r>
                          <a:r>
                            <a:rPr lang="en-US" sz="1200" dirty="0" err="1"/>
                            <a:t>self.GsCal</a:t>
                          </a:r>
                          <a:r>
                            <a:rPr lang="en-US" sz="1200" dirty="0"/>
                            <a:t>*</a:t>
                          </a:r>
                          <a:r>
                            <a:rPr lang="en-US" sz="1200" dirty="0" err="1"/>
                            <a:t>self.Asmax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55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Slice position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𝑠𝑃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self.slicePositions</a:t>
                          </a:r>
                          <a:r>
                            <a:rPr lang="en-US" sz="1200" dirty="0"/>
                            <a:t>=</a:t>
                          </a:r>
                          <a:r>
                            <a:rPr lang="en-US" sz="1200" dirty="0" err="1"/>
                            <a:t>self.sliceFrequencies</a:t>
                          </a:r>
                          <a:r>
                            <a:rPr lang="en-US" sz="1200" dirty="0"/>
                            <a:t>/(</a:t>
                          </a:r>
                          <a:r>
                            <a:rPr lang="en-US" sz="1200" dirty="0" err="1"/>
                            <a:t>self.Gammaf</a:t>
                          </a:r>
                          <a:r>
                            <a:rPr lang="en-US" sz="1200" dirty="0"/>
                            <a:t>*</a:t>
                          </a:r>
                          <a:r>
                            <a:rPr lang="en-US" sz="1200" dirty="0" err="1"/>
                            <a:t>self.Gslice</a:t>
                          </a:r>
                          <a:r>
                            <a:rPr lang="en-US" sz="12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82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Slice thickness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32681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 readout  gradient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8043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Gp</a:t>
                          </a:r>
                          <a:r>
                            <a:rPr lang="en-US" dirty="0"/>
                            <a:t> phase gradient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2319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Slice select gradient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387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ADC8EA-4197-4BF2-7B72-CEB71F174D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286370"/>
                  </p:ext>
                </p:extLst>
              </p:nvPr>
            </p:nvGraphicFramePr>
            <p:xfrm>
              <a:off x="633046" y="1212035"/>
              <a:ext cx="9670132" cy="368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7526">
                      <a:extLst>
                        <a:ext uri="{9D8B030D-6E8A-4147-A177-3AD203B41FA5}">
                          <a16:colId xmlns:a16="http://schemas.microsoft.com/office/drawing/2014/main" val="1930056912"/>
                        </a:ext>
                      </a:extLst>
                    </a:gridCol>
                    <a:gridCol w="1987766">
                      <a:extLst>
                        <a:ext uri="{9D8B030D-6E8A-4147-A177-3AD203B41FA5}">
                          <a16:colId xmlns:a16="http://schemas.microsoft.com/office/drawing/2014/main" val="4196897599"/>
                        </a:ext>
                      </a:extLst>
                    </a:gridCol>
                    <a:gridCol w="3407194">
                      <a:extLst>
                        <a:ext uri="{9D8B030D-6E8A-4147-A177-3AD203B41FA5}">
                          <a16:colId xmlns:a16="http://schemas.microsoft.com/office/drawing/2014/main" val="461282388"/>
                        </a:ext>
                      </a:extLst>
                    </a:gridCol>
                    <a:gridCol w="2087646">
                      <a:extLst>
                        <a:ext uri="{9D8B030D-6E8A-4147-A177-3AD203B41FA5}">
                          <a16:colId xmlns:a16="http://schemas.microsoft.com/office/drawing/2014/main" val="37994779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345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Field of View (m)</a:t>
                          </a:r>
                        </a:p>
                        <a:p>
                          <a:r>
                            <a:rPr lang="en-US" dirty="0"/>
                            <a:t>Presentation units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092" t="-44000" r="-277064" b="-27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self</a:t>
                          </a:r>
                          <a:r>
                            <a:rPr lang="en-US" sz="11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.FoVro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=2*</a:t>
                          </a:r>
                          <a:r>
                            <a:rPr lang="en-US" sz="110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self</a:t>
                          </a:r>
                          <a:r>
                            <a:rPr lang="en-US" sz="11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.TNMR.SW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/(</a:t>
                          </a:r>
                          <a:r>
                            <a:rPr lang="en-US" sz="110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self</a:t>
                          </a:r>
                          <a:r>
                            <a:rPr lang="en-US" sz="11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.Gammaf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1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np.absolute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10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self</a:t>
                          </a:r>
                          <a:r>
                            <a:rPr lang="en-US" sz="11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.Gr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01939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Gradient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self.Gs</a:t>
                          </a:r>
                          <a:r>
                            <a:rPr lang="en-US" sz="1200" dirty="0"/>
                            <a:t>=</a:t>
                          </a:r>
                          <a:r>
                            <a:rPr lang="en-US" sz="1200" dirty="0" err="1"/>
                            <a:t>self.TNMR.GsDAC</a:t>
                          </a:r>
                          <a:r>
                            <a:rPr lang="en-US" sz="1200" dirty="0"/>
                            <a:t>/100*</a:t>
                          </a:r>
                          <a:r>
                            <a:rPr lang="en-US" sz="1200" dirty="0" err="1"/>
                            <a:t>self.GsCal</a:t>
                          </a:r>
                          <a:r>
                            <a:rPr lang="en-US" sz="1200" dirty="0"/>
                            <a:t>*</a:t>
                          </a:r>
                          <a:r>
                            <a:rPr lang="en-US" sz="1200" dirty="0" err="1"/>
                            <a:t>self.Asmax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555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Slice position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092" t="-388000" r="-277064" b="-3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self.slicePositions</a:t>
                          </a:r>
                          <a:r>
                            <a:rPr lang="en-US" sz="1200" dirty="0"/>
                            <a:t>=</a:t>
                          </a:r>
                          <a:r>
                            <a:rPr lang="en-US" sz="1200" dirty="0" err="1"/>
                            <a:t>self.sliceFrequencies</a:t>
                          </a:r>
                          <a:r>
                            <a:rPr lang="en-US" sz="1200" dirty="0"/>
                            <a:t>/(</a:t>
                          </a:r>
                          <a:r>
                            <a:rPr lang="en-US" sz="1200" dirty="0" err="1"/>
                            <a:t>self.Gammaf</a:t>
                          </a:r>
                          <a:r>
                            <a:rPr lang="en-US" sz="1200" dirty="0"/>
                            <a:t>*</a:t>
                          </a:r>
                          <a:r>
                            <a:rPr lang="en-US" sz="1200" dirty="0" err="1"/>
                            <a:t>self.Gslice</a:t>
                          </a:r>
                          <a:r>
                            <a:rPr lang="en-US" sz="12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82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Slice thickness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32681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 readout  gradient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8043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Gp</a:t>
                          </a:r>
                          <a:r>
                            <a:rPr lang="en-US" dirty="0"/>
                            <a:t> phase gradient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2319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Slice select gradient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387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1879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Se 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equations</dc:title>
  <dc:creator>Stupic, Karl F. (Fed)</dc:creator>
  <cp:lastModifiedBy>Stupic, Karl F. (Fed)</cp:lastModifiedBy>
  <cp:revision>1</cp:revision>
  <dcterms:created xsi:type="dcterms:W3CDTF">2023-12-11T21:48:28Z</dcterms:created>
  <dcterms:modified xsi:type="dcterms:W3CDTF">2023-12-11T22:04:31Z</dcterms:modified>
</cp:coreProperties>
</file>