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bel"/>
      <p:regular r:id="rId16"/>
    </p:embeddedFont>
    <p:embeddedFont>
      <p:font typeface="Encode Sans Semi Condensed"/>
      <p:regular r:id="rId17"/>
      <p:bold r:id="rId18"/>
    </p:embeddedFont>
    <p:embeddedFont>
      <p:font typeface="Encode Sans Semi Condensed Ligh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SemiCondensed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ncodeSansSemiCondensed-regular.fntdata"/><Relationship Id="rId16" Type="http://schemas.openxmlformats.org/officeDocument/2006/relationships/font" Target="fonts/Abel-regular.fntdata"/><Relationship Id="rId5" Type="http://schemas.openxmlformats.org/officeDocument/2006/relationships/slide" Target="slides/slide1.xml"/><Relationship Id="rId19" Type="http://schemas.openxmlformats.org/officeDocument/2006/relationships/font" Target="fonts/EncodeSansSemiCondensedLight-regular.fntdata"/><Relationship Id="rId6" Type="http://schemas.openxmlformats.org/officeDocument/2006/relationships/slide" Target="slides/slide2.xml"/><Relationship Id="rId18" Type="http://schemas.openxmlformats.org/officeDocument/2006/relationships/font" Target="fonts/EncodeSansSemi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f4b72fe51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f4b72fe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f4b72fe51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f4b72fe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f4b72fe5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f4b72fe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f4b72fe51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f4b72fe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f4b72fe51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f4b72fe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f4b72fe51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f4b72fe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f4b72fe51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f4b72fe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3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3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3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893" l="0" r="0" t="893"/>
          <a:stretch/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893" l="0" r="0" t="893"/>
          <a:stretch/>
        </p:blipFill>
        <p:spPr>
          <a:xfrm>
            <a:off x="5840740" y="3088850"/>
            <a:ext cx="868960" cy="8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32908"/>
          <a:stretch/>
        </p:blipFill>
        <p:spPr>
          <a:xfrm>
            <a:off x="4559800" y="0"/>
            <a:ext cx="2083750" cy="14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6498100" y="1154949"/>
            <a:ext cx="868950" cy="85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30045" t="0"/>
          <a:stretch/>
        </p:blipFill>
        <p:spPr>
          <a:xfrm>
            <a:off x="8642450" y="2072900"/>
            <a:ext cx="501549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57406" l="0" r="0" t="0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1"/>
          <p:cNvPicPr preferRelativeResize="0"/>
          <p:nvPr/>
        </p:nvPicPr>
        <p:blipFill rotWithShape="1">
          <a:blip r:embed="rId2">
            <a:alphaModFix/>
          </a:blip>
          <a:srcRect b="903" l="0" r="0" t="893"/>
          <a:stretch/>
        </p:blipFill>
        <p:spPr>
          <a:xfrm>
            <a:off x="8201600" y="303725"/>
            <a:ext cx="768249" cy="7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26473"/>
            <a:ext cx="768249" cy="51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/>
          <p:nvPr/>
        </p:nvSpPr>
        <p:spPr>
          <a:xfrm>
            <a:off x="0" y="665100"/>
            <a:ext cx="8478900" cy="381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4762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665100" y="3944225"/>
            <a:ext cx="7813800" cy="2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5180775" y="0"/>
            <a:ext cx="1537525" cy="11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8071775" y="1364650"/>
            <a:ext cx="809950" cy="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65470" t="0"/>
          <a:stretch/>
        </p:blipFill>
        <p:spPr>
          <a:xfrm>
            <a:off x="8595300" y="2877225"/>
            <a:ext cx="548701" cy="15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6627150" y="4289726"/>
            <a:ext cx="675748" cy="6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3">
            <a:alphaModFix/>
          </a:blip>
          <a:srcRect b="670" l="0" r="0" t="670"/>
          <a:stretch/>
        </p:blipFill>
        <p:spPr>
          <a:xfrm>
            <a:off x="8280475" y="2416469"/>
            <a:ext cx="595150" cy="58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31866"/>
          <a:stretch/>
        </p:blipFill>
        <p:spPr>
          <a:xfrm>
            <a:off x="315900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281325" y="1351150"/>
            <a:ext cx="710101" cy="6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8033925" y="3686350"/>
            <a:ext cx="841700" cy="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27808" t="0"/>
          <a:stretch/>
        </p:blipFill>
        <p:spPr>
          <a:xfrm>
            <a:off x="7910125" y="182975"/>
            <a:ext cx="1233875" cy="17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28341" r="0" t="0"/>
          <a:stretch/>
        </p:blipFill>
        <p:spPr>
          <a:xfrm>
            <a:off x="0" y="268030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frame">
            <a:avLst>
              <a:gd fmla="val 6831" name="adj1"/>
            </a:avLst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>
            <p:ph idx="12" type="sldNum"/>
          </p:nvPr>
        </p:nvSpPr>
        <p:spPr>
          <a:xfrm>
            <a:off x="4297650" y="4796725"/>
            <a:ext cx="548700" cy="3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b="0" l="0" r="22516" t="0"/>
          <a:stretch/>
        </p:blipFill>
        <p:spPr>
          <a:xfrm>
            <a:off x="8876366" y="3664275"/>
            <a:ext cx="267633" cy="3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4">
            <a:alphaModFix/>
          </a:blip>
          <a:srcRect b="0" l="0" r="0" t="39272"/>
          <a:stretch/>
        </p:blipFill>
        <p:spPr>
          <a:xfrm>
            <a:off x="7280775" y="-1"/>
            <a:ext cx="490400" cy="2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b="36848" l="0" r="0" t="0"/>
          <a:stretch/>
        </p:blipFill>
        <p:spPr>
          <a:xfrm>
            <a:off x="439125" y="4553975"/>
            <a:ext cx="929775" cy="5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3">
            <a:alphaModFix/>
          </a:blip>
          <a:srcRect b="0" l="0" r="0" t="31866"/>
          <a:stretch/>
        </p:blipFill>
        <p:spPr>
          <a:xfrm>
            <a:off x="439125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134250" y="1240360"/>
            <a:ext cx="548701" cy="54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8157200" y="4143950"/>
            <a:ext cx="841700" cy="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27808" t="0"/>
          <a:stretch/>
        </p:blipFill>
        <p:spPr>
          <a:xfrm>
            <a:off x="8430750" y="1014413"/>
            <a:ext cx="713250" cy="9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28341" r="0" t="0"/>
          <a:stretch/>
        </p:blipFill>
        <p:spPr>
          <a:xfrm>
            <a:off x="0" y="235045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661" l="0" r="0" t="670"/>
          <a:stretch/>
        </p:blipFill>
        <p:spPr>
          <a:xfrm>
            <a:off x="7894561" y="4059551"/>
            <a:ext cx="725380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893" l="0" r="0" t="893"/>
          <a:stretch/>
        </p:blipFill>
        <p:spPr>
          <a:xfrm>
            <a:off x="4843790" y="3138650"/>
            <a:ext cx="868960" cy="8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30045" t="0"/>
          <a:stretch/>
        </p:blipFill>
        <p:spPr>
          <a:xfrm>
            <a:off x="8642450" y="1370757"/>
            <a:ext cx="501549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893" l="0" r="0" t="893"/>
          <a:stretch/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/>
          </a:blip>
          <a:srcRect b="44635" l="0" r="0" t="0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b="0" l="0" r="0" t="32908"/>
          <a:stretch/>
        </p:blipFill>
        <p:spPr>
          <a:xfrm>
            <a:off x="3629000" y="0"/>
            <a:ext cx="2083750" cy="14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670" l="0" r="0" t="670"/>
          <a:stretch/>
        </p:blipFill>
        <p:spPr>
          <a:xfrm>
            <a:off x="8166075" y="2563569"/>
            <a:ext cx="595150" cy="58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7027447" y="297762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1033005" y="3887925"/>
            <a:ext cx="929773" cy="9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665100" y="665100"/>
            <a:ext cx="7813800" cy="3813300"/>
          </a:xfrm>
          <a:prstGeom prst="roundRect">
            <a:avLst>
              <a:gd fmla="val 1630" name="adj"/>
            </a:avLst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291100" y="2161800"/>
            <a:ext cx="6561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▸"/>
              <a:defRPr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9" name="Google Shape;39;p4"/>
          <p:cNvSpPr txBox="1"/>
          <p:nvPr/>
        </p:nvSpPr>
        <p:spPr>
          <a:xfrm>
            <a:off x="3593400" y="419937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28575">
              <a:srgbClr val="000000">
                <a:alpha val="24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b="1" sz="6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31866"/>
          <a:stretch/>
        </p:blipFill>
        <p:spPr>
          <a:xfrm>
            <a:off x="1048650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281325" y="1351150"/>
            <a:ext cx="710101" cy="6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7327875" y="3817675"/>
            <a:ext cx="1007150" cy="9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 rotWithShape="1">
          <a:blip r:embed="rId3">
            <a:alphaModFix/>
          </a:blip>
          <a:srcRect b="0" l="0" r="27808" t="0"/>
          <a:stretch/>
        </p:blipFill>
        <p:spPr>
          <a:xfrm>
            <a:off x="7910125" y="182975"/>
            <a:ext cx="1233875" cy="17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 b="0" l="28341" r="0" t="0"/>
          <a:stretch/>
        </p:blipFill>
        <p:spPr>
          <a:xfrm>
            <a:off x="0" y="268030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893" l="0" r="0" t="893"/>
          <a:stretch/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5899875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7231799" y="1156949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3">
            <a:alphaModFix/>
          </a:blip>
          <a:srcRect b="0" l="0" r="23383" t="0"/>
          <a:stretch/>
        </p:blipFill>
        <p:spPr>
          <a:xfrm>
            <a:off x="7926475" y="2877225"/>
            <a:ext cx="1217526" cy="15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6670500" y="3652326"/>
            <a:ext cx="675748" cy="6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b="893" l="0" r="0" t="893"/>
          <a:stretch/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6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63" name="Google Shape;63;p6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3897594" y="1582775"/>
            <a:ext cx="29910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6282250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7330024" y="2266737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 b="0" l="0" r="23383" t="0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8277325" y="1248138"/>
            <a:ext cx="675748" cy="6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7"/>
          <p:cNvPicPr preferRelativeResize="0"/>
          <p:nvPr/>
        </p:nvPicPr>
        <p:blipFill rotWithShape="1">
          <a:blip r:embed="rId2">
            <a:alphaModFix/>
          </a:blip>
          <a:srcRect b="893" l="0" r="0" t="893"/>
          <a:stretch/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7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76" name="Google Shape;76;p7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7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514800" y="1582775"/>
            <a:ext cx="24894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0" name="Google Shape;80;p7"/>
          <p:cNvSpPr txBox="1"/>
          <p:nvPr>
            <p:ph idx="2" type="body"/>
          </p:nvPr>
        </p:nvSpPr>
        <p:spPr>
          <a:xfrm>
            <a:off x="3295205" y="1582775"/>
            <a:ext cx="24894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1" name="Google Shape;81;p7"/>
          <p:cNvSpPr txBox="1"/>
          <p:nvPr>
            <p:ph idx="3" type="body"/>
          </p:nvPr>
        </p:nvSpPr>
        <p:spPr>
          <a:xfrm>
            <a:off x="6075610" y="1582775"/>
            <a:ext cx="24894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5899875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7488675" y="1026200"/>
            <a:ext cx="675750" cy="66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 b="0" l="0" r="57475" t="0"/>
          <a:stretch/>
        </p:blipFill>
        <p:spPr>
          <a:xfrm>
            <a:off x="8486650" y="2877225"/>
            <a:ext cx="675750" cy="15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8"/>
          <p:cNvPicPr preferRelativeResize="0"/>
          <p:nvPr/>
        </p:nvPicPr>
        <p:blipFill rotWithShape="1">
          <a:blip r:embed="rId2">
            <a:alphaModFix/>
          </a:blip>
          <a:srcRect b="893" l="0" r="0" t="893"/>
          <a:stretch/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8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90" name="Google Shape;90;p8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6282250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7330024" y="2266737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23383" t="0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8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8277325" y="1248138"/>
            <a:ext cx="675748" cy="6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small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rot="5400000">
            <a:off x="4284135" y="-1236127"/>
            <a:ext cx="575700" cy="3047954"/>
            <a:chOff x="0" y="809153"/>
            <a:chExt cx="575700" cy="665100"/>
          </a:xfrm>
        </p:grpSpPr>
        <p:sp>
          <p:nvSpPr>
            <p:cNvPr id="100" name="Google Shape;100;p9"/>
            <p:cNvSpPr/>
            <p:nvPr/>
          </p:nvSpPr>
          <p:spPr>
            <a:xfrm>
              <a:off x="0" y="809153"/>
              <a:ext cx="5757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3048003" y="90300"/>
            <a:ext cx="3048000" cy="48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670" l="0" r="0" t="670"/>
          <a:stretch/>
        </p:blipFill>
        <p:spPr>
          <a:xfrm>
            <a:off x="8280475" y="2416469"/>
            <a:ext cx="595150" cy="58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31866"/>
          <a:stretch/>
        </p:blipFill>
        <p:spPr>
          <a:xfrm>
            <a:off x="315900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281325" y="1351150"/>
            <a:ext cx="710101" cy="6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8033925" y="3686350"/>
            <a:ext cx="841700" cy="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27808" t="0"/>
          <a:stretch/>
        </p:blipFill>
        <p:spPr>
          <a:xfrm>
            <a:off x="7910125" y="182975"/>
            <a:ext cx="1233875" cy="17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28341" r="0" t="0"/>
          <a:stretch/>
        </p:blipFill>
        <p:spPr>
          <a:xfrm>
            <a:off x="0" y="268030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frame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903" l="0" r="0" t="893"/>
          <a:stretch/>
        </p:blipFill>
        <p:spPr>
          <a:xfrm>
            <a:off x="8201600" y="303725"/>
            <a:ext cx="768249" cy="7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0"/>
          <p:cNvSpPr/>
          <p:nvPr/>
        </p:nvSpPr>
        <p:spPr>
          <a:xfrm>
            <a:off x="0" y="665100"/>
            <a:ext cx="8478900" cy="381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4762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0"/>
          <p:cNvGrpSpPr/>
          <p:nvPr/>
        </p:nvGrpSpPr>
        <p:grpSpPr>
          <a:xfrm>
            <a:off x="0" y="885350"/>
            <a:ext cx="8478900" cy="665103"/>
            <a:chOff x="0" y="809150"/>
            <a:chExt cx="8478900" cy="665103"/>
          </a:xfrm>
        </p:grpSpPr>
        <p:sp>
          <p:nvSpPr>
            <p:cNvPr id="116" name="Google Shape;116;p10"/>
            <p:cNvSpPr/>
            <p:nvPr/>
          </p:nvSpPr>
          <p:spPr>
            <a:xfrm>
              <a:off x="0" y="809150"/>
              <a:ext cx="8478900" cy="66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0"/>
          <p:cNvSpPr txBox="1"/>
          <p:nvPr>
            <p:ph type="title"/>
          </p:nvPr>
        </p:nvSpPr>
        <p:spPr>
          <a:xfrm>
            <a:off x="514800" y="885350"/>
            <a:ext cx="76977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b="0" l="0" r="0" t="25361"/>
          <a:stretch/>
        </p:blipFill>
        <p:spPr>
          <a:xfrm>
            <a:off x="5180775" y="0"/>
            <a:ext cx="1537525" cy="11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8071775" y="1364650"/>
            <a:ext cx="809950" cy="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0"/>
          <p:cNvPicPr preferRelativeResize="0"/>
          <p:nvPr/>
        </p:nvPicPr>
        <p:blipFill rotWithShape="1">
          <a:blip r:embed="rId4">
            <a:alphaModFix/>
          </a:blip>
          <a:srcRect b="0" l="0" r="65470" t="0"/>
          <a:stretch/>
        </p:blipFill>
        <p:spPr>
          <a:xfrm>
            <a:off x="8595300" y="2877225"/>
            <a:ext cx="548701" cy="15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6627150" y="4289726"/>
            <a:ext cx="675748" cy="6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32971" l="0" r="0" t="0"/>
          <a:stretch/>
        </p:blipFill>
        <p:spPr>
          <a:xfrm>
            <a:off x="7671150" y="4626473"/>
            <a:ext cx="768249" cy="5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ctrTitle"/>
          </p:nvPr>
        </p:nvSpPr>
        <p:spPr>
          <a:xfrm>
            <a:off x="743400" y="2010200"/>
            <a:ext cx="7968900" cy="11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코로나19 국내 발생 현황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4267625" y="4081250"/>
            <a:ext cx="419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4조: 안진수, 조희성, 심우준, 서길원</a:t>
            </a:r>
            <a:endParaRPr b="1" sz="19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50" y="228550"/>
            <a:ext cx="76715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ctrTitle"/>
          </p:nvPr>
        </p:nvSpPr>
        <p:spPr>
          <a:xfrm>
            <a:off x="3217025" y="1927050"/>
            <a:ext cx="2280600" cy="11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E  N  D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1371600" rtl="0" algn="l">
              <a:spcBef>
                <a:spcPts val="600"/>
              </a:spcBef>
              <a:spcAft>
                <a:spcPts val="0"/>
              </a:spcAft>
              <a:buSzPts val="2700"/>
              <a:buFont typeface="Encode Sans Semi Condensed"/>
              <a:buChar char="▸"/>
            </a:pPr>
            <a:r>
              <a:rPr b="1" lang="en" sz="27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기획 의도</a:t>
            </a:r>
            <a:endParaRPr b="1" sz="27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400050" lvl="0" marL="1371600" rtl="0" algn="l">
              <a:spcBef>
                <a:spcPts val="600"/>
              </a:spcBef>
              <a:spcAft>
                <a:spcPts val="0"/>
              </a:spcAft>
              <a:buSzPts val="2700"/>
              <a:buFont typeface="Encode Sans Semi Condensed"/>
              <a:buChar char="▸"/>
            </a:pPr>
            <a:r>
              <a:rPr b="1" lang="en" sz="27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웹 구동 시연</a:t>
            </a:r>
            <a:endParaRPr b="1" sz="27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-400050" lvl="0" marL="1371600" rtl="0" algn="l">
              <a:spcBef>
                <a:spcPts val="600"/>
              </a:spcBef>
              <a:spcAft>
                <a:spcPts val="0"/>
              </a:spcAft>
              <a:buSzPts val="2700"/>
              <a:buFont typeface="Encode Sans Semi Condensed"/>
              <a:buChar char="▸"/>
            </a:pPr>
            <a:r>
              <a:rPr b="1" lang="en" sz="27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개발 웹 서비스 설명</a:t>
            </a:r>
            <a:endParaRPr b="1" sz="27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ctrTitle"/>
          </p:nvPr>
        </p:nvSpPr>
        <p:spPr>
          <a:xfrm>
            <a:off x="514800" y="2177950"/>
            <a:ext cx="8114400" cy="6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기획 의도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idx="4294967295" type="ctrTitle"/>
          </p:nvPr>
        </p:nvSpPr>
        <p:spPr>
          <a:xfrm>
            <a:off x="3130775" y="1790799"/>
            <a:ext cx="4547100" cy="10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980000"/>
                </a:solidFill>
              </a:rPr>
              <a:t>75,744명</a:t>
            </a:r>
            <a:endParaRPr sz="7000">
              <a:solidFill>
                <a:srgbClr val="980000"/>
              </a:solidFill>
            </a:endParaRPr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p17"/>
          <p:cNvGrpSpPr/>
          <p:nvPr/>
        </p:nvGrpSpPr>
        <p:grpSpPr>
          <a:xfrm>
            <a:off x="1724120" y="2307753"/>
            <a:ext cx="1074636" cy="832785"/>
            <a:chOff x="6319760" y="3135000"/>
            <a:chExt cx="248224" cy="212299"/>
          </a:xfrm>
        </p:grpSpPr>
        <p:sp>
          <p:nvSpPr>
            <p:cNvPr id="181" name="Google Shape;181;p17"/>
            <p:cNvSpPr/>
            <p:nvPr/>
          </p:nvSpPr>
          <p:spPr>
            <a:xfrm>
              <a:off x="6411054" y="3235783"/>
              <a:ext cx="61459" cy="17890"/>
            </a:xfrm>
            <a:custGeom>
              <a:rect b="b" l="l" r="r" t="t"/>
              <a:pathLst>
                <a:path extrusionOk="0" h="17890" w="61459">
                  <a:moveTo>
                    <a:pt x="8950" y="17890"/>
                  </a:moveTo>
                  <a:lnTo>
                    <a:pt x="52509" y="17890"/>
                  </a:lnTo>
                  <a:cubicBezTo>
                    <a:pt x="57283" y="17890"/>
                    <a:pt x="61459" y="13716"/>
                    <a:pt x="61459" y="8945"/>
                  </a:cubicBezTo>
                  <a:cubicBezTo>
                    <a:pt x="61459" y="4175"/>
                    <a:pt x="57283" y="0"/>
                    <a:pt x="52509" y="0"/>
                  </a:cubicBezTo>
                  <a:lnTo>
                    <a:pt x="8950" y="0"/>
                  </a:lnTo>
                  <a:cubicBezTo>
                    <a:pt x="4177" y="0"/>
                    <a:pt x="0" y="4175"/>
                    <a:pt x="0" y="8945"/>
                  </a:cubicBezTo>
                  <a:cubicBezTo>
                    <a:pt x="0" y="13716"/>
                    <a:pt x="4177" y="17890"/>
                    <a:pt x="8950" y="178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319760" y="3135000"/>
              <a:ext cx="248224" cy="212299"/>
            </a:xfrm>
            <a:custGeom>
              <a:rect b="b" l="l" r="r" t="t"/>
              <a:pathLst>
                <a:path extrusionOk="0" h="212299" w="248224">
                  <a:moveTo>
                    <a:pt x="238081" y="194409"/>
                  </a:moveTo>
                  <a:lnTo>
                    <a:pt x="212423" y="194409"/>
                  </a:lnTo>
                  <a:lnTo>
                    <a:pt x="212423" y="22661"/>
                  </a:lnTo>
                  <a:cubicBezTo>
                    <a:pt x="212423" y="10138"/>
                    <a:pt x="202279" y="0"/>
                    <a:pt x="189749" y="0"/>
                  </a:cubicBezTo>
                  <a:lnTo>
                    <a:pt x="54896" y="0"/>
                  </a:lnTo>
                  <a:cubicBezTo>
                    <a:pt x="42365" y="0"/>
                    <a:pt x="32221" y="10138"/>
                    <a:pt x="32221" y="22661"/>
                  </a:cubicBezTo>
                  <a:lnTo>
                    <a:pt x="32221" y="194409"/>
                  </a:lnTo>
                  <a:lnTo>
                    <a:pt x="8950" y="194409"/>
                  </a:lnTo>
                  <a:cubicBezTo>
                    <a:pt x="4177" y="194409"/>
                    <a:pt x="0" y="198584"/>
                    <a:pt x="0" y="203354"/>
                  </a:cubicBezTo>
                  <a:cubicBezTo>
                    <a:pt x="0" y="208125"/>
                    <a:pt x="4177" y="212300"/>
                    <a:pt x="8950" y="212300"/>
                  </a:cubicBezTo>
                  <a:lnTo>
                    <a:pt x="107405" y="212300"/>
                  </a:lnTo>
                  <a:cubicBezTo>
                    <a:pt x="107405" y="212300"/>
                    <a:pt x="107405" y="212300"/>
                    <a:pt x="108002" y="212300"/>
                  </a:cubicBezTo>
                  <a:lnTo>
                    <a:pt x="138433" y="212300"/>
                  </a:lnTo>
                  <a:cubicBezTo>
                    <a:pt x="138433" y="212300"/>
                    <a:pt x="138433" y="212300"/>
                    <a:pt x="139030" y="212300"/>
                  </a:cubicBezTo>
                  <a:lnTo>
                    <a:pt x="239274" y="212300"/>
                  </a:lnTo>
                  <a:cubicBezTo>
                    <a:pt x="244048" y="212300"/>
                    <a:pt x="248224" y="208125"/>
                    <a:pt x="248224" y="203354"/>
                  </a:cubicBezTo>
                  <a:cubicBezTo>
                    <a:pt x="248224" y="198584"/>
                    <a:pt x="242854" y="194409"/>
                    <a:pt x="238081" y="194409"/>
                  </a:cubicBezTo>
                  <a:close/>
                  <a:moveTo>
                    <a:pt x="134853" y="194409"/>
                  </a:moveTo>
                  <a:lnTo>
                    <a:pt x="109195" y="194409"/>
                  </a:lnTo>
                  <a:lnTo>
                    <a:pt x="109195" y="155050"/>
                  </a:lnTo>
                  <a:lnTo>
                    <a:pt x="134853" y="155050"/>
                  </a:lnTo>
                  <a:lnTo>
                    <a:pt x="134853" y="194409"/>
                  </a:lnTo>
                  <a:close/>
                  <a:moveTo>
                    <a:pt x="49526" y="22065"/>
                  </a:moveTo>
                  <a:cubicBezTo>
                    <a:pt x="49526" y="19083"/>
                    <a:pt x="51912" y="16698"/>
                    <a:pt x="54896" y="16698"/>
                  </a:cubicBezTo>
                  <a:lnTo>
                    <a:pt x="189749" y="16698"/>
                  </a:lnTo>
                  <a:cubicBezTo>
                    <a:pt x="192732" y="16698"/>
                    <a:pt x="195119" y="19083"/>
                    <a:pt x="195119" y="22065"/>
                  </a:cubicBezTo>
                  <a:lnTo>
                    <a:pt x="195119" y="193813"/>
                  </a:lnTo>
                  <a:lnTo>
                    <a:pt x="152753" y="193813"/>
                  </a:lnTo>
                  <a:lnTo>
                    <a:pt x="152753" y="152069"/>
                  </a:lnTo>
                  <a:cubicBezTo>
                    <a:pt x="152753" y="143720"/>
                    <a:pt x="145593" y="136563"/>
                    <a:pt x="137240" y="136563"/>
                  </a:cubicBezTo>
                  <a:lnTo>
                    <a:pt x="106808" y="136563"/>
                  </a:lnTo>
                  <a:cubicBezTo>
                    <a:pt x="98454" y="136563"/>
                    <a:pt x="91294" y="143720"/>
                    <a:pt x="91294" y="152069"/>
                  </a:cubicBezTo>
                  <a:lnTo>
                    <a:pt x="91294" y="193813"/>
                  </a:lnTo>
                  <a:lnTo>
                    <a:pt x="48929" y="193813"/>
                  </a:lnTo>
                  <a:lnTo>
                    <a:pt x="48929" y="220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415231" y="3173166"/>
              <a:ext cx="52508" cy="52478"/>
            </a:xfrm>
            <a:custGeom>
              <a:rect b="b" l="l" r="r" t="t"/>
              <a:pathLst>
                <a:path extrusionOk="0" h="52478" w="52508">
                  <a:moveTo>
                    <a:pt x="43559" y="17294"/>
                  </a:moveTo>
                  <a:lnTo>
                    <a:pt x="35205" y="17294"/>
                  </a:lnTo>
                  <a:lnTo>
                    <a:pt x="35205" y="8945"/>
                  </a:lnTo>
                  <a:cubicBezTo>
                    <a:pt x="35205" y="4175"/>
                    <a:pt x="31028" y="0"/>
                    <a:pt x="26254" y="0"/>
                  </a:cubicBezTo>
                  <a:cubicBezTo>
                    <a:pt x="21481" y="0"/>
                    <a:pt x="17304" y="4175"/>
                    <a:pt x="17304" y="8945"/>
                  </a:cubicBezTo>
                  <a:lnTo>
                    <a:pt x="17304" y="17294"/>
                  </a:lnTo>
                  <a:lnTo>
                    <a:pt x="8950" y="17294"/>
                  </a:lnTo>
                  <a:cubicBezTo>
                    <a:pt x="4177" y="17294"/>
                    <a:pt x="0" y="21469"/>
                    <a:pt x="0" y="26239"/>
                  </a:cubicBezTo>
                  <a:cubicBezTo>
                    <a:pt x="0" y="31010"/>
                    <a:pt x="4177" y="35185"/>
                    <a:pt x="8950" y="35185"/>
                  </a:cubicBezTo>
                  <a:lnTo>
                    <a:pt x="17304" y="35185"/>
                  </a:lnTo>
                  <a:lnTo>
                    <a:pt x="17304" y="43534"/>
                  </a:lnTo>
                  <a:cubicBezTo>
                    <a:pt x="17304" y="48304"/>
                    <a:pt x="21481" y="52479"/>
                    <a:pt x="26254" y="52479"/>
                  </a:cubicBezTo>
                  <a:cubicBezTo>
                    <a:pt x="31028" y="52479"/>
                    <a:pt x="35205" y="48304"/>
                    <a:pt x="35205" y="43534"/>
                  </a:cubicBezTo>
                  <a:lnTo>
                    <a:pt x="35205" y="35185"/>
                  </a:lnTo>
                  <a:lnTo>
                    <a:pt x="43559" y="35185"/>
                  </a:lnTo>
                  <a:cubicBezTo>
                    <a:pt x="48332" y="35185"/>
                    <a:pt x="52509" y="31010"/>
                    <a:pt x="52509" y="26239"/>
                  </a:cubicBezTo>
                  <a:cubicBezTo>
                    <a:pt x="52509" y="21469"/>
                    <a:pt x="48332" y="17294"/>
                    <a:pt x="43559" y="17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7"/>
          <p:cNvSpPr txBox="1"/>
          <p:nvPr>
            <p:ph idx="4294967295" type="subTitle"/>
          </p:nvPr>
        </p:nvSpPr>
        <p:spPr>
          <a:xfrm>
            <a:off x="2902175" y="2817470"/>
            <a:ext cx="4547100" cy="55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일일 신규 확진자</a:t>
            </a:r>
            <a:endParaRPr b="1" sz="40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5" name="Google Shape;185;p17"/>
          <p:cNvSpPr txBox="1"/>
          <p:nvPr>
            <p:ph idx="4294967295" type="subTitle"/>
          </p:nvPr>
        </p:nvSpPr>
        <p:spPr>
          <a:xfrm>
            <a:off x="1429475" y="646150"/>
            <a:ext cx="7492500" cy="6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COVID-19에 대한 현황 공유 및 경각심 고취</a:t>
            </a:r>
            <a:endParaRPr b="1" sz="26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ctrTitle"/>
          </p:nvPr>
        </p:nvSpPr>
        <p:spPr>
          <a:xfrm>
            <a:off x="514800" y="2177950"/>
            <a:ext cx="8114400" cy="6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웹 구동 시연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614975" y="55900"/>
            <a:ext cx="600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▣ 웹 구동</a:t>
            </a:r>
            <a:endParaRPr b="1" sz="19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75" y="532900"/>
            <a:ext cx="6939489" cy="4305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개발 웹 서비스 설명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614975" y="55900"/>
            <a:ext cx="600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▣ Back-end part</a:t>
            </a:r>
            <a:endParaRPr b="1" sz="19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75" y="532900"/>
            <a:ext cx="7545533" cy="4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614975" y="55900"/>
            <a:ext cx="600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▣ Front-end part</a:t>
            </a:r>
            <a:endParaRPr b="1" sz="19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588825"/>
            <a:ext cx="5997364" cy="4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