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44" r:id="rId2"/>
    <p:sldId id="268" r:id="rId3"/>
    <p:sldId id="1018" r:id="rId4"/>
    <p:sldId id="347" r:id="rId5"/>
    <p:sldId id="345" r:id="rId6"/>
    <p:sldId id="1068" r:id="rId7"/>
    <p:sldId id="1075" r:id="rId8"/>
    <p:sldId id="1080" r:id="rId9"/>
    <p:sldId id="1081" r:id="rId10"/>
    <p:sldId id="1082" r:id="rId11"/>
    <p:sldId id="1065" r:id="rId12"/>
    <p:sldId id="1026" r:id="rId13"/>
    <p:sldId id="1073" r:id="rId14"/>
    <p:sldId id="1074" r:id="rId15"/>
    <p:sldId id="1079" r:id="rId16"/>
    <p:sldId id="1084" r:id="rId17"/>
    <p:sldId id="1085" r:id="rId18"/>
    <p:sldId id="1086" r:id="rId19"/>
    <p:sldId id="1087" r:id="rId20"/>
    <p:sldId id="1083" r:id="rId21"/>
    <p:sldId id="1076" r:id="rId22"/>
    <p:sldId id="1077" r:id="rId23"/>
    <p:sldId id="1078" r:id="rId24"/>
    <p:sldId id="1051" r:id="rId25"/>
    <p:sldId id="1089" r:id="rId26"/>
    <p:sldId id="1090" r:id="rId27"/>
    <p:sldId id="1091" r:id="rId28"/>
    <p:sldId id="369" r:id="rId29"/>
    <p:sldId id="1035" r:id="rId30"/>
    <p:sldId id="1092" r:id="rId31"/>
    <p:sldId id="1093" r:id="rId32"/>
    <p:sldId id="1094" r:id="rId33"/>
    <p:sldId id="1095" r:id="rId34"/>
    <p:sldId id="1097" r:id="rId35"/>
    <p:sldId id="10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O'Hara" initials="SO" lastIdx="2" clrIdx="0">
    <p:extLst>
      <p:ext uri="{19B8F6BF-5375-455C-9EA6-DF929625EA0E}">
        <p15:presenceInfo xmlns:p15="http://schemas.microsoft.com/office/powerpoint/2012/main" userId="4af207364510c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062C3-635D-41D6-B098-A8B804A7BBBA}" v="1" dt="2020-08-23T18:12:3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711" autoAdjust="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8:01.74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0 101,'0'-1,"1"0,-1 0,1 0,-1 0,1 0,-1 0,1 0,0 1,0-1,-1 0,1 0,0 1,0-1,0 0,0 1,0-1,0 1,0-1,0 1,0-1,0 1,0 0,0-1,2 1,31-7,-30 6,68-7,1 4,98 6,-44 1,-53-4,-34-1,0 1,-1 3,1 1,-1 1,61 16,-64-9,0-2,1-2,56 4,111-7,-163-5,94 3,120-5,-238 0,-1 0,0-1,0 0,30-14,-30 11,0 1,1 1,0 0,23-3,159-24,-130 18,1 4,108-4,-8 13,141 5,-151 12,71 2,-187-16,81 15,-44-5,-64-10,103 14,135 0,2552-18,-2775 4,0 1,39 9,-36-5,58 4,602-10,-337-3,477 2,-807 2,1 1,-1 1,0 2,41 13,-40-10,2-1,-1-2,43 4,364-8,-203-5,-173 3,14 1,134-15,259-41,-274 25,-127 16,82-4,47 1,102-2,-220 19,-17-1,0 2,-1 2,1 4,86 19,-106-16,0-3,1-1,-1-3,56-1,29 2,-21 12,-71-10,56 5,-63-9,-1 1,1 1,-1 2,35 12,0 0,-8-4,1-3,0-1,0-3,65-1,-89-4,-1 1,46 11,1-1,-44-6,-5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0 233,'3726'0,"-3685"2,73 13,-70-7,55 1,665-7,-369-4,1682 2,-2056 1,1 1,-1 1,22 7,-18-5,47 5,479-6,-284-7,-231 1,0-2,0-1,-1-2,38-13,38-6,-64 14,66-24,-83 24,0 2,1 1,0 1,1 2,54-4,96-5,-39 1,380 10,-270 7,1185-3,-1407 2,1 1,36 8,45 5,323-13,-225-6,-154 7,-1 1,81 20,59 5,-78-27,-81-4,0 1,0 2,46 9,-7 1,1-4,0-3,121-7,-56-1,-29 4,122-3,-208-2,-1-1,0-1,0-1,49-21,-39 14,53-13,13 2,-51 11,0 2,1 3,99-6,939 17,-886-17,-39 1,-19 13,52-3,-100-12,-71 11,46-5,-42 8,1 2,-1 1,44 7,-63-6,0 1,-1 0,1 1,-1 0,0 1,0 0,0 1,-1 0,0 1,0 0,16 15,-9-3,28 39,15 17,-55-72,-1 1,1-1,0 0,0 0,0-1,0 1,1-1,-1 0,0-1,1 1,0-1,7 0,75 3,-60-3,35-1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35.08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2471 1,'3'5,"1"-1,-1 1,0 1,0-1,-1 0,0 1,0-1,0 1,0-1,-1 1,0 0,1 7,-1-3,-1 0,1 1,-1-1,-1 0,0 1,-3 10,3-17,0-1,-1 1,1 0,-1-1,0 1,0-1,0 1,0-1,-1 0,1 0,-1 0,0 0,0-1,0 1,0-1,0 1,0-1,-1 0,1-1,-8 4,-4-1,0 0,0-1,0 0,-19 0,-23 4,30-1,0 1,1 1,0 2,0 1,1 0,1 2,-28 19,39-24,-1-1,1 0,-2-1,1 0,-1-1,0-1,0 0,0-1,-23 1,-16-1,-75-7,36 0,-971 3,546 2,489-1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0 248,'3964'0,"-3921"2,79 15,-75-9,57 2,709-8,-393-5,1790 3,-2187 1,0 2,-1 0,24 7,-19-4,49 5,510-8,-302-6,-245 1,-1-2,0-2,-1-1,41-14,40-7,-68 16,70-27,-88 27,1 1,-1 1,1 2,1 1,58-4,101-5,-40 2,402 10,-285 7,1259-3,-1495 2,-1 1,40 9,47 5,344-14,-239-6,-165 7,-1 2,87 20,63 6,-84-29,-85-4,-1 1,1 3,47 8,-6 2,1-4,0-4,129-8,-60 0,-31 5,131-5,-223-1,0-1,0-2,-1 0,52-23,-40 15,55-14,15 3,-55 11,1 2,0 3,106-5,998 17,-941-18,-44 1,-18 13,55-2,-107-12,-75 10,48-4,-43 8,-1 1,1 2,45 8,-66-7,-1 1,1 1,-1 0,0 0,0 1,-1 1,0 0,1 1,-2 0,1 0,16 17,-8-4,29 42,16 17,-60-75,1 0,0-1,0 0,1 0,-1 0,1-1,-1 1,1-1,0-1,0 1,0-1,8 1,80 2,-64-4,37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sample-based-learning-metho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3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831782"/>
            <a:ext cx="10448845" cy="15972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Three Temporal Difference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7/8/2020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657" y="1023924"/>
            <a:ext cx="8884864" cy="5281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3407400" y="220279"/>
            <a:ext cx="5377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Maze Example: </a:t>
            </a:r>
            <a:r>
              <a:rPr lang="en-US" sz="3600" b="1" dirty="0">
                <a:latin typeface="+mj-lt"/>
              </a:rPr>
              <a:t>Model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8900392" y="6392423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190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2" y="474273"/>
            <a:ext cx="11140656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What is Temporal Difference (TD)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98842" y="1305994"/>
            <a:ext cx="11140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TD-Learning is a kind of </a:t>
            </a:r>
            <a:r>
              <a:rPr lang="en-US" sz="2800" i="1" dirty="0"/>
              <a:t>prediction learning</a:t>
            </a:r>
            <a:r>
              <a:rPr lang="en-US" sz="2800" dirty="0"/>
              <a:t> that takes advantage of the temporal structure of learning to predict.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prediction learning:</a:t>
            </a:r>
          </a:p>
          <a:p>
            <a:endParaRPr lang="en-US" sz="28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make a prediction about what will happen next.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endParaRPr lang="en-US" sz="28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wait to see what happens.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endParaRPr lang="en-US" sz="28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learn by comparing what happens to what you predicted.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0CF31-25F7-4FAA-B111-9A9379AD1F65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2" y="474273"/>
            <a:ext cx="11140656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What is Temporal Difference (TD)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98842" y="1469280"/>
            <a:ext cx="111406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TD-Learning is one of the most fundamental ideas in reinforcement learning.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From </a:t>
            </a:r>
            <a:r>
              <a:rPr lang="en-US" sz="3200" i="1" dirty="0"/>
              <a:t>Reinforcement Learning: An Introduction:</a:t>
            </a:r>
            <a:r>
              <a:rPr lang="en-US" sz="3200" dirty="0"/>
              <a:t> “If one had to identify one idea as central and novel to reinforce learning, it would be temporal difference learning.” (page 119, Chapter 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A2035-2D3C-421D-B6B8-F79F1829ED86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00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2844396" y="379677"/>
            <a:ext cx="626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Updating from a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52D04B-441B-4BB0-82AF-6353DE7F6446}"/>
              </a:ext>
            </a:extLst>
          </p:cNvPr>
          <p:cNvGrpSpPr/>
          <p:nvPr/>
        </p:nvGrpSpPr>
        <p:grpSpPr>
          <a:xfrm>
            <a:off x="1849060" y="1957161"/>
            <a:ext cx="9605002" cy="2786590"/>
            <a:chOff x="2341797" y="1621657"/>
            <a:chExt cx="9605002" cy="27865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0BF860-F1BE-45AA-AF59-644A2377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797" y="1621657"/>
              <a:ext cx="6137470" cy="113525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A65E49-300C-4585-AC8E-D18326F7532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5824794" y="2491409"/>
              <a:ext cx="136338" cy="83962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292ECB-5F48-46DC-9700-773E3B8F3699}"/>
                </a:ext>
              </a:extLst>
            </p:cNvPr>
            <p:cNvSpPr txBox="1"/>
            <p:nvPr/>
          </p:nvSpPr>
          <p:spPr>
            <a:xfrm>
              <a:off x="4245913" y="3331029"/>
              <a:ext cx="31577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/>
                <a:t>The Future</a:t>
              </a:r>
            </a:p>
            <a:p>
              <a:pPr algn="ctr"/>
              <a:r>
                <a:rPr lang="en-US" sz="3200" dirty="0"/>
                <a:t>(The TD-target)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EB9EB7-A16A-44A4-9F44-9BC3CCDE7049}"/>
                </a:ext>
              </a:extLst>
            </p:cNvPr>
            <p:cNvSpPr txBox="1"/>
            <p:nvPr/>
          </p:nvSpPr>
          <p:spPr>
            <a:xfrm>
              <a:off x="8021659" y="3328541"/>
              <a:ext cx="39251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/>
                <a:t>The Present</a:t>
              </a:r>
            </a:p>
            <a:p>
              <a:pPr algn="l"/>
              <a:r>
                <a:rPr lang="en-US" sz="3200" dirty="0"/>
                <a:t>(The TD-prediction)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2F52B9-0269-40A2-A103-09D87705158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7772401" y="2390837"/>
              <a:ext cx="2211828" cy="93770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23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430450" y="1922770"/>
            <a:ext cx="2588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Updating from a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E7BBC-174B-421B-A57A-8691E3210EB0}"/>
                  </a:ext>
                </a:extLst>
              </p:cNvPr>
              <p:cNvSpPr txBox="1"/>
              <p:nvPr/>
            </p:nvSpPr>
            <p:spPr>
              <a:xfrm>
                <a:off x="2447523" y="340409"/>
                <a:ext cx="61068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E7BBC-174B-421B-A57A-8691E321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23" y="340409"/>
                <a:ext cx="6106884" cy="584775"/>
              </a:xfrm>
              <a:prstGeom prst="rect">
                <a:avLst/>
              </a:prstGeom>
              <a:blipFill>
                <a:blip r:embed="rId2"/>
                <a:stretch>
                  <a:fillRect r="-24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8C86065-004F-4549-BC08-B54E42BEB451}"/>
              </a:ext>
            </a:extLst>
          </p:cNvPr>
          <p:cNvSpPr>
            <a:spLocks noChangeAspect="1"/>
          </p:cNvSpPr>
          <p:nvPr/>
        </p:nvSpPr>
        <p:spPr>
          <a:xfrm>
            <a:off x="5005611" y="2045840"/>
            <a:ext cx="624170" cy="62417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EA26C2-4D81-47DB-B756-782F77DB302D}"/>
              </a:ext>
            </a:extLst>
          </p:cNvPr>
          <p:cNvCxnSpPr>
            <a:cxnSpLocks/>
          </p:cNvCxnSpPr>
          <p:nvPr/>
        </p:nvCxnSpPr>
        <p:spPr>
          <a:xfrm>
            <a:off x="4541948" y="2357925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08F7A39-9BCD-4995-81C2-030B6C3F81FA}"/>
              </a:ext>
            </a:extLst>
          </p:cNvPr>
          <p:cNvSpPr>
            <a:spLocks noChangeAspect="1"/>
          </p:cNvSpPr>
          <p:nvPr/>
        </p:nvSpPr>
        <p:spPr>
          <a:xfrm>
            <a:off x="7438197" y="2042156"/>
            <a:ext cx="624170" cy="624170"/>
          </a:xfrm>
          <a:prstGeom prst="ellipse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6350"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F683D1-F0FE-4975-8587-87BCFA196F32}"/>
              </a:ext>
            </a:extLst>
          </p:cNvPr>
          <p:cNvCxnSpPr>
            <a:cxnSpLocks/>
          </p:cNvCxnSpPr>
          <p:nvPr/>
        </p:nvCxnSpPr>
        <p:spPr>
          <a:xfrm flipV="1">
            <a:off x="5629781" y="2354241"/>
            <a:ext cx="1808416" cy="3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2E1A1E-C9AD-4729-8568-3B142B243A3D}"/>
              </a:ext>
            </a:extLst>
          </p:cNvPr>
          <p:cNvSpPr txBox="1"/>
          <p:nvPr/>
        </p:nvSpPr>
        <p:spPr>
          <a:xfrm>
            <a:off x="8681952" y="203190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117FA-6650-49F8-8861-A1553433C54A}"/>
              </a:ext>
            </a:extLst>
          </p:cNvPr>
          <p:cNvSpPr txBox="1"/>
          <p:nvPr/>
        </p:nvSpPr>
        <p:spPr>
          <a:xfrm>
            <a:off x="5142957" y="2156884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6DDBC5-D43E-4F48-9027-6959364B0512}"/>
              </a:ext>
            </a:extLst>
          </p:cNvPr>
          <p:cNvSpPr txBox="1"/>
          <p:nvPr/>
        </p:nvSpPr>
        <p:spPr>
          <a:xfrm>
            <a:off x="7473101" y="2153602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t+1</a:t>
            </a:r>
            <a:endParaRPr lang="en-US" dirty="0"/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2D5A7-A9E0-4FA3-84F8-04110D71236C}"/>
              </a:ext>
            </a:extLst>
          </p:cNvPr>
          <p:cNvSpPr txBox="1"/>
          <p:nvPr/>
        </p:nvSpPr>
        <p:spPr>
          <a:xfrm>
            <a:off x="4881614" y="2806002"/>
            <a:ext cx="111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</a:t>
            </a:r>
            <a:r>
              <a:rPr lang="en-US" sz="3200" dirty="0"/>
              <a:t>(S</a:t>
            </a:r>
            <a:r>
              <a:rPr lang="en-US" sz="3200" baseline="-25000" dirty="0"/>
              <a:t>T</a:t>
            </a:r>
            <a:r>
              <a:rPr lang="en-US" sz="3200" dirty="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0613D2-34BB-4E26-800F-8B89F6F94FD9}"/>
              </a:ext>
            </a:extLst>
          </p:cNvPr>
          <p:cNvCxnSpPr>
            <a:cxnSpLocks/>
          </p:cNvCxnSpPr>
          <p:nvPr/>
        </p:nvCxnSpPr>
        <p:spPr>
          <a:xfrm>
            <a:off x="8105923" y="2354241"/>
            <a:ext cx="4636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12CEFC-9FB9-42A3-84D5-8E9BAE45DE05}"/>
              </a:ext>
            </a:extLst>
          </p:cNvPr>
          <p:cNvSpPr txBox="1"/>
          <p:nvPr/>
        </p:nvSpPr>
        <p:spPr>
          <a:xfrm>
            <a:off x="3416818" y="2023131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50DE3-C5AF-4009-A436-98B240D93227}"/>
              </a:ext>
            </a:extLst>
          </p:cNvPr>
          <p:cNvSpPr txBox="1"/>
          <p:nvPr/>
        </p:nvSpPr>
        <p:spPr>
          <a:xfrm>
            <a:off x="7135292" y="2806003"/>
            <a:ext cx="1737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/>
              <a:t>γ</a:t>
            </a:r>
            <a:r>
              <a:rPr lang="en-US" sz="3200" b="1" dirty="0"/>
              <a:t>V</a:t>
            </a:r>
            <a:r>
              <a:rPr lang="en-US" sz="3200" dirty="0"/>
              <a:t>(S</a:t>
            </a:r>
            <a:r>
              <a:rPr lang="en-US" sz="3200" baseline="-25000" dirty="0"/>
              <a:t>T+1</a:t>
            </a:r>
            <a:r>
              <a:rPr lang="en-US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BF860-F1BE-45AA-AF59-644A2377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818" y="4351623"/>
            <a:ext cx="6137470" cy="11352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AA409-9D13-474A-A288-9AD9B52DDD41}"/>
              </a:ext>
            </a:extLst>
          </p:cNvPr>
          <p:cNvSpPr txBox="1"/>
          <p:nvPr/>
        </p:nvSpPr>
        <p:spPr>
          <a:xfrm>
            <a:off x="7388968" y="1298007"/>
            <a:ext cx="91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baseline="-25000" dirty="0"/>
              <a:t>T+1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643469-6185-4F12-875D-3050C16DEB8E}"/>
              </a:ext>
            </a:extLst>
          </p:cNvPr>
          <p:cNvSpPr txBox="1"/>
          <p:nvPr/>
        </p:nvSpPr>
        <p:spPr>
          <a:xfrm>
            <a:off x="6225927" y="1728663"/>
            <a:ext cx="61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aseline="-25000" dirty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3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4" y="1271767"/>
            <a:ext cx="10929391" cy="4820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2640398" y="229503"/>
            <a:ext cx="691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TD Learning: Value 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2A2D13-63DC-4431-84BE-5977B02109BC}"/>
                  </a:ext>
                </a:extLst>
              </p14:cNvPr>
              <p14:cNvContentPartPr/>
              <p14:nvPr/>
            </p14:nvContentPartPr>
            <p14:xfrm>
              <a:off x="1780995" y="4867639"/>
              <a:ext cx="4884120" cy="10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2A2D13-63DC-4431-84BE-5977B02109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95" y="4687639"/>
                <a:ext cx="506376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72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832" y="358772"/>
            <a:ext cx="5992333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Prediction vs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197108"/>
            <a:ext cx="10610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Unfortunately, the TD Value Estimation algorithm will only allow you to </a:t>
            </a:r>
            <a:r>
              <a:rPr lang="en-US" sz="2400" b="1" dirty="0"/>
              <a:t>predict</a:t>
            </a:r>
            <a:r>
              <a:rPr lang="en-US" sz="2400" dirty="0"/>
              <a:t> the value you will get from being in a given state.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BUT, unless you have a model of the environment, it does not allow you to determine a policy to </a:t>
            </a:r>
            <a:r>
              <a:rPr lang="en-US" sz="2400" b="1" dirty="0"/>
              <a:t>control </a:t>
            </a:r>
            <a:r>
              <a:rPr lang="en-US" sz="2400" dirty="0"/>
              <a:t>the agent to maximize the value in the environment.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E346EB-75D4-47AE-A216-0E036E57448D}"/>
              </a:ext>
            </a:extLst>
          </p:cNvPr>
          <p:cNvGrpSpPr/>
          <p:nvPr/>
        </p:nvGrpSpPr>
        <p:grpSpPr>
          <a:xfrm>
            <a:off x="3426691" y="5429890"/>
            <a:ext cx="6550998" cy="988540"/>
            <a:chOff x="3979465" y="4830982"/>
            <a:chExt cx="7550420" cy="9885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F454AC-4453-45BB-9BE1-A5EA46928E64}"/>
                </a:ext>
              </a:extLst>
            </p:cNvPr>
            <p:cNvSpPr/>
            <p:nvPr/>
          </p:nvSpPr>
          <p:spPr>
            <a:xfrm>
              <a:off x="4086276" y="4836049"/>
              <a:ext cx="7337137" cy="9784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084E4B-AA4D-4EA7-AF2F-35E8C7D424C9}"/>
                    </a:ext>
                  </a:extLst>
                </p:cNvPr>
                <p:cNvSpPr txBox="1"/>
                <p:nvPr/>
              </p:nvSpPr>
              <p:spPr>
                <a:xfrm>
                  <a:off x="3979465" y="4830982"/>
                  <a:ext cx="7550420" cy="988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084E4B-AA4D-4EA7-AF2F-35E8C7D42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465" y="4830982"/>
                  <a:ext cx="7550420" cy="988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BE3BB09-8A3D-4081-8973-0DF6A7707B9E}"/>
              </a:ext>
            </a:extLst>
          </p:cNvPr>
          <p:cNvSpPr txBox="1"/>
          <p:nvPr/>
        </p:nvSpPr>
        <p:spPr>
          <a:xfrm>
            <a:off x="1042432" y="5633253"/>
            <a:ext cx="2057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Bellman Eq: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6143C-A759-4D53-9726-26D3CA42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96" y="3758987"/>
            <a:ext cx="6044816" cy="1118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3BCB1B-D2C7-44D7-963B-BD848E38F9C4}"/>
              </a:ext>
            </a:extLst>
          </p:cNvPr>
          <p:cNvSpPr txBox="1"/>
          <p:nvPr/>
        </p:nvSpPr>
        <p:spPr>
          <a:xfrm>
            <a:off x="997453" y="4087213"/>
            <a:ext cx="214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Update Rule:</a:t>
            </a:r>
          </a:p>
        </p:txBody>
      </p:sp>
    </p:spTree>
    <p:extLst>
      <p:ext uri="{BB962C8B-B14F-4D97-AF65-F5344CB8AC3E}">
        <p14:creationId xmlns:p14="http://schemas.microsoft.com/office/powerpoint/2010/main" val="1458605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259" y="278595"/>
            <a:ext cx="6785479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Prediction vs Control 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197108"/>
            <a:ext cx="10610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Fortunately, if you learn the state-action value function </a:t>
            </a:r>
            <a:r>
              <a:rPr lang="en-US" sz="2400" b="1" dirty="0"/>
              <a:t>Q, </a:t>
            </a:r>
            <a:r>
              <a:rPr lang="en-US" sz="2400" dirty="0"/>
              <a:t>you can both </a:t>
            </a:r>
            <a:r>
              <a:rPr lang="en-US" sz="2400" b="1" dirty="0"/>
              <a:t>predict</a:t>
            </a:r>
            <a:r>
              <a:rPr lang="en-US" sz="2400" dirty="0"/>
              <a:t> the value of an action at a given state </a:t>
            </a:r>
            <a:r>
              <a:rPr lang="en-US" sz="2400" b="1" dirty="0"/>
              <a:t>AND</a:t>
            </a:r>
            <a:r>
              <a:rPr lang="en-US" sz="2400" dirty="0"/>
              <a:t> you can </a:t>
            </a:r>
            <a:r>
              <a:rPr lang="en-US" sz="2400" b="1" dirty="0"/>
              <a:t>control</a:t>
            </a:r>
            <a:r>
              <a:rPr lang="en-US" sz="2400" dirty="0"/>
              <a:t> the agent to maximize the value in the environment.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3BB09-8A3D-4081-8973-0DF6A7707B9E}"/>
              </a:ext>
            </a:extLst>
          </p:cNvPr>
          <p:cNvSpPr txBox="1"/>
          <p:nvPr/>
        </p:nvSpPr>
        <p:spPr>
          <a:xfrm>
            <a:off x="1171740" y="4866629"/>
            <a:ext cx="2057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Bellman Eq: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BCB1B-D2C7-44D7-963B-BD848E38F9C4}"/>
              </a:ext>
            </a:extLst>
          </p:cNvPr>
          <p:cNvSpPr txBox="1"/>
          <p:nvPr/>
        </p:nvSpPr>
        <p:spPr>
          <a:xfrm>
            <a:off x="1126761" y="2821831"/>
            <a:ext cx="214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Update Rule:</a:t>
            </a:r>
          </a:p>
        </p:txBody>
      </p:sp>
      <p:pic>
        <p:nvPicPr>
          <p:cNvPr id="15" name="Picture 14" descr="txp_fig">
            <a:extLst>
              <a:ext uri="{FF2B5EF4-FFF2-40B4-BE49-F238E27FC236}">
                <a16:creationId xmlns:a16="http://schemas.microsoft.com/office/drawing/2014/main" id="{978AB5EB-9C7A-4111-B137-E14DF0826D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3076" y="5304152"/>
            <a:ext cx="3505564" cy="461664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10B793-8F96-4E95-8506-C5746CD08052}"/>
                  </a:ext>
                </a:extLst>
              </p:cNvPr>
              <p:cNvSpPr txBox="1"/>
              <p:nvPr/>
            </p:nvSpPr>
            <p:spPr>
              <a:xfrm>
                <a:off x="1989158" y="3308069"/>
                <a:ext cx="91071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10B793-8F96-4E95-8506-C5746CD0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58" y="3308069"/>
                <a:ext cx="910712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9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28" y="339466"/>
            <a:ext cx="7558341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3 Update rules, 3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BCB1B-D2C7-44D7-963B-BD848E38F9C4}"/>
              </a:ext>
            </a:extLst>
          </p:cNvPr>
          <p:cNvSpPr txBox="1"/>
          <p:nvPr/>
        </p:nvSpPr>
        <p:spPr>
          <a:xfrm>
            <a:off x="1042432" y="1390195"/>
            <a:ext cx="1136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Sarsa: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6ED6B-5631-41A9-BC56-67F1F7CD7F59}"/>
                  </a:ext>
                </a:extLst>
              </p:cNvPr>
              <p:cNvSpPr txBox="1"/>
              <p:nvPr/>
            </p:nvSpPr>
            <p:spPr>
              <a:xfrm>
                <a:off x="1124098" y="3234702"/>
                <a:ext cx="9107129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func>
                            <m:funcPr>
                              <m:ctrlP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𝒔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′,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06ED6B-5631-41A9-BC56-67F1F7CD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98" y="3234702"/>
                <a:ext cx="9107129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10B793-8F96-4E95-8506-C5746CD08052}"/>
                  </a:ext>
                </a:extLst>
              </p:cNvPr>
              <p:cNvSpPr txBox="1"/>
              <p:nvPr/>
            </p:nvSpPr>
            <p:spPr>
              <a:xfrm>
                <a:off x="997453" y="1787686"/>
                <a:ext cx="84491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10B793-8F96-4E95-8506-C5746CD0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53" y="1787686"/>
                <a:ext cx="84491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4624C4-F47F-4F39-9E5C-0007D9F42D02}"/>
              </a:ext>
            </a:extLst>
          </p:cNvPr>
          <p:cNvSpPr txBox="1"/>
          <p:nvPr/>
        </p:nvSpPr>
        <p:spPr>
          <a:xfrm>
            <a:off x="915787" y="4587085"/>
            <a:ext cx="2567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Expected Sarsa: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E4484-F002-46D7-9738-7B775330561A}"/>
              </a:ext>
            </a:extLst>
          </p:cNvPr>
          <p:cNvSpPr txBox="1"/>
          <p:nvPr/>
        </p:nvSpPr>
        <p:spPr>
          <a:xfrm>
            <a:off x="1042432" y="2935302"/>
            <a:ext cx="2055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Q-Learning: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D5F43-A717-47D5-B3CD-60915B3EA06A}"/>
                  </a:ext>
                </a:extLst>
              </p:cNvPr>
              <p:cNvSpPr txBox="1"/>
              <p:nvPr/>
            </p:nvSpPr>
            <p:spPr>
              <a:xfrm>
                <a:off x="1042432" y="4728910"/>
                <a:ext cx="10173400" cy="124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kumimoji="0" 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kumimoji="0" lang="en-US" sz="2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nary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D5F43-A717-47D5-B3CD-60915B3E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32" y="4728910"/>
                <a:ext cx="10173400" cy="1247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3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42" y="474273"/>
            <a:ext cx="11140656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Classifying RL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312609"/>
            <a:ext cx="10610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Prediction: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Predict the value of a state or a state-action pair.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How does the algorithm compute the </a:t>
            </a:r>
            <a:r>
              <a:rPr lang="en-US" sz="2400" b="1" i="1" u="sng" dirty="0">
                <a:solidFill>
                  <a:prstClr val="white"/>
                </a:solidFill>
                <a:latin typeface="Century Gothic" panose="020B0502020202020204"/>
              </a:rPr>
              <a:t>value functions</a:t>
            </a:r>
            <a:r>
              <a:rPr lang="en-US" sz="2400" b="1" i="1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entury Gothic" panose="020B0502020202020204"/>
              </a:rPr>
              <a:t>V 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and </a:t>
            </a:r>
            <a:r>
              <a:rPr lang="en-US" sz="2400" b="1" dirty="0">
                <a:solidFill>
                  <a:prstClr val="white"/>
                </a:solidFill>
                <a:latin typeface="Century Gothic" panose="020B0502020202020204"/>
              </a:rPr>
              <a:t>Q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Control: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does algorithm decide what to do next?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How is the agent’s </a:t>
            </a:r>
            <a:r>
              <a:rPr lang="en-US" sz="2400" b="1" i="1" u="sng" dirty="0">
                <a:solidFill>
                  <a:prstClr val="white"/>
                </a:solidFill>
                <a:latin typeface="Century Gothic" panose="020B0502020202020204"/>
              </a:rPr>
              <a:t>policy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 created and optimized?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Exploitation vs. 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exploration strategies.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Planning: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Does the algorithm use 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environment?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How is the model created and updated?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is the model exploited?</a:t>
            </a:r>
          </a:p>
        </p:txBody>
      </p:sp>
    </p:spTree>
    <p:extLst>
      <p:ext uri="{BB962C8B-B14F-4D97-AF65-F5344CB8AC3E}">
        <p14:creationId xmlns:p14="http://schemas.microsoft.com/office/powerpoint/2010/main" val="36025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21" y="339657"/>
            <a:ext cx="2710558" cy="4767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90" y="1183736"/>
            <a:ext cx="10818419" cy="501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Sample-based Learning Methods </a:t>
            </a:r>
            <a:r>
              <a:rPr lang="en-US" sz="2400" b="1" i="1" dirty="0"/>
              <a:t>(M. White and A. White), University of Alberta, Alberta Machine Intelligence Institute, Coursera.</a:t>
            </a:r>
          </a:p>
          <a:p>
            <a:r>
              <a:rPr lang="en-US" sz="2400" b="1" dirty="0">
                <a:solidFill>
                  <a:schemeClr val="tx1"/>
                </a:solidFill>
                <a:hlinkClick r:id="rId2"/>
              </a:rPr>
              <a:t>https://www.coursera.org/learn/sample-based-learning-methods/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400" b="1" i="1" dirty="0"/>
              <a:t>R. S. Sutton and A. G. Barto, Second edition. Cambridge, Massachusetts: The MIT Press, 2018.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</a:t>
            </a:r>
            <a:r>
              <a:rPr lang="en-US" sz="2400" b="1" i="1" dirty="0"/>
              <a:t> David Silver - University College London / Google DeepMind, 2015.</a:t>
            </a:r>
          </a:p>
          <a:p>
            <a:r>
              <a:rPr lang="en-US" sz="2400" b="1" i="1" dirty="0"/>
              <a:t>https://www.davidsilver.uk/teaching/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89" y="233419"/>
            <a:ext cx="7413821" cy="10259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On-Policy / Off-Policy</a:t>
            </a:r>
            <a:br>
              <a:rPr lang="en-US" sz="3200" dirty="0"/>
            </a:br>
            <a:r>
              <a:rPr lang="en-US" sz="3200" dirty="0"/>
              <a:t>Model-based / Model-Free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27565" y="1259416"/>
            <a:ext cx="10727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Control: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On-policy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–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policy based on the one you are following.</a:t>
            </a:r>
            <a:endParaRPr lang="en-US" sz="2400" b="1" dirty="0">
              <a:solidFill>
                <a:prstClr val="white"/>
              </a:solidFill>
              <a:latin typeface="Century Gothic" panose="020B0502020202020204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endParaRPr lang="en-US" sz="2400" b="1" dirty="0">
              <a:solidFill>
                <a:prstClr val="white"/>
              </a:solidFill>
              <a:latin typeface="Century Gothic" panose="020B0502020202020204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entury Gothic" panose="020B0502020202020204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ff-policy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– learn policy different from the one you are following.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Planning: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endParaRPr lang="en-US" sz="2400" b="1" dirty="0">
              <a:solidFill>
                <a:prstClr val="white"/>
              </a:solidFill>
              <a:latin typeface="Century Gothic" panose="020B0502020202020204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entury Gothic" panose="020B0502020202020204"/>
              </a:rPr>
              <a:t>Model-based 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– use a model of the environment for prediction and control.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endParaRPr lang="en-US" sz="2400" b="1" dirty="0">
              <a:solidFill>
                <a:prstClr val="white"/>
              </a:solidFill>
              <a:latin typeface="Century Gothic" panose="020B0502020202020204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entury Gothic" panose="020B0502020202020204"/>
              </a:rPr>
              <a:t>Model-free 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– learn value function or policy directly without a model i.e., the </a:t>
            </a:r>
            <a:r>
              <a:rPr lang="en-US" sz="2400" u="sng" dirty="0">
                <a:solidFill>
                  <a:prstClr val="white"/>
                </a:solidFill>
                <a:latin typeface="Century Gothic" panose="020B0502020202020204"/>
              </a:rPr>
              <a:t>transition function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 and the </a:t>
            </a:r>
            <a:r>
              <a:rPr lang="en-US" sz="2400" u="sng" dirty="0">
                <a:solidFill>
                  <a:prstClr val="white"/>
                </a:solidFill>
                <a:latin typeface="Century Gothic" panose="020B0502020202020204"/>
              </a:rPr>
              <a:t>reward function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. Sarsa, Q-learning and Expected Sarsa are all model-free.</a:t>
            </a:r>
          </a:p>
        </p:txBody>
      </p:sp>
    </p:spTree>
    <p:extLst>
      <p:ext uri="{BB962C8B-B14F-4D97-AF65-F5344CB8AC3E}">
        <p14:creationId xmlns:p14="http://schemas.microsoft.com/office/powerpoint/2010/main" val="382710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568893"/>
            <a:ext cx="10895779" cy="477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2678744" y="370732"/>
            <a:ext cx="683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SARSA – On-policy TD Control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697835" y="5128999"/>
              <a:ext cx="630756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35" y="4949359"/>
                <a:ext cx="6487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14:cNvPr>
              <p14:cNvContentPartPr/>
              <p14:nvPr/>
            </p14:nvContentPartPr>
            <p14:xfrm>
              <a:off x="6948075" y="5117839"/>
              <a:ext cx="90108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75" y="4938199"/>
                <a:ext cx="10807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4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728236"/>
            <a:ext cx="10895779" cy="4453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875964" y="5050111"/>
              <a:ext cx="6709896" cy="11565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966" y="4869963"/>
                <a:ext cx="6889532" cy="47559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9A69A2-CF1D-45D6-B413-35D8DC3A4442}"/>
              </a:ext>
            </a:extLst>
          </p:cNvPr>
          <p:cNvSpPr txBox="1"/>
          <p:nvPr/>
        </p:nvSpPr>
        <p:spPr>
          <a:xfrm>
            <a:off x="2089323" y="471218"/>
            <a:ext cx="801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Q-learning – Off-policy TD Control</a:t>
            </a:r>
          </a:p>
        </p:txBody>
      </p:sp>
    </p:spTree>
    <p:extLst>
      <p:ext uri="{BB962C8B-B14F-4D97-AF65-F5344CB8AC3E}">
        <p14:creationId xmlns:p14="http://schemas.microsoft.com/office/powerpoint/2010/main" val="1215244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47E1FB-B66F-4257-9A89-A09B8E27CE88}"/>
              </a:ext>
            </a:extLst>
          </p:cNvPr>
          <p:cNvSpPr txBox="1"/>
          <p:nvPr/>
        </p:nvSpPr>
        <p:spPr>
          <a:xfrm>
            <a:off x="1756288" y="1629597"/>
            <a:ext cx="8550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Same as Q-Learning, but substitute expected state-action value for the max state-action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0E66-9794-4DF9-9D11-64531327C228}"/>
              </a:ext>
            </a:extLst>
          </p:cNvPr>
          <p:cNvSpPr txBox="1"/>
          <p:nvPr/>
        </p:nvSpPr>
        <p:spPr>
          <a:xfrm>
            <a:off x="1450206" y="287606"/>
            <a:ext cx="916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Expected SARSA – On-policy TD Control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585B2-8FD7-41F8-8DC0-148E60992050}"/>
              </a:ext>
            </a:extLst>
          </p:cNvPr>
          <p:cNvGrpSpPr/>
          <p:nvPr/>
        </p:nvGrpSpPr>
        <p:grpSpPr>
          <a:xfrm>
            <a:off x="1756288" y="4010238"/>
            <a:ext cx="8975212" cy="1191600"/>
            <a:chOff x="1331186" y="3749855"/>
            <a:chExt cx="8975212" cy="119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B3E19-FAE3-4D03-B64D-86F7152CC732}"/>
                </a:ext>
              </a:extLst>
            </p:cNvPr>
            <p:cNvSpPr/>
            <p:nvPr/>
          </p:nvSpPr>
          <p:spPr>
            <a:xfrm>
              <a:off x="1515073" y="3749855"/>
              <a:ext cx="8589509" cy="11916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EE4B11-77AB-49B7-9A83-C8AC962980E7}"/>
                    </a:ext>
                  </a:extLst>
                </p:cNvPr>
                <p:cNvSpPr txBox="1"/>
                <p:nvPr/>
              </p:nvSpPr>
              <p:spPr>
                <a:xfrm>
                  <a:off x="1331186" y="3749855"/>
                  <a:ext cx="8975212" cy="10881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𝜸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kumimoji="0" lang="en-US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d>
                                  <m:d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kumimoji="0" lang="en-US" sz="2400" b="1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EE4B11-77AB-49B7-9A83-C8AC96298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86" y="3749855"/>
                  <a:ext cx="8975212" cy="108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554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197173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RL Environment: Cliffworld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177" y="1351618"/>
            <a:ext cx="5217282" cy="299141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643373" y="1114953"/>
            <a:ext cx="6030804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States: &lt;x, y</a:t>
            </a:r>
            <a:r>
              <a:rPr lang="en-US" dirty="0"/>
              <a:t>&gt; locations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Actions: </a:t>
            </a:r>
            <a:r>
              <a:rPr lang="en-US" dirty="0"/>
              <a:t>move </a:t>
            </a:r>
            <a:r>
              <a:rPr lang="en-US" b="1" dirty="0"/>
              <a:t>north, south, east </a:t>
            </a:r>
            <a:r>
              <a:rPr lang="en-US" dirty="0"/>
              <a:t>or </a:t>
            </a:r>
            <a:r>
              <a:rPr lang="en-US" b="1" dirty="0"/>
              <a:t>west.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Reward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 if robot moves to the goal state G where episode finishes.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-100 if robot moves to the cliff.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 for every other move.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Transition model: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moves deterministically in the chosen direction: </a:t>
            </a:r>
            <a:r>
              <a:rPr lang="en-US" b="1" dirty="0"/>
              <a:t>north, south, east</a:t>
            </a:r>
            <a:r>
              <a:rPr lang="en-US" dirty="0"/>
              <a:t> or </a:t>
            </a:r>
            <a:r>
              <a:rPr lang="en-US" b="1" dirty="0"/>
              <a:t>west.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stays put if it moves into a wall.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transitions to the start state if it moves onto the cliff. (NOTE: episode does not finish.)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1678F-06F6-4E20-9062-711BABBA0304}"/>
              </a:ext>
            </a:extLst>
          </p:cNvPr>
          <p:cNvSpPr txBox="1"/>
          <p:nvPr/>
        </p:nvSpPr>
        <p:spPr>
          <a:xfrm>
            <a:off x="7701698" y="4740536"/>
            <a:ext cx="3162239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Discount factor: </a:t>
            </a:r>
            <a:r>
              <a:rPr lang="el-GR" b="1" dirty="0"/>
              <a:t>γ</a:t>
            </a:r>
            <a:r>
              <a:rPr lang="en-US" b="1" dirty="0"/>
              <a:t> =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485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318772"/>
            <a:ext cx="10394082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Q-learning: Optimal Vs. “Safe”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560247" y="1324159"/>
            <a:ext cx="4916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Q-learning will learn the optimal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q-learning must stop exploring and change to complete exploitation  mode to take advantage of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q-learning continues to explore (off-policy), it will often get bad results since exploration will lead it to step over the cliff.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8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1" y="295730"/>
            <a:ext cx="8860845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SARSA: Optimal Vs. “Safe”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67884" y="1711090"/>
            <a:ext cx="4916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SARSA will learn the safe policy since it learns the policy it actually does.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SARSA learns slowly since it doesn’t take full advantage of the knowledge it has of state-action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397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1" y="455527"/>
            <a:ext cx="9685914" cy="6751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Expected SARSA: Optimal Vs. “Safe”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58648" y="1415526"/>
            <a:ext cx="4916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it possible to learn an optimal policy that allows the agent to continue exploring?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Yes! Expected SARSA, which is an on-policy algorithm can take into consideration the probability that an exploration action will take it over the cliff.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Downside: It is more expensive to compute this policy.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55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to follow the current policy. However, this is often not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9" y="85350"/>
            <a:ext cx="10835301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Expected SARSA with ϵ</a:t>
            </a:r>
            <a:r>
              <a:rPr lang="en-US" dirty="0">
                <a:ea typeface="Cambria Math" panose="02040503050406030204" pitchFamily="18" charset="0"/>
              </a:rPr>
              <a:t>-Greedy </a:t>
            </a:r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17070" y="1019380"/>
                <a:ext cx="10506957" cy="550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actions</m:t>
                    </m:r>
                  </m:oMath>
                </a14:m>
                <a:endParaRPr lang="en-US" sz="23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actions</m:t>
                    </m:r>
                  </m:oMath>
                </a14:m>
                <a:endParaRPr lang="en-US" sz="23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With probability 1 - </a:t>
                </a:r>
                <a:r>
                  <a:rPr lang="el-GR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lvl="2"/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300" dirty="0"/>
                  <a:t>elect the action with the maximum value.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3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00" dirty="0"/>
              </a:p>
              <a:p>
                <a:pPr lvl="1"/>
                <a:r>
                  <a:rPr lang="en-US" sz="2300" dirty="0"/>
                  <a:t>	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lvl="1"/>
                <a:r>
                  <a:rPr lang="en-US" sz="2300" dirty="0"/>
                  <a:t>	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With probability </a:t>
                </a:r>
                <a:r>
                  <a:rPr lang="el-GR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300" dirty="0">
                    <a:ea typeface="Cambria Math" panose="02040503050406030204" pitchFamily="18" charset="0"/>
                  </a:rPr>
                  <a:t>	randomly select an action from all the</a:t>
                </a:r>
              </a:p>
              <a:p>
                <a:r>
                  <a:rPr lang="en-US" sz="2300" dirty="0">
                    <a:ea typeface="Cambria Math" panose="02040503050406030204" pitchFamily="18" charset="0"/>
                  </a:rPr>
                  <a:t>	actions with equal probability.</a:t>
                </a:r>
              </a:p>
              <a:p>
                <a:endParaRPr lang="en-US" sz="2300" dirty="0">
                  <a:ea typeface="Cambria Math" panose="02040503050406030204" pitchFamily="18" charset="0"/>
                </a:endParaRPr>
              </a:p>
              <a:p>
                <a:r>
                  <a:rPr lang="en-US" sz="23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70" y="1019380"/>
                <a:ext cx="10506957" cy="5500095"/>
              </a:xfrm>
              <a:prstGeom prst="rect">
                <a:avLst/>
              </a:prstGeom>
              <a:blipFill>
                <a:blip r:embed="rId2"/>
                <a:stretch>
                  <a:fillRect l="-696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6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311" y="507685"/>
            <a:ext cx="8666071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What is Reinforcement Learning?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4" y="2281767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480096" y="2380826"/>
            <a:ext cx="6507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Find classes, patterns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 or generalizations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5AD21-1D31-4553-A927-C739D6D29AAC}"/>
              </a:ext>
            </a:extLst>
          </p:cNvPr>
          <p:cNvSpPr txBox="1"/>
          <p:nvPr/>
        </p:nvSpPr>
        <p:spPr>
          <a:xfrm>
            <a:off x="1989265" y="1215705"/>
            <a:ext cx="8924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“Reinforcement learning is a kind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supervised learning”</a:t>
            </a:r>
          </a:p>
          <a:p>
            <a:r>
              <a:rPr lang="en-US" sz="2000" b="1" i="1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en-US" sz="2000" i="1" dirty="0">
                <a:solidFill>
                  <a:prstClr val="white"/>
                </a:solidFill>
                <a:latin typeface="Century Gothic" panose="020B0502020202020204"/>
              </a:rPr>
              <a:t>– Rich Sutton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97" y="289272"/>
            <a:ext cx="9963005" cy="6751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SARSA vs. Q-Learning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5" y="1156052"/>
            <a:ext cx="8460508" cy="399937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2013527" y="5388881"/>
            <a:ext cx="537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035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04" y="251354"/>
            <a:ext cx="794637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Q-Learning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8074" y="1319405"/>
            <a:ext cx="8774929" cy="495974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00AAE-7F22-47C9-93A4-CA7CFE1CC1C8}"/>
              </a:ext>
            </a:extLst>
          </p:cNvPr>
          <p:cNvSpPr txBox="1"/>
          <p:nvPr/>
        </p:nvSpPr>
        <p:spPr>
          <a:xfrm>
            <a:off x="369070" y="1655319"/>
            <a:ext cx="254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number of visits to a state during the last 10 episodes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1978522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304" y="251354"/>
            <a:ext cx="794637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SARSA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9701" y="1252939"/>
            <a:ext cx="8758539" cy="4959743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2A992-3C44-48DD-8673-F6DEB2B87C2C}"/>
              </a:ext>
            </a:extLst>
          </p:cNvPr>
          <p:cNvSpPr txBox="1"/>
          <p:nvPr/>
        </p:nvSpPr>
        <p:spPr>
          <a:xfrm>
            <a:off x="369070" y="1655319"/>
            <a:ext cx="254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number of visits to a state during the last 10 episodes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881405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38" y="251354"/>
            <a:ext cx="10828121" cy="6751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Step-Size: SARSA vs. Q-Learning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4" y="1053283"/>
            <a:ext cx="8460508" cy="3946295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4FCD3-18A3-4606-AA01-1C06BD2B199C}"/>
              </a:ext>
            </a:extLst>
          </p:cNvPr>
          <p:cNvSpPr txBox="1"/>
          <p:nvPr/>
        </p:nvSpPr>
        <p:spPr>
          <a:xfrm>
            <a:off x="1865744" y="5135737"/>
            <a:ext cx="537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100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 for each step-size.</a:t>
            </a:r>
          </a:p>
        </p:txBody>
      </p:sp>
    </p:spTree>
    <p:extLst>
      <p:ext uri="{BB962C8B-B14F-4D97-AF65-F5344CB8AC3E}">
        <p14:creationId xmlns:p14="http://schemas.microsoft.com/office/powerpoint/2010/main" val="409269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832" y="358772"/>
            <a:ext cx="5992333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19" y="1230377"/>
            <a:ext cx="106107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Q-Learning will learn the optimal policy for an MDP but cannot fully exploit it unless it stops exploring.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q-learning continues to explore, the total value per episode will be sub-optimal.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Expected Sarsa can find an optimal policy for a blend of exploitation and exploration.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However, the computational overhead for Expected Sarsa is significant.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Sarsa algorithm can “play it safe” since it learns the policy it actually carries out.</a:t>
            </a:r>
          </a:p>
        </p:txBody>
      </p:sp>
    </p:spTree>
    <p:extLst>
      <p:ext uri="{BB962C8B-B14F-4D97-AF65-F5344CB8AC3E}">
        <p14:creationId xmlns:p14="http://schemas.microsoft.com/office/powerpoint/2010/main" val="3200854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831782"/>
            <a:ext cx="10448845" cy="15972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Three Temporal Difference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7/8/2020</a:t>
            </a:r>
          </a:p>
        </p:txBody>
      </p:sp>
    </p:spTree>
    <p:extLst>
      <p:ext uri="{BB962C8B-B14F-4D97-AF65-F5344CB8AC3E}">
        <p14:creationId xmlns:p14="http://schemas.microsoft.com/office/powerpoint/2010/main" val="192667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must learn to act to maximize expected rewards.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knows the current state </a:t>
                </a:r>
                <a:r>
                  <a:rPr lang="en-US" sz="2300" i="1" dirty="0"/>
                  <a:t>s</a:t>
                </a:r>
                <a:r>
                  <a:rPr lang="en-US" sz="2300" dirty="0"/>
                  <a:t>, takes an action </a:t>
                </a:r>
                <a:r>
                  <a:rPr lang="en-US" sz="2300" b="1" i="1" dirty="0"/>
                  <a:t>a</a:t>
                </a:r>
                <a:r>
                  <a:rPr lang="en-US" sz="2300" i="1" dirty="0"/>
                  <a:t>,</a:t>
                </a:r>
                <a:r>
                  <a:rPr lang="en-US" sz="2300" dirty="0"/>
                  <a:t> receives a reward</a:t>
                </a:r>
                <a:r>
                  <a:rPr lang="en-US" sz="2300" i="1" dirty="0"/>
                  <a:t> </a:t>
                </a:r>
                <a:r>
                  <a:rPr lang="en-US" sz="2300" b="1" i="1" dirty="0"/>
                  <a:t>r</a:t>
                </a:r>
                <a:r>
                  <a:rPr lang="en-US" sz="2300" i="1" dirty="0"/>
                  <a:t> </a:t>
                </a:r>
                <a:r>
                  <a:rPr lang="en-US" sz="2300" dirty="0"/>
                  <a:t>and observes the next state </a:t>
                </a:r>
                <a:r>
                  <a:rPr lang="en-US" sz="23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b="1" i="1" dirty="0"/>
              </a:p>
              <a:p>
                <a:r>
                  <a:rPr lang="en-US" sz="2300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300" b="1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has </a:t>
                </a:r>
                <a:r>
                  <a:rPr lang="en-US" sz="2300" b="1" dirty="0"/>
                  <a:t>no access</a:t>
                </a:r>
                <a:r>
                  <a:rPr lang="en-US" sz="2300" dirty="0"/>
                  <a:t> to the reward model </a:t>
                </a:r>
                <a:r>
                  <a:rPr lang="en-US" sz="2300" b="1" i="1" dirty="0"/>
                  <a:t>r(s,a,s’)</a:t>
                </a:r>
                <a:r>
                  <a:rPr lang="en-US" sz="2300" dirty="0"/>
                  <a:t> or the transition model </a:t>
                </a:r>
                <a:r>
                  <a:rPr lang="en-US" sz="2300" b="1" i="1" dirty="0"/>
                  <a:t>T(s,a,s’).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blipFill>
                <a:blip r:embed="rId2"/>
                <a:stretch>
                  <a:fillRect l="-838" t="-1487" r="-1327" b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Reward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Transition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blipFill>
                <a:blip r:embed="rId2"/>
                <a:stretch>
                  <a:fillRect l="-1772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264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7511" y="1181326"/>
            <a:ext cx="6878639" cy="49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starting in s and acting optimally thereafter.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when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policy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π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</a:rPr>
              <a:t>(a|s)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800" kern="0" dirty="0">
                <a:latin typeface="Calibri" pitchFamily="34" charset="0"/>
              </a:rPr>
              <a:t>probability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action a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08" y="383343"/>
            <a:ext cx="5394384" cy="79798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to optimize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56928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3" y="1404925"/>
            <a:ext cx="10929391" cy="4515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366880" y="353629"/>
            <a:ext cx="34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Maze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8900392" y="6392423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31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691539" y="535995"/>
            <a:ext cx="10256473" cy="5786009"/>
            <a:chOff x="304800" y="424088"/>
            <a:chExt cx="10256473" cy="57860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00500" y="424088"/>
              <a:ext cx="6560773" cy="57860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Policy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575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967764" y="647456"/>
            <a:ext cx="10485073" cy="5563088"/>
            <a:chOff x="304800" y="535549"/>
            <a:chExt cx="10485073" cy="55630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9100" y="535549"/>
              <a:ext cx="6560773" cy="5563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Value 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496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13199</TotalTime>
  <Words>2052</Words>
  <Application>Microsoft Office PowerPoint</Application>
  <PresentationFormat>Widescreen</PresentationFormat>
  <Paragraphs>249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Slice</vt:lpstr>
      <vt:lpstr>Three Temporal Difference Learning Algorithms</vt:lpstr>
      <vt:lpstr>References</vt:lpstr>
      <vt:lpstr>What is Reinforcement Learning?</vt:lpstr>
      <vt:lpstr>The Reinforcement Learning Problem</vt:lpstr>
      <vt:lpstr>Markov decision processes</vt:lpstr>
      <vt:lpstr>Quantities to optimize</vt:lpstr>
      <vt:lpstr>PowerPoint Presentation</vt:lpstr>
      <vt:lpstr>PowerPoint Presentation</vt:lpstr>
      <vt:lpstr>PowerPoint Presentation</vt:lpstr>
      <vt:lpstr>PowerPoint Presentation</vt:lpstr>
      <vt:lpstr>What is Temporal Difference (TD) Learning?</vt:lpstr>
      <vt:lpstr>What is Temporal Difference (TD) Learning?</vt:lpstr>
      <vt:lpstr>PowerPoint Presentation</vt:lpstr>
      <vt:lpstr>PowerPoint Presentation</vt:lpstr>
      <vt:lpstr>PowerPoint Presentation</vt:lpstr>
      <vt:lpstr>Prediction vs Control</vt:lpstr>
      <vt:lpstr>Prediction vs Control (2)</vt:lpstr>
      <vt:lpstr>3 Update rules, 3 Algorithms</vt:lpstr>
      <vt:lpstr>Classifying RL Algorithms</vt:lpstr>
      <vt:lpstr>On-Policy / Off-Policy Model-based / Model-Free</vt:lpstr>
      <vt:lpstr>PowerPoint Presentation</vt:lpstr>
      <vt:lpstr>PowerPoint Presentation</vt:lpstr>
      <vt:lpstr>PowerPoint Presentation</vt:lpstr>
      <vt:lpstr>RL Environment: Cliffworld</vt:lpstr>
      <vt:lpstr>Q-learning: Optimal Vs. “Safe” Policies</vt:lpstr>
      <vt:lpstr>SARSA: Optimal Vs. “Safe” Policies</vt:lpstr>
      <vt:lpstr>Expected SARSA: Optimal Vs. “Safe” Policies</vt:lpstr>
      <vt:lpstr>choosing an action: exploration vs exploitation</vt:lpstr>
      <vt:lpstr>Expected SARSA with ϵ-Greedy Method</vt:lpstr>
      <vt:lpstr>SARSA vs. Q-Learning vs. Expected SARSA</vt:lpstr>
      <vt:lpstr>Q-Learning vs. Expected SARSA</vt:lpstr>
      <vt:lpstr>SARSA vs. Expected SARSA</vt:lpstr>
      <vt:lpstr>Step-Size: SARSA vs. Q-Learning vs. Expected SARSA</vt:lpstr>
      <vt:lpstr>CONCLUSIONS</vt:lpstr>
      <vt:lpstr>Three Temporal Difference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TD-Learning Algorithms</dc:title>
  <dc:creator>Scott O'Hara</dc:creator>
  <cp:lastModifiedBy>Scott O'Hara</cp:lastModifiedBy>
  <cp:revision>307</cp:revision>
  <dcterms:created xsi:type="dcterms:W3CDTF">2020-01-18T18:53:31Z</dcterms:created>
  <dcterms:modified xsi:type="dcterms:W3CDTF">2020-08-23T18:12:39Z</dcterms:modified>
</cp:coreProperties>
</file>