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344" r:id="rId3"/>
    <p:sldId id="268" r:id="rId4"/>
    <p:sldId id="275" r:id="rId5"/>
    <p:sldId id="277" r:id="rId6"/>
    <p:sldId id="346" r:id="rId7"/>
    <p:sldId id="345" r:id="rId8"/>
    <p:sldId id="278" r:id="rId9"/>
    <p:sldId id="347" r:id="rId10"/>
    <p:sldId id="358" r:id="rId11"/>
    <p:sldId id="282" r:id="rId12"/>
    <p:sldId id="354" r:id="rId13"/>
    <p:sldId id="294" r:id="rId14"/>
    <p:sldId id="296" r:id="rId15"/>
    <p:sldId id="348" r:id="rId16"/>
    <p:sldId id="306" r:id="rId17"/>
    <p:sldId id="351" r:id="rId18"/>
    <p:sldId id="352" r:id="rId19"/>
    <p:sldId id="350" r:id="rId20"/>
    <p:sldId id="353" r:id="rId21"/>
    <p:sldId id="349" r:id="rId22"/>
    <p:sldId id="359" r:id="rId23"/>
    <p:sldId id="337" r:id="rId24"/>
    <p:sldId id="360" r:id="rId25"/>
    <p:sldId id="361" r:id="rId26"/>
    <p:sldId id="362" r:id="rId27"/>
    <p:sldId id="357" r:id="rId28"/>
    <p:sldId id="364" r:id="rId29"/>
    <p:sldId id="363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55" r:id="rId44"/>
    <p:sldId id="35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63" d="100"/>
          <a:sy n="63" d="100"/>
        </p:scale>
        <p:origin x="3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07EED-77F8-46CD-948A-2C66E39781B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3E723-6632-4DA9-A877-AAC307CF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0B7E4-8D79-4EDC-AB34-483E686534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674D-A7B9-4F53-8DCD-C7028B7AE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CA1F3-7C67-4CA7-B92B-98368D8A1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E3013-C209-49A3-B95E-31E363F1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A08F-5AF8-4C84-9F84-686252C8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5BEA-0EB3-4843-B688-883B59EB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05F-098E-4123-AFC8-1D248E25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8F44A-B7E2-4E84-9037-700C0348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4AAD-7A59-489D-A543-E47690DA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C842-603F-41BF-A3EB-5F45E5BF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2D13-7D4E-42C2-AE40-B2F3CC5C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745C7-5598-4115-9857-4C78CC2CC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B9542-1D89-47FF-B7A6-2362046E7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51F-33F5-435F-B14E-C187A0AA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278C-B2E3-463D-ADB3-4F643E96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23A8-B564-45F7-8280-79950D7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17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BE7C-745E-4E28-8AD8-FBE3032C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52D4-D6F5-4A46-B7B9-498C51DF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B207-36BF-4DB8-95B9-93D5DD4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B9E7B-321C-49DF-BD26-023938B3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2147-D331-461E-A7EF-A4933E61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5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5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587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2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03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2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EE8F-E16C-40BD-8715-23FEA0B1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F65B-4A34-49A6-9858-75E2D350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D8C0-5301-45E8-9896-F0953E00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86B2-0349-4334-92CA-31969B3B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C296-F49A-4B4D-915C-FCBA2361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7897-9DAB-46B6-AEAB-E80CA1A6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8B29-CF65-4C52-9AB1-546ADCE0B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3F75-606F-46D2-B9F7-B36007C82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E3A13-7586-40C2-B409-2445E67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29850-0F55-4EBB-9D58-2F32B5C1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9383C-45E1-4C31-83A3-84FEE2BC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2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036A-7C19-42DF-AEE2-385644EE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98AC-4FE1-47D5-B30B-4DBDC4BA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7654A-5D05-40AA-B92A-3F137B915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AB8F7-47B3-4208-BF85-5CD8C1743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47A4F-2B04-494E-93A5-9827A5B56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98E16-602B-4A4F-AF0B-6B63C72C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AB76D-F015-4D7F-B64B-53A932CB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05FB5-1A40-45DA-AAF1-0EA6A6D9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F46D-F65D-4C3E-BBF9-59915300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46B4F-7503-4C3C-9111-52CE3FB6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5F8-0F29-40D8-93DA-31358595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78AF9-134B-47C2-B8E6-825632BE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A54DF-4144-4B8B-8823-BD948F47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C4148-6993-4A23-A556-39255A73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6A7EB-5B9F-4D7B-9205-61001828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5E8-9652-4F3E-8E5D-340A4B22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14D4-C047-48C3-8C6C-70A6CA63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689F3-6DC7-45F1-BA3E-DF9F2D6D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4D371-335A-4DEF-86EB-30D56595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C0A46-13FE-4897-86F6-C451C444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547BA-D6D3-428F-B7FC-643AB563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0F98-435B-47D2-AED7-D97049DC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C5A3A-183B-437E-BF3A-7F39C7130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B7E84-6B03-4C17-BF75-81A45C017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31E93-6FFB-4B06-B0C4-804AFEBC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6EC1E-F3AD-41E3-8188-8E3111C4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68A7-720D-4B79-8D48-D933B23B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EA0C1-6BC0-4BB5-9340-B17C5EEE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3265-0D15-408B-A5B3-B0DE7F2DA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E5ADC-586B-4023-8768-EC4A536A3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2F7F-162D-4109-9162-133C7E4A250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7E32-6EC1-4728-9C8A-8222690D8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D79C-C812-4CAD-82D6-D320F7054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3BB5-3D4F-43E1-A77F-32998625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7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ml-courses.github.io/cs181-web-2017/" TargetMode="External"/><Relationship Id="rId2" Type="http://schemas.openxmlformats.org/officeDocument/2006/relationships/hyperlink" Target="https://github.com/wihl/cs181-spring2014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ee.stanford.edu/Course/CS22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Markov_decision_process&amp;oldid=855934986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Model-based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09/12/2018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review of mdp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624748" y="1531961"/>
                <a:ext cx="833034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There are 4 standard MDP algorithms that assume  complete knowledge: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Expectimax</a:t>
                </a:r>
                <a:r>
                  <a:rPr lang="en-US" sz="2800" dirty="0"/>
                  <a:t> (finite horizon,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Value Iteration </a:t>
                </a:r>
                <a:r>
                  <a:rPr lang="en-US" sz="2800" dirty="0"/>
                  <a:t>(finite horizon,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Value Iteration </a:t>
                </a:r>
                <a:r>
                  <a:rPr lang="en-US" sz="2800" dirty="0"/>
                  <a:t>(infinite horizon,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Policy Iteration </a:t>
                </a:r>
                <a:r>
                  <a:rPr lang="en-US" sz="2800" dirty="0"/>
                  <a:t>(infinite horizon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48" y="1531961"/>
                <a:ext cx="8330347" cy="5016758"/>
              </a:xfrm>
              <a:prstGeom prst="rect">
                <a:avLst/>
              </a:prstGeom>
              <a:blipFill>
                <a:blip r:embed="rId2"/>
                <a:stretch>
                  <a:fillRect l="-1903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48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1435998" y="1432447"/>
                <a:ext cx="9023455" cy="563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planning problem for an MDP is:</a:t>
                </a:r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Bellman equations:</a:t>
                </a:r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All MDP algorithms use some variant of the Bellman equations.</a:t>
                </a:r>
              </a:p>
              <a:p>
                <a:endParaRPr lang="en-US" sz="2800" dirty="0"/>
              </a:p>
              <a:p>
                <a:pPr algn="l"/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98" y="1432447"/>
                <a:ext cx="9023455" cy="5635004"/>
              </a:xfrm>
              <a:prstGeom prst="rect">
                <a:avLst/>
              </a:prstGeom>
              <a:blipFill>
                <a:blip r:embed="rId2"/>
                <a:stretch>
                  <a:fillRect l="-121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A02C42B7-035F-445C-8F07-45CCB90367A7}"/>
              </a:ext>
            </a:extLst>
          </p:cNvPr>
          <p:cNvSpPr txBox="1">
            <a:spLocks/>
          </p:cNvSpPr>
          <p:nvPr/>
        </p:nvSpPr>
        <p:spPr>
          <a:xfrm>
            <a:off x="777290" y="236409"/>
            <a:ext cx="10637420" cy="8509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200" dirty="0"/>
              <a:t>bellman equations</a:t>
            </a:r>
          </a:p>
        </p:txBody>
      </p:sp>
    </p:spTree>
    <p:extLst>
      <p:ext uri="{BB962C8B-B14F-4D97-AF65-F5344CB8AC3E}">
        <p14:creationId xmlns:p14="http://schemas.microsoft.com/office/powerpoint/2010/main" val="386342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6" y="130634"/>
            <a:ext cx="10215283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top-down, 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988357" y="4645557"/>
            <a:ext cx="10215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Build out a look-ahead tree to the decision horizon; take the max over actions, expectations over next states.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Solve from the leaves, backing-up the expectimax values.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Problems: (1) computation is exponential in the horizon; (2) may expand the same subtree multiple times.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211141"/>
            <a:ext cx="8267700" cy="31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2" y="32084"/>
            <a:ext cx="10919011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A game against Nature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066763"/>
            <a:ext cx="8267700" cy="31779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75DDA1-3209-4F2F-BA22-799110B233E3}"/>
              </a:ext>
            </a:extLst>
          </p:cNvPr>
          <p:cNvGrpSpPr/>
          <p:nvPr/>
        </p:nvGrpSpPr>
        <p:grpSpPr>
          <a:xfrm>
            <a:off x="1710988" y="4348319"/>
            <a:ext cx="8770020" cy="2308324"/>
            <a:chOff x="1962148" y="4492696"/>
            <a:chExt cx="8770020" cy="23083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53D919-221E-4D00-B650-AD2BE7B29895}"/>
                </a:ext>
              </a:extLst>
            </p:cNvPr>
            <p:cNvSpPr txBox="1"/>
            <p:nvPr/>
          </p:nvSpPr>
          <p:spPr>
            <a:xfrm>
              <a:off x="1962148" y="4492696"/>
              <a:ext cx="87700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like a game-playing algorithm except the opponent is nature.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strongly related to the minmax algorithm used in game theory, but the response is probabilistic.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you move: S (    )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nature moves: &lt;S,A&gt;  (      )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0030050-93F8-43C3-92CF-FFA3B4E14912}"/>
                </a:ext>
              </a:extLst>
            </p:cNvPr>
            <p:cNvSpPr/>
            <p:nvPr/>
          </p:nvSpPr>
          <p:spPr>
            <a:xfrm>
              <a:off x="6674930" y="6031694"/>
              <a:ext cx="255494" cy="24295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64FA90-B039-43CC-A51C-E4B10F1C8B07}"/>
                </a:ext>
              </a:extLst>
            </p:cNvPr>
            <p:cNvSpPr/>
            <p:nvPr/>
          </p:nvSpPr>
          <p:spPr>
            <a:xfrm>
              <a:off x="8043937" y="6433495"/>
              <a:ext cx="228600" cy="244722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72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7290" y="396829"/>
                <a:ext cx="10637420" cy="850902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4200" dirty="0"/>
                  <a:t>expectimax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200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𝑖𝑛𝑖𝑡𝑒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𝐻𝑜𝑟𝑖𝑧𝑜𝑛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2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7290" y="396829"/>
                <a:ext cx="10637420" cy="850902"/>
              </a:xfrm>
              <a:blipFill>
                <a:blip r:embed="rId2"/>
                <a:stretch>
                  <a:fillRect t="-714" b="-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777290" y="1595021"/>
                <a:ext cx="10637420" cy="539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function</a:t>
                </a:r>
                <a:r>
                  <a:rPr lang="en-US" sz="2800" dirty="0"/>
                  <a:t> </a:t>
                </a:r>
                <a:r>
                  <a:rPr lang="en-US" sz="2800" i="1" dirty="0"/>
                  <a:t>EXPECTIMAX</a:t>
                </a:r>
                <a:r>
                  <a:rPr lang="en-US" sz="2800" dirty="0"/>
                  <a:t>(s)</a:t>
                </a:r>
              </a:p>
              <a:p>
                <a:endParaRPr lang="en-US" sz="2800" dirty="0"/>
              </a:p>
              <a:p>
                <a:pPr lvl="1"/>
                <a:r>
                  <a:rPr lang="en-US" sz="2800" b="1" dirty="0"/>
                  <a:t>if</a:t>
                </a:r>
                <a:r>
                  <a:rPr lang="en-US" sz="2800" dirty="0"/>
                  <a:t> s is a terminal </a:t>
                </a:r>
                <a:r>
                  <a:rPr lang="en-US" sz="2800" b="1" dirty="0"/>
                  <a:t>then</a:t>
                </a:r>
              </a:p>
              <a:p>
                <a:pPr lvl="1"/>
                <a:endParaRPr lang="en-US" sz="2800" b="1" dirty="0"/>
              </a:p>
              <a:p>
                <a:pPr lvl="1"/>
                <a:r>
                  <a:rPr lang="en-US" sz="2800" b="1" dirty="0"/>
                  <a:t>	return</a:t>
                </a:r>
                <a:r>
                  <a:rPr lang="en-US" sz="2800" dirty="0"/>
                  <a:t> 0</a:t>
                </a:r>
              </a:p>
              <a:p>
                <a:pPr lvl="1"/>
                <a:endParaRPr lang="en-US" sz="2800" b="1" dirty="0"/>
              </a:p>
              <a:p>
                <a:pPr lvl="1"/>
                <a:r>
                  <a:rPr lang="en-US" sz="2800" b="1" dirty="0"/>
                  <a:t>else</a:t>
                </a:r>
                <a:endParaRPr lang="en-US" sz="2800" dirty="0"/>
              </a:p>
              <a:p>
                <a:pPr lvl="1"/>
                <a:r>
                  <a:rPr lang="en-US" sz="2800" i="1" dirty="0"/>
                  <a:t>	</a:t>
                </a:r>
                <a:r>
                  <a:rPr lang="en-US" sz="2800" b="1" dirty="0"/>
                  <a:t>return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𝐸𝑋𝑃𝐸𝐶𝑇𝐼𝑀𝐴𝑋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]</a:t>
                </a:r>
              </a:p>
              <a:p>
                <a:pPr lvl="1"/>
                <a:endParaRPr lang="en-US" sz="2800" dirty="0"/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𝐸𝑋𝑃𝐸𝐶𝑇𝐼𝑀𝐴𝑋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90" y="1595021"/>
                <a:ext cx="10637420" cy="5395772"/>
              </a:xfrm>
              <a:prstGeom prst="rect">
                <a:avLst/>
              </a:prstGeom>
              <a:blipFill>
                <a:blip r:embed="rId3"/>
                <a:stretch>
                  <a:fillRect l="-1204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32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1740798" y="1480572"/>
            <a:ext cx="87104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/>
              <a:t>Value iteration with a finite horizon works from the bottom-up using dynamic programming.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/>
              <a:t>The idea is to break up the problem by number of the number of steps to go.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/>
              <a:t>Start with the base case values with no timesteps to go.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/>
              <a:t>Given optimal policy for k-1 steps to go, compute values for k steps to 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02C42B7-035F-445C-8F07-45CCB90367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290" y="396829"/>
                <a:ext cx="10637420" cy="850902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all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4200" dirty="0"/>
                  <a:t>Value iteration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200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4200" i="1" dirty="0" smtClean="0">
                        <a:latin typeface="Cambria Math" panose="02040503050406030204" pitchFamily="18" charset="0"/>
                      </a:rPr>
                      <m:t>𝑖𝑛𝑖𝑡𝑒</m:t>
                    </m:r>
                    <m:r>
                      <a:rPr lang="en-US" sz="4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i="1" dirty="0" smtClean="0">
                        <a:latin typeface="Cambria Math" panose="02040503050406030204" pitchFamily="18" charset="0"/>
                      </a:rPr>
                      <m:t>𝐻𝑜𝑟𝑖𝑧𝑜𝑛</m:t>
                    </m:r>
                    <m:r>
                      <a:rPr lang="en-US" sz="4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200" dirty="0"/>
                  <a:t>)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02C42B7-035F-445C-8F07-45CCB903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90" y="396829"/>
                <a:ext cx="10637420" cy="850902"/>
              </a:xfrm>
              <a:prstGeom prst="rect">
                <a:avLst/>
              </a:prstGeom>
              <a:blipFill>
                <a:blip r:embed="rId2"/>
                <a:stretch>
                  <a:fillRect t="-714" b="-3285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53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7290" y="332661"/>
                <a:ext cx="10637420" cy="850902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4200" dirty="0"/>
                  <a:t>Value iteration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200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𝑖𝑛𝑖𝑡𝑒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𝐻𝑜𝑟𝑖𝑧𝑜𝑛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2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7290" y="332661"/>
                <a:ext cx="10637420" cy="850902"/>
              </a:xfrm>
              <a:blipFill>
                <a:blip r:embed="rId2"/>
                <a:stretch>
                  <a:fillRect t="-719" b="-33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421230" y="1563033"/>
                <a:ext cx="9349539" cy="518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 For each state </a:t>
                </a:r>
                <a:r>
                  <a:rPr lang="en-US" sz="2800" i="1" dirty="0"/>
                  <a:t>s, </a:t>
                </a: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←1…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{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r>
                  <a:rPr lang="en-US" sz="2800" dirty="0"/>
                  <a:t>	For every state </a:t>
                </a:r>
                <a:r>
                  <a:rPr lang="en-US" sz="2800" i="1" dirty="0"/>
                  <a:t>s:</a:t>
                </a:r>
              </a:p>
              <a:p>
                <a:r>
                  <a:rPr lang="en-US" sz="2800" i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}</a:t>
                </a:r>
              </a:p>
              <a:p>
                <a:endParaRPr lang="en-US" sz="280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30" y="1563033"/>
                <a:ext cx="9349539" cy="5182188"/>
              </a:xfrm>
              <a:prstGeom prst="rect">
                <a:avLst/>
              </a:prstGeom>
              <a:blipFill>
                <a:blip r:embed="rId3"/>
                <a:stretch>
                  <a:fillRect l="-1304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45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1138990" y="1464530"/>
                <a:ext cx="1027572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Value iteration with an infinite horizon is a generalization of value iteration with a finite horizon.</a:t>
                </a:r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main change is that the discount factor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 is set to less than one discounting the value of states farther in the future.</a:t>
                </a:r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 can be shown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will converge over time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Iterate the update equation until the changes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fall below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90" y="1464530"/>
                <a:ext cx="10275720" cy="4832092"/>
              </a:xfrm>
              <a:prstGeom prst="rect">
                <a:avLst/>
              </a:prstGeom>
              <a:blipFill>
                <a:blip r:embed="rId2"/>
                <a:stretch>
                  <a:fillRect l="-1068" t="-12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02C42B7-035F-445C-8F07-45CCB90367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290" y="396829"/>
                <a:ext cx="10637420" cy="850902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all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4200" dirty="0"/>
                  <a:t>Value iteration (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4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>
                        <a:latin typeface="Cambria Math" panose="02040503050406030204" pitchFamily="18" charset="0"/>
                      </a:rPr>
                      <m:t>horizon</m:t>
                    </m:r>
                    <m:r>
                      <a:rPr lang="en-US" sz="42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200" i="1"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sz="4200" dirty="0"/>
                  <a:t>)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02C42B7-035F-445C-8F07-45CCB903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90" y="396829"/>
                <a:ext cx="10637420" cy="850902"/>
              </a:xfrm>
              <a:prstGeom prst="rect">
                <a:avLst/>
              </a:prstGeom>
              <a:blipFill>
                <a:blip r:embed="rId3"/>
                <a:stretch>
                  <a:fillRect t="-1429" b="-3214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9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54505" y="196986"/>
                <a:ext cx="10282989" cy="850902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4200" dirty="0"/>
                  <a:t>Value iteration (</a:t>
                </a:r>
                <a14:m>
                  <m:oMath xmlns:m="http://schemas.openxmlformats.org/officeDocument/2006/math"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horizon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sz="42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4505" y="196986"/>
                <a:ext cx="10282989" cy="850902"/>
              </a:xfrm>
              <a:blipFill>
                <a:blip r:embed="rId2"/>
                <a:stretch>
                  <a:fillRect l="-1364" t="-1429" r="-1364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180597" y="1176225"/>
                <a:ext cx="10417845" cy="603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 For each state </a:t>
                </a:r>
                <a:r>
                  <a:rPr lang="en-US" sz="2800" i="1" dirty="0"/>
                  <a:t>s, </a:t>
                </a: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 Repeat until convergence {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r>
                  <a:rPr lang="en-US" sz="2800" dirty="0"/>
                  <a:t>	For every state </a:t>
                </a:r>
                <a:r>
                  <a:rPr lang="en-US" sz="2800" i="1" dirty="0"/>
                  <a:t>s:</a:t>
                </a:r>
              </a:p>
              <a:p>
                <a:r>
                  <a:rPr lang="en-US" sz="2800" i="1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brk m:alnAt="7"/>
                      </m:rP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}</a:t>
                </a:r>
              </a:p>
              <a:p>
                <a:endParaRPr lang="en-US" sz="280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97" y="1176225"/>
                <a:ext cx="10417845" cy="6035050"/>
              </a:xfrm>
              <a:prstGeom prst="rect">
                <a:avLst/>
              </a:prstGeom>
              <a:blipFill>
                <a:blip r:embed="rId3"/>
                <a:stretch>
                  <a:fillRect l="-122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0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1138990" y="1067881"/>
            <a:ext cx="102757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/>
              <a:t>For value iteration, the policy often stops changing long before the values converge.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/>
              <a:t>Policy iteration, iterates on the policy rather than </a:t>
            </a:r>
            <a:r>
              <a:rPr lang="en-US" sz="2800" i="1" dirty="0"/>
              <a:t>V.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/>
              <a:t>Policy iteration can converge in many fewer iterations than value iteration.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/>
              <a:t>However, the loop body in policy iteration takes much longer than value iteration.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800" dirty="0"/>
              <a:t>Harvard CS181 notes say policy iteration is faster.  Andrew Ng says that value iteration is faster.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02C42B7-035F-445C-8F07-45CCB90367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290" y="180"/>
                <a:ext cx="10637420" cy="850902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all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4200" dirty="0"/>
                  <a:t>Policy iteration (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4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>
                        <a:latin typeface="Cambria Math" panose="02040503050406030204" pitchFamily="18" charset="0"/>
                      </a:rPr>
                      <m:t>horizon</m:t>
                    </m:r>
                    <m:r>
                      <a:rPr lang="en-US" sz="42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200" i="1"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sz="4200" dirty="0"/>
                  <a:t>)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02C42B7-035F-445C-8F07-45CCB903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90" y="180"/>
                <a:ext cx="10637420" cy="850902"/>
              </a:xfrm>
              <a:prstGeom prst="rect">
                <a:avLst/>
              </a:prstGeom>
              <a:blipFill>
                <a:blip r:embed="rId2"/>
                <a:stretch>
                  <a:fillRect l="-803" t="-1429" r="-803" b="-3214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82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2959940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293" y="818384"/>
            <a:ext cx="7113494" cy="58230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The material for this talk is drawn from the slides, notes and lectures from several offerings of the CS181 course at Harvard University: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Sarah Finney, Spring 2009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Prof. David C Brooks, Spring 2011</a:t>
            </a: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Ryan P. Adams, Spring 2014.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https://github.com/wihl/cs181-spring2014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David Parkes, Spring 2017.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https://harvard-ml-courses.github.io/cs181-web-2017/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As well as notes and lectures from Stanford course CS229 :</a:t>
            </a:r>
          </a:p>
          <a:p>
            <a:r>
              <a:rPr lang="en-US" b="1" i="1" dirty="0"/>
              <a:t>CS229 – Machine Learning, Andrew Ng. 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https://see.stanford.edu/Course/CS229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81564" y="389491"/>
                <a:ext cx="10428872" cy="850902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4200" dirty="0"/>
                  <a:t>policy iteration (</a:t>
                </a:r>
                <a14:m>
                  <m:oMath xmlns:m="http://schemas.openxmlformats.org/officeDocument/2006/math"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200" b="0" i="0" smtClean="0">
                        <a:latin typeface="Cambria Math" panose="02040503050406030204" pitchFamily="18" charset="0"/>
                      </a:rPr>
                      <m:t>horizon</m:t>
                    </m:r>
                    <m:r>
                      <a:rPr lang="en-US" sz="4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sz="42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1564" y="389491"/>
                <a:ext cx="10428872" cy="850902"/>
              </a:xfrm>
              <a:blipFill>
                <a:blip r:embed="rId2"/>
                <a:stretch>
                  <a:fillRect l="-1813" t="-1439" r="-1813" b="-3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999124" y="1477282"/>
                <a:ext cx="10631402" cy="5293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Initialize policy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randomly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Repeat until policy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does not change {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endParaRPr lang="en-US" sz="28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8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brk m:alnAt="7"/>
                      </m:rP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 marL="971550" lvl="1" indent="-514350">
                  <a:buFont typeface="+mj-lt"/>
                  <a:buAutoNum type="alphaLcParenR"/>
                </a:pPr>
                <a:endParaRPr lang="en-US" sz="28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800" dirty="0"/>
                  <a:t>For every state </a:t>
                </a:r>
                <a:r>
                  <a:rPr lang="en-US" sz="2800" i="1" dirty="0"/>
                  <a:t>s:</a:t>
                </a:r>
              </a:p>
              <a:p>
                <a:r>
                  <a:rPr lang="en-US" sz="2800" i="1" dirty="0"/>
                  <a:t>		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971550" lvl="1" indent="-514350">
                  <a:buFont typeface="+mj-lt"/>
                  <a:buAutoNum type="alphaLcParenR" startAt="3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24" y="1477282"/>
                <a:ext cx="10631402" cy="5293629"/>
              </a:xfrm>
              <a:prstGeom prst="rect">
                <a:avLst/>
              </a:prstGeom>
              <a:blipFill>
                <a:blip r:embed="rId3"/>
                <a:stretch>
                  <a:fillRect l="-1204" t="-1151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26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96443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253" y="447627"/>
            <a:ext cx="8301325" cy="12759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Reinforcement Learning: the basic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1168947" y="1886058"/>
            <a:ext cx="9835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Select an 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If action leads to reward, reinforce that 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If action leads to punishment, avoid that 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Basically, a computational form of Behaviorism (Pavlov, B. F. Skinner)</a:t>
            </a:r>
          </a:p>
        </p:txBody>
      </p:sp>
    </p:spTree>
    <p:extLst>
      <p:ext uri="{BB962C8B-B14F-4D97-AF65-F5344CB8AC3E}">
        <p14:creationId xmlns:p14="http://schemas.microsoft.com/office/powerpoint/2010/main" val="164847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76" y="293192"/>
            <a:ext cx="8205072" cy="8036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the Learning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554621" y="1568470"/>
            <a:ext cx="76130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Learning is performed </a:t>
            </a:r>
            <a:r>
              <a:rPr lang="en-US" sz="2800" b="1" dirty="0"/>
              <a:t>online, </a:t>
            </a:r>
            <a:r>
              <a:rPr lang="en-US" sz="2800" dirty="0"/>
              <a:t>learn as we interact with the world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contrast with supervised learning, there are no training or test sets. The reward is accumulated over interactions with the environment.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8C51A-7F99-40A4-9832-18837DBF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850" y="1711092"/>
            <a:ext cx="2847558" cy="2828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A6B1E-C68C-4E4F-B6F5-40A55C6E9054}"/>
              </a:ext>
            </a:extLst>
          </p:cNvPr>
          <p:cNvSpPr txBox="1"/>
          <p:nvPr/>
        </p:nvSpPr>
        <p:spPr>
          <a:xfrm>
            <a:off x="554621" y="4918595"/>
            <a:ext cx="11460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 is not fixed,  more information is acquired as you go.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training distribution can be influenced by action decisions.</a:t>
            </a:r>
          </a:p>
        </p:txBody>
      </p:sp>
    </p:spTree>
    <p:extLst>
      <p:ext uri="{BB962C8B-B14F-4D97-AF65-F5344CB8AC3E}">
        <p14:creationId xmlns:p14="http://schemas.microsoft.com/office/powerpoint/2010/main" val="909022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126" y="510243"/>
            <a:ext cx="4159747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1178030" y="1677511"/>
            <a:ext cx="98359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credit assignment </a:t>
            </a:r>
            <a:r>
              <a:rPr lang="en-US" sz="3200" dirty="0"/>
              <a:t>problem: how do you know which actions were responsible for success or failure?</a:t>
            </a:r>
            <a:endParaRPr lang="en-US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exploration vs exploitation: </a:t>
            </a:r>
            <a:r>
              <a:rPr lang="en-US" sz="3200" dirty="0"/>
              <a:t>should you use your current model to collect rewards or should risk lower rewards now for a better model and higher rewards later?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919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99" y="397948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Reinforcement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688746" y="1443294"/>
            <a:ext cx="108145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Mechanism is Markov Decision Process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3200" dirty="0"/>
              <a:t>assume states and actions are known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3200" dirty="0"/>
              <a:t>assume states are fully observable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Approach: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3200" dirty="0"/>
              <a:t>learn the MDP reward and transition parameters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3200" dirty="0"/>
              <a:t>solve the MDP to determine an optimal policy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endParaRPr lang="en-US" sz="32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Appropriate when the model is unknown, but small enough to store and solve.</a:t>
            </a:r>
          </a:p>
        </p:txBody>
      </p:sp>
    </p:spTree>
    <p:extLst>
      <p:ext uri="{BB962C8B-B14F-4D97-AF65-F5344CB8AC3E}">
        <p14:creationId xmlns:p14="http://schemas.microsoft.com/office/powerpoint/2010/main" val="351488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838972"/>
            <a:ext cx="7539789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Learn the reward and transition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765500" y="1677481"/>
            <a:ext cx="115914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Try every action in each state a number of times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RTotal(a,s) = total reward for action a in state 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N(a,s) = number of times action a taken in state 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N(a,s,s’) = number of transitions from s to s’ on action a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R(s,a) = RTotal(a,s) / N(a,s)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T(a,s,s’) = N(a,s) / N(a,s,s’)</a:t>
            </a:r>
          </a:p>
        </p:txBody>
      </p:sp>
    </p:spTree>
    <p:extLst>
      <p:ext uri="{BB962C8B-B14F-4D97-AF65-F5344CB8AC3E}">
        <p14:creationId xmlns:p14="http://schemas.microsoft.com/office/powerpoint/2010/main" val="1785910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63" y="192504"/>
            <a:ext cx="9095874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reward  parameter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56EE75-CD43-4BA7-AAB8-F7D91B461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15192"/>
              </p:ext>
            </p:extLst>
          </p:nvPr>
        </p:nvGraphicFramePr>
        <p:xfrm>
          <a:off x="3595077" y="2227385"/>
          <a:ext cx="5666154" cy="306590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88718">
                  <a:extLst>
                    <a:ext uri="{9D8B030D-6E8A-4147-A177-3AD203B41FA5}">
                      <a16:colId xmlns:a16="http://schemas.microsoft.com/office/drawing/2014/main" val="1813411393"/>
                    </a:ext>
                  </a:extLst>
                </a:gridCol>
                <a:gridCol w="1888718">
                  <a:extLst>
                    <a:ext uri="{9D8B030D-6E8A-4147-A177-3AD203B41FA5}">
                      <a16:colId xmlns:a16="http://schemas.microsoft.com/office/drawing/2014/main" val="4015037295"/>
                    </a:ext>
                  </a:extLst>
                </a:gridCol>
                <a:gridCol w="1888718">
                  <a:extLst>
                    <a:ext uri="{9D8B030D-6E8A-4147-A177-3AD203B41FA5}">
                      <a16:colId xmlns:a16="http://schemas.microsoft.com/office/drawing/2014/main" val="4125015261"/>
                    </a:ext>
                  </a:extLst>
                </a:gridCol>
              </a:tblGrid>
              <a:tr h="8206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R(s0,a0)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R(s0,a1)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R(s0,a2)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460869"/>
                  </a:ext>
                </a:extLst>
              </a:tr>
              <a:tr h="748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R(s1,a0)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R(s1,a1)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R(s1,a2)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615570"/>
                  </a:ext>
                </a:extLst>
              </a:tr>
              <a:tr h="748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R(s2,a0)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R(s2,a1)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R(s2,a2)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73116"/>
                  </a:ext>
                </a:extLst>
              </a:tr>
              <a:tr h="748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R(s3,a0)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R(s3,a1)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R(s3,a2)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954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0BB0C6-EB62-4024-BD09-2AE25FA1B904}"/>
              </a:ext>
            </a:extLst>
          </p:cNvPr>
          <p:cNvSpPr txBox="1"/>
          <p:nvPr/>
        </p:nvSpPr>
        <p:spPr>
          <a:xfrm>
            <a:off x="1548063" y="3136612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D0AE2-5AF9-4392-96F4-1A548A363109}"/>
              </a:ext>
            </a:extLst>
          </p:cNvPr>
          <p:cNvSpPr txBox="1"/>
          <p:nvPr/>
        </p:nvSpPr>
        <p:spPr>
          <a:xfrm>
            <a:off x="5269491" y="1117997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161207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63" y="192504"/>
            <a:ext cx="9095874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transition  parameter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56EE75-CD43-4BA7-AAB8-F7D91B461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21466"/>
              </p:ext>
            </p:extLst>
          </p:nvPr>
        </p:nvGraphicFramePr>
        <p:xfrm>
          <a:off x="3120114" y="1967061"/>
          <a:ext cx="6533660" cy="432970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3415">
                  <a:extLst>
                    <a:ext uri="{9D8B030D-6E8A-4147-A177-3AD203B41FA5}">
                      <a16:colId xmlns:a16="http://schemas.microsoft.com/office/drawing/2014/main" val="1813411393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4015037295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4125015261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320997760"/>
                    </a:ext>
                  </a:extLst>
                </a:gridCol>
              </a:tblGrid>
              <a:tr h="11781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T(a,s0,s0)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T(a,s0,s1)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T(a,s0,s2)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T(a,s0,s3)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460869"/>
                  </a:ext>
                </a:extLst>
              </a:tr>
              <a:tr h="10505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T(a,s1,s0)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T(a,s1,s1)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T(a,s1,s2)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T(a,s1,s3)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615570"/>
                  </a:ext>
                </a:extLst>
              </a:tr>
              <a:tr h="105053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T(a,s2,s0)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T(a,s2,s1)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T(a,s2,s2)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T(a,s2,s3)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73116"/>
                  </a:ext>
                </a:extLst>
              </a:tr>
              <a:tr h="10505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T(a,s3,s0)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T(a,s3,s1)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T(a,s3,s2)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T(a,s3,s3)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954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0BB0C6-EB62-4024-BD09-2AE25FA1B904}"/>
              </a:ext>
            </a:extLst>
          </p:cNvPr>
          <p:cNvSpPr txBox="1"/>
          <p:nvPr/>
        </p:nvSpPr>
        <p:spPr>
          <a:xfrm>
            <a:off x="981819" y="3459143"/>
            <a:ext cx="1673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Current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D0AE2-5AF9-4392-96F4-1A548A363109}"/>
              </a:ext>
            </a:extLst>
          </p:cNvPr>
          <p:cNvSpPr txBox="1"/>
          <p:nvPr/>
        </p:nvSpPr>
        <p:spPr>
          <a:xfrm>
            <a:off x="5269491" y="1117997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Next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463EA-A6B1-4A0F-BA8C-B8AC1291925E}"/>
              </a:ext>
            </a:extLst>
          </p:cNvPr>
          <p:cNvSpPr txBox="1"/>
          <p:nvPr/>
        </p:nvSpPr>
        <p:spPr>
          <a:xfrm>
            <a:off x="399931" y="1112173"/>
            <a:ext cx="2255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Action a </a:t>
            </a:r>
          </a:p>
        </p:txBody>
      </p:sp>
    </p:spTree>
    <p:extLst>
      <p:ext uri="{BB962C8B-B14F-4D97-AF65-F5344CB8AC3E}">
        <p14:creationId xmlns:p14="http://schemas.microsoft.com/office/powerpoint/2010/main" val="145467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99" y="397948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iterative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688746" y="1379125"/>
            <a:ext cx="1081450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Swap between learning the model and solving the model to determine the optimal policy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Why?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poor policy may be expensive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might want to avoid learning a perfect model everywhere</a:t>
            </a:r>
          </a:p>
          <a:p>
            <a:pPr lvl="1"/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How often should one solve the MDP?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it depends on the relative costs</a:t>
            </a:r>
          </a:p>
        </p:txBody>
      </p:sp>
    </p:spTree>
    <p:extLst>
      <p:ext uri="{BB962C8B-B14F-4D97-AF65-F5344CB8AC3E}">
        <p14:creationId xmlns:p14="http://schemas.microsoft.com/office/powerpoint/2010/main" val="330866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50" y="701841"/>
            <a:ext cx="2657282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05414-3B88-4E63-BA7D-A9F09B1637DB}"/>
              </a:ext>
            </a:extLst>
          </p:cNvPr>
          <p:cNvSpPr txBox="1"/>
          <p:nvPr/>
        </p:nvSpPr>
        <p:spPr>
          <a:xfrm>
            <a:off x="4361077" y="499044"/>
            <a:ext cx="6626277" cy="5859911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Overview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Types of Machine 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Markov Decision Processes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Reinforcement 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Review of MDP Algorithms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The Bellman equations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Expectimax (finite horizon)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Value Iteration (finite horizon)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Value Iteration (infinite horizon)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Policy Iteration(infinite horizon)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solidFill>
                  <a:prstClr val="white"/>
                </a:solidFill>
              </a:rPr>
              <a:t>Reinforcement 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The basic idea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Model-Based RL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Learning the reward and transition probabilities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Credit assignment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/>
              <a:t>Exploration vs. exploitation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solidFill>
                  <a:prstClr val="white"/>
                </a:solidFill>
              </a:rPr>
              <a:t>Next Time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white"/>
                </a:solidFill>
              </a:rPr>
              <a:t>Q-learning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0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99" y="397948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8677-519D-45E8-94A9-30E49EE2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53" y="1333500"/>
            <a:ext cx="6431493" cy="51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7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99" y="397948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credit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745113" y="1379125"/>
            <a:ext cx="108145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How does model-based RL deal with the credit assignment problem?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Learned MDP tells us reward values and transition probabilities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Solving the MDP deals with long-term planning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So, the problem of credit assignment is solved optimally.</a:t>
            </a:r>
          </a:p>
        </p:txBody>
      </p:sp>
    </p:spTree>
    <p:extLst>
      <p:ext uri="{BB962C8B-B14F-4D97-AF65-F5344CB8AC3E}">
        <p14:creationId xmlns:p14="http://schemas.microsoft.com/office/powerpoint/2010/main" val="2607953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977" y="278951"/>
            <a:ext cx="7486044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choosing an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8677-519D-45E8-94A9-30E49EE2C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53" y="1333585"/>
            <a:ext cx="6431493" cy="51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12" y="91563"/>
            <a:ext cx="8571907" cy="12875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choosing an action: exploration vs exploitation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800" y="1548226"/>
            <a:ext cx="11292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How should an agent choose an action? An obvious answer is simply follow the current policy. However, this is often the best way to improve your model.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Exploit: </a:t>
            </a:r>
            <a:r>
              <a:rPr lang="en-US" sz="3200" dirty="0"/>
              <a:t>use your current model to maximize the expected utility now.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Explore: </a:t>
            </a:r>
            <a:r>
              <a:rPr lang="en-US" sz="3200" dirty="0"/>
              <a:t>choose an action that will help you improve your model.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73142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8" y="206679"/>
            <a:ext cx="8114761" cy="13415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How/When should we explore / exploit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798" y="1679750"/>
            <a:ext cx="112923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How to Exploit? </a:t>
            </a:r>
            <a:r>
              <a:rPr lang="en-US" sz="3200" dirty="0"/>
              <a:t>use the current policy.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How to Explore?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choose an action randomly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choose an action you haven’t chosen yet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choose an action that will take you to an unexplored state.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/>
              <a:t>When to exploit? When to explore? How much time in exploration vs time in exploitation?</a:t>
            </a:r>
          </a:p>
        </p:txBody>
      </p:sp>
    </p:spTree>
    <p:extLst>
      <p:ext uri="{BB962C8B-B14F-4D97-AF65-F5344CB8AC3E}">
        <p14:creationId xmlns:p14="http://schemas.microsoft.com/office/powerpoint/2010/main" val="2666932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99" y="397948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convergence to the optimal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688746" y="1379125"/>
            <a:ext cx="108145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If: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every action is taken in every state infinitely often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probability of exploration tends to zero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Then: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model-based RL will converge to the optimal policy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Choose exploration strategy that  approximates these conditions.</a:t>
            </a:r>
          </a:p>
        </p:txBody>
      </p:sp>
    </p:spTree>
    <p:extLst>
      <p:ext uri="{BB962C8B-B14F-4D97-AF65-F5344CB8AC3E}">
        <p14:creationId xmlns:p14="http://schemas.microsoft.com/office/powerpoint/2010/main" val="15049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exploration strategy 1: two stages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730865" y="1187314"/>
            <a:ext cx="1081450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Explore until time T, then exploit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Weaknesses: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we may not explore log enough to get an accurate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we may get stuck with a sub-optimal policy.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we may have to behave stupidly for a long time.</a:t>
            </a:r>
          </a:p>
          <a:p>
            <a:pPr lvl="1"/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Uses</a:t>
            </a:r>
            <a:r>
              <a:rPr lang="en-US" sz="3200" b="1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appropriate if we only need to learn/solve MDP once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learn/solve in a simulation then act in the real world.</a:t>
            </a:r>
          </a:p>
        </p:txBody>
      </p:sp>
    </p:spTree>
    <p:extLst>
      <p:ext uri="{BB962C8B-B14F-4D97-AF65-F5344CB8AC3E}">
        <p14:creationId xmlns:p14="http://schemas.microsoft.com/office/powerpoint/2010/main" val="16865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7939" y="347844"/>
                <a:ext cx="11167433" cy="739489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4200" dirty="0"/>
                  <a:t>exploration strategy 2: </a:t>
                </a:r>
                <a14:m>
                  <m:oMath xmlns:m="http://schemas.openxmlformats.org/officeDocument/2006/math">
                    <m:r>
                      <a:rPr lang="en-US" sz="42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4200" dirty="0"/>
                  <a:t>-greedy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7939" y="347844"/>
                <a:ext cx="11167433" cy="739489"/>
              </a:xfrm>
              <a:blipFill>
                <a:blip r:embed="rId2"/>
                <a:stretch>
                  <a:fillRect t="-15702" b="-3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659776" y="1619462"/>
                <a:ext cx="1051970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Explore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/>
                  <a:t> Exploit with probability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Weaknesses: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Does not exploit when learning has converged.</a:t>
                </a:r>
              </a:p>
              <a:p>
                <a:pPr lvl="1"/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Uses</a:t>
                </a:r>
                <a:r>
                  <a:rPr lang="en-US" sz="3200" b="1" dirty="0"/>
                  <a:t>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appropriate if the world is changing.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6" y="1619462"/>
                <a:ext cx="10519704" cy="3970318"/>
              </a:xfrm>
              <a:prstGeom prst="rect">
                <a:avLst/>
              </a:prstGeom>
              <a:blipFill>
                <a:blip r:embed="rId3"/>
                <a:stretch>
                  <a:fillRect l="-1333" t="-1997" r="-579" b="-3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082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exploration strategy 3: Boltzmann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836148" y="1393993"/>
                <a:ext cx="10519704" cy="493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b="0" dirty="0"/>
                  <a:t>In state s, choose action a with probability p: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′)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Simulated annealing: </a:t>
                </a:r>
                <a:r>
                  <a:rPr lang="en-US" sz="3200" i="1" dirty="0"/>
                  <a:t>t</a:t>
                </a:r>
                <a:r>
                  <a:rPr lang="en-US" sz="3200" dirty="0"/>
                  <a:t> is a “temperature”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High temperature means more exploration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Over time, t cools, reducing exploration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Sensitive to cooling schedule.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48" y="1393993"/>
                <a:ext cx="10519704" cy="4935262"/>
              </a:xfrm>
              <a:prstGeom prst="rect">
                <a:avLst/>
              </a:prstGeom>
              <a:blipFill>
                <a:blip r:embed="rId2"/>
                <a:stretch>
                  <a:fillRect l="-1333" t="-1607" b="-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340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exploration strategy 4: R-Max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609672" y="1419046"/>
                <a:ext cx="10519704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b="0" dirty="0"/>
                  <a:t>Initialize reward for each state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3200" dirty="0"/>
                  <a:t>, the largest reward possible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Keep track of the number of times each state has been visited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After </a:t>
                </a:r>
                <a:r>
                  <a:rPr lang="en-US" sz="3200" i="1" dirty="0"/>
                  <a:t>c</a:t>
                </a:r>
                <a:r>
                  <a:rPr lang="en-US" sz="3200" dirty="0"/>
                  <a:t> visits, mark the state as known and update and update reward and transition probabilities.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457200" indent="-457200"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Need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72" y="1419046"/>
                <a:ext cx="10519704" cy="5016758"/>
              </a:xfrm>
              <a:prstGeom prst="rect">
                <a:avLst/>
              </a:prstGeom>
              <a:blipFill>
                <a:blip r:embed="rId2"/>
                <a:stretch>
                  <a:fillRect l="-1333" t="-1580" r="-1970" b="-3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3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7" y="227162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Types of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594877" y="1225689"/>
                <a:ext cx="11002245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 are (at least) 3 broad categories of machine learning problems:</a:t>
                </a:r>
                <a:endParaRPr lang="en-US" sz="2400" b="1" dirty="0"/>
              </a:p>
              <a:p>
                <a:pPr lvl="2"/>
                <a:endParaRPr lang="en-US" sz="2400" b="1" dirty="0"/>
              </a:p>
              <a:p>
                <a:pPr lvl="2"/>
                <a:r>
                  <a:rPr lang="en-US" sz="2400" b="1" dirty="0"/>
                  <a:t>Supervised Learning</a:t>
                </a:r>
              </a:p>
              <a:p>
                <a:pPr lvl="2"/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𝑫𝒂𝒕𝒂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b="1" dirty="0"/>
              </a:p>
              <a:p>
                <a:pPr lvl="3"/>
                <a:r>
                  <a:rPr lang="en-US" sz="2400" b="1" dirty="0"/>
                  <a:t>	</a:t>
                </a:r>
                <a:r>
                  <a:rPr lang="en-US" sz="2400" dirty="0"/>
                  <a:t>e.g., linear regression, decision trees,</a:t>
                </a:r>
                <a:r>
                  <a:rPr lang="en-US" sz="2400" b="1" dirty="0"/>
                  <a:t> </a:t>
                </a:r>
                <a:r>
                  <a:rPr lang="en-US" sz="2400" dirty="0"/>
                  <a:t>SVMs</a:t>
                </a:r>
              </a:p>
              <a:p>
                <a:pPr lvl="2"/>
                <a:endParaRPr lang="en-US" sz="2400" b="1" dirty="0"/>
              </a:p>
              <a:p>
                <a:pPr lvl="2"/>
                <a:r>
                  <a:rPr lang="en-US" sz="2400" b="1" dirty="0"/>
                  <a:t>Unsupervised Learning</a:t>
                </a:r>
              </a:p>
              <a:p>
                <a:pPr lvl="2"/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𝑫𝒂𝒕𝒂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,,…,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400" b="1" dirty="0"/>
              </a:p>
              <a:p>
                <a:pPr lvl="3"/>
                <a:r>
                  <a:rPr lang="en-US" sz="2400" b="1" dirty="0"/>
                  <a:t>	</a:t>
                </a:r>
                <a:r>
                  <a:rPr lang="en-US" sz="2400" dirty="0"/>
                  <a:t>e.g., K-means, HAC, Gaussian mixture models</a:t>
                </a:r>
              </a:p>
              <a:p>
                <a:pPr lvl="2"/>
                <a:endParaRPr lang="en-US" sz="2400" b="1" dirty="0"/>
              </a:p>
              <a:p>
                <a:pPr lvl="2"/>
                <a:r>
                  <a:rPr lang="en-US" sz="2400" b="1" dirty="0"/>
                  <a:t>Reinforcement Learning</a:t>
                </a:r>
              </a:p>
              <a:p>
                <a:pPr lvl="2"/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𝑫𝒂𝒕𝒂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… 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lvl="3"/>
                <a:r>
                  <a:rPr lang="en-US" sz="2400" b="1" dirty="0"/>
                  <a:t>	</a:t>
                </a:r>
                <a:r>
                  <a:rPr lang="en-US" sz="2400" dirty="0"/>
                  <a:t>an agent learns to act in an uncertain environment by 	training on data that are sequences of </a:t>
                </a:r>
                <a:r>
                  <a:rPr lang="en-US" sz="2400" b="1" dirty="0"/>
                  <a:t>state, action, reward.</a:t>
                </a:r>
                <a:endParaRPr lang="en-US" sz="2400" dirty="0"/>
              </a:p>
              <a:p>
                <a:pPr lvl="3"/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77" y="1225689"/>
                <a:ext cx="11002245" cy="5632311"/>
              </a:xfrm>
              <a:prstGeom prst="rect">
                <a:avLst/>
              </a:prstGeom>
              <a:blipFill>
                <a:blip r:embed="rId2"/>
                <a:stretch>
                  <a:fillRect l="-887" t="-866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8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</a:t>
            </a:r>
            <a:r>
              <a:rPr lang="en-US" sz="4200" dirty="0" err="1"/>
              <a:t>rl</a:t>
            </a:r>
            <a:r>
              <a:rPr lang="en-US" sz="4200" dirty="0"/>
              <a:t>: Pros and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703849" y="1219211"/>
            <a:ext cx="110716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Pros: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Makes maximal use of experience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Solves model optimally, given enough experience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/>
              <a:t>Cons: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Assumes model is small enough to solve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Requires expensive solution procedure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0028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9" y="347844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Next Time: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561227" y="1273784"/>
                <a:ext cx="10519704" cy="576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Q-learning uses the Q-function version of the Bellman equations:</a:t>
                </a:r>
              </a:p>
              <a:p>
                <a:pPr lvl="2"/>
                <a:endParaRPr lang="en-US" sz="32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brk m:alnAt="7"/>
                      </m:rP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8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r>
                              <a:rPr lang="en-US" sz="28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prstClr val="white"/>
                    </a:solidFill>
                  </a:rPr>
                  <a:t>,</a:t>
                </a:r>
                <a:r>
                  <a:rPr lang="en-US" sz="2800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Q-learning dispenses with learning a model, but tries to learn the Q function directly from which you can read off the policy.</a:t>
                </a:r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endParaRPr lang="en-US" sz="3200" dirty="0"/>
              </a:p>
              <a:p>
                <a:pPr marL="457200" indent="-457200" algn="l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It is appropriate to use when the model is too large to solve or learn.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7" y="1273784"/>
                <a:ext cx="10519704" cy="5765104"/>
              </a:xfrm>
              <a:prstGeom prst="rect">
                <a:avLst/>
              </a:prstGeom>
              <a:blipFill>
                <a:blip r:embed="rId2"/>
                <a:stretch>
                  <a:fillRect l="-1043" t="-1163" r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092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1435998" y="1432447"/>
                <a:ext cx="9023455" cy="563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planning problem for an MDP is:</a:t>
                </a:r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Bellman equations:</a:t>
                </a:r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All MDP algorithms use some variant of the Bellman equations.</a:t>
                </a:r>
              </a:p>
              <a:p>
                <a:endParaRPr lang="en-US" sz="2800" dirty="0"/>
              </a:p>
              <a:p>
                <a:pPr algn="l"/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98" y="1432447"/>
                <a:ext cx="9023455" cy="5635004"/>
              </a:xfrm>
              <a:prstGeom prst="rect">
                <a:avLst/>
              </a:prstGeom>
              <a:blipFill>
                <a:blip r:embed="rId2"/>
                <a:stretch>
                  <a:fillRect l="-121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A02C42B7-035F-445C-8F07-45CCB90367A7}"/>
              </a:ext>
            </a:extLst>
          </p:cNvPr>
          <p:cNvSpPr txBox="1">
            <a:spLocks/>
          </p:cNvSpPr>
          <p:nvPr/>
        </p:nvSpPr>
        <p:spPr>
          <a:xfrm>
            <a:off x="777290" y="236409"/>
            <a:ext cx="10637420" cy="8509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200" dirty="0"/>
              <a:t>bellman equations</a:t>
            </a:r>
          </a:p>
        </p:txBody>
      </p:sp>
    </p:spTree>
    <p:extLst>
      <p:ext uri="{BB962C8B-B14F-4D97-AF65-F5344CB8AC3E}">
        <p14:creationId xmlns:p14="http://schemas.microsoft.com/office/powerpoint/2010/main" val="2649240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/>
              <p:nvPr/>
            </p:nvSpPr>
            <p:spPr>
              <a:xfrm>
                <a:off x="950609" y="1704136"/>
                <a:ext cx="10290781" cy="3449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planning problem for an MDP is:</a:t>
                </a:r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Q-Function version of Bellman equations:</a:t>
                </a:r>
              </a:p>
              <a:p>
                <a:pPr marL="514350" indent="-51435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brk m:alnAt="7"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</a:t>
                </a:r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53D919-221E-4D00-B650-AD2BE7B2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09" y="1704136"/>
                <a:ext cx="10290781" cy="3449727"/>
              </a:xfrm>
              <a:prstGeom prst="rect">
                <a:avLst/>
              </a:prstGeom>
              <a:blipFill>
                <a:blip r:embed="rId2"/>
                <a:stretch>
                  <a:fillRect l="-1066" t="-1947" b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A02C42B7-035F-445C-8F07-45CCB90367A7}"/>
              </a:ext>
            </a:extLst>
          </p:cNvPr>
          <p:cNvSpPr txBox="1">
            <a:spLocks/>
          </p:cNvSpPr>
          <p:nvPr/>
        </p:nvSpPr>
        <p:spPr>
          <a:xfrm>
            <a:off x="254479" y="284535"/>
            <a:ext cx="11683039" cy="8509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200" dirty="0"/>
              <a:t>bellman equations using q-function</a:t>
            </a:r>
          </a:p>
        </p:txBody>
      </p:sp>
    </p:spTree>
    <p:extLst>
      <p:ext uri="{BB962C8B-B14F-4D97-AF65-F5344CB8AC3E}">
        <p14:creationId xmlns:p14="http://schemas.microsoft.com/office/powerpoint/2010/main" val="11834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1246790" y="1659285"/>
            <a:ext cx="9766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Markov Decision Processes provide a mathematical framework for modeling decision making in situations where outcomes are partly random and partly under the control of a decision maker.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initial analysis of MDPs assume </a:t>
            </a:r>
            <a:r>
              <a:rPr lang="en-US" sz="2800" b="1" dirty="0"/>
              <a:t>complete knowledge </a:t>
            </a:r>
            <a:r>
              <a:rPr lang="en-US" sz="2800" dirty="0"/>
              <a:t>of states, actions, rewards, transitions, and discounts.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01E1C-35DD-4E70-A53E-5E5D415A1B3C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2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311540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445639" y="1743139"/>
                <a:ext cx="5884674" cy="3691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32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32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Reward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32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Transition model: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32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9" y="1743139"/>
                <a:ext cx="5884674" cy="3691844"/>
              </a:xfrm>
              <a:prstGeom prst="rect">
                <a:avLst/>
              </a:prstGeom>
              <a:blipFill>
                <a:blip r:embed="rId2"/>
                <a:stretch>
                  <a:fillRect l="-2383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50" y="2214797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" y="237271"/>
            <a:ext cx="1078029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MDP Goal: find an optimal policy </a:t>
            </a:r>
            <a:r>
              <a:rPr lang="el-GR" sz="4400" b="1" cap="none" dirty="0">
                <a:ln>
                  <a:noFill/>
                </a:ln>
                <a:solidFill>
                  <a:prstClr val="white"/>
                </a:solidFill>
                <a:ea typeface="+mn-ea"/>
                <a:cs typeface="+mn-cs"/>
              </a:rPr>
              <a:t>π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42" y="3084106"/>
            <a:ext cx="5552508" cy="3314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8D90D-427C-4DDE-9090-D9AB7EA60783}"/>
              </a:ext>
            </a:extLst>
          </p:cNvPr>
          <p:cNvSpPr txBox="1"/>
          <p:nvPr/>
        </p:nvSpPr>
        <p:spPr>
          <a:xfrm>
            <a:off x="735814" y="1476863"/>
            <a:ext cx="1109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GOAL:</a:t>
            </a:r>
            <a:r>
              <a:rPr lang="en-US" sz="3200" dirty="0"/>
              <a:t> find a </a:t>
            </a:r>
            <a:r>
              <a:rPr lang="en-US" sz="3200" b="1" dirty="0"/>
              <a:t>policy </a:t>
            </a:r>
            <a:r>
              <a:rPr lang="el-GR" sz="3200" b="1" dirty="0"/>
              <a:t>π</a:t>
            </a:r>
            <a:r>
              <a:rPr lang="en-US" sz="3200" dirty="0"/>
              <a:t> that tells you what action to take in each state.  We want to find ‘rewarding’ policies.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68911-2299-46B9-892D-197948D592A3}"/>
                  </a:ext>
                </a:extLst>
              </p:cNvPr>
              <p:cNvSpPr txBox="1"/>
              <p:nvPr/>
            </p:nvSpPr>
            <p:spPr>
              <a:xfrm>
                <a:off x="1246790" y="2902069"/>
                <a:ext cx="2614434" cy="3293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3200" b="1" i="1" u="sng" dirty="0">
                    <a:latin typeface="Cambria Math" panose="02040503050406030204" pitchFamily="18" charset="0"/>
                  </a:rPr>
                  <a:t>n state policy: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/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68911-2299-46B9-892D-197948D59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90" y="2902069"/>
                <a:ext cx="2614434" cy="3293209"/>
              </a:xfrm>
              <a:prstGeom prst="rect">
                <a:avLst/>
              </a:prstGeom>
              <a:blipFill>
                <a:blip r:embed="rId3"/>
                <a:stretch>
                  <a:fillRect l="-6075" t="-2407" r="-3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4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998"/>
            <a:ext cx="4290492" cy="130158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0" y="3301884"/>
            <a:ext cx="11591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Agent knows the current state </a:t>
            </a:r>
            <a:r>
              <a:rPr lang="en-US" sz="2400" i="1" dirty="0"/>
              <a:t>s</a:t>
            </a:r>
            <a:r>
              <a:rPr lang="en-US" sz="2400" dirty="0"/>
              <a:t>, takes action </a:t>
            </a:r>
            <a:r>
              <a:rPr lang="en-US" sz="2400" i="1" dirty="0"/>
              <a:t>a,</a:t>
            </a:r>
            <a:r>
              <a:rPr lang="en-US" sz="2400" dirty="0"/>
              <a:t> and gets reward</a:t>
            </a:r>
            <a:r>
              <a:rPr lang="en-US" sz="2400" i="1" dirty="0"/>
              <a:t> r.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There is </a:t>
            </a:r>
            <a:r>
              <a:rPr lang="en-US" sz="2400" b="1" dirty="0"/>
              <a:t>no access</a:t>
            </a:r>
            <a:r>
              <a:rPr lang="en-US" sz="2400" dirty="0"/>
              <a:t> to reward model </a:t>
            </a:r>
            <a:r>
              <a:rPr lang="en-US" sz="2400" i="1" dirty="0"/>
              <a:t>r(s,a)</a:t>
            </a:r>
            <a:r>
              <a:rPr lang="en-US" sz="2400" dirty="0"/>
              <a:t> or transition model </a:t>
            </a:r>
            <a:r>
              <a:rPr lang="en-US" sz="2400" i="1" dirty="0"/>
              <a:t>p(s’|s,a)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Agent only sees the outcome reward </a:t>
            </a:r>
            <a:r>
              <a:rPr lang="en-US" sz="2400" i="1" dirty="0"/>
              <a:t>r </a:t>
            </a:r>
            <a:r>
              <a:rPr lang="en-US" sz="2400" dirty="0"/>
              <a:t>and the next state </a:t>
            </a:r>
            <a:r>
              <a:rPr lang="en-US" sz="2400" i="1" dirty="0"/>
              <a:t>s’.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Under these conditions, it is a very challenging problem to learn </a:t>
            </a:r>
            <a:r>
              <a:rPr lang="el-GR" sz="2400" dirty="0"/>
              <a:t>π</a:t>
            </a:r>
            <a:r>
              <a:rPr lang="en-US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3E01F-0704-44A1-84F5-1DF4D04C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029" y="534172"/>
            <a:ext cx="6820516" cy="22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review of mdp algorithms</a:t>
            </a:r>
          </a:p>
        </p:txBody>
      </p:sp>
    </p:spTree>
    <p:extLst>
      <p:ext uri="{BB962C8B-B14F-4D97-AF65-F5344CB8AC3E}">
        <p14:creationId xmlns:p14="http://schemas.microsoft.com/office/powerpoint/2010/main" val="265083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2165</Words>
  <Application>Microsoft Office PowerPoint</Application>
  <PresentationFormat>Widescreen</PresentationFormat>
  <Paragraphs>377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Century Gothic</vt:lpstr>
      <vt:lpstr>Courier New</vt:lpstr>
      <vt:lpstr>Wingdings 3</vt:lpstr>
      <vt:lpstr>Office Theme</vt:lpstr>
      <vt:lpstr>Slice</vt:lpstr>
      <vt:lpstr>Model-based Reinforcement learning</vt:lpstr>
      <vt:lpstr>References</vt:lpstr>
      <vt:lpstr>Overview</vt:lpstr>
      <vt:lpstr>Types of Machine Learning</vt:lpstr>
      <vt:lpstr>Markov decision processes</vt:lpstr>
      <vt:lpstr>Markov decision processes</vt:lpstr>
      <vt:lpstr>MDP Goal: find an optimal policy π</vt:lpstr>
      <vt:lpstr>Reinforcement Learning</vt:lpstr>
      <vt:lpstr>review of mdp algorithms</vt:lpstr>
      <vt:lpstr>review of mdp algorithms</vt:lpstr>
      <vt:lpstr>PowerPoint Presentation</vt:lpstr>
      <vt:lpstr>Expectimax: top-down, Recursive</vt:lpstr>
      <vt:lpstr>Expectimax: A game against Nature</vt:lpstr>
      <vt:lpstr>expectimax (Finite Horizon T)</vt:lpstr>
      <vt:lpstr>PowerPoint Presentation</vt:lpstr>
      <vt:lpstr>Value iteration (Finite Horizon T)</vt:lpstr>
      <vt:lpstr>PowerPoint Presentation</vt:lpstr>
      <vt:lpstr>Value iteration (∞ horizon,γ∈[0,1))</vt:lpstr>
      <vt:lpstr>PowerPoint Presentation</vt:lpstr>
      <vt:lpstr>policy iteration (∞ horizon,γ∈[0,1))</vt:lpstr>
      <vt:lpstr>Reinforcement Learning</vt:lpstr>
      <vt:lpstr>Reinforcement Learning: the basic idea</vt:lpstr>
      <vt:lpstr>the Learning framework</vt:lpstr>
      <vt:lpstr>Challenges</vt:lpstr>
      <vt:lpstr>Model-based Reinforcement Learning</vt:lpstr>
      <vt:lpstr>Learn the reward and transition distributions</vt:lpstr>
      <vt:lpstr>reward  parameter table</vt:lpstr>
      <vt:lpstr>transition  parameter Table</vt:lpstr>
      <vt:lpstr>iterative improvement</vt:lpstr>
      <vt:lpstr>Model-based RL</vt:lpstr>
      <vt:lpstr>credit assignment</vt:lpstr>
      <vt:lpstr>choosing an action</vt:lpstr>
      <vt:lpstr>choosing an action: exploration vs exploitation</vt:lpstr>
      <vt:lpstr>How/When should we explore / exploit ?</vt:lpstr>
      <vt:lpstr>convergence to the optimal policy</vt:lpstr>
      <vt:lpstr>exploration strategy 1: two stages</vt:lpstr>
      <vt:lpstr>exploration strategy 2: ϵ-greedy</vt:lpstr>
      <vt:lpstr>exploration strategy 3: Boltzmann</vt:lpstr>
      <vt:lpstr>exploration strategy 4: R-Max</vt:lpstr>
      <vt:lpstr>Model-based rl: Pros and cons</vt:lpstr>
      <vt:lpstr>Next Time: Q-learning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Scott O'Hara</dc:creator>
  <cp:lastModifiedBy>Scott O'Hara</cp:lastModifiedBy>
  <cp:revision>33</cp:revision>
  <dcterms:created xsi:type="dcterms:W3CDTF">2018-09-12T14:43:01Z</dcterms:created>
  <dcterms:modified xsi:type="dcterms:W3CDTF">2018-09-12T22:07:43Z</dcterms:modified>
</cp:coreProperties>
</file>