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344" r:id="rId2"/>
    <p:sldId id="268" r:id="rId3"/>
    <p:sldId id="277" r:id="rId4"/>
    <p:sldId id="275" r:id="rId5"/>
    <p:sldId id="822" r:id="rId6"/>
    <p:sldId id="932" r:id="rId7"/>
    <p:sldId id="346" r:id="rId8"/>
    <p:sldId id="345" r:id="rId9"/>
    <p:sldId id="930" r:id="rId10"/>
    <p:sldId id="825" r:id="rId11"/>
    <p:sldId id="820" r:id="rId12"/>
    <p:sldId id="929" r:id="rId13"/>
    <p:sldId id="826" r:id="rId14"/>
    <p:sldId id="934" r:id="rId15"/>
    <p:sldId id="738" r:id="rId16"/>
    <p:sldId id="797" r:id="rId17"/>
    <p:sldId id="799" r:id="rId18"/>
    <p:sldId id="933" r:id="rId19"/>
    <p:sldId id="282" r:id="rId20"/>
    <p:sldId id="294" r:id="rId21"/>
    <p:sldId id="296" r:id="rId22"/>
    <p:sldId id="931" r:id="rId23"/>
    <p:sldId id="906" r:id="rId24"/>
    <p:sldId id="923" r:id="rId25"/>
    <p:sldId id="873" r:id="rId26"/>
    <p:sldId id="874" r:id="rId27"/>
    <p:sldId id="875" r:id="rId28"/>
    <p:sldId id="876" r:id="rId29"/>
    <p:sldId id="877" r:id="rId30"/>
    <p:sldId id="878" r:id="rId31"/>
    <p:sldId id="879" r:id="rId32"/>
    <p:sldId id="880" r:id="rId33"/>
    <p:sldId id="881" r:id="rId34"/>
    <p:sldId id="882" r:id="rId35"/>
    <p:sldId id="883" r:id="rId36"/>
    <p:sldId id="884" r:id="rId37"/>
    <p:sldId id="885" r:id="rId38"/>
    <p:sldId id="886" r:id="rId39"/>
    <p:sldId id="749" r:id="rId40"/>
    <p:sldId id="750" r:id="rId41"/>
    <p:sldId id="340" r:id="rId42"/>
    <p:sldId id="341" r:id="rId43"/>
    <p:sldId id="342" r:id="rId44"/>
    <p:sldId id="343" r:id="rId45"/>
    <p:sldId id="359" r:id="rId46"/>
    <p:sldId id="337" r:id="rId47"/>
    <p:sldId id="821" r:id="rId48"/>
    <p:sldId id="360" r:id="rId49"/>
    <p:sldId id="347" r:id="rId50"/>
    <p:sldId id="935" r:id="rId51"/>
    <p:sldId id="842" r:id="rId52"/>
    <p:sldId id="357" r:id="rId53"/>
    <p:sldId id="364" r:id="rId54"/>
    <p:sldId id="366" r:id="rId55"/>
    <p:sldId id="376" r:id="rId56"/>
    <p:sldId id="936" r:id="rId57"/>
    <p:sldId id="937" r:id="rId58"/>
    <p:sldId id="938" r:id="rId59"/>
    <p:sldId id="734" r:id="rId60"/>
    <p:sldId id="770" r:id="rId61"/>
    <p:sldId id="939" r:id="rId62"/>
    <p:sldId id="941" r:id="rId63"/>
    <p:sldId id="942" r:id="rId64"/>
    <p:sldId id="943" r:id="rId65"/>
    <p:sldId id="940" r:id="rId66"/>
    <p:sldId id="944" r:id="rId67"/>
    <p:sldId id="945" r:id="rId68"/>
    <p:sldId id="946" r:id="rId69"/>
    <p:sldId id="377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E8279-0F3F-461F-BBB1-EAA84A8B59F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08A42-C1D6-45F4-B4C4-B81C39D9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0B7E4-8D79-4EDC-AB34-483E686534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1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Like search: successor function only depended on current state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Can make this happen by stuffing more into the state;  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Very similar to search problems: when solving a maze with food pellets, we stored which food pellets were eaten 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CAB68C1-092D-468B-8690-7D27B27041C8}" type="slidenum">
              <a:rPr lang="en-US"/>
              <a:pPr defTabSz="988101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2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Dan has a DEMO for this.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1600E29C-1E14-41D6-ACAF-300C17152C85}" type="slidenum">
              <a:rPr lang="en-US"/>
              <a:pPr defTabSz="988101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[cut demo of moving around in grid world program]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R(s) = the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living reward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FB0DC0F6-EF13-4C52-ACF2-48065D1392E1}" type="slidenum">
              <a:rPr lang="en-US"/>
              <a:pPr defTabSz="988101"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01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3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431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639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68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68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6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4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8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43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5.xml"/><Relationship Id="rId7" Type="http://schemas.openxmlformats.org/officeDocument/2006/relationships/image" Target="../media/image2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rvard-ml-courses.github.io/cs181-web-2017/" TargetMode="External"/><Relationship Id="rId2" Type="http://schemas.openxmlformats.org/officeDocument/2006/relationships/hyperlink" Target="https://github.com/wihl/cs181-spring201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e.stanford.edu/Course/CS229" TargetMode="External"/><Relationship Id="rId4" Type="http://schemas.openxmlformats.org/officeDocument/2006/relationships/hyperlink" Target="http://ai.berkeley.edu/home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i.berkeley.edu/hom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3.xml"/><Relationship Id="rId7" Type="http://schemas.openxmlformats.org/officeDocument/2006/relationships/image" Target="../media/image2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1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59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18.xml"/><Relationship Id="rId7" Type="http://schemas.openxmlformats.org/officeDocument/2006/relationships/image" Target="../media/image5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9" Type="http://schemas.openxmlformats.org/officeDocument/2006/relationships/image" Target="../media/image6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/index.php?title=Exponential_smoothing&amp;oldid=861463311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Exponential_smoothing&amp;oldid=861463311" TargetMode="External"/><Relationship Id="rId4" Type="http://schemas.openxmlformats.org/officeDocument/2006/relationships/image" Target="../media/image6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://www.edscave.com/forecasting---exponential-smoothing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Markov_decision_process&amp;oldid=85593498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/index.php?title=Markov_decision_process&amp;oldid=85593498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Towards 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010/03/2018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398643" y="1531176"/>
            <a:ext cx="5988090" cy="46073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In search problems, we look for an optimal </a:t>
            </a: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plan</a:t>
            </a: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, or sequence of actions, from start to a goal</a:t>
            </a:r>
          </a:p>
          <a:p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For MDPs, we want an optimal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policy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*: S → 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a typeface="ＭＳ Ｐゴシック" pitchFamily="34" charset="-128"/>
                <a:sym typeface="Symbol" pitchFamily="18" charset="2"/>
              </a:rPr>
              <a:t>A policy  gives an action for each state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a typeface="ＭＳ Ｐゴシック" pitchFamily="34" charset="-128"/>
                <a:sym typeface="Symbol" pitchFamily="18" charset="2"/>
              </a:rPr>
              <a:t>An optimal policy is one that maximizes expected utility if followed</a:t>
            </a:r>
          </a:p>
          <a:p>
            <a:pPr lvl="1"/>
            <a:endParaRPr lang="en-US" sz="2000" dirty="0">
              <a:ea typeface="ＭＳ Ｐゴシック" pitchFamily="34" charset="-128"/>
              <a:sym typeface="Symbol" pitchFamily="18" charset="2"/>
            </a:endParaRPr>
          </a:p>
          <a:p>
            <a:pPr lvl="1"/>
            <a:endParaRPr lang="en-US" sz="2000" dirty="0">
              <a:ea typeface="ＭＳ Ｐゴシック" pitchFamily="34" charset="-128"/>
              <a:sym typeface="Symbol" pitchFamily="18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6392" y="2100205"/>
            <a:ext cx="5003493" cy="2925219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BC15B25-11C5-407C-8C9B-410747BC4E3E}"/>
              </a:ext>
            </a:extLst>
          </p:cNvPr>
          <p:cNvSpPr txBox="1">
            <a:spLocks/>
          </p:cNvSpPr>
          <p:nvPr/>
        </p:nvSpPr>
        <p:spPr>
          <a:xfrm>
            <a:off x="705852" y="237271"/>
            <a:ext cx="10780295" cy="8509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200" dirty="0"/>
              <a:t>MDP Goal: find an optimal policy </a:t>
            </a:r>
            <a:r>
              <a:rPr lang="el-GR" sz="4400" b="1" cap="none" dirty="0">
                <a:ln>
                  <a:noFill/>
                </a:ln>
                <a:solidFill>
                  <a:prstClr val="white"/>
                </a:solidFill>
                <a:ea typeface="+mn-ea"/>
                <a:cs typeface="+mn-cs"/>
              </a:rPr>
              <a:t>π</a:t>
            </a:r>
            <a:endParaRPr lang="en-US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6477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The 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Walls block the agent’</a:t>
            </a:r>
            <a:r>
              <a:rPr lang="en-US" altLang="ja-JP" dirty="0">
                <a:latin typeface="Calibri" pitchFamily="34" charset="0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Noisy movement: </a:t>
            </a:r>
            <a:r>
              <a:rPr lang="en-US" altLang="ja-JP" sz="2000" dirty="0">
                <a:solidFill>
                  <a:schemeClr val="accent2"/>
                </a:solidFill>
                <a:latin typeface="Calibri" pitchFamily="34" charset="0"/>
              </a:rPr>
              <a:t>actions do not always go as planned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80% of the time, the action North takes the agent North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(if there is no wall there)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10% of the time, North takes the agent West; 10% 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If there is a wall in the direction the agent would have been taken, the agent stays 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The agent receives rewards 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Small </a:t>
            </a:r>
            <a:r>
              <a:rPr lang="en-US" altLang="ja-JP" dirty="0">
                <a:latin typeface="Calibri" pitchFamily="34" charset="0"/>
              </a:rPr>
              <a:t>“living” reward 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Big rewards come at the 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Goal: maximize sum of rewards</a:t>
            </a: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3432717" y="357716"/>
            <a:ext cx="5326566" cy="96096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</a:rPr>
              <a:t>Example: Grid World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72F511-A543-4281-B55E-7C9AC8D7850D}"/>
              </a:ext>
            </a:extLst>
          </p:cNvPr>
          <p:cNvGrpSpPr/>
          <p:nvPr/>
        </p:nvGrpSpPr>
        <p:grpSpPr>
          <a:xfrm>
            <a:off x="7117045" y="1972139"/>
            <a:ext cx="4439265" cy="3197001"/>
            <a:chOff x="7102977" y="1493838"/>
            <a:chExt cx="4439265" cy="3197001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8227636-6FAA-4E41-96D3-26B4C8030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02977" y="1493838"/>
              <a:ext cx="4439265" cy="3197001"/>
            </a:xfrm>
            <a:prstGeom prst="rect">
              <a:avLst/>
            </a:prstGeom>
            <a:noFill/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D5E457-8F0D-4E65-8942-41AF89B37444}"/>
                </a:ext>
              </a:extLst>
            </p:cNvPr>
            <p:cNvGrpSpPr/>
            <p:nvPr/>
          </p:nvGrpSpPr>
          <p:grpSpPr>
            <a:xfrm>
              <a:off x="9067801" y="2895600"/>
              <a:ext cx="1600199" cy="1447800"/>
              <a:chOff x="9067801" y="2895600"/>
              <a:chExt cx="1600199" cy="1447800"/>
            </a:xfrm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0EDF8553-AD40-4D36-AB99-488E7EDAC2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0210800" y="3896549"/>
                <a:ext cx="457200" cy="244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BF65E955-926D-4B70-84F2-30119FA5CD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067801" y="3886200"/>
                <a:ext cx="509618" cy="2188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5">
                <a:extLst>
                  <a:ext uri="{FF2B5EF4-FFF2-40B4-BE49-F238E27FC236}">
                    <a16:creationId xmlns:a16="http://schemas.microsoft.com/office/drawing/2014/main" id="{59B448D6-2E0D-42DC-BE73-987F0FF33B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677400" y="2895600"/>
                <a:ext cx="433322" cy="781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2" descr="C:\Users\Dan\Dropbox\Office\CS 188\Ketrina Art\MDPs\AgentTopDown.png">
                <a:extLst>
                  <a:ext uri="{FF2B5EF4-FFF2-40B4-BE49-F238E27FC236}">
                    <a16:creationId xmlns:a16="http://schemas.microsoft.com/office/drawing/2014/main" id="{B918DE5B-5FC9-4B68-8307-17FB47440A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9471422" y="3581400"/>
                <a:ext cx="815578" cy="762000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246" y="448203"/>
            <a:ext cx="5457508" cy="710418"/>
          </a:xfrm>
        </p:spPr>
        <p:txBody>
          <a:bodyPr/>
          <a:lstStyle/>
          <a:p>
            <a:r>
              <a:rPr lang="en-US" dirty="0"/>
              <a:t>Grid World Actions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6308" y="1814402"/>
            <a:ext cx="2067596" cy="311355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0953" y="1891020"/>
            <a:ext cx="6607647" cy="4518777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130035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Deterministic Grid World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0" y="130035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Stochastic Grid World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171700" y="3711321"/>
            <a:ext cx="5181600" cy="762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4963331"/>
            <a:ext cx="2057400" cy="144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90052" y="389878"/>
            <a:ext cx="4411896" cy="818209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  <a:sym typeface="Symbol" pitchFamily="18" charset="2"/>
              </a:rPr>
              <a:t>Optimal Policies</a:t>
            </a:r>
          </a:p>
        </p:txBody>
      </p:sp>
      <p:pic>
        <p:nvPicPr>
          <p:cNvPr id="1723396" name="Picture 4"/>
          <p:cNvPicPr>
            <a:picLocks noChangeAspect="1" noChangeArrowheads="1"/>
          </p:cNvPicPr>
          <p:nvPr/>
        </p:nvPicPr>
        <p:blipFill>
          <a:blip r:embed="rId3" cstate="print"/>
          <a:srcRect r="1050"/>
          <a:stretch>
            <a:fillRect/>
          </a:stretch>
        </p:blipFill>
        <p:spPr bwMode="auto">
          <a:xfrm>
            <a:off x="7239000" y="1427393"/>
            <a:ext cx="2766237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427393"/>
            <a:ext cx="2795588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3398" name="Picture 6"/>
          <p:cNvPicPr>
            <a:picLocks noChangeAspect="1" noChangeArrowheads="1"/>
          </p:cNvPicPr>
          <p:nvPr/>
        </p:nvPicPr>
        <p:blipFill>
          <a:blip r:embed="rId5" cstate="print"/>
          <a:srcRect r="1141"/>
          <a:stretch>
            <a:fillRect/>
          </a:stretch>
        </p:blipFill>
        <p:spPr bwMode="auto">
          <a:xfrm>
            <a:off x="2233613" y="4232505"/>
            <a:ext cx="2763689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3399" name="Picture 7"/>
          <p:cNvPicPr>
            <a:picLocks noChangeAspect="1" noChangeArrowheads="1"/>
          </p:cNvPicPr>
          <p:nvPr/>
        </p:nvPicPr>
        <p:blipFill>
          <a:blip r:embed="rId6" cstate="print"/>
          <a:srcRect r="1521"/>
          <a:stretch>
            <a:fillRect/>
          </a:stretch>
        </p:blipFill>
        <p:spPr bwMode="auto">
          <a:xfrm>
            <a:off x="7262813" y="4232505"/>
            <a:ext cx="2753057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3400" name="Text Box 8"/>
          <p:cNvSpPr txBox="1">
            <a:spLocks noChangeArrowheads="1"/>
          </p:cNvSpPr>
          <p:nvPr/>
        </p:nvSpPr>
        <p:spPr bwMode="auto">
          <a:xfrm>
            <a:off x="8024813" y="6380393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R(s) = -2.0</a:t>
            </a:r>
          </a:p>
        </p:txBody>
      </p:sp>
      <p:sp>
        <p:nvSpPr>
          <p:cNvPr id="1723401" name="Text Box 9"/>
          <p:cNvSpPr txBox="1">
            <a:spLocks noChangeArrowheads="1"/>
          </p:cNvSpPr>
          <p:nvPr/>
        </p:nvSpPr>
        <p:spPr bwMode="auto">
          <a:xfrm>
            <a:off x="3048000" y="6366105"/>
            <a:ext cx="1347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-0.4</a:t>
            </a:r>
          </a:p>
        </p:txBody>
      </p:sp>
      <p:sp>
        <p:nvSpPr>
          <p:cNvPr id="1723402" name="Text Box 10"/>
          <p:cNvSpPr txBox="1">
            <a:spLocks noChangeArrowheads="1"/>
          </p:cNvSpPr>
          <p:nvPr/>
        </p:nvSpPr>
        <p:spPr bwMode="auto">
          <a:xfrm>
            <a:off x="7977188" y="3560993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-0.03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2947988" y="3560993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3400" grpId="0"/>
      <p:bldP spid="1723401" grpId="0"/>
      <p:bldP spid="17234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MDP quantities and the bellman equations</a:t>
            </a:r>
          </a:p>
        </p:txBody>
      </p:sp>
    </p:spTree>
    <p:extLst>
      <p:ext uri="{BB962C8B-B14F-4D97-AF65-F5344CB8AC3E}">
        <p14:creationId xmlns:p14="http://schemas.microsoft.com/office/powerpoint/2010/main" val="210309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7566103" y="1600200"/>
            <a:ext cx="3048000" cy="2754586"/>
            <a:chOff x="2400" y="1401"/>
            <a:chExt cx="1392" cy="1258"/>
          </a:xfrm>
        </p:grpSpPr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2632" y="2214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 dirty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98806" y="229785"/>
            <a:ext cx="4194388" cy="965199"/>
          </a:xfrm>
        </p:spPr>
        <p:txBody>
          <a:bodyPr>
            <a:noAutofit/>
          </a:bodyPr>
          <a:lstStyle/>
          <a:p>
            <a:r>
              <a:rPr lang="en-US" dirty="0"/>
              <a:t>MDP Quantities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37261" y="1477450"/>
            <a:ext cx="6988012" cy="50539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Markov decision processes: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States 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Actions A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Transitions P(</a:t>
            </a:r>
            <a:r>
              <a:rPr lang="en-US" sz="2400" dirty="0" err="1">
                <a:solidFill>
                  <a:schemeClr val="tx1"/>
                </a:solidFill>
              </a:rPr>
              <a:t>s’|s,a</a:t>
            </a:r>
            <a:r>
              <a:rPr lang="en-US" sz="2400" dirty="0">
                <a:solidFill>
                  <a:schemeClr val="tx1"/>
                </a:solidFill>
              </a:rPr>
              <a:t>) (or T(</a:t>
            </a:r>
            <a:r>
              <a:rPr lang="en-US" sz="2400" dirty="0" err="1">
                <a:solidFill>
                  <a:schemeClr val="tx1"/>
                </a:solidFill>
              </a:rPr>
              <a:t>s,a,s</a:t>
            </a:r>
            <a:r>
              <a:rPr lang="en-US" sz="2400" dirty="0">
                <a:solidFill>
                  <a:schemeClr val="tx1"/>
                </a:solidFill>
              </a:rPr>
              <a:t>’))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Rewards R(</a:t>
            </a:r>
            <a:r>
              <a:rPr lang="en-US" sz="2400" dirty="0" err="1">
                <a:solidFill>
                  <a:schemeClr val="tx1"/>
                </a:solidFill>
              </a:rPr>
              <a:t>s,a,s</a:t>
            </a:r>
            <a:r>
              <a:rPr lang="en-US" sz="2400" dirty="0">
                <a:solidFill>
                  <a:schemeClr val="tx1"/>
                </a:solidFill>
              </a:rPr>
              <a:t>’) (and discount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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Start state s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</a:p>
          <a:p>
            <a:pPr lvl="1">
              <a:lnSpc>
                <a:spcPct val="80000"/>
              </a:lnSpc>
            </a:pPr>
            <a:endParaRPr lang="en-US" sz="2400" baseline="-25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Quantities: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Policy</a:t>
            </a:r>
            <a:r>
              <a:rPr lang="en-US" sz="2400" dirty="0">
                <a:solidFill>
                  <a:schemeClr val="tx1"/>
                </a:solidFill>
              </a:rPr>
              <a:t> = map of states to actions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Utility</a:t>
            </a:r>
            <a:r>
              <a:rPr lang="en-US" sz="2400" dirty="0">
                <a:solidFill>
                  <a:schemeClr val="tx1"/>
                </a:solidFill>
              </a:rPr>
              <a:t> = sum of discounted rewards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Values</a:t>
            </a:r>
            <a:r>
              <a:rPr lang="en-US" sz="2400" dirty="0">
                <a:solidFill>
                  <a:schemeClr val="tx1"/>
                </a:solidFill>
              </a:rPr>
              <a:t> = expected future utility from a state (max node)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Q-Values</a:t>
            </a:r>
            <a:r>
              <a:rPr lang="en-US" sz="2400" dirty="0">
                <a:solidFill>
                  <a:schemeClr val="tx1"/>
                </a:solidFill>
              </a:rPr>
              <a:t> = expected future utility from a q-state (chance node)</a:t>
            </a:r>
          </a:p>
          <a:p>
            <a:pPr lvl="1">
              <a:lnSpc>
                <a:spcPct val="80000"/>
              </a:lnSpc>
            </a:pPr>
            <a:endParaRPr lang="en-US" sz="2400" baseline="-250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6407" y="1217878"/>
            <a:ext cx="6705600" cy="441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state 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expected utility starting in s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q-state (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s,a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Q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 = expected utility starting out having taken action a from state s and (thereafter) acting optimally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optimal policy: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optimal action from state 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229" y="419895"/>
            <a:ext cx="4797541" cy="797983"/>
          </a:xfrm>
        </p:spPr>
        <p:txBody>
          <a:bodyPr/>
          <a:lstStyle/>
          <a:p>
            <a:r>
              <a:rPr lang="en-US" dirty="0"/>
              <a:t>Optimal Quantities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14783-883E-4E5F-825B-915A05FAEE9E}"/>
              </a:ext>
            </a:extLst>
          </p:cNvPr>
          <p:cNvGrpSpPr/>
          <p:nvPr/>
        </p:nvGrpSpPr>
        <p:grpSpPr>
          <a:xfrm>
            <a:off x="7162800" y="1552343"/>
            <a:ext cx="3919112" cy="3071813"/>
            <a:chOff x="7388225" y="2076450"/>
            <a:chExt cx="3919112" cy="30718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732838" y="2209800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8615363" y="4468813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7504113" y="2498725"/>
              <a:ext cx="1403350" cy="80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8382000" y="2498725"/>
              <a:ext cx="525463" cy="806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907463" y="2498725"/>
              <a:ext cx="525462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264525" y="3305175"/>
              <a:ext cx="292100" cy="28733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696200" y="3592513"/>
              <a:ext cx="690563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8386763" y="3592513"/>
              <a:ext cx="757237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7945438" y="3592513"/>
              <a:ext cx="441325" cy="863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86763" y="3592513"/>
              <a:ext cx="423862" cy="863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674100" y="2740025"/>
              <a:ext cx="2921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9083675" y="2209800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8991600" y="44561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s’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556625" y="3305175"/>
              <a:ext cx="584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7388225" y="4745038"/>
              <a:ext cx="1401763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8264525" y="4745038"/>
              <a:ext cx="525463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8789988" y="4745038"/>
              <a:ext cx="527050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9723438" y="4016375"/>
              <a:ext cx="1583899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(s,a,s’) is a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i="1" dirty="0">
                  <a:solidFill>
                    <a:srgbClr val="C00000"/>
                  </a:solidFill>
                </a:rPr>
                <a:t>transition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7924800" y="4008438"/>
              <a:ext cx="81915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s,a,s’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9723438" y="2076450"/>
              <a:ext cx="105251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FF"/>
                  </a:solidFill>
                </a:rPr>
                <a:t>s is a </a:t>
              </a:r>
              <a:r>
                <a:rPr lang="en-US" sz="2000" i="1" dirty="0">
                  <a:solidFill>
                    <a:srgbClr val="0000FF"/>
                  </a:solidFill>
                </a:rPr>
                <a:t>state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9723438" y="3048000"/>
              <a:ext cx="129540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8000"/>
                  </a:solidFill>
                </a:rPr>
                <a:t>(s, a) is a </a:t>
              </a:r>
              <a:r>
                <a:rPr lang="en-US" sz="2000" i="1" dirty="0">
                  <a:solidFill>
                    <a:srgbClr val="008000"/>
                  </a:solidFill>
                </a:rPr>
                <a:t>q-state</a:t>
              </a:r>
            </a:p>
          </p:txBody>
        </p:sp>
      </p:grp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696200" y="6488112"/>
            <a:ext cx="449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[Demo:  </a:t>
            </a:r>
            <a:r>
              <a:rPr lang="en-US" dirty="0" err="1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 values (L9D1)]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656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215816" y="751250"/>
                <a:ext cx="7976184" cy="246632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There is one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for each state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There is one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for each state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s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and action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a.</a:t>
                </a:r>
                <a:endParaRPr lang="en-US" sz="2400" dirty="0">
                  <a:solidFill>
                    <a:schemeClr val="tx1"/>
                  </a:solidFill>
                  <a:latin typeface="Calibri"/>
                  <a:ea typeface="ＭＳ Ｐゴシック" pitchFamily="34" charset="-128"/>
                  <a:cs typeface="Calibri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These are equations, not assignments.  They define a relationship, which when satisfied guarantees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are optimal for each state and action.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This in turn guarantees that the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is optimal.</a:t>
                </a:r>
                <a:r>
                  <a:rPr lang="en-US" sz="2400" dirty="0">
                    <a:solidFill>
                      <a:srgbClr val="CC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	</a:t>
                </a:r>
                <a:endParaRPr lang="en-US" sz="2400" dirty="0"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endParaRPr>
              </a:p>
              <a:p>
                <a:endParaRPr lang="en-US" sz="2400" dirty="0"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6656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5816" y="751250"/>
                <a:ext cx="7976184" cy="2466321"/>
              </a:xfrm>
              <a:blipFill>
                <a:blip r:embed="rId6"/>
                <a:stretch>
                  <a:fillRect l="-612" t="-17531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757420" y="1416090"/>
            <a:ext cx="2656304" cy="8783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The Bellman Equations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3A7048-1B83-4933-8F56-68F879DD9886}"/>
              </a:ext>
            </a:extLst>
          </p:cNvPr>
          <p:cNvGrpSpPr/>
          <p:nvPr/>
        </p:nvGrpSpPr>
        <p:grpSpPr>
          <a:xfrm>
            <a:off x="4437483" y="3706705"/>
            <a:ext cx="7305712" cy="2539218"/>
            <a:chOff x="991038" y="1371600"/>
            <a:chExt cx="7305712" cy="25392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F6713F5-EE0B-47C2-A03B-18796525B5EF}"/>
                </a:ext>
              </a:extLst>
            </p:cNvPr>
            <p:cNvSpPr/>
            <p:nvPr/>
          </p:nvSpPr>
          <p:spPr>
            <a:xfrm>
              <a:off x="991038" y="1371600"/>
              <a:ext cx="7305712" cy="25392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BF06E0E-A515-4834-BC7C-61BAEBF77207}"/>
                </a:ext>
              </a:extLst>
            </p:cNvPr>
            <p:cNvGrpSpPr/>
            <p:nvPr/>
          </p:nvGrpSpPr>
          <p:grpSpPr>
            <a:xfrm>
              <a:off x="1118273" y="1604340"/>
              <a:ext cx="6950388" cy="2075105"/>
              <a:chOff x="1295243" y="2971800"/>
              <a:chExt cx="6950388" cy="2075105"/>
            </a:xfrm>
            <a:noFill/>
          </p:grpSpPr>
          <p:pic>
            <p:nvPicPr>
              <p:cNvPr id="47" name="Picture 46" descr="txp_fi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7" cstate="print"/>
              <a:stretch>
                <a:fillRect/>
              </a:stretch>
            </p:blipFill>
            <p:spPr bwMode="auto">
              <a:xfrm>
                <a:off x="1295247" y="2971800"/>
                <a:ext cx="3076881" cy="405209"/>
              </a:xfrm>
              <a:prstGeom prst="rect">
                <a:avLst/>
              </a:prstGeom>
              <a:grpFill/>
              <a:ln/>
              <a:effectLst/>
            </p:spPr>
          </p:pic>
          <p:pic>
            <p:nvPicPr>
              <p:cNvPr id="46" name="Picture 45" descr="txp_fi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/>
              <a:stretch>
                <a:fillRect/>
              </a:stretch>
            </p:blipFill>
            <p:spPr bwMode="auto">
              <a:xfrm>
                <a:off x="1295243" y="4356100"/>
                <a:ext cx="6950388" cy="690805"/>
              </a:xfrm>
              <a:prstGeom prst="rect">
                <a:avLst/>
              </a:prstGeom>
              <a:grpFill/>
              <a:ln/>
              <a:effectLst/>
            </p:spPr>
          </p:pic>
          <p:pic>
            <p:nvPicPr>
              <p:cNvPr id="48" name="Picture 47" descr="txp_fig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/>
              <a:stretch>
                <a:fillRect/>
              </a:stretch>
            </p:blipFill>
            <p:spPr bwMode="auto">
              <a:xfrm>
                <a:off x="1301873" y="3614737"/>
                <a:ext cx="5556003" cy="593269"/>
              </a:xfrm>
              <a:prstGeom prst="rect">
                <a:avLst/>
              </a:prstGeom>
              <a:grpFill/>
              <a:ln/>
              <a:effectLst/>
            </p:spPr>
          </p:pic>
        </p:grpSp>
      </p:grp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561572" y="34290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4 MDP Algorithms</a:t>
            </a:r>
          </a:p>
        </p:txBody>
      </p:sp>
    </p:spTree>
    <p:extLst>
      <p:ext uri="{BB962C8B-B14F-4D97-AF65-F5344CB8AC3E}">
        <p14:creationId xmlns:p14="http://schemas.microsoft.com/office/powerpoint/2010/main" val="228666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4 mdp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559226" y="1391657"/>
            <a:ext cx="107927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/>
              <a:t>Expectimax</a:t>
            </a:r>
            <a:r>
              <a:rPr lang="en-US" sz="2800" dirty="0"/>
              <a:t> (recursive, finite horizon)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/>
              <a:t>Value Iteration </a:t>
            </a:r>
            <a:r>
              <a:rPr lang="en-US" sz="2800" dirty="0"/>
              <a:t>(dynamic programming, finite horizon)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/>
              <a:t>Value Iteration </a:t>
            </a:r>
            <a:r>
              <a:rPr lang="en-US" sz="2800" dirty="0"/>
              <a:t>(dynamic programming, infinite horizon)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/>
              <a:t>Policy Iteration </a:t>
            </a:r>
            <a:r>
              <a:rPr lang="en-US" sz="2800" dirty="0"/>
              <a:t>(dynamic programming, infinite horizon,</a:t>
            </a:r>
          </a:p>
          <a:p>
            <a:pPr lvl="7"/>
            <a:r>
              <a:rPr lang="en-US" sz="2800" dirty="0"/>
              <a:t>      optimize policy)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248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1909-E818-489F-B639-1EF2D0D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2959940" cy="91997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E63-2017-4E3A-AA98-E9A34B45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780" y="818384"/>
            <a:ext cx="7693629" cy="5823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CS181 course at Harvard University:</a:t>
            </a:r>
          </a:p>
          <a:p>
            <a:r>
              <a:rPr lang="en-US" b="1" i="1" dirty="0"/>
              <a:t>CS181 Intelligent Machines: Perception, Learning and Uncertainty</a:t>
            </a:r>
            <a:r>
              <a:rPr lang="en-US" b="1" dirty="0"/>
              <a:t>, Sarah Finney, Spring 2009</a:t>
            </a:r>
          </a:p>
          <a:p>
            <a:r>
              <a:rPr lang="en-US" b="1" i="1" dirty="0"/>
              <a:t>CS181 Intelligent Machines: Perception, Learning and Uncertainty</a:t>
            </a:r>
            <a:r>
              <a:rPr lang="en-US" b="1" dirty="0"/>
              <a:t>, Prof. David C Brooks, Spring 2011</a:t>
            </a:r>
          </a:p>
          <a:p>
            <a:r>
              <a:rPr lang="en-US" b="1" i="1" dirty="0"/>
              <a:t>CS181 – Machine Learning</a:t>
            </a:r>
            <a:r>
              <a:rPr lang="en-US" b="1" dirty="0"/>
              <a:t>, Prof. Ryan P. Adams, Spring 2014.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https://github.com/wihl/cs181-spring2014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i="1" dirty="0"/>
              <a:t>CS181 – Machine Learning</a:t>
            </a:r>
            <a:r>
              <a:rPr lang="en-US" b="1" dirty="0"/>
              <a:t>, Prof. David Parkes, Spring 2017. </a:t>
            </a:r>
            <a:r>
              <a:rPr lang="en-US" b="1" dirty="0">
                <a:solidFill>
                  <a:schemeClr val="tx1"/>
                </a:solidFill>
                <a:hlinkClick r:id="rId3"/>
              </a:rPr>
              <a:t>https://harvard-ml-courses.github.io/cs181-web-2017/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University of California, Berkeley CS188:</a:t>
            </a:r>
          </a:p>
          <a:p>
            <a:r>
              <a:rPr lang="en-US" b="1" i="1" dirty="0"/>
              <a:t>CS188 – Introduction to Artificial Intelligence</a:t>
            </a:r>
            <a:r>
              <a:rPr lang="en-US" b="1" dirty="0"/>
              <a:t>, Profs. Dan Klein, Pieter Abbeel, et al. </a:t>
            </a:r>
            <a:r>
              <a:rPr lang="en-US" b="1" dirty="0">
                <a:solidFill>
                  <a:schemeClr val="tx1"/>
                </a:solidFill>
                <a:hlinkClick r:id="rId4"/>
              </a:rPr>
              <a:t>http://ai.berkeley.edu/home.html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Stanford course CS229 :</a:t>
            </a:r>
          </a:p>
          <a:p>
            <a:r>
              <a:rPr lang="en-US" b="1" i="1" dirty="0"/>
              <a:t>CS229 – Machine Learning, Andrew Ng. </a:t>
            </a:r>
            <a:r>
              <a:rPr lang="en-US" b="1" dirty="0">
                <a:solidFill>
                  <a:schemeClr val="tx1"/>
                </a:solidFill>
                <a:hlinkClick r:id="rId5"/>
              </a:rPr>
              <a:t>https://see.stanford.edu/Course/CS229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5819E5-D210-43D4-A829-3CCF4BF91B60}"/>
              </a:ext>
            </a:extLst>
          </p:cNvPr>
          <p:cNvSpPr/>
          <p:nvPr/>
        </p:nvSpPr>
        <p:spPr>
          <a:xfrm>
            <a:off x="684213" y="1605776"/>
            <a:ext cx="3048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The material for this talk is primarily drawn from the slides, notes and lectures of these courses:</a:t>
            </a:r>
          </a:p>
        </p:txBody>
      </p:sp>
    </p:spTree>
    <p:extLst>
      <p:ext uri="{BB962C8B-B14F-4D97-AF65-F5344CB8AC3E}">
        <p14:creationId xmlns:p14="http://schemas.microsoft.com/office/powerpoint/2010/main" val="249529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56" y="130634"/>
            <a:ext cx="10215283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Expectimax: top-down, Recursive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988357" y="4645557"/>
            <a:ext cx="10215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Build out a look-ahead tree to the decision horizon; take the max over actions, expectations over next states.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Solve from the leaves, backing-up the expectimax values.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Finds best move for 1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C984A-D2AD-4CC7-B87E-0EE64804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48" y="1211141"/>
            <a:ext cx="8267700" cy="31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82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2" y="32084"/>
            <a:ext cx="10919011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Expectimax: A game against Nature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C984A-D2AD-4CC7-B87E-0EE64804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48" y="1066763"/>
            <a:ext cx="8267700" cy="317791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75DDA1-3209-4F2F-BA22-799110B233E3}"/>
              </a:ext>
            </a:extLst>
          </p:cNvPr>
          <p:cNvGrpSpPr/>
          <p:nvPr/>
        </p:nvGrpSpPr>
        <p:grpSpPr>
          <a:xfrm>
            <a:off x="1242066" y="4348318"/>
            <a:ext cx="9707861" cy="2308324"/>
            <a:chOff x="1962148" y="4492696"/>
            <a:chExt cx="8770020" cy="23083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53D919-221E-4D00-B650-AD2BE7B29895}"/>
                </a:ext>
              </a:extLst>
            </p:cNvPr>
            <p:cNvSpPr txBox="1"/>
            <p:nvPr/>
          </p:nvSpPr>
          <p:spPr>
            <a:xfrm>
              <a:off x="1962148" y="4492696"/>
              <a:ext cx="87700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Expectimax is like a game-playing algorithm except the opponent is nature.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Expectimax is strongly related to the minmax algorithm used in game theory, but the response is probabilistic.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Nodes where you move are called </a:t>
              </a:r>
              <a:r>
                <a:rPr lang="en-US" sz="2400" b="1" dirty="0"/>
                <a:t>states</a:t>
              </a:r>
              <a:r>
                <a:rPr lang="en-US" sz="2400" dirty="0"/>
                <a:t>: S (    )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Nodes where nature moves are called </a:t>
              </a:r>
              <a:r>
                <a:rPr lang="en-US" sz="2400" b="1" dirty="0"/>
                <a:t>Q-states</a:t>
              </a:r>
              <a:r>
                <a:rPr lang="en-US" sz="2400" dirty="0"/>
                <a:t>: &lt;S,A&gt;  (      )</a:t>
              </a: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0030050-93F8-43C3-92CF-FFA3B4E14912}"/>
                </a:ext>
              </a:extLst>
            </p:cNvPr>
            <p:cNvSpPr/>
            <p:nvPr/>
          </p:nvSpPr>
          <p:spPr>
            <a:xfrm>
              <a:off x="8494406" y="6065148"/>
              <a:ext cx="255494" cy="24295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864FA90-B039-43CC-A51C-E4B10F1C8B07}"/>
                </a:ext>
              </a:extLst>
            </p:cNvPr>
            <p:cNvSpPr/>
            <p:nvPr/>
          </p:nvSpPr>
          <p:spPr>
            <a:xfrm>
              <a:off x="10081653" y="6466949"/>
              <a:ext cx="228600" cy="244722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721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56" y="130634"/>
            <a:ext cx="10215283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Expectimax: top-down, Recursive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988357" y="4645557"/>
            <a:ext cx="10215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Problems: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	(1) computation is exponential in the horizon</a:t>
            </a:r>
          </a:p>
          <a:p>
            <a:pPr lvl="1"/>
            <a:r>
              <a:rPr lang="en-US" sz="2400" dirty="0"/>
              <a:t>	(2) may expand the same subtree multiple times.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C984A-D2AD-4CC7-B87E-0EE64804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48" y="1211141"/>
            <a:ext cx="8267700" cy="31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38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27" y="338460"/>
            <a:ext cx="10024946" cy="910477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Iteration uses dynamic programming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2287" y="1622503"/>
            <a:ext cx="6067425" cy="420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571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8176" y="1325269"/>
                <a:ext cx="11277600" cy="517344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Start with V</a:t>
                </a:r>
                <a:r>
                  <a:rPr lang="en-US" sz="2400" baseline="-25000" dirty="0">
                    <a:solidFill>
                      <a:schemeClr val="bg1"/>
                    </a:solidFill>
                    <a:ea typeface="ＭＳ Ｐゴシック" pitchFamily="34" charset="-128"/>
                  </a:rPr>
                  <a:t>0</a:t>
                </a: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(s) = 0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 - no time steps left means an expected reward sum of zero</a:t>
                </a:r>
              </a:p>
              <a:p>
                <a:pPr lvl="2">
                  <a:lnSpc>
                    <a:spcPct val="80000"/>
                  </a:lnSpc>
                </a:pPr>
                <a:endParaRPr lang="en-US" sz="16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Given vector of </a:t>
                </a:r>
                <a:r>
                  <a:rPr lang="en-US" sz="2400" dirty="0" err="1">
                    <a:solidFill>
                      <a:schemeClr val="bg1"/>
                    </a:solidFill>
                    <a:ea typeface="ＭＳ Ｐゴシック" pitchFamily="34" charset="-128"/>
                  </a:rPr>
                  <a:t>V</a:t>
                </a:r>
                <a:r>
                  <a:rPr lang="en-US" sz="2400" baseline="-25000" dirty="0" err="1">
                    <a:solidFill>
                      <a:schemeClr val="bg1"/>
                    </a:solidFill>
                    <a:ea typeface="ＭＳ Ｐゴシック" pitchFamily="34" charset="-128"/>
                  </a:rPr>
                  <a:t>k</a:t>
                </a: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(s) values, do one ply from each state: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marL="457200" lvl="1" indent="0"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limLow>
                      <m:limLow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31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Repeat until convergence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--------------------------------------------------------------------------------------------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Complexity of each iteration: O(S</a:t>
                </a:r>
                <a:r>
                  <a:rPr lang="en-US" sz="2400" baseline="30000" dirty="0">
                    <a:solidFill>
                      <a:schemeClr val="tx1"/>
                    </a:solidFill>
                    <a:ea typeface="ＭＳ Ｐゴシック" pitchFamily="34" charset="-128"/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A)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For every state s, there are |A| actions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For every state s and action a, there are |S| possible states s’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Theorem: will converge to unique optimal values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Basic idea: approximations get refined towards optimal values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Policy may converge long before values do</a:t>
                </a:r>
              </a:p>
            </p:txBody>
          </p:sp>
        </mc:Choice>
        <mc:Fallback>
          <p:sp>
            <p:nvSpPr>
              <p:cNvPr id="1757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176" y="1325269"/>
                <a:ext cx="11277600" cy="5173443"/>
              </a:xfrm>
              <a:blipFill>
                <a:blip r:embed="rId4"/>
                <a:stretch>
                  <a:fillRect l="-486" t="-2238" b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881297" y="-936073"/>
            <a:ext cx="7266933" cy="690930"/>
          </a:xfrm>
          <a:prstGeom prst="rect">
            <a:avLst/>
          </a:prstGeom>
          <a:noFill/>
          <a:ln/>
          <a:effectLst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949A2F8-0792-4DCF-9AF8-51AD260733B4}"/>
              </a:ext>
            </a:extLst>
          </p:cNvPr>
          <p:cNvGrpSpPr/>
          <p:nvPr/>
        </p:nvGrpSpPr>
        <p:grpSpPr>
          <a:xfrm>
            <a:off x="9557824" y="2159391"/>
            <a:ext cx="2286000" cy="3962400"/>
            <a:chOff x="9220200" y="2286000"/>
            <a:chExt cx="2286000" cy="3962400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9220200" y="2286000"/>
              <a:ext cx="2286000" cy="2122488"/>
              <a:chOff x="2400" y="1401"/>
              <a:chExt cx="1440" cy="1337"/>
            </a:xfrm>
          </p:grpSpPr>
          <p:sp>
            <p:nvSpPr>
              <p:cNvPr id="9" name="AutoShape 11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Calibri"/>
                  <a:cs typeface="Calibri"/>
                </a:endParaRPr>
              </a:p>
            </p:txBody>
          </p:sp>
          <p:grpSp>
            <p:nvGrpSpPr>
              <p:cNvPr id="10" name="Group 12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2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24" name="Line 14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25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26" name="Line 16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1" name="Oval 17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grpSp>
            <p:nvGrpSpPr>
              <p:cNvPr id="12" name="Group 18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1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20" name="Line 20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2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22" name="Line 22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3" name="Text Box 23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/>
                    <a:cs typeface="Calibri"/>
                  </a:rPr>
                  <a:t>a</a:t>
                </a:r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62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0000FF"/>
                    </a:solidFill>
                    <a:latin typeface="Calibri"/>
                    <a:cs typeface="Calibri"/>
                  </a:rPr>
                  <a:t>V</a:t>
                </a:r>
                <a:r>
                  <a:rPr lang="en-US" baseline="-25000" dirty="0">
                    <a:solidFill>
                      <a:srgbClr val="0000FF"/>
                    </a:solidFill>
                    <a:latin typeface="Calibri"/>
                    <a:cs typeface="Calibri"/>
                  </a:rPr>
                  <a:t>k+1</a:t>
                </a:r>
                <a:r>
                  <a:rPr lang="en-US" dirty="0">
                    <a:solidFill>
                      <a:srgbClr val="0000FF"/>
                    </a:solidFill>
                    <a:latin typeface="Calibri"/>
                    <a:cs typeface="Calibri"/>
                  </a:rPr>
                  <a:t>(s)</a:t>
                </a:r>
              </a:p>
            </p:txBody>
          </p:sp>
          <p:sp>
            <p:nvSpPr>
              <p:cNvPr id="15" name="Text Box 25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008000"/>
                    </a:solidFill>
                    <a:latin typeface="Calibri"/>
                    <a:cs typeface="Calibri"/>
                  </a:rPr>
                  <a:t>s, a</a:t>
                </a:r>
              </a:p>
            </p:txBody>
          </p:sp>
          <p:sp>
            <p:nvSpPr>
              <p:cNvPr id="16" name="Text Box 26"/>
              <p:cNvSpPr txBox="1">
                <a:spLocks noChangeArrowheads="1"/>
              </p:cNvSpPr>
              <p:nvPr/>
            </p:nvSpPr>
            <p:spPr bwMode="auto">
              <a:xfrm>
                <a:off x="2507" y="2493"/>
                <a:ext cx="5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err="1">
                    <a:latin typeface="Calibri"/>
                    <a:cs typeface="Calibri"/>
                  </a:rPr>
                  <a:t>s,a,s</a:t>
                </a:r>
                <a:r>
                  <a:rPr lang="ja-JP" altLang="en-US" dirty="0">
                    <a:latin typeface="Calibri"/>
                    <a:cs typeface="Calibri"/>
                  </a:rPr>
                  <a:t>’</a:t>
                </a:r>
                <a:endParaRPr lang="en-US" dirty="0">
                  <a:latin typeface="Calibri"/>
                  <a:cs typeface="Calibri"/>
                </a:endParaRPr>
              </a:p>
            </p:txBody>
          </p:sp>
          <p:sp>
            <p:nvSpPr>
              <p:cNvPr id="18" name="Text Box 28"/>
              <p:cNvSpPr txBox="1">
                <a:spLocks noChangeArrowheads="1"/>
              </p:cNvSpPr>
              <p:nvPr/>
            </p:nvSpPr>
            <p:spPr bwMode="auto">
              <a:xfrm>
                <a:off x="2789" y="2505"/>
                <a:ext cx="66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r>
                  <a:rPr lang="en-US" dirty="0" err="1">
                    <a:solidFill>
                      <a:srgbClr val="0000FF"/>
                    </a:solidFill>
                    <a:latin typeface="Calibri"/>
                    <a:cs typeface="Calibri"/>
                  </a:rPr>
                  <a:t>V</a:t>
                </a:r>
                <a:r>
                  <a:rPr lang="en-US" baseline="-25000" dirty="0" err="1">
                    <a:solidFill>
                      <a:srgbClr val="0000FF"/>
                    </a:solidFill>
                    <a:latin typeface="Calibri"/>
                    <a:cs typeface="Calibri"/>
                  </a:rPr>
                  <a:t>k</a:t>
                </a:r>
                <a:r>
                  <a:rPr lang="en-US" dirty="0">
                    <a:solidFill>
                      <a:srgbClr val="0000FF"/>
                    </a:solidFill>
                    <a:latin typeface="Calibri"/>
                    <a:cs typeface="Calibri"/>
                  </a:rPr>
                  <a:t>(s’</a:t>
                </a:r>
                <a:r>
                  <a:rPr lang="en-US" altLang="ja-JP" dirty="0">
                    <a:solidFill>
                      <a:srgbClr val="0000FF"/>
                    </a:solidFill>
                    <a:latin typeface="Calibri"/>
                    <a:cs typeface="Calibri"/>
                  </a:rPr>
                  <a:t>)</a:t>
                </a:r>
                <a:endParaRPr lang="en-US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>
              <a:off x="9601200" y="4495800"/>
              <a:ext cx="1600200" cy="1752600"/>
            </a:xfrm>
            <a:prstGeom prst="triangle">
              <a:avLst/>
            </a:prstGeom>
            <a:solidFill>
              <a:srgbClr val="8FAA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50A3F268-2158-467D-953D-5172D55E5464}"/>
              </a:ext>
            </a:extLst>
          </p:cNvPr>
          <p:cNvSpPr txBox="1">
            <a:spLocks/>
          </p:cNvSpPr>
          <p:nvPr/>
        </p:nvSpPr>
        <p:spPr>
          <a:xfrm>
            <a:off x="4106436" y="236757"/>
            <a:ext cx="3979127" cy="91047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Value Iteration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9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4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1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1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85" y="420738"/>
            <a:ext cx="11240429" cy="7389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UC Berkeley CS188 is a great resource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D832E-F17A-4825-9548-F36C9A15FAD1}"/>
              </a:ext>
            </a:extLst>
          </p:cNvPr>
          <p:cNvSpPr txBox="1"/>
          <p:nvPr/>
        </p:nvSpPr>
        <p:spPr>
          <a:xfrm>
            <a:off x="1005925" y="1260088"/>
            <a:ext cx="101801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http://ai.berkeley.edu/home.html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Covers: 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400" dirty="0"/>
              <a:t>Search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400" dirty="0"/>
              <a:t>Constraint Satisfaction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400" dirty="0"/>
              <a:t>Games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400" dirty="0"/>
              <a:t>Reinforcement Learning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400" dirty="0"/>
              <a:t>Bayesian Networks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400" dirty="0"/>
              <a:t>Surveys Advanced Topics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400" dirty="0"/>
              <a:t>And more…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Contains: accessible, high quality YouTube videos, PowerPoint slides and homework.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Series of projects based on the video game </a:t>
            </a:r>
            <a:r>
              <a:rPr lang="en-US" sz="2800" i="1" dirty="0" err="1"/>
              <a:t>PacMan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Material is used in many courses around the country.</a:t>
            </a:r>
          </a:p>
        </p:txBody>
      </p:sp>
    </p:spTree>
    <p:extLst>
      <p:ext uri="{BB962C8B-B14F-4D97-AF65-F5344CB8AC3E}">
        <p14:creationId xmlns:p14="http://schemas.microsoft.com/office/powerpoint/2010/main" val="1637484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9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2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9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7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82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2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0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7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192" y="281354"/>
            <a:ext cx="4267616" cy="803421"/>
          </a:xfrm>
        </p:spPr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>
          <a:xfrm>
            <a:off x="965565" y="1084775"/>
            <a:ext cx="9500799" cy="559034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Alternative approach for optimal values: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Step 1: Policy evaluation: </a:t>
            </a:r>
            <a:r>
              <a:rPr lang="en-US" sz="2400" dirty="0">
                <a:solidFill>
                  <a:schemeClr val="tx1"/>
                </a:solidFill>
              </a:rPr>
              <a:t>calculate utilities for some fixed policy (not optimal utilities!) until convergence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Step 2: Policy improvement: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update policy using one-step look-ahead with resulting converged (but not optimal!) utilities as future values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chemeClr val="tx1"/>
                </a:solidFill>
              </a:rPr>
              <a:t> steps until policy converges</a:t>
            </a:r>
          </a:p>
          <a:p>
            <a:pPr lvl="1"/>
            <a:endParaRPr lang="en-US" sz="2400" dirty="0"/>
          </a:p>
          <a:p>
            <a:r>
              <a:rPr lang="en-US" sz="2800" dirty="0">
                <a:solidFill>
                  <a:schemeClr val="tx1"/>
                </a:solidFill>
              </a:rPr>
              <a:t>This is </a:t>
            </a:r>
            <a:r>
              <a:rPr lang="en-US" sz="2800" b="1" dirty="0">
                <a:solidFill>
                  <a:schemeClr val="bg1"/>
                </a:solidFill>
              </a:rPr>
              <a:t>policy iteration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It’s still optimal!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Can converge (much) faster under some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50" y="701841"/>
            <a:ext cx="2657282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94593-5F32-4879-9AAC-8344A2A44850}"/>
              </a:ext>
            </a:extLst>
          </p:cNvPr>
          <p:cNvSpPr txBox="1"/>
          <p:nvPr/>
        </p:nvSpPr>
        <p:spPr>
          <a:xfrm>
            <a:off x="4528347" y="398683"/>
            <a:ext cx="6511360" cy="58599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Where We Have Been: MDPs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Types of Machine Learning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Markov Decision Processes (MDPs)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4 MDP Algorithms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>
                <a:solidFill>
                  <a:prstClr val="white"/>
                </a:solidFill>
              </a:rPr>
              <a:t>Where We Have Been: RL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Reinforcement Learning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Model-based RL</a:t>
            </a:r>
          </a:p>
          <a:p>
            <a:pPr lvl="1"/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>
                <a:solidFill>
                  <a:prstClr val="white"/>
                </a:solidFill>
              </a:rPr>
              <a:t>Q-Learning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white"/>
                </a:solidFill>
              </a:rPr>
              <a:t>The Bellman Equations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white"/>
                </a:solidFill>
              </a:rPr>
              <a:t>States and Q-States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white"/>
                </a:solidFill>
              </a:rPr>
              <a:t>Exponential Smoothing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08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>
          <a:xfrm>
            <a:off x="1437541" y="1084775"/>
            <a:ext cx="9044605" cy="517287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Step 1: Policy Evaluation</a:t>
            </a:r>
            <a:r>
              <a:rPr lang="en-US" sz="2400" dirty="0">
                <a:solidFill>
                  <a:schemeClr val="tx1"/>
                </a:solidFill>
              </a:rPr>
              <a:t>: For fixed current policy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, find values with policy evaluation: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Iterate until values converge:</a:t>
            </a: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Step 2: Improvement: </a:t>
            </a:r>
            <a:r>
              <a:rPr lang="en-US" sz="2400" dirty="0">
                <a:solidFill>
                  <a:schemeClr val="tx1"/>
                </a:solidFill>
              </a:rPr>
              <a:t>For fixed values, get a better policy using policy extraction: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One-step look-ahead:</a:t>
            </a:r>
          </a:p>
          <a:p>
            <a:endParaRPr lang="en-US" sz="2400" dirty="0">
              <a:sym typeface="Symbol" pitchFamily="18" charset="2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200914" y="2819458"/>
            <a:ext cx="7834776" cy="6907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510554" y="5616590"/>
            <a:ext cx="7215495" cy="641061"/>
          </a:xfrm>
          <a:prstGeom prst="rect">
            <a:avLst/>
          </a:prstGeom>
          <a:noFill/>
          <a:ln/>
          <a:effectLst/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3C9BBD1-A6CE-42BF-AD1A-00FF53456A12}"/>
              </a:ext>
            </a:extLst>
          </p:cNvPr>
          <p:cNvSpPr txBox="1">
            <a:spLocks noChangeArrowheads="1"/>
          </p:cNvSpPr>
          <p:nvPr/>
        </p:nvSpPr>
        <p:spPr>
          <a:xfrm>
            <a:off x="3962192" y="281354"/>
            <a:ext cx="4267616" cy="8034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Policy Iteration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59" y="1364371"/>
            <a:ext cx="7615479" cy="5149308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8D27F6E3-F204-42DC-BA5A-5F64290375E6}"/>
              </a:ext>
            </a:extLst>
          </p:cNvPr>
          <p:cNvSpPr/>
          <p:nvPr/>
        </p:nvSpPr>
        <p:spPr>
          <a:xfrm>
            <a:off x="3710867" y="2707691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FAADBE9-AC24-45BA-8E47-0A746B902B83}"/>
              </a:ext>
            </a:extLst>
          </p:cNvPr>
          <p:cNvSpPr/>
          <p:nvPr/>
        </p:nvSpPr>
        <p:spPr>
          <a:xfrm>
            <a:off x="4777667" y="2707691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92EBA106-546F-4ECA-A66B-9AE2817BEC2D}"/>
              </a:ext>
            </a:extLst>
          </p:cNvPr>
          <p:cNvSpPr/>
          <p:nvPr/>
        </p:nvSpPr>
        <p:spPr>
          <a:xfrm>
            <a:off x="5936201" y="2707691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24BB1C3-7282-4739-8FFC-4F5BB360F84F}"/>
              </a:ext>
            </a:extLst>
          </p:cNvPr>
          <p:cNvSpPr/>
          <p:nvPr/>
        </p:nvSpPr>
        <p:spPr>
          <a:xfrm>
            <a:off x="7051832" y="2698814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E51997A-E28D-461A-B86A-65903B15F296}"/>
              </a:ext>
            </a:extLst>
          </p:cNvPr>
          <p:cNvSpPr/>
          <p:nvPr/>
        </p:nvSpPr>
        <p:spPr>
          <a:xfrm>
            <a:off x="3666473" y="3821838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2D97F582-1674-46F0-AFA2-A12A97024355}"/>
              </a:ext>
            </a:extLst>
          </p:cNvPr>
          <p:cNvSpPr/>
          <p:nvPr/>
        </p:nvSpPr>
        <p:spPr>
          <a:xfrm>
            <a:off x="5918440" y="3821838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A8C5B952-F817-41FA-96F9-0F32352B4794}"/>
              </a:ext>
            </a:extLst>
          </p:cNvPr>
          <p:cNvSpPr/>
          <p:nvPr/>
        </p:nvSpPr>
        <p:spPr>
          <a:xfrm>
            <a:off x="6971933" y="3821838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4A585F27-B91B-43D1-AFC3-1B6ECA6A52D3}"/>
              </a:ext>
            </a:extLst>
          </p:cNvPr>
          <p:cNvSpPr/>
          <p:nvPr/>
        </p:nvSpPr>
        <p:spPr>
          <a:xfrm>
            <a:off x="3666473" y="4909353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EF0DFA05-2987-4ED2-8142-DB8FD6171533}"/>
              </a:ext>
            </a:extLst>
          </p:cNvPr>
          <p:cNvSpPr/>
          <p:nvPr/>
        </p:nvSpPr>
        <p:spPr>
          <a:xfrm>
            <a:off x="4777666" y="4909353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C4E835D3-202E-4002-B3AF-3B369087E603}"/>
              </a:ext>
            </a:extLst>
          </p:cNvPr>
          <p:cNvSpPr/>
          <p:nvPr/>
        </p:nvSpPr>
        <p:spPr>
          <a:xfrm>
            <a:off x="5936201" y="4909353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F7C81F1-ADAC-4BC7-8D54-F3547F037310}"/>
              </a:ext>
            </a:extLst>
          </p:cNvPr>
          <p:cNvSpPr/>
          <p:nvPr/>
        </p:nvSpPr>
        <p:spPr>
          <a:xfrm>
            <a:off x="7007438" y="4874796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8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59" y="1461195"/>
            <a:ext cx="7615479" cy="4955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(1)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F1054641-52E7-4786-91BB-A7616C5C67BF}"/>
              </a:ext>
            </a:extLst>
          </p:cNvPr>
          <p:cNvSpPr/>
          <p:nvPr/>
        </p:nvSpPr>
        <p:spPr>
          <a:xfrm>
            <a:off x="3659081" y="4838332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C8F5E374-1EB3-4C48-9493-E318B2A0B65A}"/>
              </a:ext>
            </a:extLst>
          </p:cNvPr>
          <p:cNvSpPr/>
          <p:nvPr/>
        </p:nvSpPr>
        <p:spPr>
          <a:xfrm>
            <a:off x="3659080" y="3792544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A5C19F3F-46AD-43EC-9AA3-2426F148A9AD}"/>
              </a:ext>
            </a:extLst>
          </p:cNvPr>
          <p:cNvSpPr/>
          <p:nvPr/>
        </p:nvSpPr>
        <p:spPr>
          <a:xfrm>
            <a:off x="5842988" y="3792544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623C6FD5-9C81-4F83-8AFB-A6AC52E9DF8B}"/>
              </a:ext>
            </a:extLst>
          </p:cNvPr>
          <p:cNvSpPr/>
          <p:nvPr/>
        </p:nvSpPr>
        <p:spPr>
          <a:xfrm>
            <a:off x="6863920" y="3792544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00D163AC-013F-437A-B62A-E753C394B610}"/>
              </a:ext>
            </a:extLst>
          </p:cNvPr>
          <p:cNvSpPr/>
          <p:nvPr/>
        </p:nvSpPr>
        <p:spPr>
          <a:xfrm rot="5400000">
            <a:off x="3812219" y="2696595"/>
            <a:ext cx="146480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E11AED5B-5556-4747-A480-93C0483243F5}"/>
              </a:ext>
            </a:extLst>
          </p:cNvPr>
          <p:cNvSpPr/>
          <p:nvPr/>
        </p:nvSpPr>
        <p:spPr>
          <a:xfrm rot="5400000">
            <a:off x="4876059" y="2693635"/>
            <a:ext cx="152400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290D9A2-C7C6-41AF-8840-4007022C071D}"/>
              </a:ext>
            </a:extLst>
          </p:cNvPr>
          <p:cNvSpPr/>
          <p:nvPr/>
        </p:nvSpPr>
        <p:spPr>
          <a:xfrm rot="5400000">
            <a:off x="5913269" y="2693635"/>
            <a:ext cx="152400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A4061F0-A6AB-443C-ACB8-E853C36E6F34}"/>
              </a:ext>
            </a:extLst>
          </p:cNvPr>
          <p:cNvSpPr/>
          <p:nvPr/>
        </p:nvSpPr>
        <p:spPr>
          <a:xfrm rot="5400000" flipH="1" flipV="1">
            <a:off x="4876059" y="4838332"/>
            <a:ext cx="152400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160F017E-ED6A-4A28-99FB-CF9C5B5E8E51}"/>
              </a:ext>
            </a:extLst>
          </p:cNvPr>
          <p:cNvSpPr/>
          <p:nvPr/>
        </p:nvSpPr>
        <p:spPr>
          <a:xfrm rot="5400000" flipH="1" flipV="1">
            <a:off x="5926585" y="4838332"/>
            <a:ext cx="152400" cy="29296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55AC321-8BA7-48EC-9719-C83BFE533F8A}"/>
              </a:ext>
            </a:extLst>
          </p:cNvPr>
          <p:cNvSpPr/>
          <p:nvPr/>
        </p:nvSpPr>
        <p:spPr>
          <a:xfrm rot="5400000" flipH="1" flipV="1">
            <a:off x="6947517" y="4821318"/>
            <a:ext cx="152400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8B5902-C2AB-4074-91A9-413EA17FC81C}"/>
              </a:ext>
            </a:extLst>
          </p:cNvPr>
          <p:cNvSpPr/>
          <p:nvPr/>
        </p:nvSpPr>
        <p:spPr>
          <a:xfrm>
            <a:off x="6886460" y="2736954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78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94" y="1373047"/>
            <a:ext cx="7615479" cy="5140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(2)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EFE3DCBA-FFDE-49A7-A4B8-4CF93E95F81E}"/>
              </a:ext>
            </a:extLst>
          </p:cNvPr>
          <p:cNvSpPr/>
          <p:nvPr/>
        </p:nvSpPr>
        <p:spPr>
          <a:xfrm>
            <a:off x="3792246" y="4856088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3A742E3-4981-42CC-B483-5C4133C3034C}"/>
              </a:ext>
            </a:extLst>
          </p:cNvPr>
          <p:cNvSpPr/>
          <p:nvPr/>
        </p:nvSpPr>
        <p:spPr>
          <a:xfrm>
            <a:off x="3792245" y="3810300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3463556-5C4F-461F-8163-3935CBA72928}"/>
              </a:ext>
            </a:extLst>
          </p:cNvPr>
          <p:cNvSpPr/>
          <p:nvPr/>
        </p:nvSpPr>
        <p:spPr>
          <a:xfrm>
            <a:off x="5976153" y="3810300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B9C96982-9F38-488D-A70E-3AE9772116C3}"/>
              </a:ext>
            </a:extLst>
          </p:cNvPr>
          <p:cNvSpPr/>
          <p:nvPr/>
        </p:nvSpPr>
        <p:spPr>
          <a:xfrm>
            <a:off x="6997085" y="3810300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1CB71CF-2D5F-49BC-8745-9D06F547452F}"/>
              </a:ext>
            </a:extLst>
          </p:cNvPr>
          <p:cNvSpPr/>
          <p:nvPr/>
        </p:nvSpPr>
        <p:spPr>
          <a:xfrm rot="5400000">
            <a:off x="3945384" y="2714351"/>
            <a:ext cx="146480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981C335-5292-4979-8C2F-CFC39935765A}"/>
              </a:ext>
            </a:extLst>
          </p:cNvPr>
          <p:cNvSpPr/>
          <p:nvPr/>
        </p:nvSpPr>
        <p:spPr>
          <a:xfrm rot="5400000">
            <a:off x="5009224" y="2711391"/>
            <a:ext cx="152400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6483CD0-5854-45A6-B8AE-55702DE0C43A}"/>
              </a:ext>
            </a:extLst>
          </p:cNvPr>
          <p:cNvSpPr/>
          <p:nvPr/>
        </p:nvSpPr>
        <p:spPr>
          <a:xfrm rot="5400000">
            <a:off x="6046434" y="2711391"/>
            <a:ext cx="152400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A45704E3-A699-487C-A485-CD5A9A007AC9}"/>
              </a:ext>
            </a:extLst>
          </p:cNvPr>
          <p:cNvSpPr/>
          <p:nvPr/>
        </p:nvSpPr>
        <p:spPr>
          <a:xfrm rot="5400000" flipH="1" flipV="1">
            <a:off x="5009224" y="4856088"/>
            <a:ext cx="152400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4328CB43-AECD-4B9E-9A84-83990781AB80}"/>
              </a:ext>
            </a:extLst>
          </p:cNvPr>
          <p:cNvSpPr/>
          <p:nvPr/>
        </p:nvSpPr>
        <p:spPr>
          <a:xfrm rot="10800000" flipH="1" flipV="1">
            <a:off x="6059750" y="4856088"/>
            <a:ext cx="152400" cy="29296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819A530-6787-4963-B448-8D2E73A2CF86}"/>
              </a:ext>
            </a:extLst>
          </p:cNvPr>
          <p:cNvSpPr/>
          <p:nvPr/>
        </p:nvSpPr>
        <p:spPr>
          <a:xfrm rot="5400000" flipH="1" flipV="1">
            <a:off x="7080682" y="4839074"/>
            <a:ext cx="152400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7B23B367-53D3-4E2E-A96F-0D6AB3C40CF4}"/>
              </a:ext>
            </a:extLst>
          </p:cNvPr>
          <p:cNvSpPr/>
          <p:nvPr/>
        </p:nvSpPr>
        <p:spPr>
          <a:xfrm>
            <a:off x="7069585" y="2701758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37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59" y="1469526"/>
            <a:ext cx="7615479" cy="4938998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D473E788-409D-4526-BD4A-885D45B411BA}"/>
              </a:ext>
            </a:extLst>
          </p:cNvPr>
          <p:cNvSpPr/>
          <p:nvPr/>
        </p:nvSpPr>
        <p:spPr>
          <a:xfrm>
            <a:off x="3792246" y="4856088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2CC7081F-4905-44D5-B9D0-8D52A9AD565B}"/>
              </a:ext>
            </a:extLst>
          </p:cNvPr>
          <p:cNvSpPr/>
          <p:nvPr/>
        </p:nvSpPr>
        <p:spPr>
          <a:xfrm>
            <a:off x="3792245" y="3810300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F1B1FFA7-6A30-4AAD-8F56-CD856ADC0356}"/>
              </a:ext>
            </a:extLst>
          </p:cNvPr>
          <p:cNvSpPr/>
          <p:nvPr/>
        </p:nvSpPr>
        <p:spPr>
          <a:xfrm>
            <a:off x="5976153" y="3810300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E1FD8A1-AE7E-4BDF-ACB1-3BC84A598F06}"/>
              </a:ext>
            </a:extLst>
          </p:cNvPr>
          <p:cNvSpPr/>
          <p:nvPr/>
        </p:nvSpPr>
        <p:spPr>
          <a:xfrm>
            <a:off x="6997085" y="3810300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BC1FE519-A6DD-41D8-8F24-046EC154C749}"/>
              </a:ext>
            </a:extLst>
          </p:cNvPr>
          <p:cNvSpPr/>
          <p:nvPr/>
        </p:nvSpPr>
        <p:spPr>
          <a:xfrm rot="5400000">
            <a:off x="3945384" y="2714351"/>
            <a:ext cx="146480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A45BB06F-4711-4F7A-93F6-B74B7F89EC8D}"/>
              </a:ext>
            </a:extLst>
          </p:cNvPr>
          <p:cNvSpPr/>
          <p:nvPr/>
        </p:nvSpPr>
        <p:spPr>
          <a:xfrm rot="5400000">
            <a:off x="5009224" y="2711391"/>
            <a:ext cx="152400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72C09C0-E709-4970-8C5C-56673F70BFCD}"/>
              </a:ext>
            </a:extLst>
          </p:cNvPr>
          <p:cNvSpPr/>
          <p:nvPr/>
        </p:nvSpPr>
        <p:spPr>
          <a:xfrm rot="5400000">
            <a:off x="6046434" y="2711391"/>
            <a:ext cx="152400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A821F92F-9812-44AC-8ED5-91473A9C95D2}"/>
              </a:ext>
            </a:extLst>
          </p:cNvPr>
          <p:cNvSpPr/>
          <p:nvPr/>
        </p:nvSpPr>
        <p:spPr>
          <a:xfrm rot="5400000" flipH="1" flipV="1">
            <a:off x="5009224" y="4856088"/>
            <a:ext cx="152400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04AE40E5-AAB7-4AEA-B2DC-7F27E3E2D238}"/>
              </a:ext>
            </a:extLst>
          </p:cNvPr>
          <p:cNvSpPr/>
          <p:nvPr/>
        </p:nvSpPr>
        <p:spPr>
          <a:xfrm rot="5400000" flipH="1" flipV="1">
            <a:off x="6059750" y="4856088"/>
            <a:ext cx="152400" cy="29296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476F5D91-3CFE-436E-ADAB-3A475F055B50}"/>
              </a:ext>
            </a:extLst>
          </p:cNvPr>
          <p:cNvSpPr/>
          <p:nvPr/>
        </p:nvSpPr>
        <p:spPr>
          <a:xfrm rot="5400000" flipH="1" flipV="1">
            <a:off x="7080682" y="4839074"/>
            <a:ext cx="152400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FD2B6910-4C13-4A24-9B52-BF890C268B14}"/>
              </a:ext>
            </a:extLst>
          </p:cNvPr>
          <p:cNvSpPr/>
          <p:nvPr/>
        </p:nvSpPr>
        <p:spPr>
          <a:xfrm>
            <a:off x="7069585" y="2701758"/>
            <a:ext cx="159797" cy="29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75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964434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253" y="447627"/>
            <a:ext cx="8301325" cy="12759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Reinforcement Learning: the basic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1168947" y="1886058"/>
            <a:ext cx="9835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Select an action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If action leads to reward, reinforce that action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If action leads to punishment, avoid that action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Basically, a computational form of Behaviorism (Pavlov, B. F. Skinner)</a:t>
            </a:r>
          </a:p>
        </p:txBody>
      </p:sp>
    </p:spTree>
    <p:extLst>
      <p:ext uri="{BB962C8B-B14F-4D97-AF65-F5344CB8AC3E}">
        <p14:creationId xmlns:p14="http://schemas.microsoft.com/office/powerpoint/2010/main" val="1648470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algn="ctr"/>
            <a:r>
              <a:rPr lang="en-US" dirty="0"/>
              <a:t>Offline vs. Online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9176" y="2667000"/>
            <a:ext cx="4541755" cy="2362200"/>
          </a:xfrm>
          <a:prstGeom prst="rect">
            <a:avLst/>
          </a:prstGeom>
          <a:noFill/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448180"/>
            <a:ext cx="4770142" cy="358064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45942" y="535882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Offline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535882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Online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276" y="293192"/>
            <a:ext cx="8205072" cy="8036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the Learning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554621" y="1568470"/>
            <a:ext cx="76130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Learning is performed </a:t>
            </a:r>
            <a:r>
              <a:rPr lang="en-US" sz="2800" b="1" dirty="0"/>
              <a:t>online, </a:t>
            </a:r>
            <a:r>
              <a:rPr lang="en-US" sz="2800" dirty="0"/>
              <a:t>learn as we interact with the world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contrast with supervised learning, there are no training or test sets. The reward is accumulated over interactions with the environment.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8C51A-7F99-40A4-9832-18837DBF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850" y="1711092"/>
            <a:ext cx="2847558" cy="2828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8A6B1E-C68C-4E4F-B6F5-40A55C6E9054}"/>
              </a:ext>
            </a:extLst>
          </p:cNvPr>
          <p:cNvSpPr txBox="1"/>
          <p:nvPr/>
        </p:nvSpPr>
        <p:spPr>
          <a:xfrm>
            <a:off x="554621" y="4918595"/>
            <a:ext cx="11460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 is not fixed,  more information is acquired as you go.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training distribution can be influenced by action decisions.</a:t>
            </a:r>
          </a:p>
        </p:txBody>
      </p:sp>
    </p:spTree>
    <p:extLst>
      <p:ext uri="{BB962C8B-B14F-4D97-AF65-F5344CB8AC3E}">
        <p14:creationId xmlns:p14="http://schemas.microsoft.com/office/powerpoint/2010/main" val="909022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56" y="1053518"/>
            <a:ext cx="4290492" cy="130158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Reinforcement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557312" y="3393291"/>
            <a:ext cx="10485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Agent knows the current state </a:t>
            </a:r>
            <a:r>
              <a:rPr lang="en-US" sz="2000" i="1" dirty="0"/>
              <a:t>s</a:t>
            </a:r>
            <a:r>
              <a:rPr lang="en-US" sz="2000" dirty="0"/>
              <a:t>, takes action </a:t>
            </a:r>
            <a:r>
              <a:rPr lang="en-US" sz="2000" i="1" dirty="0"/>
              <a:t>a,</a:t>
            </a:r>
            <a:r>
              <a:rPr lang="en-US" sz="2000" dirty="0"/>
              <a:t> receives a reward</a:t>
            </a:r>
            <a:r>
              <a:rPr lang="en-US" sz="2000" i="1" dirty="0"/>
              <a:t> r </a:t>
            </a:r>
            <a:r>
              <a:rPr lang="en-US" sz="2000" dirty="0"/>
              <a:t>and observes the next state </a:t>
            </a:r>
            <a:r>
              <a:rPr lang="en-US" sz="2000" i="1" dirty="0"/>
              <a:t>s’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Agent has </a:t>
            </a:r>
            <a:r>
              <a:rPr lang="en-US" sz="2000" b="1" dirty="0"/>
              <a:t>no access</a:t>
            </a:r>
            <a:r>
              <a:rPr lang="en-US" sz="2000" dirty="0"/>
              <a:t> to reward model </a:t>
            </a:r>
            <a:r>
              <a:rPr lang="en-US" sz="2000" i="1" dirty="0"/>
              <a:t>r(s,a)</a:t>
            </a:r>
            <a:r>
              <a:rPr lang="en-US" sz="2000" dirty="0"/>
              <a:t> or transition model </a:t>
            </a:r>
            <a:r>
              <a:rPr lang="en-US" sz="2000" i="1" dirty="0"/>
              <a:t>p(s’|s,a)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Agent must learn to act so as to maximize expected rewards.</a:t>
            </a:r>
            <a:endParaRPr lang="en-US" sz="2000" i="1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All learning is based on observed samples of outcomes!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Under these conditions, it is a very challenging problem to learn the policy </a:t>
            </a:r>
            <a:r>
              <a:rPr lang="el-GR" sz="2000" dirty="0"/>
              <a:t>π</a:t>
            </a:r>
            <a:r>
              <a:rPr lang="en-US" sz="2000" dirty="0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1B936-0378-4482-A5C2-0566CCFABC5E}"/>
              </a:ext>
            </a:extLst>
          </p:cNvPr>
          <p:cNvGrpSpPr/>
          <p:nvPr/>
        </p:nvGrpSpPr>
        <p:grpSpPr>
          <a:xfrm>
            <a:off x="4662448" y="294610"/>
            <a:ext cx="7529552" cy="2819400"/>
            <a:chOff x="2147848" y="1447800"/>
            <a:chExt cx="7529552" cy="2819400"/>
          </a:xfrm>
        </p:grpSpPr>
        <p:sp>
          <p:nvSpPr>
            <p:cNvPr id="6" name="U-Turn Arrow 11">
              <a:extLst>
                <a:ext uri="{FF2B5EF4-FFF2-40B4-BE49-F238E27FC236}">
                  <a16:creationId xmlns:a16="http://schemas.microsoft.com/office/drawing/2014/main" id="{CAE5199C-9A42-4A58-97E2-E6BC68A851B0}"/>
                </a:ext>
              </a:extLst>
            </p:cNvPr>
            <p:cNvSpPr/>
            <p:nvPr/>
          </p:nvSpPr>
          <p:spPr>
            <a:xfrm rot="16200000">
              <a:off x="3429000" y="1828801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9283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U-Turn Arrow 10">
              <a:extLst>
                <a:ext uri="{FF2B5EF4-FFF2-40B4-BE49-F238E27FC236}">
                  <a16:creationId xmlns:a16="http://schemas.microsoft.com/office/drawing/2014/main" id="{970F8631-263E-4C37-88CE-BB657CF634E3}"/>
                </a:ext>
              </a:extLst>
            </p:cNvPr>
            <p:cNvSpPr/>
            <p:nvPr/>
          </p:nvSpPr>
          <p:spPr>
            <a:xfrm rot="5400000">
              <a:off x="6248400" y="2057400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6429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E30D2F7F-BF65-4164-8EAD-178E65AC308B}"/>
                </a:ext>
              </a:extLst>
            </p:cNvPr>
            <p:cNvSpPr/>
            <p:nvPr/>
          </p:nvSpPr>
          <p:spPr>
            <a:xfrm>
              <a:off x="4953000" y="3124200"/>
              <a:ext cx="2133600" cy="1143000"/>
            </a:xfrm>
            <a:prstGeom prst="roundRect">
              <a:avLst>
                <a:gd name="adj" fmla="val 40599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Calibri"/>
                  <a:cs typeface="Calibri"/>
                </a:rPr>
                <a:t>Environment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2D0EA9C-4B2F-4B98-89D1-D16E518BF9EF}"/>
                </a:ext>
              </a:extLst>
            </p:cNvPr>
            <p:cNvSpPr/>
            <p:nvPr/>
          </p:nvSpPr>
          <p:spPr>
            <a:xfrm>
              <a:off x="4953000" y="1447800"/>
              <a:ext cx="2133600" cy="1066800"/>
            </a:xfrm>
            <a:prstGeom prst="trapezoid">
              <a:avLst>
                <a:gd name="adj" fmla="val 58183"/>
              </a:avLst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2600" dirty="0">
                  <a:solidFill>
                    <a:schemeClr val="tx1"/>
                  </a:solidFill>
                  <a:latin typeface="Calibri"/>
                  <a:cs typeface="Calibri"/>
                </a:rPr>
                <a:t>Agent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60CDD4-E47D-4C76-B94C-165E23781897}"/>
                </a:ext>
              </a:extLst>
            </p:cNvPr>
            <p:cNvSpPr txBox="1"/>
            <p:nvPr/>
          </p:nvSpPr>
          <p:spPr>
            <a:xfrm>
              <a:off x="8077200" y="2590800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Actions: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649B6E-092A-403B-8578-4569E99CAEAF}"/>
                </a:ext>
              </a:extLst>
            </p:cNvPr>
            <p:cNvSpPr txBox="1"/>
            <p:nvPr/>
          </p:nvSpPr>
          <p:spPr>
            <a:xfrm>
              <a:off x="2147848" y="2293203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State: s’</a:t>
              </a:r>
            </a:p>
            <a:p>
              <a:pPr algn="ctr"/>
              <a:r>
                <a:rPr lang="en-US" sz="2400" dirty="0">
                  <a:latin typeface="Calibri"/>
                  <a:cs typeface="Calibri"/>
                </a:rPr>
                <a:t>Reward: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15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7" y="227162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Types of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/>
              <p:nvPr/>
            </p:nvSpPr>
            <p:spPr>
              <a:xfrm>
                <a:off x="594877" y="1225689"/>
                <a:ext cx="11002245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There are (at least) 3 broad categories of machine learning problems:</a:t>
                </a:r>
                <a:endParaRPr lang="en-US" sz="2400" b="1" dirty="0"/>
              </a:p>
              <a:p>
                <a:pPr lvl="2"/>
                <a:endParaRPr lang="en-US" sz="2400" b="1" dirty="0"/>
              </a:p>
              <a:p>
                <a:pPr lvl="2"/>
                <a:r>
                  <a:rPr lang="en-US" sz="2400" b="1" dirty="0"/>
                  <a:t>Supervised Learning</a:t>
                </a:r>
              </a:p>
              <a:p>
                <a:pPr lvl="2"/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𝑫𝒂𝒕𝒂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400" b="1" dirty="0"/>
              </a:p>
              <a:p>
                <a:pPr lvl="3"/>
                <a:r>
                  <a:rPr lang="en-US" sz="2400" b="1" dirty="0"/>
                  <a:t>	</a:t>
                </a:r>
                <a:r>
                  <a:rPr lang="en-US" sz="2400" dirty="0"/>
                  <a:t>e.g., linear regression, decision trees,</a:t>
                </a:r>
                <a:r>
                  <a:rPr lang="en-US" sz="2400" b="1" dirty="0"/>
                  <a:t> </a:t>
                </a:r>
                <a:r>
                  <a:rPr lang="en-US" sz="2400" dirty="0"/>
                  <a:t>SVMs</a:t>
                </a:r>
              </a:p>
              <a:p>
                <a:pPr lvl="2"/>
                <a:endParaRPr lang="en-US" sz="2400" b="1" dirty="0"/>
              </a:p>
              <a:p>
                <a:pPr lvl="2"/>
                <a:r>
                  <a:rPr lang="en-US" sz="2400" b="1" dirty="0"/>
                  <a:t>Unsupervised Learning</a:t>
                </a:r>
              </a:p>
              <a:p>
                <a:pPr lvl="2"/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𝑫𝒂𝒕𝒂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,,…,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sz="2400" b="1" dirty="0"/>
              </a:p>
              <a:p>
                <a:pPr lvl="3"/>
                <a:r>
                  <a:rPr lang="en-US" sz="2400" b="1" dirty="0"/>
                  <a:t>	</a:t>
                </a:r>
                <a:r>
                  <a:rPr lang="en-US" sz="2400" dirty="0"/>
                  <a:t>e.g., K-means, HAC, Gaussian mixture models</a:t>
                </a:r>
              </a:p>
              <a:p>
                <a:pPr lvl="2"/>
                <a:endParaRPr lang="en-US" sz="2400" b="1" dirty="0"/>
              </a:p>
              <a:p>
                <a:pPr lvl="2"/>
                <a:r>
                  <a:rPr lang="en-US" sz="2400" b="1" dirty="0"/>
                  <a:t>Reinforcement Learning</a:t>
                </a:r>
              </a:p>
              <a:p>
                <a:pPr lvl="2"/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𝑫𝒂𝒕𝒂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… 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lvl="3"/>
                <a:r>
                  <a:rPr lang="en-US" sz="2400" b="1" dirty="0"/>
                  <a:t>	</a:t>
                </a:r>
                <a:r>
                  <a:rPr lang="en-US" sz="2400" dirty="0"/>
                  <a:t>an agent learns to act in an uncertain environment by 	training on data that are sequences of </a:t>
                </a:r>
                <a:r>
                  <a:rPr lang="en-US" sz="2400" b="1" dirty="0"/>
                  <a:t>state, action, reward.</a:t>
                </a:r>
                <a:endParaRPr lang="en-US" sz="2400" dirty="0"/>
              </a:p>
              <a:p>
                <a:pPr lvl="3"/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77" y="1225689"/>
                <a:ext cx="11002245" cy="5632311"/>
              </a:xfrm>
              <a:prstGeom prst="rect">
                <a:avLst/>
              </a:prstGeom>
              <a:blipFill>
                <a:blip r:embed="rId2"/>
                <a:stretch>
                  <a:fillRect l="-887" t="-866" r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2130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Model-based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1390200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8830" y="205539"/>
            <a:ext cx="5824743" cy="918419"/>
          </a:xfrm>
        </p:spPr>
        <p:txBody>
          <a:bodyPr/>
          <a:lstStyle/>
          <a:p>
            <a:r>
              <a:rPr lang="en-US" dirty="0"/>
              <a:t>Model-Based Learning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18741" y="1718534"/>
            <a:ext cx="7860020" cy="36152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solidFill>
                  <a:schemeClr val="tx1"/>
                </a:solidFill>
              </a:rPr>
              <a:t>Model-Based Idea: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Learn an approximate model based on experiences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Solve for values as if the learned model were correct</a:t>
            </a: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chemeClr val="tx1"/>
                </a:solidFill>
              </a:rPr>
              <a:t>Step 1: Learn empirical MDP model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Count outcomes s’ for each s, a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Normalize to give an estimate of</a:t>
            </a:r>
            <a:endParaRPr lang="en-US" sz="2200" b="1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Discover each </a:t>
            </a:r>
            <a:r>
              <a:rPr lang="en-US" sz="2200" b="1" dirty="0">
                <a:solidFill>
                  <a:schemeClr val="tx1"/>
                </a:solidFill>
              </a:rPr>
              <a:t>                      </a:t>
            </a:r>
            <a:r>
              <a:rPr lang="en-US" sz="2200" dirty="0">
                <a:solidFill>
                  <a:schemeClr val="tx1"/>
                </a:solidFill>
              </a:rPr>
              <a:t>when we experience (s, a, s’)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chemeClr val="tx1"/>
                </a:solidFill>
              </a:rPr>
              <a:t>Step 2: Solve the learned MDP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For example, use value iteration, as before</a:t>
            </a:r>
          </a:p>
        </p:txBody>
      </p:sp>
      <p:pic>
        <p:nvPicPr>
          <p:cNvPr id="40" name="Picture 3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182019" y="3602576"/>
            <a:ext cx="1218366" cy="304800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107697" y="3945393"/>
            <a:ext cx="1204523" cy="304869"/>
          </a:xfrm>
          <a:prstGeom prst="rect">
            <a:avLst/>
          </a:prstGeom>
          <a:noFill/>
          <a:ln/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7587" y="4097827"/>
            <a:ext cx="3144852" cy="1828402"/>
          </a:xfrm>
          <a:prstGeom prst="rect">
            <a:avLst/>
          </a:prstGeom>
          <a:noFill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8761" y="1524199"/>
            <a:ext cx="3420645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761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838972"/>
            <a:ext cx="7539789" cy="6612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Learn the reward and transition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953021" y="1726643"/>
                <a:ext cx="10285958" cy="4578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Try every action in each state a number of times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𝑅𝑇𝑜𝑡𝑎𝑙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total reward for taking action a in state s and transitioning to state s’</a:t>
                </a:r>
              </a:p>
              <a:p>
                <a:pPr lvl="1"/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number of times action a is taken in state s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number of times s transitions to s’ on action a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𝑅𝑇𝑜𝑡𝑎𝑙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21" y="1726643"/>
                <a:ext cx="10285958" cy="4578369"/>
              </a:xfrm>
              <a:prstGeom prst="rect">
                <a:avLst/>
              </a:prstGeom>
              <a:blipFill>
                <a:blip r:embed="rId2"/>
                <a:stretch>
                  <a:fillRect t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910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63" y="192504"/>
            <a:ext cx="9095874" cy="6612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Transition/reward parameter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BB0C6-EB62-4024-BD09-2AE25FA1B904}"/>
              </a:ext>
            </a:extLst>
          </p:cNvPr>
          <p:cNvSpPr txBox="1"/>
          <p:nvPr/>
        </p:nvSpPr>
        <p:spPr>
          <a:xfrm>
            <a:off x="5639681" y="1750898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State s’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D0AE2-5AF9-4392-96F4-1A548A363109}"/>
              </a:ext>
            </a:extLst>
          </p:cNvPr>
          <p:cNvSpPr txBox="1"/>
          <p:nvPr/>
        </p:nvSpPr>
        <p:spPr>
          <a:xfrm>
            <a:off x="894626" y="3959541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Action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69B858-65CA-499E-90DF-908379F33F44}"/>
              </a:ext>
            </a:extLst>
          </p:cNvPr>
          <p:cNvSpPr txBox="1"/>
          <p:nvPr/>
        </p:nvSpPr>
        <p:spPr>
          <a:xfrm>
            <a:off x="487908" y="1333272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For every state 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4610BAC-69D9-40CB-8B1B-AECAA4F3D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994218"/>
                  </p:ext>
                </p:extLst>
              </p:nvPr>
            </p:nvGraphicFramePr>
            <p:xfrm>
              <a:off x="3188940" y="2612339"/>
              <a:ext cx="6533660" cy="3279178"/>
            </p:xfrm>
            <a:graphic>
              <a:graphicData uri="http://schemas.openxmlformats.org/drawingml/2006/table">
                <a:tbl>
                  <a:tblPr>
                    <a:tableStyleId>{D7AC3CCA-C797-4891-BE02-D94E43425B78}</a:tableStyleId>
                  </a:tblPr>
                  <a:tblGrid>
                    <a:gridCol w="1633415">
                      <a:extLst>
                        <a:ext uri="{9D8B030D-6E8A-4147-A177-3AD203B41FA5}">
                          <a16:colId xmlns:a16="http://schemas.microsoft.com/office/drawing/2014/main" val="1813411393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4015037295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4125015261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320997760"/>
                        </a:ext>
                      </a:extLst>
                    </a:gridCol>
                  </a:tblGrid>
                  <a:tr h="11781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460869"/>
                      </a:ext>
                    </a:extLst>
                  </a:tr>
                  <a:tr h="10505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9615570"/>
                      </a:ext>
                    </a:extLst>
                  </a:tr>
                  <a:tr h="10505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48731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4610BAC-69D9-40CB-8B1B-AECAA4F3D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994218"/>
                  </p:ext>
                </p:extLst>
              </p:nvPr>
            </p:nvGraphicFramePr>
            <p:xfrm>
              <a:off x="3188940" y="2612339"/>
              <a:ext cx="6533660" cy="3279178"/>
            </p:xfrm>
            <a:graphic>
              <a:graphicData uri="http://schemas.openxmlformats.org/drawingml/2006/table">
                <a:tbl>
                  <a:tblPr>
                    <a:tableStyleId>{D7AC3CCA-C797-4891-BE02-D94E43425B78}</a:tableStyleId>
                  </a:tblPr>
                  <a:tblGrid>
                    <a:gridCol w="1633415">
                      <a:extLst>
                        <a:ext uri="{9D8B030D-6E8A-4147-A177-3AD203B41FA5}">
                          <a16:colId xmlns:a16="http://schemas.microsoft.com/office/drawing/2014/main" val="1813411393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4015037295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4125015261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320997760"/>
                        </a:ext>
                      </a:extLst>
                    </a:gridCol>
                  </a:tblGrid>
                  <a:tr h="1178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3" t="-515" r="-300746" b="-178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3" t="-515" r="-200746" b="-178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3" t="-515" r="-100746" b="-178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3" t="-515" r="-746" b="-1788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460869"/>
                      </a:ext>
                    </a:extLst>
                  </a:tr>
                  <a:tr h="10505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3" t="-113372" r="-300746" b="-101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3" t="-113372" r="-200746" b="-101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3" t="-113372" r="-100746" b="-101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3" t="-113372" r="-746" b="-1017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615570"/>
                      </a:ext>
                    </a:extLst>
                  </a:tr>
                  <a:tr h="10505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3" t="-212139" r="-300746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3" t="-212139" r="-200746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3" t="-212139" r="-100746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3" t="-212139" r="-746" b="-11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8731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1207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99" y="397948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Model-based 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78677-519D-45E8-94A9-30E49EE2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53" y="1333500"/>
            <a:ext cx="6431493" cy="51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749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39" y="347844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Model-based </a:t>
            </a:r>
            <a:r>
              <a:rPr lang="en-US" sz="4200" dirty="0" err="1"/>
              <a:t>rl</a:t>
            </a:r>
            <a:r>
              <a:rPr lang="en-US" sz="4200" dirty="0"/>
              <a:t>: Pros and cons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646628" y="1087333"/>
            <a:ext cx="110716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Pros: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Makes maximal use of experience</a:t>
            </a:r>
          </a:p>
          <a:p>
            <a:pPr lvl="1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Solves model optimally, given enough experience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/>
              <a:t>Cons: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2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Assumes model is small enough to solve</a:t>
            </a:r>
          </a:p>
          <a:p>
            <a:pPr lvl="1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Requires expensive solution procedure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0028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99" y="720968"/>
            <a:ext cx="8605494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Model-free reinforcement learning: Q-Learning</a:t>
            </a:r>
          </a:p>
        </p:txBody>
      </p:sp>
    </p:spTree>
    <p:extLst>
      <p:ext uri="{BB962C8B-B14F-4D97-AF65-F5344CB8AC3E}">
        <p14:creationId xmlns:p14="http://schemas.microsoft.com/office/powerpoint/2010/main" val="20903779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39" y="347844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/>
              <p:nvPr/>
            </p:nvSpPr>
            <p:spPr>
              <a:xfrm>
                <a:off x="560181" y="1263179"/>
                <a:ext cx="11071637" cy="4718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Don’t learn a model, learn the Q function directly</a:t>
                </a:r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endParaRPr lang="en-US" sz="3200" dirty="0"/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Appropriate when model is too large to store, solve or learn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endParaRPr lang="en-US" sz="2800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size of transition of model: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endParaRPr lang="en-US" sz="2800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value iteration cost: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endParaRPr lang="en-US" sz="2800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size of Q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1" y="1263179"/>
                <a:ext cx="11071637" cy="4718856"/>
              </a:xfrm>
              <a:prstGeom prst="rect">
                <a:avLst/>
              </a:prstGeom>
              <a:blipFill>
                <a:blip r:embed="rId2"/>
                <a:stretch>
                  <a:fillRect l="-1322" t="-1680" b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4932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2539925" y="532401"/>
            <a:ext cx="7153602" cy="101099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Recall The Bellman Equations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3A7048-1B83-4933-8F56-68F879DD9886}"/>
              </a:ext>
            </a:extLst>
          </p:cNvPr>
          <p:cNvGrpSpPr/>
          <p:nvPr/>
        </p:nvGrpSpPr>
        <p:grpSpPr>
          <a:xfrm>
            <a:off x="4327530" y="2341141"/>
            <a:ext cx="7305712" cy="2539218"/>
            <a:chOff x="991038" y="1371600"/>
            <a:chExt cx="7305712" cy="25392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F6713F5-EE0B-47C2-A03B-18796525B5EF}"/>
                </a:ext>
              </a:extLst>
            </p:cNvPr>
            <p:cNvSpPr/>
            <p:nvPr/>
          </p:nvSpPr>
          <p:spPr>
            <a:xfrm>
              <a:off x="991038" y="1371600"/>
              <a:ext cx="7305712" cy="25392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BF06E0E-A515-4834-BC7C-61BAEBF77207}"/>
                </a:ext>
              </a:extLst>
            </p:cNvPr>
            <p:cNvGrpSpPr/>
            <p:nvPr/>
          </p:nvGrpSpPr>
          <p:grpSpPr>
            <a:xfrm>
              <a:off x="1118273" y="1604340"/>
              <a:ext cx="6950388" cy="2075105"/>
              <a:chOff x="1295243" y="2971800"/>
              <a:chExt cx="6950388" cy="2075105"/>
            </a:xfrm>
            <a:noFill/>
          </p:grpSpPr>
          <p:pic>
            <p:nvPicPr>
              <p:cNvPr id="47" name="Picture 46" descr="txp_fi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1295247" y="2971800"/>
                <a:ext cx="3076881" cy="405209"/>
              </a:xfrm>
              <a:prstGeom prst="rect">
                <a:avLst/>
              </a:prstGeom>
              <a:grpFill/>
              <a:ln/>
              <a:effectLst/>
            </p:spPr>
          </p:pic>
          <p:pic>
            <p:nvPicPr>
              <p:cNvPr id="46" name="Picture 45" descr="txp_fi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7" cstate="print"/>
              <a:stretch>
                <a:fillRect/>
              </a:stretch>
            </p:blipFill>
            <p:spPr bwMode="auto">
              <a:xfrm>
                <a:off x="1295243" y="4356100"/>
                <a:ext cx="6950388" cy="690805"/>
              </a:xfrm>
              <a:prstGeom prst="rect">
                <a:avLst/>
              </a:prstGeom>
              <a:grpFill/>
              <a:ln/>
              <a:effectLst/>
            </p:spPr>
          </p:pic>
          <p:pic>
            <p:nvPicPr>
              <p:cNvPr id="48" name="Picture 47" descr="txp_fig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8" cstate="print"/>
              <a:stretch>
                <a:fillRect/>
              </a:stretch>
            </p:blipFill>
            <p:spPr bwMode="auto">
              <a:xfrm>
                <a:off x="1301873" y="3614737"/>
                <a:ext cx="5556003" cy="593269"/>
              </a:xfrm>
              <a:prstGeom prst="rect">
                <a:avLst/>
              </a:prstGeom>
              <a:grpFill/>
              <a:ln/>
              <a:effectLst/>
            </p:spPr>
          </p:pic>
        </p:grpSp>
      </p:grp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650602" y="2136159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614544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62268"/>
            <a:ext cx="11277600" cy="37583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Value iteration: find successive (depth-limited) values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Start with V</a:t>
            </a:r>
            <a:r>
              <a:rPr lang="en-US" sz="2000" baseline="-25000" dirty="0">
                <a:solidFill>
                  <a:schemeClr val="tx1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(s) = 0, which we know is right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Given </a:t>
            </a:r>
            <a:r>
              <a:rPr lang="en-US" sz="2000" dirty="0" err="1">
                <a:solidFill>
                  <a:schemeClr val="tx1"/>
                </a:solidFill>
                <a:latin typeface="Calibri"/>
                <a:cs typeface="Calibri"/>
              </a:rPr>
              <a:t>V</a:t>
            </a:r>
            <a:r>
              <a:rPr lang="en-US" sz="2000" baseline="-25000" dirty="0" err="1">
                <a:solidFill>
                  <a:schemeClr val="tx1"/>
                </a:solidFill>
                <a:latin typeface="Calibri"/>
                <a:cs typeface="Calibri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, calculate the depth k+1 values for all states:</a:t>
            </a:r>
          </a:p>
          <a:p>
            <a:pPr lvl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But Q-values are more useful, so compute them instead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Start with Q</a:t>
            </a:r>
            <a:r>
              <a:rPr lang="en-US" sz="2000" baseline="-25000" dirty="0">
                <a:solidFill>
                  <a:schemeClr val="tx1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alibri"/>
                <a:cs typeface="Calibri"/>
              </a:rPr>
              <a:t>s,a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) = 0, which we know is right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Given </a:t>
            </a:r>
            <a:r>
              <a:rPr lang="en-US" sz="2000" dirty="0" err="1">
                <a:solidFill>
                  <a:schemeClr val="tx1"/>
                </a:solidFill>
                <a:latin typeface="Calibri"/>
                <a:cs typeface="Calibri"/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  <a:latin typeface="Calibri"/>
                <a:cs typeface="Calibri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, calculate the depth k+1 q-values for all q-states:</a:t>
            </a: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024" y="352918"/>
            <a:ext cx="9352352" cy="931005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  <a:sym typeface="Symbol" pitchFamily="18" charset="2"/>
              </a:rPr>
              <a:t>From Value Iteration to Q-Value Iteration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802553" y="2808576"/>
            <a:ext cx="7265452" cy="690790"/>
          </a:xfrm>
          <a:prstGeom prst="rect">
            <a:avLst/>
          </a:prstGeom>
          <a:noFill/>
          <a:ln/>
          <a:effectLst/>
        </p:spPr>
      </p:pic>
      <p:sp>
        <p:nvSpPr>
          <p:cNvPr id="20486" name="Line 17"/>
          <p:cNvSpPr>
            <a:spLocks noChangeShapeType="1"/>
          </p:cNvSpPr>
          <p:nvPr/>
        </p:nvSpPr>
        <p:spPr bwMode="auto">
          <a:xfrm flipH="1">
            <a:off x="6172200" y="3538538"/>
            <a:ext cx="307975" cy="6127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598661" y="5306058"/>
            <a:ext cx="8165848" cy="7655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2682483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435" name="Rectangle 3"/>
          <p:cNvSpPr>
            <a:spLocks noGrp="1" noChangeArrowheads="1"/>
          </p:cNvSpPr>
          <p:nvPr>
            <p:ph idx="1"/>
          </p:nvPr>
        </p:nvSpPr>
        <p:spPr>
          <a:xfrm>
            <a:off x="1638284" y="10245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Q-Learning: sample-based Q-value iteration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Learn Q(</a:t>
            </a:r>
            <a:r>
              <a:rPr lang="en-US" sz="2800" dirty="0" err="1">
                <a:solidFill>
                  <a:schemeClr val="tx1"/>
                </a:solidFill>
              </a:rPr>
              <a:t>s,a</a:t>
            </a:r>
            <a:r>
              <a:rPr lang="en-US" sz="2800" dirty="0">
                <a:solidFill>
                  <a:schemeClr val="tx1"/>
                </a:solidFill>
              </a:rPr>
              <a:t>) values as you go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Receive a sample transition (</a:t>
            </a:r>
            <a:r>
              <a:rPr lang="en-US" sz="2400" dirty="0" err="1">
                <a:solidFill>
                  <a:schemeClr val="tx1"/>
                </a:solidFill>
              </a:rPr>
              <a:t>s,a,r,s</a:t>
            </a:r>
            <a:r>
              <a:rPr lang="en-US" sz="2400" dirty="0">
                <a:solidFill>
                  <a:schemeClr val="tx1"/>
                </a:solidFill>
              </a:rPr>
              <a:t>’)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Consider your old estimate: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Consider your new sample estimate:</a:t>
            </a:r>
          </a:p>
          <a:p>
            <a:pPr lvl="2"/>
            <a:endParaRPr lang="en-US" sz="2000" dirty="0">
              <a:solidFill>
                <a:schemeClr val="tx1"/>
              </a:solidFill>
            </a:endParaRPr>
          </a:p>
          <a:p>
            <a:pPr lvl="2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Incorporate the new estimate into a running average: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50012" y="230860"/>
            <a:ext cx="3177575" cy="659054"/>
          </a:xfrm>
        </p:spPr>
        <p:txBody>
          <a:bodyPr/>
          <a:lstStyle/>
          <a:p>
            <a:r>
              <a:rPr lang="en-US" dirty="0"/>
              <a:t>Q-Learning</a:t>
            </a:r>
          </a:p>
        </p:txBody>
      </p:sp>
      <p:pic>
        <p:nvPicPr>
          <p:cNvPr id="2150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2087" y="3509605"/>
            <a:ext cx="8255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87868" y="1575549"/>
            <a:ext cx="8165848" cy="76552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>
            <a:extLst>
              <a:ext uri="{FF2B5EF4-FFF2-40B4-BE49-F238E27FC236}">
                <a16:creationId xmlns:a16="http://schemas.microsoft.com/office/drawing/2014/main" id="{81C4A469-60DF-4316-A5F9-27E1E3385B1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13229" y="5680494"/>
            <a:ext cx="73755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>
            <a:extLst>
              <a:ext uri="{FF2B5EF4-FFF2-40B4-BE49-F238E27FC236}">
                <a16:creationId xmlns:a16="http://schemas.microsoft.com/office/drawing/2014/main" id="{EDA654D1-4B05-4ED3-BE07-871DE43690B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13229" y="4440358"/>
            <a:ext cx="34686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104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38284" y="1024537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On transitioning from state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s</a:t>
                </a:r>
                <a:r>
                  <a:rPr lang="en-US" sz="2800" dirty="0">
                    <a:solidFill>
                      <a:schemeClr val="tx1"/>
                    </a:solidFill>
                  </a:rPr>
                  <a:t> to state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s’</a:t>
                </a:r>
                <a:r>
                  <a:rPr lang="en-US" sz="2800" dirty="0">
                    <a:solidFill>
                      <a:schemeClr val="tx1"/>
                    </a:solidFill>
                  </a:rPr>
                  <a:t> on action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a, </a:t>
                </a:r>
                <a:r>
                  <a:rPr lang="en-US" sz="2800" dirty="0">
                    <a:solidFill>
                      <a:schemeClr val="tx1"/>
                    </a:solidFill>
                  </a:rPr>
                  <a:t>and receiving reward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r</a:t>
                </a:r>
                <a:r>
                  <a:rPr lang="en-US" sz="2800" dirty="0">
                    <a:solidFill>
                      <a:schemeClr val="tx1"/>
                    </a:solidFill>
                  </a:rPr>
                  <a:t>, update:</a:t>
                </a:r>
              </a:p>
              <a:p>
                <a:pPr lvl="1"/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the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learning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rate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a large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results in quicker learning, but may not converge.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often decreased as learning goes on.</a:t>
                </a:r>
              </a:p>
            </p:txBody>
          </p:sp>
        </mc:Choice>
        <mc:Fallback>
          <p:sp>
            <p:nvSpPr>
              <p:cNvPr id="1810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8284" y="1024537"/>
                <a:ext cx="8229600" cy="4525963"/>
              </a:xfrm>
              <a:blipFill>
                <a:blip r:embed="rId3"/>
                <a:stretch>
                  <a:fillRect l="-963" t="-808" r="-444" b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713" y="250973"/>
            <a:ext cx="5492573" cy="659054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update rule</a:t>
            </a:r>
          </a:p>
        </p:txBody>
      </p:sp>
      <p:pic>
        <p:nvPicPr>
          <p:cNvPr id="10" name="Picture 9" descr="txp_fig">
            <a:extLst>
              <a:ext uri="{FF2B5EF4-FFF2-40B4-BE49-F238E27FC236}">
                <a16:creationId xmlns:a16="http://schemas.microsoft.com/office/drawing/2014/main" id="{81C4A469-60DF-4316-A5F9-27E1E3385B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5321" y="2304249"/>
            <a:ext cx="73755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1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104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8876" y="703384"/>
                <a:ext cx="10468707" cy="515815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The Q-Learning update rule is similar to a times series technique called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exponential smoothing.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the simplest form of exponential smoothing is given by the formulas:</a:t>
                </a: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the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decay rate.</a:t>
                </a:r>
              </a:p>
            </p:txBody>
          </p:sp>
        </mc:Choice>
        <mc:Fallback>
          <p:sp>
            <p:nvSpPr>
              <p:cNvPr id="1810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8876" y="703384"/>
                <a:ext cx="10468707" cy="5158154"/>
              </a:xfrm>
              <a:blipFill>
                <a:blip r:embed="rId2"/>
                <a:stretch>
                  <a:fillRect l="-1514" r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8801" y="250973"/>
            <a:ext cx="8068563" cy="6590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to exponential Smoothing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7C05B-35FE-4FA1-871D-389BEACB3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77" y="3628291"/>
            <a:ext cx="5017357" cy="10609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FFECC7-3CCC-4685-8079-85F2FFE8B4FF}"/>
              </a:ext>
            </a:extLst>
          </p:cNvPr>
          <p:cNvSpPr/>
          <p:nvPr/>
        </p:nvSpPr>
        <p:spPr>
          <a:xfrm>
            <a:off x="5207041" y="6522403"/>
            <a:ext cx="72545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https://en.wikipedia.org/w/index.php?title=Exponential_smoothing&amp;oldid=861463311</a:t>
            </a:r>
            <a:r>
              <a:rPr lang="en-US" sz="1000" dirty="0"/>
              <a:t> referenced on 10/3/2018</a:t>
            </a:r>
          </a:p>
        </p:txBody>
      </p:sp>
    </p:spTree>
    <p:extLst>
      <p:ext uri="{BB962C8B-B14F-4D97-AF65-F5344CB8AC3E}">
        <p14:creationId xmlns:p14="http://schemas.microsoft.com/office/powerpoint/2010/main" val="321492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104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03841" y="1107132"/>
                <a:ext cx="10468707" cy="127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As time progresses, the affect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of more remote terms decay exponentially as they recede into the past.</a:t>
                </a:r>
              </a:p>
            </p:txBody>
          </p:sp>
        </mc:Choice>
        <mc:Fallback>
          <p:sp>
            <p:nvSpPr>
              <p:cNvPr id="1810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841" y="1107132"/>
                <a:ext cx="10468707" cy="1275225"/>
              </a:xfrm>
              <a:blipFill>
                <a:blip r:embed="rId2"/>
                <a:stretch>
                  <a:fillRect l="-1223"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339" y="297865"/>
            <a:ext cx="6065322" cy="659054"/>
          </a:xfrm>
        </p:spPr>
        <p:txBody>
          <a:bodyPr>
            <a:normAutofit fontScale="90000"/>
          </a:bodyPr>
          <a:lstStyle/>
          <a:p>
            <a:r>
              <a:rPr lang="en-US" dirty="0"/>
              <a:t>exponential Smoothing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7C05B-35FE-4FA1-871D-389BEACB3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549" y="2532570"/>
            <a:ext cx="432435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14259F-6248-4B25-A8A3-1ED8E60AE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41" y="4726990"/>
            <a:ext cx="11276582" cy="1379782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EA327E7-5E72-4D88-ABEF-3EB175F2E081}"/>
              </a:ext>
            </a:extLst>
          </p:cNvPr>
          <p:cNvSpPr txBox="1">
            <a:spLocks noChangeArrowheads="1"/>
          </p:cNvSpPr>
          <p:nvPr/>
        </p:nvSpPr>
        <p:spPr>
          <a:xfrm>
            <a:off x="503841" y="3804371"/>
            <a:ext cx="8624819" cy="67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The above equations can be expanded thus: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E002B-561E-42CF-A43B-99741BECA698}"/>
              </a:ext>
            </a:extLst>
          </p:cNvPr>
          <p:cNvSpPr/>
          <p:nvPr/>
        </p:nvSpPr>
        <p:spPr>
          <a:xfrm>
            <a:off x="5207041" y="6522403"/>
            <a:ext cx="72545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https://en.wikipedia.org/w/index.php?title=Exponential_smoothing&amp;oldid=861463311</a:t>
            </a:r>
            <a:r>
              <a:rPr lang="en-US" sz="1000" dirty="0"/>
              <a:t> referenced on 10/3/2018</a:t>
            </a:r>
          </a:p>
        </p:txBody>
      </p:sp>
    </p:spTree>
    <p:extLst>
      <p:ext uri="{BB962C8B-B14F-4D97-AF65-F5344CB8AC3E}">
        <p14:creationId xmlns:p14="http://schemas.microsoft.com/office/powerpoint/2010/main" val="31894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977" y="371596"/>
            <a:ext cx="7546046" cy="659054"/>
          </a:xfrm>
        </p:spPr>
        <p:txBody>
          <a:bodyPr>
            <a:normAutofit fontScale="90000"/>
          </a:bodyPr>
          <a:lstStyle/>
          <a:p>
            <a:r>
              <a:rPr lang="en-US" dirty="0"/>
              <a:t>exponential Smoothing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E5630-DC6B-4629-8B30-79AFA70C8DFA}"/>
              </a:ext>
            </a:extLst>
          </p:cNvPr>
          <p:cNvSpPr/>
          <p:nvPr/>
        </p:nvSpPr>
        <p:spPr>
          <a:xfrm>
            <a:off x="6096000" y="6486404"/>
            <a:ext cx="6117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http://www.edscave.com/forecasting---exponential-smoothing.html</a:t>
            </a:r>
            <a:r>
              <a:rPr lang="en-US" sz="1000" dirty="0"/>
              <a:t> referenced on 10/3/2018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2AA20-8674-4080-A49C-0D169E819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93" y="1195202"/>
            <a:ext cx="8911614" cy="4467595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4E50E847-EEE4-45EA-8B1E-F11367AADC6E}"/>
              </a:ext>
            </a:extLst>
          </p:cNvPr>
          <p:cNvSpPr txBox="1">
            <a:spLocks noChangeArrowheads="1"/>
          </p:cNvSpPr>
          <p:nvPr/>
        </p:nvSpPr>
        <p:spPr>
          <a:xfrm>
            <a:off x="1757729" y="5709502"/>
            <a:ext cx="8624819" cy="67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Notice how Curves become more “wiggly” as 𝛼 increases.</a:t>
            </a:r>
          </a:p>
        </p:txBody>
      </p:sp>
    </p:spTree>
    <p:extLst>
      <p:ext uri="{BB962C8B-B14F-4D97-AF65-F5344CB8AC3E}">
        <p14:creationId xmlns:p14="http://schemas.microsoft.com/office/powerpoint/2010/main" val="198608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425EF9-1B00-49C2-8051-DB46DE565291}"/>
              </a:ext>
            </a:extLst>
          </p:cNvPr>
          <p:cNvGrpSpPr/>
          <p:nvPr/>
        </p:nvGrpSpPr>
        <p:grpSpPr>
          <a:xfrm>
            <a:off x="2149443" y="1758460"/>
            <a:ext cx="7408634" cy="4632567"/>
            <a:chOff x="2149443" y="1805353"/>
            <a:chExt cx="7408634" cy="46325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DA9636-E0D9-417D-881F-A3953DC32896}"/>
                </a:ext>
              </a:extLst>
            </p:cNvPr>
            <p:cNvSpPr/>
            <p:nvPr/>
          </p:nvSpPr>
          <p:spPr>
            <a:xfrm>
              <a:off x="2149443" y="1805353"/>
              <a:ext cx="1848126" cy="4454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txp_fig">
              <a:extLst>
                <a:ext uri="{FF2B5EF4-FFF2-40B4-BE49-F238E27FC236}">
                  <a16:creationId xmlns:a16="http://schemas.microsoft.com/office/drawing/2014/main" id="{81C4A469-60DF-4316-A5F9-27E1E3385B1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82552" y="5154079"/>
              <a:ext cx="7375525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135DE-544B-4D76-A8D3-E793443BE2D2}"/>
                </a:ext>
              </a:extLst>
            </p:cNvPr>
            <p:cNvGrpSpPr/>
            <p:nvPr/>
          </p:nvGrpSpPr>
          <p:grpSpPr>
            <a:xfrm>
              <a:off x="2149443" y="5914700"/>
              <a:ext cx="1082733" cy="523220"/>
              <a:chOff x="2058402" y="6006863"/>
              <a:chExt cx="1082733" cy="52322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294AD1-7813-46CF-8B53-D4E72381C9B2}"/>
                  </a:ext>
                </a:extLst>
              </p:cNvPr>
              <p:cNvSpPr/>
              <p:nvPr/>
            </p:nvSpPr>
            <p:spPr>
              <a:xfrm>
                <a:off x="2058403" y="6103757"/>
                <a:ext cx="1082732" cy="42632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3B1D5E35-927D-4D86-B440-1C53AF976DCD}"/>
                      </a:ext>
                    </a:extLst>
                  </p:cNvPr>
                  <p:cNvSpPr/>
                  <p:nvPr/>
                </p:nvSpPr>
                <p:spPr>
                  <a:xfrm>
                    <a:off x="2058402" y="6006863"/>
                    <a:ext cx="1082732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defTabSz="457200">
                      <a:spcBef>
                        <a:spcPct val="20000"/>
                      </a:spcBef>
                      <a:spcAft>
                        <a:spcPts val="600"/>
                      </a:spcAft>
                      <a:buClr>
                        <a:prstClr val="white"/>
                      </a:buClr>
                      <a:buSzPct val="80000"/>
                    </a:pPr>
                    <a:r>
                      <a:rPr lang="en-US" sz="2800" dirty="0">
                        <a:solidFill>
                          <a:srgbClr val="052F61">
                            <a:lumMod val="60000"/>
                            <a:lumOff val="40000"/>
                          </a:srgbClr>
                        </a:solidFill>
                      </a:rPr>
                      <a:t>s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52F61">
                                <a:lumMod val="60000"/>
                                <a:lumOff val="4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2800" b="0" i="1" smtClean="0">
                            <a:solidFill>
                              <a:srgbClr val="052F61">
                                <a:lumMod val="60000"/>
                                <a:lumOff val="4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052F61">
                                <a:lumMod val="60000"/>
                                <a:lumOff val="4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a14:m>
                    <a:endParaRPr lang="en-US" sz="2800" i="1" dirty="0">
                      <a:solidFill>
                        <a:srgbClr val="052F61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3B1D5E35-927D-4D86-B440-1C53AF976D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8402" y="6006863"/>
                    <a:ext cx="1082732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864" t="-12941" b="-3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104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85175" y="977645"/>
                <a:ext cx="8994547" cy="4775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For each state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s </a:t>
                </a:r>
                <a:r>
                  <a:rPr lang="en-US" sz="2800" dirty="0">
                    <a:solidFill>
                      <a:schemeClr val="tx1"/>
                    </a:solidFill>
                  </a:rPr>
                  <a:t>and action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a:</a:t>
                </a:r>
              </a:p>
              <a:p>
                <a:pPr marL="0" indent="0">
                  <a:buNone/>
                </a:pPr>
                <a:r>
                  <a:rPr lang="en-US" sz="2800" i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US" sz="2800" b="0" i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Begin in state s: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Repeat: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	For all actions associated with state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s, </a:t>
                </a:r>
                <a:r>
                  <a:rPr lang="en-US" sz="2800" dirty="0">
                    <a:solidFill>
                      <a:schemeClr val="tx1"/>
                    </a:solidFill>
                  </a:rPr>
                  <a:t>choose 	action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 a</a:t>
                </a:r>
                <a:r>
                  <a:rPr lang="en-US" sz="2800" dirty="0">
                    <a:solidFill>
                      <a:schemeClr val="tx1"/>
                    </a:solidFill>
                  </a:rPr>
                  <a:t> based on the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Q </a:t>
                </a:r>
                <a:r>
                  <a:rPr lang="en-US" sz="2800" dirty="0">
                    <a:solidFill>
                      <a:schemeClr val="tx1"/>
                    </a:solidFill>
                  </a:rPr>
                  <a:t>values for state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s</a:t>
                </a:r>
              </a:p>
              <a:p>
                <a:pPr marL="0" indent="0">
                  <a:buNone/>
                </a:pPr>
                <a:r>
                  <a:rPr lang="en-US" sz="2800" i="1" dirty="0">
                    <a:solidFill>
                      <a:schemeClr val="tx1"/>
                    </a:solidFill>
                  </a:rPr>
                  <a:t>	</a:t>
                </a:r>
                <a:r>
                  <a:rPr lang="en-US" sz="2800" dirty="0">
                    <a:solidFill>
                      <a:schemeClr val="tx1"/>
                    </a:solidFill>
                  </a:rPr>
                  <a:t>Receive reward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 r</a:t>
                </a:r>
                <a:r>
                  <a:rPr lang="en-US" sz="2800" dirty="0">
                    <a:solidFill>
                      <a:schemeClr val="tx1"/>
                    </a:solidFill>
                  </a:rPr>
                  <a:t> and transition to s’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1810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5175" y="977645"/>
                <a:ext cx="8994547" cy="4775653"/>
              </a:xfrm>
              <a:blipFill>
                <a:blip r:embed="rId5"/>
                <a:stretch>
                  <a:fillRect l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713" y="250973"/>
            <a:ext cx="5492573" cy="659054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29944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39" y="347844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Choosing the 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560181" y="1462472"/>
            <a:ext cx="110716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Learned Q function determines the policy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in state </a:t>
            </a:r>
            <a:r>
              <a:rPr lang="en-US" sz="2800" i="1" dirty="0"/>
              <a:t>s</a:t>
            </a:r>
            <a:r>
              <a:rPr lang="en-US" sz="2800" dirty="0"/>
              <a:t>, choose action with largest </a:t>
            </a:r>
            <a:r>
              <a:rPr lang="en-US" sz="2800" i="1" dirty="0"/>
              <a:t>Q(</a:t>
            </a:r>
            <a:r>
              <a:rPr lang="en-US" sz="2800" i="1" dirty="0" err="1"/>
              <a:t>s,a</a:t>
            </a:r>
            <a:r>
              <a:rPr lang="en-US" sz="2800" i="1" dirty="0"/>
              <a:t>)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Still have to worry about exploration vs. exploitation.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use techniques we discussed last week.</a:t>
            </a:r>
          </a:p>
        </p:txBody>
      </p:sp>
    </p:spTree>
    <p:extLst>
      <p:ext uri="{BB962C8B-B14F-4D97-AF65-F5344CB8AC3E}">
        <p14:creationId xmlns:p14="http://schemas.microsoft.com/office/powerpoint/2010/main" val="34768232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39" y="347844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Exploration risk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/>
              <p:nvPr/>
            </p:nvSpPr>
            <p:spPr>
              <a:xfrm>
                <a:off x="560181" y="1659285"/>
                <a:ext cx="11071637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Assume we’re using decreasing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-exploration or simulated annealing.</a:t>
                </a:r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endParaRPr lang="en-US" sz="3200" dirty="0"/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What if the optimal policy involves walking along the edge of a cliff?</a:t>
                </a:r>
              </a:p>
              <a:p>
                <a:pPr algn="l"/>
                <a:endParaRPr lang="en-US" sz="3200" dirty="0"/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What happens during the early stages of learning?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1" y="1659285"/>
                <a:ext cx="11071637" cy="3539430"/>
              </a:xfrm>
              <a:prstGeom prst="rect">
                <a:avLst/>
              </a:prstGeom>
              <a:blipFill>
                <a:blip r:embed="rId2"/>
                <a:stretch>
                  <a:fillRect l="-1322" t="-2238" r="-1652" b="-5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63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39" y="347844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Exploration risk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473735" y="1087333"/>
            <a:ext cx="110716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Update rule: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Q-value is updated based on the best action.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But if we’re exploring a lot, we won’t always do the best action.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We will fall off the cliff a lot!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We would like to take advantage of our experience on the cliff to prevent this from happening more than necessary!</a:t>
            </a:r>
          </a:p>
        </p:txBody>
      </p:sp>
      <p:pic>
        <p:nvPicPr>
          <p:cNvPr id="4" name="Picture 3" descr="txp_fig">
            <a:extLst>
              <a:ext uri="{FF2B5EF4-FFF2-40B4-BE49-F238E27FC236}">
                <a16:creationId xmlns:a16="http://schemas.microsoft.com/office/drawing/2014/main" id="{40CD69F7-374A-432C-9F58-7F51C42484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290" y="1624311"/>
            <a:ext cx="73755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790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39" y="347844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Next Time: More Model-free 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/>
              <p:nvPr/>
            </p:nvSpPr>
            <p:spPr>
              <a:xfrm>
                <a:off x="561227" y="1273784"/>
                <a:ext cx="10519704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3200" b="1" dirty="0"/>
                  <a:t>more Q-Learning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endParaRPr lang="en-US" sz="3200" b="1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3200" b="1" dirty="0"/>
                  <a:t>SARSA-Learning</a:t>
                </a:r>
                <a:r>
                  <a:rPr lang="en-US" sz="3200" dirty="0"/>
                  <a:t> – addresses problem of falling off the cliff too often.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endParaRPr lang="en-US" sz="3200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3200" b="1" dirty="0"/>
                  <a:t>TD(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1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200" b="1" dirty="0"/>
                  <a:t>)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endParaRPr lang="en-US" sz="3200" b="1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3200" b="1" dirty="0"/>
                  <a:t>Generalization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endParaRPr lang="en-US" sz="3200" b="1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3200" b="1" dirty="0"/>
                  <a:t>Deep Q-Learning?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endParaRPr lang="en-US" sz="32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27" y="1273784"/>
                <a:ext cx="10519704" cy="5509200"/>
              </a:xfrm>
              <a:prstGeom prst="rect">
                <a:avLst/>
              </a:prstGeom>
              <a:blipFill>
                <a:blip r:embed="rId2"/>
                <a:stretch>
                  <a:fillRect t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09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Markov decision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1246790" y="1659285"/>
            <a:ext cx="97666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Markov Decision Processes provide a mathematical framework for modeling decision making in situations where outcomes are partly random and partly under the control of a decision maker.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initial analysis of MDPs assume </a:t>
            </a:r>
            <a:r>
              <a:rPr lang="en-US" sz="2800" b="1" dirty="0"/>
              <a:t>complete knowledge </a:t>
            </a:r>
            <a:r>
              <a:rPr lang="en-US" sz="2800" dirty="0"/>
              <a:t>of states, actions, rewards, transitions, and discounts.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01E1C-35DD-4E70-A53E-5E5D415A1B3C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2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</p:spTree>
    <p:extLst>
      <p:ext uri="{BB962C8B-B14F-4D97-AF65-F5344CB8AC3E}">
        <p14:creationId xmlns:p14="http://schemas.microsoft.com/office/powerpoint/2010/main" val="311540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Markov decision processes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/>
              <p:nvPr/>
            </p:nvSpPr>
            <p:spPr>
              <a:xfrm>
                <a:off x="678448" y="1487113"/>
                <a:ext cx="4819104" cy="4534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Reward Function: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b="1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Transition model: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	T(s,a,s’)=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Discount factor: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1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48" y="1487113"/>
                <a:ext cx="4819104" cy="4534575"/>
              </a:xfrm>
              <a:prstGeom prst="rect">
                <a:avLst/>
              </a:prstGeom>
              <a:blipFill>
                <a:blip r:embed="rId2"/>
                <a:stretch>
                  <a:fillRect l="-2276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22B6919-C498-4F22-A2F4-09BE640F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65" y="2214795"/>
            <a:ext cx="5159025" cy="3079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7E558-70D6-4F99-B470-EDAFC08455A4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4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</p:spTree>
    <p:extLst>
      <p:ext uri="{BB962C8B-B14F-4D97-AF65-F5344CB8AC3E}">
        <p14:creationId xmlns:p14="http://schemas.microsoft.com/office/powerpoint/2010/main" val="275131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400" dirty="0">
                <a:ea typeface="ＭＳ Ｐゴシック" pitchFamily="34" charset="-128"/>
              </a:rPr>
              <a:t>“Markov” generally means that given the present state, the future and the past are independent</a:t>
            </a:r>
            <a:endParaRPr lang="en-US" sz="16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For Markov decision processes, </a:t>
            </a:r>
            <a:r>
              <a:rPr lang="en-US" altLang="ja-JP" sz="2400" dirty="0">
                <a:ea typeface="ＭＳ Ｐゴシック" pitchFamily="34" charset="-128"/>
              </a:rPr>
              <a:t>“Markov” means action outcomes depend only on the current state</a:t>
            </a:r>
          </a:p>
          <a:p>
            <a:endParaRPr lang="en-US" altLang="ja-JP" sz="2400" dirty="0">
              <a:ea typeface="ＭＳ Ｐゴシック" pitchFamily="34" charset="-128"/>
            </a:endParaRPr>
          </a:p>
          <a:p>
            <a:endParaRPr lang="en-US" altLang="ja-JP" sz="2400" dirty="0">
              <a:ea typeface="ＭＳ Ｐゴシック" pitchFamily="34" charset="-128"/>
            </a:endParaRPr>
          </a:p>
          <a:p>
            <a:endParaRPr lang="en-US" altLang="ja-JP" sz="2000" dirty="0">
              <a:ea typeface="ＭＳ Ｐゴシック" pitchFamily="34" charset="-128"/>
            </a:endParaRPr>
          </a:p>
          <a:p>
            <a:endParaRPr lang="en-US" altLang="ja-JP" sz="2000" dirty="0">
              <a:ea typeface="ＭＳ Ｐゴシック" pitchFamily="34" charset="-128"/>
            </a:endParaRPr>
          </a:p>
          <a:p>
            <a:endParaRPr lang="en-US" altLang="ja-JP" sz="2000" dirty="0">
              <a:ea typeface="ＭＳ Ｐゴシック" pitchFamily="34" charset="-128"/>
            </a:endParaRPr>
          </a:p>
          <a:p>
            <a:r>
              <a:rPr lang="en-US" altLang="ja-JP" sz="2400" dirty="0">
                <a:ea typeface="ＭＳ Ｐゴシック" pitchFamily="34" charset="-128"/>
              </a:rPr>
              <a:t>This is just like search, where the successor function only depends on the current state (not the history)</a:t>
            </a:r>
          </a:p>
          <a:p>
            <a:pPr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2591070" y="178420"/>
            <a:ext cx="7645750" cy="841918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What is Markov about MDPs?</a:t>
            </a:r>
          </a:p>
        </p:txBody>
      </p:sp>
      <p:pic>
        <p:nvPicPr>
          <p:cNvPr id="24579" name="Picture 2" descr="\\.host\Shared Folders\Shared with PC\images\Markov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0" y="1447800"/>
            <a:ext cx="21431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44613" y="3017837"/>
            <a:ext cx="7189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13869" y="4113207"/>
            <a:ext cx="3497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448800" y="43344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Andrey</a:t>
            </a:r>
            <a:r>
              <a:rPr lang="en-US" dirty="0">
                <a:latin typeface="Calibri" pitchFamily="34" charset="0"/>
              </a:rPr>
              <a:t> Markov (1856-1922)</a:t>
            </a:r>
          </a:p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A1481-A061-40C0-A425-6E8854AF43A4}"/>
              </a:ext>
            </a:extLst>
          </p:cNvPr>
          <p:cNvSpPr txBox="1"/>
          <p:nvPr/>
        </p:nvSpPr>
        <p:spPr>
          <a:xfrm>
            <a:off x="4536687" y="3438795"/>
            <a:ext cx="451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=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, S_{t-1}=s_{t-1},A_{t-1}, \ldots S_0 = s_0)  template TPT1  env TPENV1  fore 0  back 16777215  eqnno 1"/>
  <p:tag name="FILENAME" val="TP_tmp"/>
  <p:tag name="ORIGWIDTH" val="259"/>
  <p:tag name="PICTUREFILESIZE" val="82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hat{R}(s, a, s'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887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Q_{k+1}(s,a) \leftarrow \sum_{s'} T(s,a,s') \,\left[ R(s, a, s') + \gamma\, \max_{a'} Q_k(s',a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44"/>
  <p:tag name="PICTUREFILESIZE" val="5674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Q(s,a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64"/>
  <p:tag name="PICTUREFILESIZE" val="729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Q_{k+1}(s,a) \leftarrow \sum_{s'} T(s,a,s') \,\left[ R(s, a, s') + \gamma\, \max_{a'} Q_k(s',a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44"/>
  <p:tag name="PICTUREFILESIZE" val="5674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leftarrow (1-\alpha) Q(s,a) + (\alpha) \left[ r + \gamma \max_{a'}Q(s',a')\right]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1"/>
  <p:tag name="PICTUREFILESIZE" val="4516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approx r + \gamma \max_{a'}Q(s',a'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69"/>
  <p:tag name="PICTUREFILESIZE" val="2694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)  template TPT1  env TPENV1  fore 0  back 16777215  eqnno 1"/>
  <p:tag name="FILENAME" val="TP_tmp"/>
  <p:tag name="ORIGWIDTH" val="126"/>
  <p:tag name="PICTUREFILESIZE" val="472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leftarrow (1-\alpha) Q(s,a) + (\alpha) \left[ r + \gamma \max_{a'}Q(s',a')\right]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1"/>
  <p:tag name="PICTUREFILESIZE" val="4516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leftarrow (1-\alpha) Q(s,a) + (\alpha) \left[ r + \gamma \max_{a'}Q(s',a')\right]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1"/>
  <p:tag name="PICTUREFILESIZE" val="4516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leftarrow (1-\alpha) Q(s,a) + (\alpha) \left[ r + \gamma \max_{a'}Q(s',a')\right]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1"/>
  <p:tag name="PICTUREFILESIZE" val="451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{\pi_i}_{k+1}(s) \leftarrow \sum_{s'} T(s,\pi_i(s),s') \,\left[ R(s, \pi_i(s), s') + \gamma\, V^{\pi_i}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22"/>
  <p:tag name="PICTUREFILESIZE" val="5148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_{i+1}(s) = \argmax_a \sum_{s'} T(s, a ,s') \left[ R(s,a,s') + \gamma V^{\pi_i}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18"/>
  <p:tag name="PICTUREFILESIZE" val="513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hat{T}(s, a, s'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8"/>
  <p:tag name="PICTUREFILESIZE" val="8393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 algn="l">
          <a:buFont typeface="+mj-lt"/>
          <a:buAutoNum type="arabicPeriod"/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2924</Words>
  <Application>Microsoft Office PowerPoint</Application>
  <PresentationFormat>Widescreen</PresentationFormat>
  <Paragraphs>547</Paragraphs>
  <Slides>69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メイリオ</vt:lpstr>
      <vt:lpstr>ＭＳ Ｐゴシック</vt:lpstr>
      <vt:lpstr>Arial</vt:lpstr>
      <vt:lpstr>Calibri</vt:lpstr>
      <vt:lpstr>Cambria Math</vt:lpstr>
      <vt:lpstr>Century Gothic</vt:lpstr>
      <vt:lpstr>Courier New</vt:lpstr>
      <vt:lpstr>Symbol</vt:lpstr>
      <vt:lpstr>Wingdings</vt:lpstr>
      <vt:lpstr>Wingdings 3</vt:lpstr>
      <vt:lpstr>Slice</vt:lpstr>
      <vt:lpstr>Towards Q-learning</vt:lpstr>
      <vt:lpstr>References</vt:lpstr>
      <vt:lpstr>UC Berkeley CS188 is a great resource</vt:lpstr>
      <vt:lpstr>overview</vt:lpstr>
      <vt:lpstr>Types of Machine Learning</vt:lpstr>
      <vt:lpstr>Markov decision processes</vt:lpstr>
      <vt:lpstr>Markov decision processes</vt:lpstr>
      <vt:lpstr>Markov decision processes</vt:lpstr>
      <vt:lpstr>What is Markov about MDPs?</vt:lpstr>
      <vt:lpstr>PowerPoint Presentation</vt:lpstr>
      <vt:lpstr>Example: Grid World</vt:lpstr>
      <vt:lpstr>Grid World Actions</vt:lpstr>
      <vt:lpstr>Optimal Policies</vt:lpstr>
      <vt:lpstr>MDP quantities and the bellman equations</vt:lpstr>
      <vt:lpstr>MDP Quantities</vt:lpstr>
      <vt:lpstr>Optimal Quantities</vt:lpstr>
      <vt:lpstr>The Bellman Equations</vt:lpstr>
      <vt:lpstr>4 MDP Algorithms</vt:lpstr>
      <vt:lpstr>4 mdp algorithms</vt:lpstr>
      <vt:lpstr>Expectimax: top-down, Recursive</vt:lpstr>
      <vt:lpstr>Expectimax: A game against Nature</vt:lpstr>
      <vt:lpstr>Expectimax: top-down, Recursive</vt:lpstr>
      <vt:lpstr>Value Iteration uses dynamic programming</vt:lpstr>
      <vt:lpstr>PowerPoint Presentation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Policy Iteration</vt:lpstr>
      <vt:lpstr>PowerPoint Presentation</vt:lpstr>
      <vt:lpstr>policy iteration Example (0)</vt:lpstr>
      <vt:lpstr>policy iteration Example (1)</vt:lpstr>
      <vt:lpstr>policy iteration Example (2)</vt:lpstr>
      <vt:lpstr>policy iteration Example (3)</vt:lpstr>
      <vt:lpstr>Reinforcement Learning</vt:lpstr>
      <vt:lpstr>Reinforcement Learning: the basic idea</vt:lpstr>
      <vt:lpstr>Offline vs. Online</vt:lpstr>
      <vt:lpstr>the Learning framework</vt:lpstr>
      <vt:lpstr>Reinforcement Learning</vt:lpstr>
      <vt:lpstr>Model-based reinforcement learning</vt:lpstr>
      <vt:lpstr>Model-Based Learning</vt:lpstr>
      <vt:lpstr>Learn the reward and transition distributions</vt:lpstr>
      <vt:lpstr>Transition/reward parameter table</vt:lpstr>
      <vt:lpstr>Model-based RL</vt:lpstr>
      <vt:lpstr>Model-based rl: Pros and cons</vt:lpstr>
      <vt:lpstr>Model-free reinforcement learning: Q-Learning</vt:lpstr>
      <vt:lpstr>Q-Learning</vt:lpstr>
      <vt:lpstr>Recall The Bellman Equations</vt:lpstr>
      <vt:lpstr>From Value Iteration to Q-Value Iteration</vt:lpstr>
      <vt:lpstr>Q-Learning</vt:lpstr>
      <vt:lpstr>Q-Learning update rule</vt:lpstr>
      <vt:lpstr>relation to exponential Smoothing</vt:lpstr>
      <vt:lpstr>exponential Smoothing (2)</vt:lpstr>
      <vt:lpstr>exponential Smoothing Example</vt:lpstr>
      <vt:lpstr>Q-Learning algorithm</vt:lpstr>
      <vt:lpstr>Choosing the Action</vt:lpstr>
      <vt:lpstr>Exploration risk</vt:lpstr>
      <vt:lpstr>Exploration risk</vt:lpstr>
      <vt:lpstr>Next Time: More Model-free 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</dc:title>
  <dc:creator>Scott O'Hara</dc:creator>
  <cp:lastModifiedBy>Scott O'Hara</cp:lastModifiedBy>
  <cp:revision>83</cp:revision>
  <dcterms:created xsi:type="dcterms:W3CDTF">2018-10-02T17:18:52Z</dcterms:created>
  <dcterms:modified xsi:type="dcterms:W3CDTF">2018-10-03T22:21:01Z</dcterms:modified>
</cp:coreProperties>
</file>