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44" r:id="rId2"/>
    <p:sldId id="268" r:id="rId3"/>
    <p:sldId id="277" r:id="rId4"/>
    <p:sldId id="1018" r:id="rId5"/>
    <p:sldId id="1026" r:id="rId6"/>
    <p:sldId id="345" r:id="rId7"/>
    <p:sldId id="283" r:id="rId8"/>
    <p:sldId id="1011" r:id="rId9"/>
    <p:sldId id="1031" r:id="rId10"/>
    <p:sldId id="347" r:id="rId11"/>
    <p:sldId id="1027" r:id="rId12"/>
    <p:sldId id="1032" r:id="rId13"/>
    <p:sldId id="1033" r:id="rId14"/>
    <p:sldId id="936" r:id="rId15"/>
    <p:sldId id="296" r:id="rId16"/>
    <p:sldId id="797" r:id="rId17"/>
    <p:sldId id="799" r:id="rId18"/>
    <p:sldId id="1034" r:id="rId19"/>
    <p:sldId id="997" r:id="rId20"/>
    <p:sldId id="999" r:id="rId21"/>
    <p:sldId id="770" r:id="rId22"/>
    <p:sldId id="939" r:id="rId23"/>
    <p:sldId id="940" r:id="rId24"/>
    <p:sldId id="1009" r:id="rId25"/>
    <p:sldId id="369" r:id="rId26"/>
    <p:sldId id="1035" r:id="rId27"/>
    <p:sldId id="980" r:id="rId28"/>
    <p:sldId id="982" r:id="rId29"/>
    <p:sldId id="978" r:id="rId30"/>
    <p:sldId id="10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12175-3530-4F34-8CEC-60139D6F8854}" v="1" dt="2020-08-20T21:07:36.804"/>
    <p1510:client id="{AD2005EC-DB86-4D53-AB5D-7B3387DB99D6}" v="34" dt="2020-08-20T20:50:36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11" autoAdjust="0"/>
  </p:normalViewPr>
  <p:slideViewPr>
    <p:cSldViewPr snapToGrid="0">
      <p:cViewPr varScale="1">
        <p:scale>
          <a:sx n="82" d="100"/>
          <a:sy n="82" d="100"/>
        </p:scale>
        <p:origin x="120" y="366"/>
      </p:cViewPr>
      <p:guideLst/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O'Hara" userId="4af207364510c311" providerId="LiveId" clId="{AD2005EC-DB86-4D53-AB5D-7B3387DB99D6}"/>
    <pc:docChg chg="custSel modSld">
      <pc:chgData name="Scott O'Hara" userId="4af207364510c311" providerId="LiveId" clId="{AD2005EC-DB86-4D53-AB5D-7B3387DB99D6}" dt="2020-08-20T20:52:10.128" v="64" actId="20577"/>
      <pc:docMkLst>
        <pc:docMk/>
      </pc:docMkLst>
      <pc:sldChg chg="modSp mod">
        <pc:chgData name="Scott O'Hara" userId="4af207364510c311" providerId="LiveId" clId="{AD2005EC-DB86-4D53-AB5D-7B3387DB99D6}" dt="2020-08-20T20:42:09.093" v="6" actId="14100"/>
        <pc:sldMkLst>
          <pc:docMk/>
          <pc:sldMk cId="978282045" sldId="296"/>
        </pc:sldMkLst>
        <pc:spChg chg="mod">
          <ac:chgData name="Scott O'Hara" userId="4af207364510c311" providerId="LiveId" clId="{AD2005EC-DB86-4D53-AB5D-7B3387DB99D6}" dt="2020-08-20T20:42:09.093" v="6" actId="14100"/>
          <ac:spMkLst>
            <pc:docMk/>
            <pc:sldMk cId="978282045" sldId="296"/>
            <ac:spMk id="8" creationId="{A4283A9E-7656-46EF-BF1D-EA6FEE585D5A}"/>
          </ac:spMkLst>
        </pc:spChg>
      </pc:sldChg>
      <pc:sldChg chg="modSp mod">
        <pc:chgData name="Scott O'Hara" userId="4af207364510c311" providerId="LiveId" clId="{AD2005EC-DB86-4D53-AB5D-7B3387DB99D6}" dt="2020-08-20T20:48:35.093" v="42" actId="1036"/>
        <pc:sldMkLst>
          <pc:docMk/>
          <pc:sldMk cId="0" sldId="770"/>
        </pc:sldMkLst>
        <pc:spChg chg="mod">
          <ac:chgData name="Scott O'Hara" userId="4af207364510c311" providerId="LiveId" clId="{AD2005EC-DB86-4D53-AB5D-7B3387DB99D6}" dt="2020-08-20T20:48:35.093" v="42" actId="1036"/>
          <ac:spMkLst>
            <pc:docMk/>
            <pc:sldMk cId="0" sldId="770"/>
            <ac:spMk id="21" creationId="{2F657E8F-56C6-4096-A49A-5479EB096E0B}"/>
          </ac:spMkLst>
        </pc:spChg>
      </pc:sldChg>
      <pc:sldChg chg="modSp mod">
        <pc:chgData name="Scott O'Hara" userId="4af207364510c311" providerId="LiveId" clId="{AD2005EC-DB86-4D53-AB5D-7B3387DB99D6}" dt="2020-08-20T20:42:23.235" v="7" actId="14100"/>
        <pc:sldMkLst>
          <pc:docMk/>
          <pc:sldMk cId="2578099873" sldId="797"/>
        </pc:sldMkLst>
        <pc:spChg chg="mod">
          <ac:chgData name="Scott O'Hara" userId="4af207364510c311" providerId="LiveId" clId="{AD2005EC-DB86-4D53-AB5D-7B3387DB99D6}" dt="2020-08-20T20:42:23.235" v="7" actId="14100"/>
          <ac:spMkLst>
            <pc:docMk/>
            <pc:sldMk cId="2578099873" sldId="797"/>
            <ac:spMk id="27" creationId="{B4CE9B37-BF43-4B2F-BBFB-13D15E1FF5A4}"/>
          </ac:spMkLst>
        </pc:spChg>
      </pc:sldChg>
      <pc:sldChg chg="modSp mod">
        <pc:chgData name="Scott O'Hara" userId="4af207364510c311" providerId="LiveId" clId="{AD2005EC-DB86-4D53-AB5D-7B3387DB99D6}" dt="2020-08-20T20:42:58.936" v="11" actId="1076"/>
        <pc:sldMkLst>
          <pc:docMk/>
          <pc:sldMk cId="1576839770" sldId="799"/>
        </pc:sldMkLst>
        <pc:spChg chg="mod">
          <ac:chgData name="Scott O'Hara" userId="4af207364510c311" providerId="LiveId" clId="{AD2005EC-DB86-4D53-AB5D-7B3387DB99D6}" dt="2020-08-20T20:42:58.936" v="11" actId="1076"/>
          <ac:spMkLst>
            <pc:docMk/>
            <pc:sldMk cId="1576839770" sldId="799"/>
            <ac:spMk id="49" creationId="{BC77E845-648C-49D3-92A7-972F9BEF83B9}"/>
          </ac:spMkLst>
        </pc:spChg>
      </pc:sldChg>
      <pc:sldChg chg="modSp mod">
        <pc:chgData name="Scott O'Hara" userId="4af207364510c311" providerId="LiveId" clId="{AD2005EC-DB86-4D53-AB5D-7B3387DB99D6}" dt="2020-08-20T20:50:36.222" v="60" actId="20577"/>
        <pc:sldMkLst>
          <pc:docMk/>
          <pc:sldMk cId="3631785294" sldId="939"/>
        </pc:sldMkLst>
        <pc:spChg chg="mod">
          <ac:chgData name="Scott O'Hara" userId="4af207364510c311" providerId="LiveId" clId="{AD2005EC-DB86-4D53-AB5D-7B3387DB99D6}" dt="2020-08-20T20:50:36.222" v="60" actId="20577"/>
          <ac:spMkLst>
            <pc:docMk/>
            <pc:sldMk cId="3631785294" sldId="939"/>
            <ac:spMk id="1810435" creationId="{00000000-0000-0000-0000-000000000000}"/>
          </ac:spMkLst>
        </pc:spChg>
      </pc:sldChg>
      <pc:sldChg chg="modSp mod">
        <pc:chgData name="Scott O'Hara" userId="4af207364510c311" providerId="LiveId" clId="{AD2005EC-DB86-4D53-AB5D-7B3387DB99D6}" dt="2020-08-20T20:43:45.953" v="17" actId="14100"/>
        <pc:sldMkLst>
          <pc:docMk/>
          <pc:sldMk cId="4215947243" sldId="982"/>
        </pc:sldMkLst>
        <pc:spChg chg="mod">
          <ac:chgData name="Scott O'Hara" userId="4af207364510c311" providerId="LiveId" clId="{AD2005EC-DB86-4D53-AB5D-7B3387DB99D6}" dt="2020-08-20T20:43:45.953" v="17" actId="14100"/>
          <ac:spMkLst>
            <pc:docMk/>
            <pc:sldMk cId="4215947243" sldId="982"/>
            <ac:spMk id="5" creationId="{F76C0438-C309-4D6F-9357-9BB3E9AEF04D}"/>
          </ac:spMkLst>
        </pc:spChg>
      </pc:sldChg>
      <pc:sldChg chg="modSp mod modNotesTx">
        <pc:chgData name="Scott O'Hara" userId="4af207364510c311" providerId="LiveId" clId="{AD2005EC-DB86-4D53-AB5D-7B3387DB99D6}" dt="2020-08-20T20:45:25.860" v="18" actId="6549"/>
        <pc:sldMkLst>
          <pc:docMk/>
          <pc:sldMk cId="3320444405" sldId="997"/>
        </pc:sldMkLst>
        <pc:spChg chg="mod">
          <ac:chgData name="Scott O'Hara" userId="4af207364510c311" providerId="LiveId" clId="{AD2005EC-DB86-4D53-AB5D-7B3387DB99D6}" dt="2020-08-20T20:43:12.037" v="13" actId="1076"/>
          <ac:spMkLst>
            <pc:docMk/>
            <pc:sldMk cId="3320444405" sldId="997"/>
            <ac:spMk id="49" creationId="{BC77E845-648C-49D3-92A7-972F9BEF83B9}"/>
          </ac:spMkLst>
        </pc:spChg>
      </pc:sldChg>
      <pc:sldChg chg="modSp mod modNotesTx">
        <pc:chgData name="Scott O'Hara" userId="4af207364510c311" providerId="LiveId" clId="{AD2005EC-DB86-4D53-AB5D-7B3387DB99D6}" dt="2020-08-20T20:45:41.576" v="19" actId="6549"/>
        <pc:sldMkLst>
          <pc:docMk/>
          <pc:sldMk cId="4143572070" sldId="999"/>
        </pc:sldMkLst>
        <pc:spChg chg="mod">
          <ac:chgData name="Scott O'Hara" userId="4af207364510c311" providerId="LiveId" clId="{AD2005EC-DB86-4D53-AB5D-7B3387DB99D6}" dt="2020-08-20T20:43:31.841" v="16" actId="1076"/>
          <ac:spMkLst>
            <pc:docMk/>
            <pc:sldMk cId="4143572070" sldId="999"/>
            <ac:spMk id="49" creationId="{BC77E845-648C-49D3-92A7-972F9BEF83B9}"/>
          </ac:spMkLst>
        </pc:spChg>
      </pc:sldChg>
      <pc:sldChg chg="modSp mod">
        <pc:chgData name="Scott O'Hara" userId="4af207364510c311" providerId="LiveId" clId="{AD2005EC-DB86-4D53-AB5D-7B3387DB99D6}" dt="2020-08-20T20:52:10.128" v="64" actId="20577"/>
        <pc:sldMkLst>
          <pc:docMk/>
          <pc:sldMk cId="2095414343" sldId="1009"/>
        </pc:sldMkLst>
        <pc:spChg chg="mod">
          <ac:chgData name="Scott O'Hara" userId="4af207364510c311" providerId="LiveId" clId="{AD2005EC-DB86-4D53-AB5D-7B3387DB99D6}" dt="2020-08-20T20:52:10.128" v="64" actId="20577"/>
          <ac:spMkLst>
            <pc:docMk/>
            <pc:sldMk cId="2095414343" sldId="1009"/>
            <ac:spMk id="2" creationId="{E434F65A-AF18-4CE6-845A-DA5FA3A2EA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D681-E138-4B5B-81B9-7AAC1FF8D0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9CC6-3086-4083-AF8A-070D06C6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2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1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22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7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6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27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home.html" TargetMode="External"/><Relationship Id="rId2" Type="http://schemas.openxmlformats.org/officeDocument/2006/relationships/hyperlink" Target="https://www.intel.ai/demystifying-deep-reinforcement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rvard-ml-courses.github.io/cs181-web-2017/" TargetMode="External"/><Relationship Id="rId4" Type="http://schemas.openxmlformats.org/officeDocument/2006/relationships/hyperlink" Target="https://github.com/wihl/cs181-spring201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ai/demystifying-deep-reinforcement-learn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crafters.berkeley.edu/~cs188/sp20/" TargetMode="External"/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scrafters.berkeley.edu/~cs188/%7bsp|fa%7d%3cyr%3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Introduction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To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5085967" cy="785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1" y="417919"/>
            <a:ext cx="4231004" cy="209231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</a:t>
            </a:r>
            <a:br>
              <a:rPr lang="en-US" sz="3200" dirty="0"/>
            </a:br>
            <a:r>
              <a:rPr lang="en-US" sz="3200" dirty="0"/>
              <a:t>Reinforcement Learning</a:t>
            </a:r>
            <a:br>
              <a:rPr lang="en-US" sz="3200" dirty="0"/>
            </a:br>
            <a:r>
              <a:rPr lang="en-US" sz="3200" dirty="0"/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1533548" y="3181285"/>
            <a:ext cx="873182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300" dirty="0"/>
              <a:t>Agent must learn to act to maximize expected rewards.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300" dirty="0"/>
              <a:t>Agent knows the current state </a:t>
            </a:r>
            <a:r>
              <a:rPr lang="en-US" sz="2300" i="1" dirty="0"/>
              <a:t>s</a:t>
            </a:r>
            <a:r>
              <a:rPr lang="en-US" sz="2300" dirty="0"/>
              <a:t>, takes action </a:t>
            </a:r>
            <a:r>
              <a:rPr lang="en-US" sz="2300" b="1" i="1" dirty="0"/>
              <a:t>a</a:t>
            </a:r>
            <a:r>
              <a:rPr lang="en-US" sz="2300" i="1" dirty="0"/>
              <a:t>,</a:t>
            </a:r>
            <a:r>
              <a:rPr lang="en-US" sz="2300" dirty="0"/>
              <a:t> receives a reward</a:t>
            </a:r>
            <a:r>
              <a:rPr lang="en-US" sz="2300" i="1" dirty="0"/>
              <a:t> </a:t>
            </a:r>
            <a:r>
              <a:rPr lang="en-US" sz="2300" b="1" i="1" dirty="0"/>
              <a:t>r</a:t>
            </a:r>
            <a:r>
              <a:rPr lang="en-US" sz="2300" i="1" dirty="0"/>
              <a:t> </a:t>
            </a:r>
            <a:r>
              <a:rPr lang="en-US" sz="2300" dirty="0"/>
              <a:t>and observes the next state </a:t>
            </a:r>
            <a:r>
              <a:rPr lang="en-US" sz="2300" b="1" i="1" dirty="0"/>
              <a:t>s’.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300" i="1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300" dirty="0"/>
              <a:t>Agent has </a:t>
            </a:r>
            <a:r>
              <a:rPr lang="en-US" sz="2300" b="1" dirty="0"/>
              <a:t>no access</a:t>
            </a:r>
            <a:r>
              <a:rPr lang="en-US" sz="2300" dirty="0"/>
              <a:t> to the reward model </a:t>
            </a:r>
            <a:r>
              <a:rPr lang="en-US" sz="2300" b="1" i="1" dirty="0"/>
              <a:t>r(s,a,s’)</a:t>
            </a:r>
            <a:r>
              <a:rPr lang="en-US" sz="2300" dirty="0"/>
              <a:t> or the transition model </a:t>
            </a:r>
            <a:r>
              <a:rPr lang="en-US" sz="2300" b="1" i="1" dirty="0"/>
              <a:t>T(s,a,s’).</a:t>
            </a:r>
          </a:p>
          <a:p>
            <a:endParaRPr lang="en-US" sz="23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300" dirty="0"/>
              <a:t>All learning is based on observed samples of outcomes.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5100987" y="490553"/>
            <a:ext cx="6362861" cy="2310202"/>
            <a:chOff x="2147848" y="1447800"/>
            <a:chExt cx="77293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277000" y="2635901"/>
              <a:ext cx="1600200" cy="48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6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43" y="226487"/>
            <a:ext cx="11254313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Reinforcement learning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720898" y="1538528"/>
            <a:ext cx="107502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b="1" dirty="0"/>
              <a:t>Model-based RL algorithms</a:t>
            </a:r>
            <a:r>
              <a:rPr lang="en-US" sz="3200" dirty="0"/>
              <a:t> are based on the various MDP algorithms and try to learn the reward and transition models by exploring the environment.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b="1" dirty="0"/>
              <a:t>Model-free RL algorithms </a:t>
            </a:r>
            <a:r>
              <a:rPr lang="en-US" sz="3200" dirty="0"/>
              <a:t>ignore the reward and transition models and try to learn the value functions directly.</a:t>
            </a:r>
          </a:p>
        </p:txBody>
      </p:sp>
    </p:spTree>
    <p:extLst>
      <p:ext uri="{BB962C8B-B14F-4D97-AF65-F5344CB8AC3E}">
        <p14:creationId xmlns:p14="http://schemas.microsoft.com/office/powerpoint/2010/main" val="32544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505" y="386769"/>
            <a:ext cx="8758990" cy="75623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/>
              <a:t>Model-Based RL pros and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6B2FA-E8CF-4E1C-BD43-0F102ACFF143}"/>
              </a:ext>
            </a:extLst>
          </p:cNvPr>
          <p:cNvSpPr/>
          <p:nvPr/>
        </p:nvSpPr>
        <p:spPr>
          <a:xfrm>
            <a:off x="518933" y="1874728"/>
            <a:ext cx="111541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prstClr val="white"/>
                </a:solidFill>
              </a:rPr>
              <a:t>Pros: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Makes maximal use of experience.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Solves model optimally, given enough experience.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prstClr val="white"/>
              </a:solidFill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prstClr val="white"/>
                </a:solidFill>
              </a:rPr>
              <a:t>Cons: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Requires a computationally expensive solution procedure.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Requires the model to be small enough to solve</a:t>
            </a:r>
          </a:p>
        </p:txBody>
      </p:sp>
    </p:spTree>
    <p:extLst>
      <p:ext uri="{BB962C8B-B14F-4D97-AF65-F5344CB8AC3E}">
        <p14:creationId xmlns:p14="http://schemas.microsoft.com/office/powerpoint/2010/main" val="332602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505" y="386769"/>
            <a:ext cx="8758990" cy="75623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/>
              <a:t>Model-Free RL pros and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6B2FA-E8CF-4E1C-BD43-0F102ACFF143}"/>
              </a:ext>
            </a:extLst>
          </p:cNvPr>
          <p:cNvSpPr/>
          <p:nvPr/>
        </p:nvSpPr>
        <p:spPr>
          <a:xfrm>
            <a:off x="696405" y="1491342"/>
            <a:ext cx="107991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prstClr val="white"/>
                </a:solidFill>
              </a:rPr>
              <a:t>Pros: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The solution procedure is much more efficient.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Can handle much larger models.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prstClr val="white"/>
              </a:solidFill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prstClr val="white"/>
                </a:solidFill>
              </a:rPr>
              <a:t>Cons: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Learns more slowly.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Does not learn as much as a model-based RL in a single training episode since it doesn’t learn the transition and reward models.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/>
              <a:t>Conclusion: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Model-free approaches are used for most real-world problems.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Examples: Q-Learning, Monte Carlo, SARSA, TD-Learning, Deep QL, etc.</a:t>
            </a:r>
          </a:p>
        </p:txBody>
      </p:sp>
    </p:spTree>
    <p:extLst>
      <p:ext uri="{BB962C8B-B14F-4D97-AF65-F5344CB8AC3E}">
        <p14:creationId xmlns:p14="http://schemas.microsoft.com/office/powerpoint/2010/main" val="108830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99" y="720968"/>
            <a:ext cx="8605494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209037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2" y="32084"/>
            <a:ext cx="10919011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RL is like A game against Nature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75DDA1-3209-4F2F-BA22-799110B233E3}"/>
              </a:ext>
            </a:extLst>
          </p:cNvPr>
          <p:cNvGrpSpPr/>
          <p:nvPr/>
        </p:nvGrpSpPr>
        <p:grpSpPr>
          <a:xfrm>
            <a:off x="1242066" y="4391014"/>
            <a:ext cx="10165740" cy="1938992"/>
            <a:chOff x="1962148" y="4492696"/>
            <a:chExt cx="9183665" cy="19389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53D919-221E-4D00-B650-AD2BE7B29895}"/>
                </a:ext>
              </a:extLst>
            </p:cNvPr>
            <p:cNvSpPr txBox="1"/>
            <p:nvPr/>
          </p:nvSpPr>
          <p:spPr>
            <a:xfrm>
              <a:off x="1962148" y="4492696"/>
              <a:ext cx="91836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Reinforcement learning is like a game-playing algorithm. 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you move are called </a:t>
              </a:r>
              <a:r>
                <a:rPr lang="en-US" sz="2400" b="1" dirty="0"/>
                <a:t>states</a:t>
              </a:r>
              <a:r>
                <a:rPr lang="en-US" sz="2400" dirty="0"/>
                <a:t>: S (    )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nature “moves” are called </a:t>
              </a:r>
              <a:r>
                <a:rPr lang="en-US" sz="2400" b="1" dirty="0"/>
                <a:t>Q-states</a:t>
              </a:r>
              <a:r>
                <a:rPr lang="en-US" sz="2400" dirty="0"/>
                <a:t>: &lt;S,A&gt;  (      )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0030050-93F8-43C3-92CF-FFA3B4E14912}"/>
                </a:ext>
              </a:extLst>
            </p:cNvPr>
            <p:cNvSpPr/>
            <p:nvPr/>
          </p:nvSpPr>
          <p:spPr>
            <a:xfrm>
              <a:off x="8464203" y="5344415"/>
              <a:ext cx="255494" cy="242953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64FA90-B039-43CC-A51C-E4B10F1C8B07}"/>
                </a:ext>
              </a:extLst>
            </p:cNvPr>
            <p:cNvSpPr/>
            <p:nvPr/>
          </p:nvSpPr>
          <p:spPr>
            <a:xfrm>
              <a:off x="10362357" y="6086441"/>
              <a:ext cx="228600" cy="24472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283A9E-7656-46EF-BF1D-EA6FEE585D5A}"/>
              </a:ext>
            </a:extLst>
          </p:cNvPr>
          <p:cNvSpPr txBox="1"/>
          <p:nvPr/>
        </p:nvSpPr>
        <p:spPr>
          <a:xfrm>
            <a:off x="8435004" y="6567293"/>
            <a:ext cx="3679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ai.berkeley.edu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167EB3-CBAB-4595-A0D2-3FA408AB444E}"/>
              </a:ext>
            </a:extLst>
          </p:cNvPr>
          <p:cNvGrpSpPr/>
          <p:nvPr/>
        </p:nvGrpSpPr>
        <p:grpSpPr>
          <a:xfrm>
            <a:off x="2088670" y="856092"/>
            <a:ext cx="8267700" cy="3262684"/>
            <a:chOff x="1962150" y="892647"/>
            <a:chExt cx="8267700" cy="32626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7C984A-D2AD-4CC7-B87E-0EE6480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2150" y="977414"/>
              <a:ext cx="8267700" cy="3177917"/>
            </a:xfrm>
            <a:prstGeom prst="rect">
              <a:avLst/>
            </a:prstGeom>
          </p:spPr>
        </p:pic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04492A5-5AEA-4E12-941E-52F98BFC1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2053" y="892647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A42C9BB-9112-4120-B2D0-1D052D009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3628" y="2305207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020137C-B3AE-4EE8-BD90-F57E08FDD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0646" y="2300326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C16226-5242-4A90-BF72-4F3DBD132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0275" y="2305207"/>
              <a:ext cx="280616" cy="241063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60A0715-78D5-4330-8106-F818E919C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0089" y="2295971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E93E95BD-1FCD-4C00-B307-878B2424B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6221" y="1668552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47001E6D-8647-43DC-9FD7-468F31D3E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241" y="1668552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DFBFD8D-FB2F-4C6B-B36F-DD9C4D265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6676" y="3104806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544D47C-9442-40D2-B627-4CB942D3F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488" y="3104805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C24AD43-0308-40A3-B17D-84FA6519E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4524" y="3082804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009F89BA-0752-4FFE-8EA5-15F682A24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0864" y="3082803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CFF0D2CF-260D-4DA6-B65A-70C905AD4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127" y="3096993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E9B41BF0-BC8A-4ACF-8AFF-4C7515A7E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2467" y="3096992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440C22DF-8917-4353-9213-70E68C2F0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7730" y="3082804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EADAF97F-B076-480A-9FC5-9626145D1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4070" y="3082803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28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6407" y="1217878"/>
            <a:ext cx="6705600" cy="49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 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rPr>
              <a:t>V(s)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q-state (s,a)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Q(s,a)</a:t>
            </a:r>
            <a:r>
              <a:rPr kumimoji="0" lang="en-US" sz="2800" b="0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</a:rPr>
              <a:t>(s)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optimal action from state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808" y="383343"/>
            <a:ext cx="5394384" cy="797983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Quantities to optimize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162800" y="1552343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CE9B37-BF43-4B2F-BBFB-13D15E1FF5A4}"/>
              </a:ext>
            </a:extLst>
          </p:cNvPr>
          <p:cNvSpPr txBox="1"/>
          <p:nvPr/>
        </p:nvSpPr>
        <p:spPr>
          <a:xfrm>
            <a:off x="8448675" y="6500284"/>
            <a:ext cx="3610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ai.berkeley.edu</a:t>
            </a:r>
          </a:p>
        </p:txBody>
      </p:sp>
    </p:spTree>
    <p:extLst>
      <p:ext uri="{BB962C8B-B14F-4D97-AF65-F5344CB8AC3E}">
        <p14:creationId xmlns:p14="http://schemas.microsoft.com/office/powerpoint/2010/main" val="257809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61572" y="1703720"/>
                <a:ext cx="7976184" cy="246632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 Bellman Equations define a relationship, which when satisfied guarantees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𝑽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𝒔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𝑸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are optimal for each state and action.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This in turn guarantees that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is optimal.</a:t>
                </a:r>
                <a:r>
                  <a:rPr lang="en-US" sz="2400" dirty="0">
                    <a:solidFill>
                      <a:srgbClr val="CC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	</a:t>
                </a:r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𝒔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𝑸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action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a.</a:t>
                </a:r>
                <a:endParaRPr lang="en-US" sz="2400" dirty="0">
                  <a:solidFill>
                    <a:schemeClr val="tx1"/>
                  </a:solidFill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mc:Choice>
        <mc:Fallback xmlns="">
          <p:sp>
            <p:nvSpPr>
              <p:cNvPr id="665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572" y="1703720"/>
                <a:ext cx="7976184" cy="2466321"/>
              </a:xfrm>
              <a:blipFill>
                <a:blip r:embed="rId3"/>
                <a:stretch>
                  <a:fillRect l="-611" t="-12840" r="-15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58007" y="1559587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28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77E845-648C-49D3-92A7-972F9BEF83B9}"/>
              </a:ext>
            </a:extLst>
          </p:cNvPr>
          <p:cNvSpPr txBox="1"/>
          <p:nvPr/>
        </p:nvSpPr>
        <p:spPr>
          <a:xfrm>
            <a:off x="7559892" y="6360244"/>
            <a:ext cx="3635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ai.berkeley.edu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7BCCE-9DBB-415F-BA61-7034F5B4A49F}"/>
              </a:ext>
            </a:extLst>
          </p:cNvPr>
          <p:cNvSpPr txBox="1"/>
          <p:nvPr/>
        </p:nvSpPr>
        <p:spPr>
          <a:xfrm>
            <a:off x="7559892" y="6546470"/>
            <a:ext cx="459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CS181 – Machine Learning, D. Parkes, Harvard Univ, Spring 2017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59E5F5C-7D3C-4BE9-B927-40872F2E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867" y="312835"/>
            <a:ext cx="9086265" cy="5898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 Bellman Equations</a:t>
            </a:r>
          </a:p>
        </p:txBody>
      </p:sp>
    </p:spTree>
    <p:extLst>
      <p:ext uri="{BB962C8B-B14F-4D97-AF65-F5344CB8AC3E}">
        <p14:creationId xmlns:p14="http://schemas.microsoft.com/office/powerpoint/2010/main" val="157683977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867" y="312835"/>
            <a:ext cx="9086265" cy="5898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 Bellman Equations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  <p:pic>
        <p:nvPicPr>
          <p:cNvPr id="10" name="Picture 9" descr="txp_fig">
            <a:extLst>
              <a:ext uri="{FF2B5EF4-FFF2-40B4-BE49-F238E27FC236}">
                <a16:creationId xmlns:a16="http://schemas.microsoft.com/office/drawing/2014/main" id="{FBF6ADAA-27FB-487C-9F86-02A3FD38A7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444639" y="1925654"/>
            <a:ext cx="2734766" cy="36015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>
            <a:extLst>
              <a:ext uri="{FF2B5EF4-FFF2-40B4-BE49-F238E27FC236}">
                <a16:creationId xmlns:a16="http://schemas.microsoft.com/office/drawing/2014/main" id="{DDB98B41-8B4C-4810-B259-A8EF27AD70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46515" y="3129140"/>
            <a:ext cx="4938237" cy="527304"/>
          </a:xfrm>
          <a:prstGeom prst="rect">
            <a:avLst/>
          </a:prstGeom>
          <a:noFill/>
          <a:ln/>
          <a:effectLst/>
        </p:spPr>
      </p:pic>
      <p:grpSp>
        <p:nvGrpSpPr>
          <p:cNvPr id="14" name="Group 4">
            <a:extLst>
              <a:ext uri="{FF2B5EF4-FFF2-40B4-BE49-F238E27FC236}">
                <a16:creationId xmlns:a16="http://schemas.microsoft.com/office/drawing/2014/main" id="{8B2193BC-B3ED-48CD-A70B-232EC9F493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5319" y="1707077"/>
            <a:ext cx="3603719" cy="3256809"/>
            <a:chOff x="2400" y="1401"/>
            <a:chExt cx="1392" cy="1258"/>
          </a:xfrm>
        </p:grpSpPr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305ED26C-FFBA-4858-830E-A0CF0D3E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6" name="Group 6">
              <a:extLst>
                <a:ext uri="{FF2B5EF4-FFF2-40B4-BE49-F238E27FC236}">
                  <a16:creationId xmlns:a16="http://schemas.microsoft.com/office/drawing/2014/main" id="{FC1E89C1-0BDF-4027-B199-CF1719856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5C61208F-D78E-4B4C-887E-E6CC783B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AE832EAC-8F22-4936-819D-540F2441A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128BBDE2-4B1C-49E7-BDEE-3D79151E4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DEAC615C-B4F3-4810-A837-B692D99F2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EBF138EE-BE37-46A4-94BD-40C8D356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A1CC06BD-86A9-4455-9772-0A0B76CE9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5" name="Line 13">
                <a:extLst>
                  <a:ext uri="{FF2B5EF4-FFF2-40B4-BE49-F238E27FC236}">
                    <a16:creationId xmlns:a16="http://schemas.microsoft.com/office/drawing/2014/main" id="{C892A1AB-ABC9-4B9D-A9EC-7D8CAF7B3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2554DD92-4BFE-4AF4-98D5-55E7D826A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0D96E73B-E616-4F03-8319-F8FB6E478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A12281C6-6BFC-479E-A28C-BE7ACC690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76B8E8E2-AD29-46E8-B7E9-6520559AD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5EDF22BE-B7A3-408F-A1D5-07D2295D3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54F61CAB-1EA3-41C3-9586-72AB580A3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1974"/>
              <a:ext cx="26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5AEA2A19-F0F0-4434-9154-B694FFAE9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2267"/>
              <a:ext cx="313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5C770455-F44B-4EA3-B80D-C42EB19EC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18A80120-1110-44EF-BC8A-8C08E525C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08259E-8258-41BC-8558-D72E731FF2DF}"/>
              </a:ext>
            </a:extLst>
          </p:cNvPr>
          <p:cNvCxnSpPr>
            <a:cxnSpLocks/>
          </p:cNvCxnSpPr>
          <p:nvPr/>
        </p:nvCxnSpPr>
        <p:spPr>
          <a:xfrm>
            <a:off x="5393094" y="2105731"/>
            <a:ext cx="3195713" cy="0"/>
          </a:xfrm>
          <a:prstGeom prst="straightConnector1">
            <a:avLst/>
          </a:prstGeom>
          <a:ln w="508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EAD1B5-0D6A-4066-9A6F-72E2779B338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357241" y="3367843"/>
            <a:ext cx="1729318" cy="24949"/>
          </a:xfrm>
          <a:prstGeom prst="straightConnector1">
            <a:avLst/>
          </a:prstGeom>
          <a:ln w="508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0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151100" y="1455774"/>
            <a:ext cx="4852565" cy="39841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Focusing on different Bellman  Equations Gives Different Algorithms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The V* equation gives rise to these algorithms previously discussed: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Expectimax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Value Iteration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Policy Iteration</a:t>
            </a:r>
            <a:endParaRPr lang="en-US" sz="26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77E845-648C-49D3-92A7-972F9BEF83B9}"/>
              </a:ext>
            </a:extLst>
          </p:cNvPr>
          <p:cNvSpPr txBox="1"/>
          <p:nvPr/>
        </p:nvSpPr>
        <p:spPr>
          <a:xfrm>
            <a:off x="7559892" y="6354861"/>
            <a:ext cx="3709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ai.berkeley.edu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7BCCE-9DBB-415F-BA61-7034F5B4A49F}"/>
              </a:ext>
            </a:extLst>
          </p:cNvPr>
          <p:cNvSpPr txBox="1"/>
          <p:nvPr/>
        </p:nvSpPr>
        <p:spPr>
          <a:xfrm>
            <a:off x="7559892" y="6546470"/>
            <a:ext cx="459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CS181 – Machine Learning, D. Parkes, Harvard Univ, Spring 2017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C084B3-0A11-4B7A-866E-ABAC9D3A1A73}"/>
              </a:ext>
            </a:extLst>
          </p:cNvPr>
          <p:cNvGrpSpPr>
            <a:grpSpLocks noChangeAspect="1"/>
          </p:cNvGrpSpPr>
          <p:nvPr/>
        </p:nvGrpSpPr>
        <p:grpSpPr>
          <a:xfrm>
            <a:off x="5140853" y="1388496"/>
            <a:ext cx="6365947" cy="1518662"/>
            <a:chOff x="4458483" y="4550663"/>
            <a:chExt cx="6807280" cy="16239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72A517-A2CF-4334-B544-1E8A1E391CBD}"/>
                </a:ext>
              </a:extLst>
            </p:cNvPr>
            <p:cNvGrpSpPr/>
            <p:nvPr/>
          </p:nvGrpSpPr>
          <p:grpSpPr>
            <a:xfrm>
              <a:off x="4458483" y="4550663"/>
              <a:ext cx="6807280" cy="1623947"/>
              <a:chOff x="4458483" y="4550663"/>
              <a:chExt cx="6807280" cy="162394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6713F5-EE0B-47C2-A03B-18796525B5EF}"/>
                  </a:ext>
                </a:extLst>
              </p:cNvPr>
              <p:cNvSpPr/>
              <p:nvPr/>
            </p:nvSpPr>
            <p:spPr>
              <a:xfrm>
                <a:off x="4458483" y="4550663"/>
                <a:ext cx="6807280" cy="16239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4615627" y="4735953"/>
                <a:ext cx="3076881" cy="405209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48" name="Picture 47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4615627" y="5513022"/>
                <a:ext cx="5556003" cy="593269"/>
              </a:xfrm>
              <a:prstGeom prst="rect">
                <a:avLst/>
              </a:prstGeom>
              <a:noFill/>
              <a:ln/>
              <a:effectLst/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9B9C18-E2F0-4EB7-B383-9189D473678F}"/>
                </a:ext>
              </a:extLst>
            </p:cNvPr>
            <p:cNvSpPr txBox="1"/>
            <p:nvPr/>
          </p:nvSpPr>
          <p:spPr>
            <a:xfrm>
              <a:off x="10305895" y="4617942"/>
              <a:ext cx="615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7612E7-5FDE-4F91-870D-4428B83FEED7}"/>
                </a:ext>
              </a:extLst>
            </p:cNvPr>
            <p:cNvSpPr txBox="1"/>
            <p:nvPr/>
          </p:nvSpPr>
          <p:spPr>
            <a:xfrm>
              <a:off x="10328774" y="5429357"/>
              <a:ext cx="615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</a:rPr>
                <a:t>[2]</a:t>
              </a:r>
            </a:p>
          </p:txBody>
        </p:sp>
      </p:grpSp>
      <p:sp>
        <p:nvSpPr>
          <p:cNvPr id="8" name="Arrow: Down 7">
            <a:extLst>
              <a:ext uri="{FF2B5EF4-FFF2-40B4-BE49-F238E27FC236}">
                <a16:creationId xmlns:a16="http://schemas.microsoft.com/office/drawing/2014/main" id="{EB9E7D82-002A-4D87-B9E8-172EAF72D05A}"/>
              </a:ext>
            </a:extLst>
          </p:cNvPr>
          <p:cNvSpPr/>
          <p:nvPr/>
        </p:nvSpPr>
        <p:spPr>
          <a:xfrm>
            <a:off x="8051129" y="3163347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2FE9C3A-E031-416F-B338-DADA549E9427}"/>
              </a:ext>
            </a:extLst>
          </p:cNvPr>
          <p:cNvGrpSpPr/>
          <p:nvPr/>
        </p:nvGrpSpPr>
        <p:grpSpPr>
          <a:xfrm>
            <a:off x="5018092" y="4360638"/>
            <a:ext cx="6550704" cy="988540"/>
            <a:chOff x="3979804" y="4830982"/>
            <a:chExt cx="7550081" cy="98854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48231C-D567-4243-94E9-3B5D10DBCB62}"/>
                </a:ext>
              </a:extLst>
            </p:cNvPr>
            <p:cNvSpPr/>
            <p:nvPr/>
          </p:nvSpPr>
          <p:spPr>
            <a:xfrm>
              <a:off x="4086276" y="4836049"/>
              <a:ext cx="7337137" cy="9784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2BAFDD3-BE2F-4410-A2BC-8904ADE61BCA}"/>
                    </a:ext>
                  </a:extLst>
                </p:cNvPr>
                <p:cNvSpPr txBox="1"/>
                <p:nvPr/>
              </p:nvSpPr>
              <p:spPr>
                <a:xfrm>
                  <a:off x="3979804" y="4830982"/>
                  <a:ext cx="7550081" cy="988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2BAFDD3-BE2F-4410-A2BC-8904ADE61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804" y="4830982"/>
                  <a:ext cx="7550081" cy="9885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2">
            <a:extLst>
              <a:ext uri="{FF2B5EF4-FFF2-40B4-BE49-F238E27FC236}">
                <a16:creationId xmlns:a16="http://schemas.microsoft.com/office/drawing/2014/main" id="{8F1C2086-6043-4137-946F-25D750263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459" y="253603"/>
            <a:ext cx="9707639" cy="7210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The optimal Value utility Equation V*</a:t>
            </a:r>
          </a:p>
        </p:txBody>
      </p:sp>
    </p:spTree>
    <p:extLst>
      <p:ext uri="{BB962C8B-B14F-4D97-AF65-F5344CB8AC3E}">
        <p14:creationId xmlns:p14="http://schemas.microsoft.com/office/powerpoint/2010/main" val="332044440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685799"/>
            <a:ext cx="2959940" cy="91997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228" y="319505"/>
            <a:ext cx="7693629" cy="61169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“Demystifying Deep Reinforcement Learning,” 2015, Tambet Matiisen</a:t>
            </a:r>
          </a:p>
          <a:p>
            <a:r>
              <a:rPr lang="en-US" b="1" dirty="0">
                <a:solidFill>
                  <a:schemeClr val="tx1"/>
                </a:solidFill>
                <a:hlinkClick r:id="rId2"/>
              </a:rPr>
              <a:t>https://www.intel.ai/demystifying-deep-reinforcement-learning/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CS188 course at University of California, Berkeley:</a:t>
            </a:r>
          </a:p>
          <a:p>
            <a:r>
              <a:rPr lang="en-US" b="1" i="1" dirty="0"/>
              <a:t>CS188 – Introduction to Artificial Intelligence</a:t>
            </a:r>
            <a:r>
              <a:rPr lang="en-US" b="1" dirty="0"/>
              <a:t>, Profs. Dan Klein, Pieter Abbeel, et al.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http://ai.berkeley.edu/home.html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CS181 course at Harvard University: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Sarah Finney, Spring 2009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Prof. David C Brooks, Spring 2011</a:t>
            </a: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Ryan P. Adams, Spring 2014. 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https://github.com/wihl/cs181-spring2014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David Parkes, Spring 2017. </a:t>
            </a:r>
            <a:r>
              <a:rPr lang="en-US" b="1" dirty="0">
                <a:solidFill>
                  <a:schemeClr val="tx1"/>
                </a:solidFill>
                <a:hlinkClick r:id="rId5"/>
              </a:rPr>
              <a:t>https://harvard-ml-courses.github.io/cs181-web-2017/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sz="2100" b="1" i="1" dirty="0"/>
              <a:t>R. S. Sutton and A. G. Barto, Second edition. Cambridge, Massachusetts: The MIT Press, 2018.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819E5-D210-43D4-A829-3CCF4BF91B60}"/>
              </a:ext>
            </a:extLst>
          </p:cNvPr>
          <p:cNvSpPr/>
          <p:nvPr/>
        </p:nvSpPr>
        <p:spPr>
          <a:xfrm>
            <a:off x="463358" y="1605776"/>
            <a:ext cx="3401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The material for this talk is primarily drawn from the slides, notes and lectures of these courses with occasional reference to Sutton and Barto’s book.</a:t>
            </a: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225044" y="2062241"/>
            <a:ext cx="4075347" cy="2063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The Q* equation gives rise to the Q-Learning algorithm.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77E845-648C-49D3-92A7-972F9BEF83B9}"/>
              </a:ext>
            </a:extLst>
          </p:cNvPr>
          <p:cNvSpPr txBox="1"/>
          <p:nvPr/>
        </p:nvSpPr>
        <p:spPr>
          <a:xfrm>
            <a:off x="7559892" y="6364098"/>
            <a:ext cx="3638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ai.berkeley.edu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7BCCE-9DBB-415F-BA61-7034F5B4A49F}"/>
              </a:ext>
            </a:extLst>
          </p:cNvPr>
          <p:cNvSpPr txBox="1"/>
          <p:nvPr/>
        </p:nvSpPr>
        <p:spPr>
          <a:xfrm>
            <a:off x="7559892" y="6546470"/>
            <a:ext cx="459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CS181 – Machine Learning, D. Parkes, Harvard Univ, Spring 2017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C084B3-0A11-4B7A-866E-ABAC9D3A1A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6368" y="1510026"/>
            <a:ext cx="6365947" cy="1518662"/>
            <a:chOff x="4458483" y="4550663"/>
            <a:chExt cx="6807280" cy="16239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72A517-A2CF-4334-B544-1E8A1E391CBD}"/>
                </a:ext>
              </a:extLst>
            </p:cNvPr>
            <p:cNvGrpSpPr/>
            <p:nvPr/>
          </p:nvGrpSpPr>
          <p:grpSpPr>
            <a:xfrm>
              <a:off x="4458483" y="4550663"/>
              <a:ext cx="6807280" cy="1623947"/>
              <a:chOff x="4458483" y="4550663"/>
              <a:chExt cx="6807280" cy="162394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6713F5-EE0B-47C2-A03B-18796525B5EF}"/>
                  </a:ext>
                </a:extLst>
              </p:cNvPr>
              <p:cNvSpPr/>
              <p:nvPr/>
            </p:nvSpPr>
            <p:spPr>
              <a:xfrm>
                <a:off x="4458483" y="4550663"/>
                <a:ext cx="6807280" cy="16239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4615627" y="4735953"/>
                <a:ext cx="3076881" cy="405209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48" name="Picture 47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4615627" y="5513022"/>
                <a:ext cx="5556003" cy="593269"/>
              </a:xfrm>
              <a:prstGeom prst="rect">
                <a:avLst/>
              </a:prstGeom>
              <a:noFill/>
              <a:ln/>
              <a:effectLst/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9B9C18-E2F0-4EB7-B383-9189D473678F}"/>
                </a:ext>
              </a:extLst>
            </p:cNvPr>
            <p:cNvSpPr txBox="1"/>
            <p:nvPr/>
          </p:nvSpPr>
          <p:spPr>
            <a:xfrm>
              <a:off x="10305895" y="4617942"/>
              <a:ext cx="615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7612E7-5FDE-4F91-870D-4428B83FEED7}"/>
                </a:ext>
              </a:extLst>
            </p:cNvPr>
            <p:cNvSpPr txBox="1"/>
            <p:nvPr/>
          </p:nvSpPr>
          <p:spPr>
            <a:xfrm>
              <a:off x="10328774" y="5429357"/>
              <a:ext cx="615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</a:rPr>
                <a:t>[2]</a:t>
              </a:r>
            </a:p>
          </p:txBody>
        </p:sp>
      </p:grpSp>
      <p:sp>
        <p:nvSpPr>
          <p:cNvPr id="8" name="Arrow: Down 7">
            <a:extLst>
              <a:ext uri="{FF2B5EF4-FFF2-40B4-BE49-F238E27FC236}">
                <a16:creationId xmlns:a16="http://schemas.microsoft.com/office/drawing/2014/main" id="{EB9E7D82-002A-4D87-B9E8-172EAF72D05A}"/>
              </a:ext>
            </a:extLst>
          </p:cNvPr>
          <p:cNvSpPr/>
          <p:nvPr/>
        </p:nvSpPr>
        <p:spPr>
          <a:xfrm>
            <a:off x="7726644" y="3284877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8F1C2086-6043-4137-946F-25D750263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459" y="253603"/>
            <a:ext cx="9707639" cy="7210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The optimal Value utility Equation Q*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C565EE-AA86-4435-9472-98C089DC4E82}"/>
              </a:ext>
            </a:extLst>
          </p:cNvPr>
          <p:cNvGrpSpPr/>
          <p:nvPr/>
        </p:nvGrpSpPr>
        <p:grpSpPr>
          <a:xfrm>
            <a:off x="4300391" y="4473659"/>
            <a:ext cx="7337137" cy="996059"/>
            <a:chOff x="4086276" y="4818397"/>
            <a:chExt cx="7337137" cy="9960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B9A736-967A-4D64-B049-1325814BC16A}"/>
                </a:ext>
              </a:extLst>
            </p:cNvPr>
            <p:cNvSpPr/>
            <p:nvPr/>
          </p:nvSpPr>
          <p:spPr>
            <a:xfrm>
              <a:off x="4086276" y="4836049"/>
              <a:ext cx="7337137" cy="9784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1F531F-49DC-4C55-B663-D78E4126703C}"/>
                    </a:ext>
                  </a:extLst>
                </p:cNvPr>
                <p:cNvSpPr txBox="1"/>
                <p:nvPr/>
              </p:nvSpPr>
              <p:spPr>
                <a:xfrm>
                  <a:off x="4086276" y="4818397"/>
                  <a:ext cx="7337137" cy="988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1F531F-49DC-4C55-B663-D78E41267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276" y="4818397"/>
                  <a:ext cx="7337137" cy="9885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357207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2F238149-76A2-4B53-8378-A95BC032CD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04171" y="2870094"/>
                <a:ext cx="10512441" cy="32766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solidFill>
                      <a:schemeClr val="tx1"/>
                    </a:solidFill>
                  </a:rPr>
                  <a:t>Use sampling to learn Q(s,a) values as you go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Receive a sample transition: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(s,a,r,s’)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Consider your old estimate: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chemeClr val="bg1"/>
                        </a:solidFill>
                      </a:rPr>
                      <m:t>Q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Consider your new sample estimate: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Incorporate the new estimate into a running average based on the learning rate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2F238149-76A2-4B53-8378-A95BC032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71" y="2870094"/>
                <a:ext cx="10512441" cy="3276627"/>
              </a:xfrm>
              <a:prstGeom prst="rect">
                <a:avLst/>
              </a:prstGeo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DDC4FE-7A6B-4C90-94EB-5AF9B4ACD974}"/>
                  </a:ext>
                </a:extLst>
              </p:cNvPr>
              <p:cNvSpPr txBox="1"/>
              <p:nvPr/>
            </p:nvSpPr>
            <p:spPr>
              <a:xfrm>
                <a:off x="3294614" y="5970640"/>
                <a:ext cx="7166321" cy="668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DDC4FE-7A6B-4C90-94EB-5AF9B4AC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614" y="5970640"/>
                <a:ext cx="7166321" cy="668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DB2EB0-B043-4632-BD80-1043C12E28F2}"/>
                  </a:ext>
                </a:extLst>
              </p:cNvPr>
              <p:cNvSpPr txBox="1"/>
              <p:nvPr/>
            </p:nvSpPr>
            <p:spPr>
              <a:xfrm>
                <a:off x="2177844" y="2028006"/>
                <a:ext cx="7836312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func>
                                <m:func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sz="24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𝐦𝐚𝐱</m:t>
                                      </m:r>
                                    </m:e>
                                    <m:lim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DB2EB0-B043-4632-BD80-1043C12E2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844" y="2028006"/>
                <a:ext cx="7836312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0435" name="Rectangle 3"/>
          <p:cNvSpPr>
            <a:spLocks noGrp="1" noChangeArrowheads="1"/>
          </p:cNvSpPr>
          <p:nvPr>
            <p:ph idx="1"/>
          </p:nvPr>
        </p:nvSpPr>
        <p:spPr>
          <a:xfrm>
            <a:off x="1104171" y="887360"/>
            <a:ext cx="8394168" cy="114448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What to do about </a:t>
            </a:r>
            <a:r>
              <a:rPr lang="en-US" sz="2800" i="1" dirty="0">
                <a:solidFill>
                  <a:schemeClr val="tx1"/>
                </a:solidFill>
              </a:rPr>
              <a:t>T(s,a,s’)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i="1" dirty="0">
                <a:solidFill>
                  <a:schemeClr val="tx1"/>
                </a:solidFill>
              </a:rPr>
              <a:t>R(s,a,s’), </a:t>
            </a:r>
            <a:r>
              <a:rPr lang="en-US" sz="2800" dirty="0">
                <a:solidFill>
                  <a:schemeClr val="tx1"/>
                </a:solidFill>
              </a:rPr>
              <a:t>since we don’t have these functions?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6204" y="187682"/>
            <a:ext cx="6171400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Update Rule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657E8F-56C6-4096-A49A-5479EB096E0B}"/>
                  </a:ext>
                </a:extLst>
              </p:cNvPr>
              <p:cNvSpPr/>
              <p:nvPr/>
            </p:nvSpPr>
            <p:spPr>
              <a:xfrm>
                <a:off x="7301667" y="4631056"/>
                <a:ext cx="2995820" cy="575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657E8F-56C6-4096-A49A-5479EB096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667" y="4631056"/>
                <a:ext cx="2995820" cy="575222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10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38284" y="1024537"/>
                <a:ext cx="9599692" cy="447074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On transitioning from state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s</a:t>
                </a:r>
                <a:r>
                  <a:rPr lang="en-US" sz="2800" dirty="0">
                    <a:solidFill>
                      <a:schemeClr val="tx1"/>
                    </a:solidFill>
                  </a:rPr>
                  <a:t> to state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s’</a:t>
                </a:r>
                <a:r>
                  <a:rPr lang="en-US" sz="2800" dirty="0">
                    <a:solidFill>
                      <a:schemeClr val="tx1"/>
                    </a:solidFill>
                  </a:rPr>
                  <a:t> after taking action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,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and receiving reward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dirty="0">
                    <a:solidFill>
                      <a:schemeClr val="tx1"/>
                    </a:solidFill>
                  </a:rPr>
                  <a:t>, update: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the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learning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rate</a:t>
                </a:r>
              </a:p>
              <a:p>
                <a:pPr lvl="1"/>
                <a:r>
                  <a:rPr lang="en-US" sz="2600" dirty="0">
                    <a:solidFill>
                      <a:schemeClr val="tx1"/>
                    </a:solidFill>
                  </a:rPr>
                  <a:t>A large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results in quicker learning but may not converge.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is often decreased as learning goes on.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the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discount rate</a:t>
                </a:r>
                <a:r>
                  <a:rPr lang="en-US" sz="2800" dirty="0">
                    <a:solidFill>
                      <a:schemeClr val="tx1"/>
                    </a:solidFill>
                  </a:rPr>
                  <a:t> i.e., discounts future rewards.</a:t>
                </a:r>
              </a:p>
            </p:txBody>
          </p:sp>
        </mc:Choice>
        <mc:Fallback xmlns="">
          <p:sp>
            <p:nvSpPr>
              <p:cNvPr id="1810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284" y="1024537"/>
                <a:ext cx="9599692" cy="4470741"/>
              </a:xfrm>
              <a:blipFill>
                <a:blip r:embed="rId2"/>
                <a:stretch>
                  <a:fillRect l="-635" r="-952" b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8AA5F1-305B-4ED8-8B1F-04B1DEB191C8}"/>
                  </a:ext>
                </a:extLst>
              </p:cNvPr>
              <p:cNvSpPr txBox="1"/>
              <p:nvPr/>
            </p:nvSpPr>
            <p:spPr>
              <a:xfrm>
                <a:off x="2602526" y="2193310"/>
                <a:ext cx="8327151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func>
                            <m:func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8AA5F1-305B-4ED8-8B1F-04B1DEB1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526" y="2193310"/>
                <a:ext cx="8327151" cy="764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0358" y="222981"/>
            <a:ext cx="6055544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update rule (2)</a:t>
            </a:r>
          </a:p>
        </p:txBody>
      </p:sp>
    </p:spTree>
    <p:extLst>
      <p:ext uri="{BB962C8B-B14F-4D97-AF65-F5344CB8AC3E}">
        <p14:creationId xmlns:p14="http://schemas.microsoft.com/office/powerpoint/2010/main" val="3631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713" y="250973"/>
            <a:ext cx="5492573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A4FF0B-AB27-4593-B57E-74DA81A1AC8E}"/>
                  </a:ext>
                </a:extLst>
              </p:cNvPr>
              <p:cNvSpPr/>
              <p:nvPr/>
            </p:nvSpPr>
            <p:spPr>
              <a:xfrm>
                <a:off x="1373579" y="1286532"/>
                <a:ext cx="10133610" cy="4642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each state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s</a:t>
                </a:r>
                <a:r>
                  <a:rPr lang="en-US" sz="2800" i="1" dirty="0"/>
                  <a:t> </a:t>
                </a:r>
                <a:r>
                  <a:rPr lang="en-US" sz="2800" dirty="0"/>
                  <a:t>and action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2800" i="1" dirty="0"/>
                  <a:t>:</a:t>
                </a:r>
              </a:p>
              <a:p>
                <a:r>
                  <a:rPr lang="en-US" sz="2800" i="1" dirty="0"/>
                  <a:t>	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←0</m:t>
                    </m:r>
                  </m:oMath>
                </a14:m>
                <a:endParaRPr lang="en-US" sz="2800" i="1" dirty="0"/>
              </a:p>
              <a:p>
                <a:r>
                  <a:rPr lang="en-US" sz="2800" dirty="0"/>
                  <a:t>Observe initial state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s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r>
                  <a:rPr lang="en-US" sz="2800" b="1" dirty="0"/>
                  <a:t>Repeat:</a:t>
                </a:r>
              </a:p>
              <a:p>
                <a:r>
                  <a:rPr lang="en-US" sz="2800" dirty="0"/>
                  <a:t>	Select and carry out an action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US" sz="2800" dirty="0"/>
                  <a:t>	Receive reward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dirty="0"/>
                  <a:t> and observe new state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s’</a:t>
                </a:r>
                <a:endParaRPr lang="en-US" sz="2800" dirty="0">
                  <a:solidFill>
                    <a:schemeClr val="bg1"/>
                  </a:solidFill>
                </a:endParaRPr>
              </a:p>
              <a:p>
                <a:r>
                  <a:rPr lang="en-US" sz="2800" dirty="0"/>
                  <a:t>	With transition </a:t>
                </a:r>
                <a:r>
                  <a:rPr lang="en-US" sz="2800" dirty="0">
                    <a:solidFill>
                      <a:schemeClr val="bg1"/>
                    </a:solidFill>
                  </a:rPr>
                  <a:t>&lt;s,a,r,s’&gt;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/>
                  <a:t>update </a:t>
                </a:r>
                <a:r>
                  <a:rPr lang="en-US" sz="2800" dirty="0">
                    <a:solidFill>
                      <a:schemeClr val="bg1"/>
                    </a:solidFill>
                  </a:rPr>
                  <a:t>Q(s,a)</a:t>
                </a:r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	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i="1" dirty="0">
                  <a:solidFill>
                    <a:schemeClr val="bg1"/>
                  </a:solidFill>
                </a:endParaRPr>
              </a:p>
              <a:p>
                <a:r>
                  <a:rPr lang="en-US" sz="2800" b="1" dirty="0"/>
                  <a:t>Until</a:t>
                </a:r>
                <a:r>
                  <a:rPr lang="en-US" sz="2800" dirty="0"/>
                  <a:t> terminated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A4FF0B-AB27-4593-B57E-74DA81A1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579" y="1286532"/>
                <a:ext cx="10133610" cy="4642553"/>
              </a:xfrm>
              <a:prstGeom prst="rect">
                <a:avLst/>
              </a:prstGeom>
              <a:blipFill>
                <a:blip r:embed="rId2"/>
                <a:stretch>
                  <a:fillRect l="-1203" t="-1312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47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967" y="335665"/>
            <a:ext cx="8290066" cy="124345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The Q-Learning Algorithm </a:t>
            </a:r>
            <a:r>
              <a:rPr lang="en-US"/>
              <a:t>Converges to </a:t>
            </a:r>
            <a:r>
              <a:rPr lang="en-US" dirty="0"/>
              <a:t>the True q-value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C9598B-E102-4173-AFE8-7B5CC6580018}"/>
              </a:ext>
            </a:extLst>
          </p:cNvPr>
          <p:cNvSpPr/>
          <p:nvPr/>
        </p:nvSpPr>
        <p:spPr>
          <a:xfrm>
            <a:off x="4693919" y="6437376"/>
            <a:ext cx="71111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2"/>
              </a:rPr>
              <a:t>https://www.intel.ai/demystifying-deep-reinforcement-learning</a:t>
            </a:r>
            <a:r>
              <a:rPr lang="en-US" sz="1200" dirty="0"/>
              <a:t>&gt; [accessed 29 January 2020]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32B23-D795-4ACD-B15D-9DE870D0B531}"/>
              </a:ext>
            </a:extLst>
          </p:cNvPr>
          <p:cNvSpPr/>
          <p:nvPr/>
        </p:nvSpPr>
        <p:spPr>
          <a:xfrm>
            <a:off x="1138744" y="2023088"/>
            <a:ext cx="9914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>
                <a:solidFill>
                  <a:schemeClr val="bg1"/>
                </a:solidFill>
              </a:rPr>
              <a:t>max</a:t>
            </a:r>
            <a:r>
              <a:rPr lang="en-US" sz="2800" i="1" baseline="-25000" dirty="0" err="1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’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Q(</a:t>
            </a:r>
            <a:r>
              <a:rPr lang="en-US" sz="2800" i="1" dirty="0" err="1">
                <a:solidFill>
                  <a:schemeClr val="bg1"/>
                </a:solidFill>
              </a:rPr>
              <a:t>s’</a:t>
            </a:r>
            <a:r>
              <a:rPr lang="en-US" sz="2800" dirty="0" err="1">
                <a:solidFill>
                  <a:schemeClr val="bg1"/>
                </a:solidFill>
              </a:rPr>
              <a:t>,</a:t>
            </a:r>
            <a:r>
              <a:rPr lang="en-US" sz="2800" i="1" dirty="0" err="1">
                <a:solidFill>
                  <a:schemeClr val="bg1"/>
                </a:solidFill>
              </a:rPr>
              <a:t>a</a:t>
            </a:r>
            <a:r>
              <a:rPr lang="en-US" sz="2800" i="1" dirty="0">
                <a:solidFill>
                  <a:schemeClr val="bg1"/>
                </a:solidFill>
              </a:rPr>
              <a:t>’)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that we use to update </a:t>
            </a:r>
            <a:r>
              <a:rPr lang="en-US" sz="2800" i="1" dirty="0">
                <a:solidFill>
                  <a:schemeClr val="bg1"/>
                </a:solidFill>
              </a:rPr>
              <a:t>Q(s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i="1" dirty="0">
                <a:solidFill>
                  <a:schemeClr val="bg1"/>
                </a:solidFill>
              </a:rPr>
              <a:t>a)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is only an approximation and in early stages of learning it may be completely wrong.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However the approximation get more and more accurate with every iteration and it has been shown, that if we perform this update enough times, then the Q-function will converge and represent the true Q-value.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541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12" y="91563"/>
            <a:ext cx="8571907" cy="12875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choosing an action: exploration vs exploitation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800" y="1548226"/>
            <a:ext cx="11292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How should an agent choose an action? An obvious answer is simply to follow the current policy. However, this is often not the best way to improve your model.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Exploit: </a:t>
            </a:r>
            <a:r>
              <a:rPr lang="en-US" sz="3200" dirty="0"/>
              <a:t>use your current model to maximize the expected utility now.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Explore: </a:t>
            </a:r>
            <a:r>
              <a:rPr lang="en-US" sz="3200" dirty="0"/>
              <a:t>choose an action that will help you improve your model.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73142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49" y="168478"/>
            <a:ext cx="10835301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4400" dirty="0">
                <a:ea typeface="Cambria Math" panose="02040503050406030204" pitchFamily="18" charset="0"/>
              </a:rPr>
              <a:t>-Greedy </a:t>
            </a:r>
            <a:r>
              <a:rPr lang="en-US" sz="4200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909977" y="1195226"/>
                <a:ext cx="10506957" cy="5178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At time </a:t>
                </a:r>
                <a:r>
                  <a:rPr lang="en-US" sz="2800" i="1" dirty="0"/>
                  <a:t>t, </a:t>
                </a:r>
                <a:r>
                  <a:rPr lang="en-US" sz="2800" dirty="0"/>
                  <a:t>estimate the expected value for each action: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rewards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when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taken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prior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action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taken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prior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With probability 1 - </a:t>
                </a:r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ϵ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</a:t>
                </a:r>
                <a:r>
                  <a:rPr lang="en-US" sz="2800" dirty="0"/>
                  <a:t>elect the action with the maximum value.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With probability </a:t>
                </a:r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ϵ</a:t>
                </a:r>
                <a:r>
                  <a:rPr lang="en-US" sz="2800" dirty="0">
                    <a:ea typeface="Cambria Math" panose="02040503050406030204" pitchFamily="18" charset="0"/>
                  </a:rPr>
                  <a:t>, randomly select an action from all the actions with equal probability.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77" y="1195226"/>
                <a:ext cx="10506957" cy="5178212"/>
              </a:xfrm>
              <a:prstGeom prst="rect">
                <a:avLst/>
              </a:prstGeom>
              <a:blipFill>
                <a:blip r:embed="rId2"/>
                <a:stretch>
                  <a:fillRect l="-1044" t="-1176" r="-1508" b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6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427" y="646036"/>
            <a:ext cx="4343399" cy="22564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9" y="609601"/>
            <a:ext cx="6200452" cy="522387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260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445169"/>
            <a:ext cx="11093115" cy="7903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Q-Learning Example: Crawler Robot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34BC6-437B-4503-B689-001F93FF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22" y="2005764"/>
            <a:ext cx="9276330" cy="3817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C0438-C309-4D6F-9357-9BB3E9AEF04D}"/>
              </a:ext>
            </a:extLst>
          </p:cNvPr>
          <p:cNvSpPr txBox="1"/>
          <p:nvPr/>
        </p:nvSpPr>
        <p:spPr>
          <a:xfrm>
            <a:off x="8451273" y="6500284"/>
            <a:ext cx="3607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ai.berkeley.edu</a:t>
            </a:r>
          </a:p>
        </p:txBody>
      </p:sp>
    </p:spTree>
    <p:extLst>
      <p:ext uri="{BB962C8B-B14F-4D97-AF65-F5344CB8AC3E}">
        <p14:creationId xmlns:p14="http://schemas.microsoft.com/office/powerpoint/2010/main" val="421594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251712"/>
            <a:ext cx="11836576" cy="6461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Q-Learning Example: discount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54B408-3F7E-464E-A7D9-E8667A9049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03538" y="2442694"/>
              <a:ext cx="8760330" cy="3772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066">
                      <a:extLst>
                        <a:ext uri="{9D8B030D-6E8A-4147-A177-3AD203B41FA5}">
                          <a16:colId xmlns:a16="http://schemas.microsoft.com/office/drawing/2014/main" val="580932714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1107432289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3488795485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1210742213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82619859"/>
                        </a:ext>
                      </a:extLst>
                    </a:gridCol>
                  </a:tblGrid>
                  <a:tr h="479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Training Steps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u="sng" dirty="0">
                              <a:effectLst/>
                            </a:rPr>
                            <a:t>Discount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0" u="non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u="non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2000" b="1" i="1" u="non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u="none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Learning Rate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Avg Velocity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830419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Default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506183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336725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High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0.919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~3.33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120027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4792834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High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580861"/>
                      </a:ext>
                    </a:extLst>
                  </a:tr>
                  <a:tr h="45773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High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r>
                            <a:rPr lang="en-US" b="1" dirty="0"/>
                            <a:t>,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~3.33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320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54B408-3F7E-464E-A7D9-E8667A904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655870"/>
                  </p:ext>
                </p:extLst>
              </p:nvPr>
            </p:nvGraphicFramePr>
            <p:xfrm>
              <a:off x="1603538" y="2442694"/>
              <a:ext cx="8760330" cy="3772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066">
                      <a:extLst>
                        <a:ext uri="{9D8B030D-6E8A-4147-A177-3AD203B41FA5}">
                          <a16:colId xmlns:a16="http://schemas.microsoft.com/office/drawing/2014/main" val="580932714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1107432289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3488795485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1210742213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82619859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Training Steps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348" r="-201042" b="-45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4348" r="-101742" b="-45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Avg Velocity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830419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Default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506183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250000" r="-400694" b="-4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336725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350000" r="-400694" b="-3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0.919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~3.33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120027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450000" r="-400694" b="-2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4792834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550000" r="-400694" b="-1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5808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495238" r="-400694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~3.33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3207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Picture 21" descr="txp_fig">
            <a:extLst>
              <a:ext uri="{FF2B5EF4-FFF2-40B4-BE49-F238E27FC236}">
                <a16:creationId xmlns:a16="http://schemas.microsoft.com/office/drawing/2014/main" id="{A21D8F6F-55C3-4314-AD58-748B5E4B3D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7994" y="1200441"/>
            <a:ext cx="7375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128433-C612-479B-B6D1-53DEB272A0DF}"/>
              </a:ext>
            </a:extLst>
          </p:cNvPr>
          <p:cNvSpPr/>
          <p:nvPr/>
        </p:nvSpPr>
        <p:spPr>
          <a:xfrm>
            <a:off x="567327" y="1261887"/>
            <a:ext cx="2342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Update rule:</a:t>
            </a:r>
          </a:p>
        </p:txBody>
      </p:sp>
    </p:spTree>
    <p:extLst>
      <p:ext uri="{BB962C8B-B14F-4D97-AF65-F5344CB8AC3E}">
        <p14:creationId xmlns:p14="http://schemas.microsoft.com/office/powerpoint/2010/main" val="31070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5" y="420738"/>
            <a:ext cx="11240429" cy="7389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UC Berkeley CS188 is a great resource!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D832E-F17A-4825-9548-F36C9A15FAD1}"/>
              </a:ext>
            </a:extLst>
          </p:cNvPr>
          <p:cNvSpPr txBox="1"/>
          <p:nvPr/>
        </p:nvSpPr>
        <p:spPr>
          <a:xfrm>
            <a:off x="1005925" y="1260088"/>
            <a:ext cx="101801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Websites: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http://ai.berkeley.edu/home.html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http://gamescrafters.berkeley.edu/~cs188/sp20/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http://gamescrafters.berkeley.edu/~cs188/{sp|fa}&lt;yr&gt;/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Covers: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Search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Constraint Satisfaction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Games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Reinforcement Learning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Bayesian Networks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Surveys Advanced Topics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And more…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Features: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Contains high quality YouTube videos, PowerPoint slides and homework.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Projects are based on the video game PacMan.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Material is used in many courses around the country.</a:t>
            </a:r>
          </a:p>
        </p:txBody>
      </p:sp>
    </p:spTree>
    <p:extLst>
      <p:ext uri="{BB962C8B-B14F-4D97-AF65-F5344CB8AC3E}">
        <p14:creationId xmlns:p14="http://schemas.microsoft.com/office/powerpoint/2010/main" val="1637484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Introduction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To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5085967" cy="785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</p:txBody>
      </p:sp>
    </p:spTree>
    <p:extLst>
      <p:ext uri="{BB962C8B-B14F-4D97-AF65-F5344CB8AC3E}">
        <p14:creationId xmlns:p14="http://schemas.microsoft.com/office/powerpoint/2010/main" val="270398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029" y="472761"/>
            <a:ext cx="7349942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3 Types of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5" y="1688481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image borrowed from lecture slides David Silver,  DeepMind, “Introduction to Reinforcement Learning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211358" y="1542985"/>
            <a:ext cx="63120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 label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linear regression, decision trees,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SVMs.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patterns 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principle component analysis or clustering algorithms such as K-means, HAC, or Gaussian mixture models.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439" y="369827"/>
            <a:ext cx="8153118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The Markov Decision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70054" y="1287774"/>
            <a:ext cx="104518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The </a:t>
            </a:r>
            <a:r>
              <a:rPr lang="en-US" sz="2600" b="1" i="1" dirty="0"/>
              <a:t>Markov Decision Process </a:t>
            </a:r>
            <a:r>
              <a:rPr lang="en-US" sz="2600" dirty="0"/>
              <a:t>(MDP) provides a mathematical framework for reinforcement learning.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Markov decision processes use </a:t>
            </a:r>
            <a:r>
              <a:rPr lang="en-US" sz="2600" u="sng" dirty="0"/>
              <a:t>probability</a:t>
            </a:r>
            <a:r>
              <a:rPr lang="en-US" sz="2600" dirty="0"/>
              <a:t> to model uncertainty about the domain.</a:t>
            </a:r>
          </a:p>
          <a:p>
            <a:endParaRPr lang="en-US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Markov decision use </a:t>
            </a:r>
            <a:r>
              <a:rPr lang="en-US" sz="2600" u="sng" dirty="0"/>
              <a:t>utility</a:t>
            </a:r>
            <a:r>
              <a:rPr lang="en-US" sz="2600" dirty="0"/>
              <a:t> to model an agent’s objectives. The higher the utility, the “happier” your agent is.</a:t>
            </a:r>
          </a:p>
          <a:p>
            <a:endParaRPr lang="en-US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MDP algorithms discover an </a:t>
            </a:r>
            <a:r>
              <a:rPr lang="en-US" sz="2600" u="sng" dirty="0"/>
              <a:t>optimal decision policy</a:t>
            </a:r>
            <a:r>
              <a:rPr lang="en-US" sz="2600" dirty="0"/>
              <a:t> </a:t>
            </a:r>
            <a:r>
              <a:rPr lang="el-GR" sz="2600" b="1" dirty="0"/>
              <a:t>π</a:t>
            </a:r>
            <a:r>
              <a:rPr lang="en-US" sz="2600" u="sng" dirty="0"/>
              <a:t> </a:t>
            </a:r>
            <a:r>
              <a:rPr lang="en-US" sz="2600" dirty="0"/>
              <a:t>specifying how the agent should act in all possible states in order to maximize its expected utility.</a:t>
            </a:r>
          </a:p>
        </p:txBody>
      </p:sp>
    </p:spTree>
    <p:extLst>
      <p:ext uri="{BB962C8B-B14F-4D97-AF65-F5344CB8AC3E}">
        <p14:creationId xmlns:p14="http://schemas.microsoft.com/office/powerpoint/2010/main" val="125800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Reward Function: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Transition model: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800" dirty="0"/>
                  <a:t>	T(s,a,s’)=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28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48" y="1487113"/>
                <a:ext cx="4819104" cy="4534575"/>
              </a:xfrm>
              <a:prstGeom prst="rect">
                <a:avLst/>
              </a:prstGeom>
              <a:blipFill>
                <a:blip r:embed="rId2"/>
                <a:stretch>
                  <a:fillRect l="-227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65" y="2214795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Application: Crawler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33671" y="3943034"/>
            <a:ext cx="9837913" cy="203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States: &lt;</a:t>
            </a:r>
            <a:r>
              <a:rPr lang="en-US" sz="2000" dirty="0"/>
              <a:t>Location, Arm angle, Hand angle&gt;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Actions: </a:t>
            </a:r>
            <a:r>
              <a:rPr lang="en-US" sz="2000" dirty="0"/>
              <a:t>increase Arm angle, decrease Arm angle,</a:t>
            </a:r>
          </a:p>
          <a:p>
            <a:pPr lvl="2"/>
            <a:r>
              <a:rPr lang="en-US" sz="2000" dirty="0"/>
              <a:t>       increase Hand angle, decrease Hand angle.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Reward Function: </a:t>
            </a:r>
            <a:r>
              <a:rPr lang="en-US" sz="2000" dirty="0"/>
              <a:t>+1 if robot moves right, -1 if robot moves left.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Transition model: </a:t>
            </a:r>
            <a:r>
              <a:rPr lang="en-US" sz="2000" dirty="0"/>
              <a:t>model of box movement caused by arm movements.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617" y="1519038"/>
            <a:ext cx="4504203" cy="220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F9884-2A1D-4B3C-9D5F-728181980355}"/>
              </a:ext>
            </a:extLst>
          </p:cNvPr>
          <p:cNvSpPr txBox="1"/>
          <p:nvPr/>
        </p:nvSpPr>
        <p:spPr>
          <a:xfrm>
            <a:off x="6664201" y="18364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01A53-7479-45F0-8E52-097892FAB0D1}"/>
              </a:ext>
            </a:extLst>
          </p:cNvPr>
          <p:cNvSpPr txBox="1"/>
          <p:nvPr/>
        </p:nvSpPr>
        <p:spPr>
          <a:xfrm>
            <a:off x="7414531" y="244668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Hand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E4E5DE-AA93-409E-8186-53125A78D1AD}"/>
              </a:ext>
            </a:extLst>
          </p:cNvPr>
          <p:cNvCxnSpPr/>
          <p:nvPr/>
        </p:nvCxnSpPr>
        <p:spPr>
          <a:xfrm flipH="1">
            <a:off x="6481823" y="2097363"/>
            <a:ext cx="277792" cy="3642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E1D369-0E33-4F4B-8263-C7E8ED364F02}"/>
              </a:ext>
            </a:extLst>
          </p:cNvPr>
          <p:cNvCxnSpPr>
            <a:cxnSpLocks/>
          </p:cNvCxnSpPr>
          <p:nvPr/>
        </p:nvCxnSpPr>
        <p:spPr>
          <a:xfrm flipH="1">
            <a:off x="7080830" y="2754463"/>
            <a:ext cx="407990" cy="2136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35E1FFDD-649D-4A44-B39F-0FCBDEC7D88C}"/>
              </a:ext>
            </a:extLst>
          </p:cNvPr>
          <p:cNvSpPr/>
          <p:nvPr/>
        </p:nvSpPr>
        <p:spPr>
          <a:xfrm rot="12116812">
            <a:off x="6862869" y="2554811"/>
            <a:ext cx="435921" cy="378393"/>
          </a:xfrm>
          <a:prstGeom prst="arc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EA624BB-6A7C-4646-9529-F52A314B16FE}"/>
              </a:ext>
            </a:extLst>
          </p:cNvPr>
          <p:cNvSpPr/>
          <p:nvPr/>
        </p:nvSpPr>
        <p:spPr>
          <a:xfrm rot="7031080">
            <a:off x="6025296" y="2334305"/>
            <a:ext cx="398437" cy="305506"/>
          </a:xfrm>
          <a:prstGeom prst="arc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9FE0F9-89D2-43CE-B7F7-165EC2D31084}"/>
              </a:ext>
            </a:extLst>
          </p:cNvPr>
          <p:cNvSpPr/>
          <p:nvPr/>
        </p:nvSpPr>
        <p:spPr>
          <a:xfrm>
            <a:off x="4823922" y="3254694"/>
            <a:ext cx="93307" cy="94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C71B9-B57B-482E-A8EB-229AF3500CCB}"/>
              </a:ext>
            </a:extLst>
          </p:cNvPr>
          <p:cNvSpPr txBox="1"/>
          <p:nvPr/>
        </p:nvSpPr>
        <p:spPr>
          <a:xfrm>
            <a:off x="3679317" y="2179281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27FE77-2E58-4690-9DA0-C373B32DD5E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45951" y="2503072"/>
            <a:ext cx="691635" cy="7655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05" y="326571"/>
            <a:ext cx="11555914" cy="57415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/>
              <a:t>Algorithms Based on the Markov Decision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22538" y="1138967"/>
            <a:ext cx="106902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/>
              <a:t>Classifying algorithms based on the Markov Decision Process</a:t>
            </a:r>
          </a:p>
          <a:p>
            <a:pPr lvl="1"/>
            <a:r>
              <a:rPr lang="en-US" sz="2600" dirty="0"/>
              <a:t>	One way to classify these algorithms is on how much is 	known about the environment.</a:t>
            </a:r>
          </a:p>
          <a:p>
            <a:pPr lvl="1"/>
            <a:endParaRPr lang="en-US" sz="26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1" dirty="0"/>
              <a:t>MDP algorithms</a:t>
            </a:r>
          </a:p>
          <a:p>
            <a:pPr algn="l"/>
            <a:r>
              <a:rPr lang="en-US" sz="2600" b="1" dirty="0"/>
              <a:t>	</a:t>
            </a:r>
            <a:r>
              <a:rPr lang="en-US" sz="2600" dirty="0"/>
              <a:t>These algorithms assume </a:t>
            </a:r>
            <a:r>
              <a:rPr lang="en-US" sz="2600" u="sng" dirty="0"/>
              <a:t>perfect knowledge</a:t>
            </a:r>
            <a:r>
              <a:rPr lang="en-US" sz="2600" dirty="0"/>
              <a:t> of the 	states, 	actions, rewards and transitions of the problem space.</a:t>
            </a:r>
          </a:p>
          <a:p>
            <a:pPr algn="l"/>
            <a:endParaRPr lang="en-US" sz="2600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600" b="1" dirty="0"/>
              <a:t>Reinforcement learning algorithms:</a:t>
            </a:r>
          </a:p>
          <a:p>
            <a:r>
              <a:rPr lang="en-US" sz="2600" dirty="0"/>
              <a:t>	These algorithms have knowledge of the states and actions 	but have </a:t>
            </a:r>
            <a:r>
              <a:rPr lang="en-US" sz="2600" u="sng" dirty="0"/>
              <a:t>no knowledge of the rewards and transitions</a:t>
            </a:r>
            <a:r>
              <a:rPr lang="en-US" sz="2600" dirty="0"/>
              <a:t> of 	the problem space.</a:t>
            </a:r>
          </a:p>
        </p:txBody>
      </p:sp>
    </p:spTree>
    <p:extLst>
      <p:ext uri="{BB962C8B-B14F-4D97-AF65-F5344CB8AC3E}">
        <p14:creationId xmlns:p14="http://schemas.microsoft.com/office/powerpoint/2010/main" val="8527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21" y="15287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4 mdp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C680-90E6-4C10-A1D3-3A5FE0139F5B}"/>
              </a:ext>
            </a:extLst>
          </p:cNvPr>
          <p:cNvSpPr txBox="1"/>
          <p:nvPr/>
        </p:nvSpPr>
        <p:spPr>
          <a:xfrm>
            <a:off x="268283" y="1276789"/>
            <a:ext cx="11376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b="1" dirty="0"/>
              <a:t>Expectimax</a:t>
            </a:r>
            <a:r>
              <a:rPr lang="en-US" sz="2400" dirty="0"/>
              <a:t> – a top-down recursive tree search algorithm similar to the minimax game search algorithm with a fixed search depth (finite horizon) that finds the optimal expected value of the current state.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b="1" dirty="0"/>
              <a:t>Finite Horizon Value Iteration</a:t>
            </a:r>
            <a:r>
              <a:rPr lang="en-US" sz="2400" dirty="0"/>
              <a:t> – a bottom-up dynamic programming algorithm that finds the optimal expected value of every state within a finite horizon.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b="1" dirty="0"/>
              <a:t>Infinite Horizon Value Iteration</a:t>
            </a:r>
            <a:r>
              <a:rPr lang="en-US" sz="2400" dirty="0"/>
              <a:t> – a bottom-up dynamic programming algorithm that finds the optimal expected value of every state.</a:t>
            </a:r>
            <a:endParaRPr lang="en-US" sz="2400" i="1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b="1" dirty="0"/>
              <a:t>Policy Iteration </a:t>
            </a:r>
            <a:r>
              <a:rPr lang="en-US" sz="2400" dirty="0"/>
              <a:t>- a bottom-up dynamic programming algorithm that finds the optimal policy.</a:t>
            </a:r>
          </a:p>
        </p:txBody>
      </p:sp>
    </p:spTree>
    <p:extLst>
      <p:ext uri="{BB962C8B-B14F-4D97-AF65-F5344CB8AC3E}">
        <p14:creationId xmlns:p14="http://schemas.microsoft.com/office/powerpoint/2010/main" val="3328724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r + \gamma \max_{a'}Q(s',a')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1"/>
  <p:tag name="PICTUREFILESIZE" val="4516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2252</Words>
  <Application>Microsoft Office PowerPoint</Application>
  <PresentationFormat>Widescreen</PresentationFormat>
  <Paragraphs>295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Slice</vt:lpstr>
      <vt:lpstr>Introduction To Q-learning</vt:lpstr>
      <vt:lpstr>References</vt:lpstr>
      <vt:lpstr>UC Berkeley CS188 is a great resource!</vt:lpstr>
      <vt:lpstr>3 Types of Machine Learning</vt:lpstr>
      <vt:lpstr>The Markov Decision Process</vt:lpstr>
      <vt:lpstr>Markov decision processes</vt:lpstr>
      <vt:lpstr>Application: Crawler robot</vt:lpstr>
      <vt:lpstr>Algorithms Based on the Markov Decision Process</vt:lpstr>
      <vt:lpstr>4 mdp algorithms</vt:lpstr>
      <vt:lpstr>The Reinforcement Learning Problem</vt:lpstr>
      <vt:lpstr>Reinforcement learning algorithms</vt:lpstr>
      <vt:lpstr>Model-Based RL pros and Cons</vt:lpstr>
      <vt:lpstr>Model-Free RL pros and Cons</vt:lpstr>
      <vt:lpstr>Q-Learning</vt:lpstr>
      <vt:lpstr>RL is like A game against Nature</vt:lpstr>
      <vt:lpstr>Quantities to optimize</vt:lpstr>
      <vt:lpstr>The Bellman Equations</vt:lpstr>
      <vt:lpstr>The Bellman Equations</vt:lpstr>
      <vt:lpstr>The optimal Value utility Equation V*</vt:lpstr>
      <vt:lpstr>The optimal Value utility Equation Q*</vt:lpstr>
      <vt:lpstr>Q-Learning Update Rule (1)</vt:lpstr>
      <vt:lpstr>Q-Learning update rule (2)</vt:lpstr>
      <vt:lpstr>Q-Learning algorithm</vt:lpstr>
      <vt:lpstr>The Q-Learning Algorithm Converges to the True q-value</vt:lpstr>
      <vt:lpstr>choosing an action: exploration vs exploitation</vt:lpstr>
      <vt:lpstr>ϵ-Greedy Method</vt:lpstr>
      <vt:lpstr>Q-Learning Example: gridworld</vt:lpstr>
      <vt:lpstr>Q-Learning Example: Crawler Robot</vt:lpstr>
      <vt:lpstr>Q-Learning Example: discount effect</vt:lpstr>
      <vt:lpstr>Introduction To Q-learning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Q-Learning</dc:title>
  <dc:creator>Scott O'Hara</dc:creator>
  <cp:lastModifiedBy>Scott O'Hara</cp:lastModifiedBy>
  <cp:revision>156</cp:revision>
  <dcterms:created xsi:type="dcterms:W3CDTF">2020-01-18T18:53:31Z</dcterms:created>
  <dcterms:modified xsi:type="dcterms:W3CDTF">2020-08-20T21:08:08Z</dcterms:modified>
</cp:coreProperties>
</file>