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44" r:id="rId2"/>
    <p:sldId id="1106" r:id="rId3"/>
    <p:sldId id="1018" r:id="rId4"/>
    <p:sldId id="360" r:id="rId5"/>
    <p:sldId id="1107" r:id="rId6"/>
    <p:sldId id="1108" r:id="rId7"/>
    <p:sldId id="1109" r:id="rId8"/>
    <p:sldId id="1110" r:id="rId9"/>
    <p:sldId id="1111" r:id="rId10"/>
    <p:sldId id="1112" r:id="rId11"/>
    <p:sldId id="1113" r:id="rId12"/>
    <p:sldId id="1114" r:id="rId13"/>
    <p:sldId id="1136" r:id="rId14"/>
    <p:sldId id="1138" r:id="rId15"/>
    <p:sldId id="1115" r:id="rId16"/>
    <p:sldId id="1116" r:id="rId17"/>
    <p:sldId id="1117" r:id="rId18"/>
    <p:sldId id="1118" r:id="rId19"/>
    <p:sldId id="1119" r:id="rId20"/>
    <p:sldId id="1120" r:id="rId21"/>
    <p:sldId id="1121" r:id="rId22"/>
    <p:sldId id="1122" r:id="rId23"/>
    <p:sldId id="1123" r:id="rId24"/>
    <p:sldId id="1124" r:id="rId25"/>
    <p:sldId id="1125" r:id="rId26"/>
    <p:sldId id="1126" r:id="rId27"/>
    <p:sldId id="1127" r:id="rId28"/>
    <p:sldId id="1128" r:id="rId29"/>
    <p:sldId id="1130" r:id="rId30"/>
    <p:sldId id="1129" r:id="rId31"/>
    <p:sldId id="1131" r:id="rId32"/>
    <p:sldId id="1132" r:id="rId33"/>
    <p:sldId id="1133" r:id="rId34"/>
    <p:sldId id="1134" r:id="rId35"/>
    <p:sldId id="1135" r:id="rId36"/>
    <p:sldId id="1137" r:id="rId37"/>
    <p:sldId id="1139" r:id="rId38"/>
    <p:sldId id="11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A8499-CB54-4E7F-A886-13D9CD26B450}" v="36" dt="2021-01-27T23:03:5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54" autoAdjust="0"/>
  </p:normalViewPr>
  <p:slideViewPr>
    <p:cSldViewPr snapToGrid="0">
      <p:cViewPr varScale="1">
        <p:scale>
          <a:sx n="83" d="100"/>
          <a:sy n="83" d="100"/>
        </p:scale>
        <p:origin x="126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rief-overview-of-outlier-detection-techniques-1e0b2c19e56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l-regression/home/welcome" TargetMode="External"/><Relationship Id="rId2" Type="http://schemas.openxmlformats.org/officeDocument/2006/relationships/hyperlink" Target="https://www.coursera.org/learn/python-machine-learning/home/welc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mlbook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Introducing Unsupervised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324702" cy="1111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02/17/2021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443776"/>
            <a:ext cx="10280073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Density Estimation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054109" y="6304002"/>
            <a:ext cx="41378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Density estimation, https://en.wikipedia.org/w/index.php?title=Density_estimation&amp;oldid=991862330 (last visited Jan. 27, 2021). 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C511A-DAE2-4D4B-985B-40E1B40762A4}"/>
              </a:ext>
            </a:extLst>
          </p:cNvPr>
          <p:cNvSpPr txBox="1"/>
          <p:nvPr/>
        </p:nvSpPr>
        <p:spPr>
          <a:xfrm>
            <a:off x="2499817" y="1720932"/>
            <a:ext cx="7192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Kernel Density Estimation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1828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001" y="293667"/>
            <a:ext cx="8357614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Dimensionality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6139" y="1542569"/>
            <a:ext cx="7057865" cy="4370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AEE26-69B2-4602-80B2-BA7D0D4DD301}"/>
              </a:ext>
            </a:extLst>
          </p:cNvPr>
          <p:cNvSpPr txBox="1"/>
          <p:nvPr/>
        </p:nvSpPr>
        <p:spPr>
          <a:xfrm>
            <a:off x="416375" y="1461546"/>
            <a:ext cx="3816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Finds an approximate version of your dataset using fewer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Used for exploring and visualizing a dataset to understand grouping or relationships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Often visualized using a 2-dimensional scatterplot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Also used for compression, finding features for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0300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93" y="304698"/>
            <a:ext cx="11329413" cy="5882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3CAA5-2C99-45CD-B7CE-D10F023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588" y="286100"/>
            <a:ext cx="4895273" cy="640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Outlier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4162" y="1676461"/>
            <a:ext cx="6532329" cy="4354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13A35-FD5F-490F-B4A8-43B78D56B199}"/>
              </a:ext>
            </a:extLst>
          </p:cNvPr>
          <p:cNvSpPr txBox="1"/>
          <p:nvPr/>
        </p:nvSpPr>
        <p:spPr>
          <a:xfrm>
            <a:off x="434609" y="2299632"/>
            <a:ext cx="43868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Outlier detection is the problem of detecting the examples in the dataset that are very</a:t>
            </a:r>
          </a:p>
          <a:p>
            <a:pPr algn="l"/>
            <a:r>
              <a:rPr lang="en-US" sz="2800" dirty="0"/>
              <a:t>different from what a typical example in the dataset looks like.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DBEA2-4DE1-4EF5-A5A7-E9705322F851}"/>
              </a:ext>
            </a:extLst>
          </p:cNvPr>
          <p:cNvSpPr txBox="1"/>
          <p:nvPr/>
        </p:nvSpPr>
        <p:spPr>
          <a:xfrm>
            <a:off x="312100" y="6611779"/>
            <a:ext cx="119241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Image from: </a:t>
            </a:r>
            <a:r>
              <a:rPr lang="en-US" sz="1000" dirty="0">
                <a:solidFill>
                  <a:schemeClr val="bg1"/>
                </a:solidFill>
              </a:rPr>
              <a:t>A Brief Overview of Outlier Detection Techniques, </a:t>
            </a:r>
            <a:r>
              <a:rPr lang="en-US" sz="1000" dirty="0">
                <a:solidFill>
                  <a:schemeClr val="bg1"/>
                </a:solidFill>
                <a:hlinkClick r:id="rId3"/>
              </a:rPr>
              <a:t>https://towardsdatascience.com/a-brief-overview-of-outlier-detection-techniques-1e0b2c19e561</a:t>
            </a:r>
            <a:r>
              <a:rPr lang="en-US" sz="1000" dirty="0">
                <a:solidFill>
                  <a:schemeClr val="bg1"/>
                </a:solidFill>
              </a:rPr>
              <a:t> (last visited Jan. 27, 2021).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3C8FA-2674-460A-9F40-63B8F621F6ED}"/>
              </a:ext>
            </a:extLst>
          </p:cNvPr>
          <p:cNvSpPr txBox="1"/>
          <p:nvPr/>
        </p:nvSpPr>
        <p:spPr>
          <a:xfrm>
            <a:off x="306220" y="6448789"/>
            <a:ext cx="5133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u="sng" dirty="0">
                <a:solidFill>
                  <a:schemeClr val="bg1"/>
                </a:solidFill>
              </a:rPr>
              <a:t>The Hundred-Page Machine Learning Book</a:t>
            </a:r>
            <a:r>
              <a:rPr lang="en-US" sz="1000" dirty="0">
                <a:solidFill>
                  <a:schemeClr val="bg1"/>
                </a:solidFill>
              </a:rPr>
              <a:t>. Ch 9. Andriy Burkov.</a:t>
            </a:r>
          </a:p>
        </p:txBody>
      </p:sp>
    </p:spTree>
    <p:extLst>
      <p:ext uri="{BB962C8B-B14F-4D97-AF65-F5344CB8AC3E}">
        <p14:creationId xmlns:p14="http://schemas.microsoft.com/office/powerpoint/2010/main" val="329586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072" y="405224"/>
            <a:ext cx="7633855" cy="6153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Outlier detection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054109" y="6304002"/>
            <a:ext cx="41378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Density estimation, https://en.wikipedia.org/w/index.php?title=Density_estimation&amp;oldid=991862330 (last visited Jan. 27, 2021). 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C511A-DAE2-4D4B-985B-40E1B40762A4}"/>
              </a:ext>
            </a:extLst>
          </p:cNvPr>
          <p:cNvSpPr txBox="1"/>
          <p:nvPr/>
        </p:nvSpPr>
        <p:spPr>
          <a:xfrm>
            <a:off x="2279072" y="1348799"/>
            <a:ext cx="865771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Many outlier detection algorithms are adapted from more general clustering algorithms.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One-Class Algorithms: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One-class gaussian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One-class mixture of gaussians.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One-class K-means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One-class KNN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One-class SVM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382240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92" y="268997"/>
            <a:ext cx="6846017" cy="6246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A Supervised Learning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4449" y="1069220"/>
            <a:ext cx="8463101" cy="401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4F058-0F00-47E4-8D74-2B071B255D0E}"/>
              </a:ext>
            </a:extLst>
          </p:cNvPr>
          <p:cNvSpPr txBox="1"/>
          <p:nvPr/>
        </p:nvSpPr>
        <p:spPr>
          <a:xfrm>
            <a:off x="8436151" y="6364278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91E62-850E-464B-8D47-5BDB105D2120}"/>
              </a:ext>
            </a:extLst>
          </p:cNvPr>
          <p:cNvSpPr txBox="1"/>
          <p:nvPr/>
        </p:nvSpPr>
        <p:spPr>
          <a:xfrm>
            <a:off x="2528892" y="5465614"/>
            <a:ext cx="789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But what if you don’t have labels?</a:t>
            </a:r>
          </a:p>
        </p:txBody>
      </p:sp>
    </p:spTree>
    <p:extLst>
      <p:ext uri="{BB962C8B-B14F-4D97-AF65-F5344CB8AC3E}">
        <p14:creationId xmlns:p14="http://schemas.microsoft.com/office/powerpoint/2010/main" val="26170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5" y="293667"/>
            <a:ext cx="9615410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An Unsupervised Learning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099" y="1466308"/>
            <a:ext cx="5172377" cy="4687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4F058-0F00-47E4-8D74-2B071B255D0E}"/>
              </a:ext>
            </a:extLst>
          </p:cNvPr>
          <p:cNvSpPr txBox="1"/>
          <p:nvPr/>
        </p:nvSpPr>
        <p:spPr>
          <a:xfrm>
            <a:off x="8436151" y="6364278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1C8DA-763F-41CA-9C89-042C120F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3" y="1466308"/>
            <a:ext cx="5271712" cy="161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3971B-5AA2-46DB-8F3B-B325FE8E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33" y="3809913"/>
            <a:ext cx="5527833" cy="1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654" y="254643"/>
            <a:ext cx="10813046" cy="6077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4F058-0F00-47E4-8D74-2B071B255D0E}"/>
              </a:ext>
            </a:extLst>
          </p:cNvPr>
          <p:cNvSpPr txBox="1"/>
          <p:nvPr/>
        </p:nvSpPr>
        <p:spPr>
          <a:xfrm>
            <a:off x="8436151" y="6445303"/>
            <a:ext cx="3755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23521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791" y="2392941"/>
            <a:ext cx="4627082" cy="15978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Challenging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4230" y="540765"/>
            <a:ext cx="7055689" cy="577647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6ABFEF-2679-44DB-BADF-A1BB7A8C7080}"/>
              </a:ext>
            </a:extLst>
          </p:cNvPr>
          <p:cNvSpPr txBox="1"/>
          <p:nvPr/>
        </p:nvSpPr>
        <p:spPr>
          <a:xfrm>
            <a:off x="8436151" y="6445303"/>
            <a:ext cx="3755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399957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791" y="2392941"/>
            <a:ext cx="4627082" cy="1597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More Challenging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928" y="878336"/>
            <a:ext cx="7055689" cy="5082806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6ABFEF-2679-44DB-BADF-A1BB7A8C7080}"/>
              </a:ext>
            </a:extLst>
          </p:cNvPr>
          <p:cNvSpPr txBox="1"/>
          <p:nvPr/>
        </p:nvSpPr>
        <p:spPr>
          <a:xfrm>
            <a:off x="8436151" y="6445303"/>
            <a:ext cx="3755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399342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9D023-A232-4B22-B1FA-7CD13475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3" y="184728"/>
            <a:ext cx="3065752" cy="76661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FD23F-0241-49DA-A33F-86CC245C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4" y="1081961"/>
            <a:ext cx="9781309" cy="5326586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The material for this talk is primarily drawn from the notes, slides and lectures of the courses below: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Applied Machine Learning in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Michigan, Prof. Kevin Collins Thompson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hlinkClick r:id="rId2"/>
              </a:rPr>
              <a:t>https://www.coursera.org/learn/python-machine-learning/home/welcome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Machine Learning: Clustering &amp; Retrieval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University of Washington, Profs. Emily Fox &amp; Carlos Guestrin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hlinkClick r:id="rId3"/>
              </a:rPr>
              <a:t>https://www.coursera.org/learn/ml-regression/home/welcome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The Hundred-Page Machine Learning Book (Ch. 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Andriy Burkov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hlinkClick r:id="rId4"/>
              </a:rPr>
              <a:t>http://themlbook.com/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020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293" y="691383"/>
            <a:ext cx="11329413" cy="5109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273" y="405056"/>
            <a:ext cx="11173722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5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15" y="405056"/>
            <a:ext cx="10951837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9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41" y="405056"/>
            <a:ext cx="10802784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3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83" y="405056"/>
            <a:ext cx="10634500" cy="57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8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83" y="419717"/>
            <a:ext cx="10634500" cy="5698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5" y="293667"/>
            <a:ext cx="9615410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Limitations of K-Means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944" y="1621597"/>
            <a:ext cx="5973562" cy="3837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1C8DA-763F-41CA-9C89-042C120F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731" y="1852506"/>
            <a:ext cx="4571488" cy="161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3971B-5AA2-46DB-8F3B-B325FE8ED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420" y="3852150"/>
            <a:ext cx="4798110" cy="1314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5E830-DEFA-47B5-BF86-2006088808E5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2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230" y="2347915"/>
            <a:ext cx="4205003" cy="150706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Convergence of K-Means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6742" y="643467"/>
            <a:ext cx="4789083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3302712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2" y="267855"/>
            <a:ext cx="11342255" cy="640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Convergence of K-Means to Local Optimum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218" y="1130237"/>
            <a:ext cx="9384015" cy="5076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1C3BF-C25D-4523-8A0B-CC2B8BBB45D5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251891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2" y="267855"/>
            <a:ext cx="11342255" cy="640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Convergence of K-Means to Local Optimum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327" y="1142927"/>
            <a:ext cx="9405153" cy="4980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1C3BF-C25D-4523-8A0B-CC2B8BBB45D5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25070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Credit: </a:t>
            </a:r>
            <a:r>
              <a:rPr lang="en-US" sz="1000" dirty="0">
                <a:solidFill>
                  <a:schemeClr val="bg1"/>
                </a:solidFill>
              </a:rPr>
              <a:t>image borrowed from lecture slides David Silver,  DeepMind, “Introduction to Reinforcement Learning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2" y="267855"/>
            <a:ext cx="11342255" cy="640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Convergence of K-Means to Local Optimum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327" y="1042647"/>
            <a:ext cx="9236363" cy="5091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1C3BF-C25D-4523-8A0B-CC2B8BBB45D5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352841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186" y="1011916"/>
            <a:ext cx="4033058" cy="219695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Smart initialization with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k-means++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711" y="620711"/>
            <a:ext cx="6858866" cy="55796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50886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267" y="1351915"/>
            <a:ext cx="3030705" cy="136004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k-means++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019" y="620711"/>
            <a:ext cx="6072249" cy="55796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374909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531" y="1342679"/>
            <a:ext cx="3030705" cy="136004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k-means++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28" y="592567"/>
            <a:ext cx="5499206" cy="55796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FE15E-173B-4506-81F4-F7A9A55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57" y="3452375"/>
            <a:ext cx="38867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267" y="1351915"/>
            <a:ext cx="3030705" cy="136004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k-means++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101" y="620711"/>
            <a:ext cx="6008085" cy="55796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424676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267" y="1351915"/>
            <a:ext cx="3030705" cy="136004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k-means++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131" y="620711"/>
            <a:ext cx="5744024" cy="557963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1A1F2CB-2656-41C0-8B73-C7820D9BDA93}"/>
              </a:ext>
            </a:extLst>
          </p:cNvPr>
          <p:cNvSpPr txBox="1"/>
          <p:nvPr/>
        </p:nvSpPr>
        <p:spPr>
          <a:xfrm>
            <a:off x="8291944" y="641023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Reference: </a:t>
            </a:r>
            <a:r>
              <a:rPr kumimoji="0" lang="en-US" sz="1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Machine Learning: Clustering &amp; Retrieval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University of Washington, Profs. Emily Fox &amp; Carlos Guestrin</a:t>
            </a:r>
          </a:p>
        </p:txBody>
      </p:sp>
    </p:spTree>
    <p:extLst>
      <p:ext uri="{BB962C8B-B14F-4D97-AF65-F5344CB8AC3E}">
        <p14:creationId xmlns:p14="http://schemas.microsoft.com/office/powerpoint/2010/main" val="257128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4872" y="151179"/>
            <a:ext cx="76971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Density Estimation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Histograms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Kernel Density Estimation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Dimensionality Reduction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Principal Component Analysis (PCA)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t-SNE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UMAP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Autoencoders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Outlier Detection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entury Gothic" panose="020B0502020202020204"/>
              </a:rPr>
              <a:t>One-Class Classifier Learning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Autoencoders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Clustering Topics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Hierarchical Agglomerative Clustering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Gaussian Mixture Model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DBSCAN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HDBSCAN*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Cross-validation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Deep Neural Network Approaches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9" y="1097871"/>
            <a:ext cx="4111063" cy="573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Future 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B7DA-CCED-49CA-851B-FA0434E3032F}"/>
              </a:ext>
            </a:extLst>
          </p:cNvPr>
          <p:cNvSpPr txBox="1"/>
          <p:nvPr/>
        </p:nvSpPr>
        <p:spPr>
          <a:xfrm>
            <a:off x="401061" y="4335470"/>
            <a:ext cx="383309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References: </a:t>
            </a:r>
          </a:p>
          <a:p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Cluster analysis, https://en.wikipedia.org/w/index.php?title=Cluster_analysis&amp;oldid=1002271612 (last visited Jan. 27, 2021).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Dimensionality reduction, https://en.wikipedia.org/w/index.php?title=Dimensionality_reduction&amp;oldid=1002754996 (last visited Jan. 27, 2021).</a:t>
            </a:r>
          </a:p>
        </p:txBody>
      </p:sp>
    </p:spTree>
    <p:extLst>
      <p:ext uri="{BB962C8B-B14F-4D97-AF65-F5344CB8AC3E}">
        <p14:creationId xmlns:p14="http://schemas.microsoft.com/office/powerpoint/2010/main" val="420620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Introducing Unsupervised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324702" cy="1111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02/17/2021</a:t>
            </a:r>
          </a:p>
        </p:txBody>
      </p:sp>
    </p:spTree>
    <p:extLst>
      <p:ext uri="{BB962C8B-B14F-4D97-AF65-F5344CB8AC3E}">
        <p14:creationId xmlns:p14="http://schemas.microsoft.com/office/powerpoint/2010/main" val="2884668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New Talk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D4C4B-C3E6-44E6-AA27-AF5B80C8FEFC}"/>
              </a:ext>
            </a:extLst>
          </p:cNvPr>
          <p:cNvSpPr txBox="1"/>
          <p:nvPr/>
        </p:nvSpPr>
        <p:spPr>
          <a:xfrm>
            <a:off x="8301181" y="6316898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AC4A2-2738-4A2F-AD14-2BE47079F612}"/>
              </a:ext>
            </a:extLst>
          </p:cNvPr>
          <p:cNvSpPr txBox="1"/>
          <p:nvPr/>
        </p:nvSpPr>
        <p:spPr>
          <a:xfrm>
            <a:off x="8301181" y="5215903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u="sng" dirty="0">
                <a:solidFill>
                  <a:schemeClr val="bg1"/>
                </a:solidFill>
              </a:rPr>
              <a:t>Machine Learning: Clustering &amp; Retrieval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</a:rPr>
              <a:t>University of Washington, Profs. Emily Fox &amp; Carlos Guestrin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3D014-C74F-4E5E-ABC3-0050EB68F21A}"/>
              </a:ext>
            </a:extLst>
          </p:cNvPr>
          <p:cNvSpPr txBox="1"/>
          <p:nvPr/>
        </p:nvSpPr>
        <p:spPr>
          <a:xfrm>
            <a:off x="7474526" y="5843345"/>
            <a:ext cx="4643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</p:txBody>
      </p:sp>
    </p:spTree>
    <p:extLst>
      <p:ext uri="{BB962C8B-B14F-4D97-AF65-F5344CB8AC3E}">
        <p14:creationId xmlns:p14="http://schemas.microsoft.com/office/powerpoint/2010/main" val="285179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03129" y="1441648"/>
            <a:ext cx="10985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Unsupervised learning involves tasks that operate on datasets without labeled responses or target values.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goal is to discover interesting structure or information in the dataset.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17" y="406400"/>
            <a:ext cx="8829963" cy="625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What is Unsupervised Learning?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55E79-A634-486C-AF69-92F99937142B}"/>
              </a:ext>
            </a:extLst>
          </p:cNvPr>
          <p:cNvSpPr txBox="1"/>
          <p:nvPr/>
        </p:nvSpPr>
        <p:spPr>
          <a:xfrm>
            <a:off x="8375072" y="640002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748437" y="1443841"/>
            <a:ext cx="109857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Visualize structure of a complex dataset.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Density estimation to predict probabilities of events.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Compress and summarize the data.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Extract features for supervised learning.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Discover important clusters or outliers.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72" y="434109"/>
            <a:ext cx="9907851" cy="625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Applications of unsupervised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55E79-A634-486C-AF69-92F99937142B}"/>
              </a:ext>
            </a:extLst>
          </p:cNvPr>
          <p:cNvSpPr txBox="1"/>
          <p:nvPr/>
        </p:nvSpPr>
        <p:spPr>
          <a:xfrm>
            <a:off x="8375072" y="6400025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9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4872" y="412789"/>
            <a:ext cx="769712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Density Estimation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Model the probability density function of the unknown probability distribution from which the dataset has been drawn.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Dimensionality Reduction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Finds an approximate version of a dataset using fewer features while retaining some meaningful properties of the original data.</a:t>
            </a:r>
          </a:p>
          <a:p>
            <a:pPr marL="514350" indent="-514350" algn="l">
              <a:buFont typeface="+mj-lt"/>
              <a:buAutoNum type="arabicPeriod"/>
            </a:pPr>
            <a:endParaRPr lang="en-US" sz="10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/>
              <a:t>Outlier Detection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/>
              <a:t>Detect the examples in the dataset that are very different from what a typical example in the dataset looks like.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b="1" dirty="0">
                <a:highlight>
                  <a:srgbClr val="0000FF"/>
                </a:highlight>
              </a:rPr>
              <a:t>Clustering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00FF"/>
                </a:highlight>
              </a:rPr>
              <a:t>The task of grouping a set of objects in such a way that objects in the same group (called a </a:t>
            </a:r>
            <a:r>
              <a:rPr lang="en-US" sz="2000" b="1" dirty="0">
                <a:highlight>
                  <a:srgbClr val="0000FF"/>
                </a:highlight>
              </a:rPr>
              <a:t>cluster</a:t>
            </a:r>
            <a:r>
              <a:rPr lang="en-US" sz="2000" dirty="0">
                <a:highlight>
                  <a:srgbClr val="0000FF"/>
                </a:highlight>
              </a:rPr>
              <a:t>) are more like each other than to those in other groups (clusters).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9" y="1097871"/>
            <a:ext cx="4111063" cy="16845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Four Kinds of unsupervised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7B7DA-CCED-49CA-851B-FA0434E3032F}"/>
              </a:ext>
            </a:extLst>
          </p:cNvPr>
          <p:cNvSpPr txBox="1"/>
          <p:nvPr/>
        </p:nvSpPr>
        <p:spPr>
          <a:xfrm>
            <a:off x="401061" y="4335470"/>
            <a:ext cx="383309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References: </a:t>
            </a:r>
          </a:p>
          <a:p>
            <a:r>
              <a:rPr lang="en-US" sz="1000" u="sng" dirty="0">
                <a:solidFill>
                  <a:schemeClr val="bg1"/>
                </a:solidFill>
              </a:rPr>
              <a:t>The Hundred-Page Machine Learning Book. </a:t>
            </a:r>
            <a:r>
              <a:rPr lang="en-US" sz="1000" dirty="0">
                <a:solidFill>
                  <a:schemeClr val="bg1"/>
                </a:solidFill>
              </a:rPr>
              <a:t>Andriy Burkov.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Cluster analysis, https://en.wikipedia.org/w/index.php?title=Cluster_analysis&amp;oldid=1002271612 (last visited Jan. 27, 2021).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Dimensionality reduction, https://en.wikipedia.org/w/index.php?title=Dimensionality_reduction&amp;oldid=1002754996 (last visited Jan. 27, 2021).</a:t>
            </a:r>
          </a:p>
        </p:txBody>
      </p:sp>
    </p:spTree>
    <p:extLst>
      <p:ext uri="{BB962C8B-B14F-4D97-AF65-F5344CB8AC3E}">
        <p14:creationId xmlns:p14="http://schemas.microsoft.com/office/powerpoint/2010/main" val="276428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510" y="277521"/>
            <a:ext cx="6388977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Density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470" y="1333888"/>
            <a:ext cx="10134676" cy="483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001" y="293667"/>
            <a:ext cx="8357614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Density Estimation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86" y="1385576"/>
            <a:ext cx="10666627" cy="4599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001" y="293667"/>
            <a:ext cx="8357614" cy="7811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Density Estimation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8BBF-059E-4B19-9F81-65DF778A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86" y="1500304"/>
            <a:ext cx="10666627" cy="4370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8D320-3ADB-4EE6-A6F0-4C2CF1867BF9}"/>
              </a:ext>
            </a:extLst>
          </p:cNvPr>
          <p:cNvSpPr txBox="1"/>
          <p:nvPr/>
        </p:nvSpPr>
        <p:spPr>
          <a:xfrm>
            <a:off x="8375072" y="6380424"/>
            <a:ext cx="3816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</a:rPr>
              <a:t>Source: </a:t>
            </a:r>
            <a:r>
              <a:rPr lang="en-US" sz="1000" i="1" u="sng" dirty="0">
                <a:solidFill>
                  <a:schemeClr val="bg1"/>
                </a:solidFill>
              </a:rPr>
              <a:t>Applied Machine Learning in Python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Coursera. University of Michigan, Prof. Kevin Collins Thompson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535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1517</Words>
  <Application>Microsoft Office PowerPoint</Application>
  <PresentationFormat>Widescreen</PresentationFormat>
  <Paragraphs>191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Slice</vt:lpstr>
      <vt:lpstr>Introducing Unsupervised learning</vt:lpstr>
      <vt:lpstr>References</vt:lpstr>
      <vt:lpstr>3 Types of Machine Learning</vt:lpstr>
      <vt:lpstr>What is Unsupervised Learning?</vt:lpstr>
      <vt:lpstr>Applications of unsupervised learning</vt:lpstr>
      <vt:lpstr>Four Kinds of unsupervised learning</vt:lpstr>
      <vt:lpstr>Density Estimation</vt:lpstr>
      <vt:lpstr>Density Estimation Example</vt:lpstr>
      <vt:lpstr>Density Estimation Example</vt:lpstr>
      <vt:lpstr>Density Estimation Techniques</vt:lpstr>
      <vt:lpstr>Dimensionality Reduction</vt:lpstr>
      <vt:lpstr>PowerPoint Presentation</vt:lpstr>
      <vt:lpstr>Outlier Detection</vt:lpstr>
      <vt:lpstr>Outlier detection Algorithms</vt:lpstr>
      <vt:lpstr>A Supervised Learning Task</vt:lpstr>
      <vt:lpstr>An Unsupervised Learning Task</vt:lpstr>
      <vt:lpstr>PowerPoint Presentation</vt:lpstr>
      <vt:lpstr>Challenging Clusters</vt:lpstr>
      <vt:lpstr>More Challenging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K-Means</vt:lpstr>
      <vt:lpstr>Convergence of K-Means</vt:lpstr>
      <vt:lpstr>Convergence of K-Means to Local Optimum</vt:lpstr>
      <vt:lpstr>Convergence of K-Means to Local Optimum</vt:lpstr>
      <vt:lpstr>Convergence of K-Means to Local Optimum</vt:lpstr>
      <vt:lpstr>Smart initialization with k-means++</vt:lpstr>
      <vt:lpstr>k-means++ Visualized</vt:lpstr>
      <vt:lpstr>k-means++ Visualized</vt:lpstr>
      <vt:lpstr>k-means++ Visualized</vt:lpstr>
      <vt:lpstr>k-means++ Visualized</vt:lpstr>
      <vt:lpstr>Future Topics</vt:lpstr>
      <vt:lpstr>Introducing Unsupervised learning</vt:lpstr>
      <vt:lpstr>New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Unsupervised learning</dc:title>
  <dc:creator>Scott O'Hara</dc:creator>
  <cp:lastModifiedBy>Scott O'Hara</cp:lastModifiedBy>
  <cp:revision>13</cp:revision>
  <dcterms:created xsi:type="dcterms:W3CDTF">2021-01-27T22:06:50Z</dcterms:created>
  <dcterms:modified xsi:type="dcterms:W3CDTF">2021-02-17T22:39:55Z</dcterms:modified>
</cp:coreProperties>
</file>