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44" r:id="rId2"/>
    <p:sldId id="1010" r:id="rId3"/>
    <p:sldId id="337" r:id="rId4"/>
    <p:sldId id="1006" r:id="rId5"/>
    <p:sldId id="347" r:id="rId6"/>
    <p:sldId id="1008" r:id="rId7"/>
    <p:sldId id="370" r:id="rId8"/>
    <p:sldId id="1009" r:id="rId9"/>
    <p:sldId id="1015" r:id="rId10"/>
    <p:sldId id="1016" r:id="rId11"/>
    <p:sldId id="1013" r:id="rId12"/>
    <p:sldId id="1012" r:id="rId13"/>
    <p:sldId id="1014" r:id="rId14"/>
    <p:sldId id="296" r:id="rId15"/>
    <p:sldId id="10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3" autoAdjust="0"/>
  </p:normalViewPr>
  <p:slideViewPr>
    <p:cSldViewPr snapToGrid="0">
      <p:cViewPr varScale="1">
        <p:scale>
          <a:sx n="60" d="100"/>
          <a:sy n="60" d="100"/>
        </p:scale>
        <p:origin x="46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23:20:54.95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3,'861'0,"-827"2,1 1,32 8,-30-4,1-2,12-1,-6 0,0 1,0 3,15 5,-17-3,0-2,1-2,32 0,29-1,2 5,-10 0,45-4,-124-6,0 2,-1 0,0 1,1 1,-1 0,-1 1,1 1,-1 0,12 8,-12-8,5 2,0-1,1-1,0 0,1-2,-1 0,13-1,36 0,28-3,-45-2,1 3,50 8,1 4,1-5,0-4,0-5,6-5,-88 3,0-1,0-2,-1 0,7-4,-4 2,1 1,-1 1,7 0,75-2,-1 5,38 7,19-1,1219-3,-1351-2,0-2,0-1,-1-1,0-2,16-7,40-9,-65 19,248-53,-203 47,-1 4,1 2,9 3,81 1,142 4,-182 11,-69-6,1-3,12-2,-29-1,1 2,0 0,-1 3,0 0,3 4,3-1,12-2,1-1,-1-2,1-3,0-2,30-4,38 1,971 3,-1038 2,-1 4,0 1,26 8,-20-3,0-3,39 1,551-8,-317-5,-89 5,265-5,-323-11,-78 4,49 3,9 10,241-6,-347-4,1-3,-2-3,0-2,31-14,-2 2,-53 18,5-3,0 2,0 1,23-1,-47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22:59:59.0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0 160,'19'-10,"-1"-1,-1-1,12-10,-14 10,0 1,0 1,1 0,0 1,3 0,6 0,0 1,1 1,0 1,0 1,1 2,19-1,48 2,25 6,-38-1,-39 1,0 1,-1 3,1 1,-2 2,38 16,-36-12,1-2,0-2,1-1,0-3,10 0,259-7,-129-3,664 3,-805-2,-1-2,23-6,-19 3,1 1,0 3,54 0,0 5,-1 4,29 8,-73-7,1-3,12-2,-25-2,0 2,0 2,-1 2,19 5,5 6,-19-6,0 2,-2 2,1 2,32 18,-71-31,7 4,0 0,1-1,11 3,-22-8,0-1,0 0,0 0,0-1,0 1,0-1,0 0,0 0,0-1,0 1,0-1,0 0,-1-1,4 0,17-10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23:21:08.47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1,'1971'0,"-1934"2,1 1,25 7,53 4,371-11,-251-6,-197 5,1 2,27 6,-26-3,0-2,22 0,560-7,-560 0,58-12,-57 6,0 3,0 2,1294 4,-1314 2,-1 2,-1 1,33 10,-19-5,38 4,21-13,-76-2,1 1,19 4,-45-2,-1 0,1 2,-1-1,13 7,45 15,27-10,0-5,1-3,92-6,591-3,-730 4,-1 2,0 3,27 7,-21-3,0-3,38 1,135-12,-111-1,41 8,-159-5,0-1,1 1,-1 0,0 0,0 0,0 0,0 0,0 0,0 0,0 1,0-1,0 0,0 0,0 1,0-1,0 1,0-1,0 1,0-1,0 1,-1 0,1-1,0 1,0 0,0 0,-1 0,1-1,-1 1,1 0,-1 0,1 0,-1 0,1 0,-1 0,-3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23:21:24.1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1 160,'51'-29,"39"-29,-39 25,-41 27,1 0,-1 1,1 1,0 0,1 1,-1 0,1 0,-1 1,1 1,5-1,29 1,-1 2,8 2,28 1,948-4,-998 2,0 1,0 1,3 2,74 9,53 0,-75-5,47-3,33-10,-41 0,59 8,-168-2,0 0,-1 1,1 0,-1 1,12 6,-12-4,0-2,1 1,0-2,0 0,11 0,92 10,-50-5,0-3,6-3,79-6,-6 1,35 7,58 24,-218-25,0 1,0 0,-1 2,0 1,11 5,-7-2,1-1,1-2,7 1,45 5,-16-3,36 12,52 14,22-2,-143-29,0-1,0-1,0-2,0-1,0-2,0-1,0-1,9-3,-25 1,-1-1,0-1,0 0,0-1,-1 0,0-1,-1 0,2-3,-4 3,0 1,0 0,1 1,0 0,1 0,-1 1,1 1,0 0,1 1,-1 0,1 1,1 0,49 0,-46 4,-1-2,1 0,0-1,-1-1,1 0,3-2,23-8,0 3,1 1,1 2,-1 3,6 1,229 3,-114 4,925-4,-1064 1,1 2,-1 1,1 2,-1 0,5 3,2 1,1-3,25 4,5-7,0-3,0-3,98 4,-145 0,0 1,-1 1,1 1,0 1,4 2,46 14,25 2,-45-11,0-2,0-1,1-3,13-1,508-5,-268-4,-101 2,218 3,-276 13,-81-7,0-3,3-3,1028-3,-1085 2,-1-1,1 0,0-1,-1 0,1 0,0 0,-1 0,1-1,-1-1,2 0,-8 3,0 0,0 0,0 0,0 0,1 0,-1 0,0 0,0 0,0 0,0 0,1 0,-1 0,0 0,0 0,0 0,0-1,0 1,1 0,-1 0,0 0,0 0,0 0,0-1,0 1,0 0,0 0,0 0,1 0,-1-1,0 1,0 0,0 0,0 0,0 0,0-1,0 1,0 0,0 0,0 0,0-1,0 1,0 0,-1 0,1 0,0 0,0-1,0 1,0 0,0 0,0 0,0 0,0 0,0-1,-1 1,-12-5,-20 0,19 4,-1-2,0 1,1-2,0 0,0-1,0 0,0-1,1 0,-1-1,2-1,-8-5,-61-35,45 29,2-2,-14-12,38 26,0 0,0 0,-1 1,0 0,0 1,0 0,0 1,-1 0,0 1,0 0,0 1,-6 0,-8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23:33:06.58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1 181,'126'5,"12"6,-16 0,32-6,-106-3,0 2,16 5,-10-2,35 0,-45-4,-1 2,4 3,-4-1,-1-2,10-2,-8-3,0 2,0 2,-1 2,39 10,-31-4,-1-3,2-1,-1-3,4-3,211-3,-102-2,-86 3,44 2,0-7,56-10,-118 8,51 3,-51 3,-2-3,10-3,-50 4,0 0,0-2,-1 0,0-1,0 0,0-2,-1 0,0 0,0-3,102-62,24-7,-136 76,-1 1,1 1,-1-1,1 1,0 0,0 0,0 0,0 1,1 0,-1 0,0 1,0 0,1 0,-1 0,0 1,0 0,1 0,-1 0,0 1,0 0,0 0,-1 1,1 0,-1 0,5 2,116 78,-84-53,2-1,1-2,29 11,-45-27,2-1,-1-2,1-1,0-1,1-2,16 0,40 0,62-7,-115 1,1-1,-1-2,0-2,0-1,-1-1,0-2,-1-1,0-2,-1-2,8-5,-15 8,1 1,1 2,0 0,1 1,0 2,0 1,0 1,20 0,45 0,0 5,3 3,46 1,-33-3,-19 1,51-6,-115-1,-1 0,1-2,-1 0,0-2,-1-1,13-7,-8 4,1 0,0 3,0 0,11 0,62-6,1 5,1 4,52 6,-129 1,-1 2,1 0,1 2,-19-2,0 0,0 1,0 1,-1-1,1 2,-1-1,0 1,0 1,5 3,-4-3,-1-1,1 0,0-1,0 0,1 0,-1-1,1-1,0 0,-1 0,1-1,7 0,46 8,-39-2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23:33:15.2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0 367,'1'-3,"-1"0,1 0,0 0,0 1,0-1,0 0,1 1,-1-1,1 1,0-1,-1 1,1 0,0 0,0 0,1 0,-1 0,0 0,0 1,3-2,48-25,-34 22,1 1,-1 0,10 1,45-12,146-44,-85 40,-99 16,0 0,0-3,-1-1,19-7,-21 4,0 1,1 2,0 2,1 1,-1 1,1 2,30 2,-18 1,50 0,0 5,30 7,-29-3,1-4,-1-4,15-5,37 0,763 3,-824 4,34 7,59 3,9 2,-107-6,63-3,96-5,188-6,-274-10,125-27,-199 26,-1 4,1 4,32 3,92 2,190 6,-351 2,-1 2,0 2,0 2,-1 2,3 3,71 21,-52-19,11 5,2-3,0-4,1-3,62 2,236-17,-153-2,411-16,-414-9,-168 20,-21 4,-1 3,18 1,36-2,-76 0,-1 0,1 0,-1-1,0 0,0-1,5-3,32-11,9 8,0 3,0 1,1 3,-1 3,34 4,17-1,56-8,59-13,29 9,-162 8,0-3,74-13,-18-6,-44 9,93-28,-130 27,1 3,0 2,0 3,6 2,264 4,-166 3,-8-3,1 7,133 24,166 50,-382-64,38 13,45 10,-103-27,0 2,-1 3,29 13,-47-16,1-3,0-1,11 0,8 2,14 3,0-4,1-2,0-4,0-3,0-4,13-3,-68 1,-1 0,0-1,0 0,-1-2,1 0,9-6,-11 5,1 0,1 1,-1 1,1 1,0 0,0 1,3 1,102 2,-88 3,0-2,-1-1,32-6,-39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22:58:26.93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0 127,'134'-2,"105"-14,-108 5,-63 7,62-13,-85 8,0-2,42-16,-68 20,1 1,0 1,0 1,0 1,0 1,1 0,-1 2,1 0,-1 1,0 2,1 0,-1 0,0 2,-1 1,19 8,11 2,0-1,1-3,0-1,1-3,43 1,-4 1,13 0,-48-5,1 2,43 12,-30-5,0-4,1-2,0-4,0-3,0-2,23-6,29-6,-75 7,-1 1,1 3,0 1,-1 3,21 4,70 8,0-5,1-6,10-7,42 1,-135 5,-32-1,-1 0,1-1,-1-2,0 0,11-3,-14-2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22:58:35.24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0 120,'666'0,"-647"-2,0 0,0-2,0 0,-1-1,0-1,0-1,0 0,-1-1,8-6,-3 3,0 0,1 2,0 1,1 0,7 0,-13 5,1 1,1 1,-1 1,0 1,0 0,0 1,18 5,15 6,-1 3,6 4,-19-5,0-3,2 0,-1-3,28 3,37-7,97-7,-55-1,-99 1,0-2,15-5,-9 1,32 1,-45 7,-1 2,1 1,0 2,10 4,153 43,-188-48,28 4,1-1,0-2,0-2,0-3,0-1,8-2,60 0,964 3,-999 3,47 9,-44-3,38-2,-44-2,-48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22:59:30.11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1 158,'0'1,"0"0,1-1,-1 1,1 0,-1 0,1 0,-1-1,1 1,0 0,-1-1,1 1,0-1,0 1,-1-1,1 1,0-1,0 1,0-1,0 0,0 1,-1-1,1 0,0 0,0 0,0 1,0-1,0 0,0 0,0-1,0 1,0 0,0 0,0 0,46-5,-33 3,47 1,0 3,-1 3,1 2,24 7,-13-2,0-3,67 0,193-12,-310 5,0 1,0 0,0 2,-1 0,19 8,-13-5,0 0,0-2,13 1,253 14,-158-4,-38-3,0-5,-63-8,0-1,1-1,-1-2,26-6,-26 0,-1-1,0-2,-1-2,0-1,-1-1,19-14,29-14,-69 39,0 1,1 1,-1-1,1 1,0 1,0 0,0 1,8 0,94 3,-54 0,32 1,-28 0,-1-2,51-8,-22-14,-79 16,1 1,0 0,0 1,0 1,0 0,0 1,1 0,-1 1,0 1,0 0,9 2,-5 1,1 1,0 1,-1 1,0 0,-1 1,0 1,0 1,0 0,-1 1,-1 0,0 1,-1 1,0 0,-1 1,0 1,-10-13,-1 0,0-1,0 1,0 0,0 0,0 0,0 0,0 0,0 0,-1 0,1 0,-1 0,0 0,0 0,1 0,-2-1,1-1,0 1,0 0,-1-1,1 1,0-1,0 1,-1-1,1 0,-1 1,1-1,0 1,-1-1,1 0,-1 1,1-1,-1 0,1 1,-1-1,1 0,-1 0,1 1,-1-1,0 0,1 0,-1 0,1 0,-1 0,1 0,-1 0,0 0,1 0,-5 0,-1-1,1 0,0 0,0 0,0-1,0 0,0 0,1 0,-1 0,-2-3,-37-27,35 24,-1 0,0 1,0 0,0 1,-1 0,-2 0,10 5,-1 0,1 0,-1 0,1 0,-1 1,0-1,1 1,-1 0,1 0,-1 1,1-1,-1 1,1-1,-1 1,1 0,-1 1,1-1,0 0,-1 1,1 0,0 0,0 0,0 1,-45 36,41-31,0-1,-1-1,0 1,0-1,0-1,-1 0,0 0,0 0,0-1,-1-1,1 1,-2-1,-21 2,-1-2,0 0,0-3,0 0,0-2,-1-2,20 1,0 0,0-2,0 0,1 0,0-1,0 0,0-2,1 1,0-1,0-1,-1-2,-7-4,-1 1,0 1,-6-2,-203-102,212 109,-1 2,0-1,0 2,0 1,-1 0,0 1,1 1,-2 1,-9-2,-86-5,-81 6,188 2,-1-1,1 0,0 0,0-1,0 0,0-1,0 0,1 0,-8-4,-9-6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22:59:46.35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0 104,'26'2,"-1"1,0 1,1 1,-2 2,1 0,19 10,-13-5,1-2,0-2,24 4,-30-10,0-2,-1-1,1-1,0-2,-1 0,1-1,-1-2,5-2,77-17,-11 12,0 3,0 5,36 4,-41 3,47-2,0 7,13 8,-103-8,-1 2,42 14,-42-10,-1-2,2-2,-1-2,1-2,0-2,0-3,36-5,-69 4,0-1,0-1,-1 0,0-2,0 1,0-2,5-2,56-23,-28 19,0 3,2 1,-1 2,1 3,71-2,5 6,-114-1,0 0,0 0,0-1,-1 0,1-1,-1-1,0 1,0-2,9-4,-12 6,58-17,-35 12,4-2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E8279-0F3F-461F-BBB1-EAA84A8B59F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08A42-C1D6-45F4-B4C4-B81C39D9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1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431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63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68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8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8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30000"/>
            <a:ext cx="7501845" cy="3304505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Group Discussion: “</a:t>
            </a:r>
            <a:r>
              <a:rPr lang="en-US" sz="6000" i="1" dirty="0">
                <a:solidFill>
                  <a:schemeClr val="tx2"/>
                </a:solidFill>
              </a:rPr>
              <a:t>Exploration by Random Network Distillation”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84293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01/16/2018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144-0A92-4E56-AFD1-D717655D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928" y="542637"/>
            <a:ext cx="5650140" cy="978758"/>
          </a:xfrm>
        </p:spPr>
        <p:txBody>
          <a:bodyPr/>
          <a:lstStyle/>
          <a:p>
            <a:r>
              <a:rPr lang="en-US" dirty="0"/>
              <a:t>What RND contributes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9192E-6768-431E-A284-E0D1553F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085975"/>
            <a:ext cx="114109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5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144-0A92-4E56-AFD1-D717655D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116" y="522496"/>
            <a:ext cx="7743768" cy="978758"/>
          </a:xfrm>
        </p:spPr>
        <p:txBody>
          <a:bodyPr/>
          <a:lstStyle/>
          <a:p>
            <a:r>
              <a:rPr lang="en-US" dirty="0"/>
              <a:t>Random network distillation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B45D2-091B-4D27-AE07-225E6414D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56" y="2186499"/>
            <a:ext cx="10412287" cy="31489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D7502C-3367-4F6A-A4A3-910236C4432B}"/>
                  </a:ext>
                </a:extLst>
              </p14:cNvPr>
              <p14:cNvContentPartPr/>
              <p14:nvPr/>
            </p14:nvContentPartPr>
            <p14:xfrm>
              <a:off x="8109531" y="3274286"/>
              <a:ext cx="1392120" cy="70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D7502C-3367-4F6A-A4A3-910236C443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531" y="3130646"/>
                <a:ext cx="15357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5AFFAA-F94B-4B7A-8196-514624F2B6CD}"/>
                  </a:ext>
                </a:extLst>
              </p14:cNvPr>
              <p14:cNvContentPartPr/>
              <p14:nvPr/>
            </p14:nvContentPartPr>
            <p14:xfrm>
              <a:off x="3700611" y="3548966"/>
              <a:ext cx="1702080" cy="80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5AFFAA-F94B-4B7A-8196-514624F2B6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8611" y="3404966"/>
                <a:ext cx="18457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8B0E36-257D-40F5-84FF-D68BCB7C60A2}"/>
                  </a:ext>
                </a:extLst>
              </p14:cNvPr>
              <p14:cNvContentPartPr/>
              <p14:nvPr/>
            </p14:nvContentPartPr>
            <p14:xfrm>
              <a:off x="5083371" y="3839846"/>
              <a:ext cx="1282320" cy="124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8B0E36-257D-40F5-84FF-D68BCB7C60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1731" y="3696206"/>
                <a:ext cx="14259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FAF5EE-6ADA-45F5-9853-38CDAE505570}"/>
                  </a:ext>
                </a:extLst>
              </p14:cNvPr>
              <p14:cNvContentPartPr/>
              <p14:nvPr/>
            </p14:nvContentPartPr>
            <p14:xfrm>
              <a:off x="9905931" y="3870446"/>
              <a:ext cx="1136520" cy="72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FAF5EE-6ADA-45F5-9853-38CDAE5055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33931" y="3726446"/>
                <a:ext cx="12801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A57CD7-97E8-4AC3-A3E3-563E8754DDB3}"/>
                  </a:ext>
                </a:extLst>
              </p14:cNvPr>
              <p14:cNvContentPartPr/>
              <p14:nvPr/>
            </p14:nvContentPartPr>
            <p14:xfrm>
              <a:off x="2481651" y="4165646"/>
              <a:ext cx="1523880" cy="110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A57CD7-97E8-4AC3-A3E3-563E8754DD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09651" y="4021646"/>
                <a:ext cx="1667520" cy="3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27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CB1AFA-F9B5-483E-92A8-48312A7E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12" y="330424"/>
            <a:ext cx="6851176" cy="6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6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30000"/>
            <a:ext cx="7501845" cy="330450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Supplemental slides</a:t>
            </a:r>
            <a:endParaRPr lang="en-US" sz="6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6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2" y="32084"/>
            <a:ext cx="10919011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RL is like A game against Nature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75DDA1-3209-4F2F-BA22-799110B233E3}"/>
              </a:ext>
            </a:extLst>
          </p:cNvPr>
          <p:cNvGrpSpPr/>
          <p:nvPr/>
        </p:nvGrpSpPr>
        <p:grpSpPr>
          <a:xfrm>
            <a:off x="1242066" y="4391014"/>
            <a:ext cx="10165740" cy="1938992"/>
            <a:chOff x="1962148" y="4492696"/>
            <a:chExt cx="9183665" cy="19389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53D919-221E-4D00-B650-AD2BE7B29895}"/>
                </a:ext>
              </a:extLst>
            </p:cNvPr>
            <p:cNvSpPr txBox="1"/>
            <p:nvPr/>
          </p:nvSpPr>
          <p:spPr>
            <a:xfrm>
              <a:off x="1962148" y="4492696"/>
              <a:ext cx="91836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Reinforcement learning is like a game-playing algorithm. 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you move are called </a:t>
              </a:r>
              <a:r>
                <a:rPr lang="en-US" sz="2400" b="1" dirty="0"/>
                <a:t>states</a:t>
              </a:r>
              <a:r>
                <a:rPr lang="en-US" sz="2400" dirty="0"/>
                <a:t>: S (    )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nature “moves” are called </a:t>
              </a:r>
              <a:r>
                <a:rPr lang="en-US" sz="2400" b="1" dirty="0"/>
                <a:t>Q-states</a:t>
              </a:r>
              <a:r>
                <a:rPr lang="en-US" sz="2400" dirty="0"/>
                <a:t>: &lt;S,A&gt;  (      )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0030050-93F8-43C3-92CF-FFA3B4E14912}"/>
                </a:ext>
              </a:extLst>
            </p:cNvPr>
            <p:cNvSpPr/>
            <p:nvPr/>
          </p:nvSpPr>
          <p:spPr>
            <a:xfrm>
              <a:off x="8464203" y="5344415"/>
              <a:ext cx="255494" cy="242953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864FA90-B039-43CC-A51C-E4B10F1C8B07}"/>
                </a:ext>
              </a:extLst>
            </p:cNvPr>
            <p:cNvSpPr/>
            <p:nvPr/>
          </p:nvSpPr>
          <p:spPr>
            <a:xfrm>
              <a:off x="10362357" y="6086441"/>
              <a:ext cx="228600" cy="24472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283A9E-7656-46EF-BF1D-EA6FEE585D5A}"/>
              </a:ext>
            </a:extLst>
          </p:cNvPr>
          <p:cNvSpPr txBox="1"/>
          <p:nvPr/>
        </p:nvSpPr>
        <p:spPr>
          <a:xfrm>
            <a:off x="8598720" y="6567293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167EB3-CBAB-4595-A0D2-3FA408AB444E}"/>
              </a:ext>
            </a:extLst>
          </p:cNvPr>
          <p:cNvGrpSpPr/>
          <p:nvPr/>
        </p:nvGrpSpPr>
        <p:grpSpPr>
          <a:xfrm>
            <a:off x="2088670" y="856092"/>
            <a:ext cx="8267700" cy="3262684"/>
            <a:chOff x="1962150" y="892647"/>
            <a:chExt cx="8267700" cy="32626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7C984A-D2AD-4CC7-B87E-0EE6480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2150" y="977414"/>
              <a:ext cx="8267700" cy="3177917"/>
            </a:xfrm>
            <a:prstGeom prst="rect">
              <a:avLst/>
            </a:prstGeom>
          </p:spPr>
        </p:pic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F04492A5-5AEA-4E12-941E-52F98BFC1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2053" y="892647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A42C9BB-9112-4120-B2D0-1D052D009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3628" y="2305207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020137C-B3AE-4EE8-BD90-F57E08FDD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0646" y="2300326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C16226-5242-4A90-BF72-4F3DBD132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0275" y="2305207"/>
              <a:ext cx="280616" cy="241063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60A0715-78D5-4330-8106-F818E919C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0089" y="2295971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E93E95BD-1FCD-4C00-B307-878B2424BF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6221" y="1668552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47001E6D-8647-43DC-9FD7-468F31D3E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241" y="1668552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DFBFD8D-FB2F-4C6B-B36F-DD9C4D265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6676" y="3104806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544D47C-9442-40D2-B627-4CB942D3F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488" y="3104805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5C24AD43-0308-40A3-B17D-84FA6519E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4524" y="3082804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009F89BA-0752-4FFE-8EA5-15F682A24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0864" y="3082803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CFF0D2CF-260D-4DA6-B65A-70C905AD4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127" y="3096993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E9B41BF0-BC8A-4ACF-8AFF-4C7515A7E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2467" y="3096992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440C22DF-8917-4353-9213-70E68C2F0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7730" y="3082804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EADAF97F-B076-480A-9FC5-9626145D1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4070" y="3082803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6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425EF9-1B00-49C2-8051-DB46DE565291}"/>
              </a:ext>
            </a:extLst>
          </p:cNvPr>
          <p:cNvGrpSpPr/>
          <p:nvPr/>
        </p:nvGrpSpPr>
        <p:grpSpPr>
          <a:xfrm>
            <a:off x="2133629" y="1499740"/>
            <a:ext cx="1572811" cy="4275415"/>
            <a:chOff x="2149443" y="1805353"/>
            <a:chExt cx="1572811" cy="45461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DA9636-E0D9-417D-881F-A3953DC32896}"/>
                </a:ext>
              </a:extLst>
            </p:cNvPr>
            <p:cNvSpPr/>
            <p:nvPr/>
          </p:nvSpPr>
          <p:spPr>
            <a:xfrm>
              <a:off x="2149443" y="1805353"/>
              <a:ext cx="1572811" cy="4454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135DE-544B-4D76-A8D3-E793443BE2D2}"/>
                </a:ext>
              </a:extLst>
            </p:cNvPr>
            <p:cNvGrpSpPr/>
            <p:nvPr/>
          </p:nvGrpSpPr>
          <p:grpSpPr>
            <a:xfrm>
              <a:off x="2149443" y="5860647"/>
              <a:ext cx="956224" cy="490905"/>
              <a:chOff x="2058402" y="5952810"/>
              <a:chExt cx="956224" cy="4909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294AD1-7813-46CF-8B53-D4E72381C9B2}"/>
                  </a:ext>
                </a:extLst>
              </p:cNvPr>
              <p:cNvSpPr/>
              <p:nvPr/>
            </p:nvSpPr>
            <p:spPr>
              <a:xfrm>
                <a:off x="2058403" y="6024626"/>
                <a:ext cx="956223" cy="38984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3B1D5E35-927D-4D86-B440-1C53AF976DCD}"/>
                      </a:ext>
                    </a:extLst>
                  </p:cNvPr>
                  <p:cNvSpPr/>
                  <p:nvPr/>
                </p:nvSpPr>
                <p:spPr>
                  <a:xfrm>
                    <a:off x="2058402" y="5952810"/>
                    <a:ext cx="956224" cy="4909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defTabSz="457200">
                      <a:spcBef>
                        <a:spcPct val="20000"/>
                      </a:spcBef>
                      <a:spcAft>
                        <a:spcPts val="600"/>
                      </a:spcAft>
                      <a:buClr>
                        <a:prstClr val="white"/>
                      </a:buClr>
                      <a:buSzPct val="80000"/>
                    </a:pPr>
                    <a:r>
                      <a:rPr lang="en-US" sz="2400" dirty="0">
                        <a:solidFill>
                          <a:schemeClr val="bg1"/>
                        </a:solidFill>
                      </a:rPr>
                      <a:t>s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a14:m>
                    <a:endParaRPr lang="en-US" sz="24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3B1D5E35-927D-4D86-B440-1C53AF976D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402" y="5952810"/>
                    <a:ext cx="956224" cy="4909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554" t="-10667" r="-1911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04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85175" y="977646"/>
                <a:ext cx="8849086" cy="3669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For each state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s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and action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a:</a:t>
                </a:r>
              </a:p>
              <a:p>
                <a:pPr marL="0" indent="0">
                  <a:buNone/>
                </a:pPr>
                <a:r>
                  <a:rPr lang="en-US" sz="2800" i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Begin in state s: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Repeat: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	Given s and the set of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associated with s:</a:t>
                </a:r>
              </a:p>
              <a:p>
                <a:pPr lvl="2"/>
                <a:r>
                  <a:rPr lang="en-US" sz="2300" b="1" dirty="0">
                    <a:solidFill>
                      <a:schemeClr val="tx1"/>
                    </a:solidFill>
                  </a:rPr>
                  <a:t>CHOOSE ACTION </a:t>
                </a:r>
                <a14:m>
                  <m:oMath xmlns:m="http://schemas.openxmlformats.org/officeDocument/2006/math">
                    <m:r>
                      <a:rPr lang="en-US" sz="2300" b="1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3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3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3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sz="2300" b="1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HOW?</a:t>
                </a:r>
              </a:p>
              <a:p>
                <a:pPr lvl="2"/>
                <a:r>
                  <a:rPr lang="en-US" sz="23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Apply action a.</a:t>
                </a:r>
              </a:p>
              <a:p>
                <a:pPr lvl="2"/>
                <a:r>
                  <a:rPr lang="en-US" sz="2300" dirty="0">
                    <a:solidFill>
                      <a:schemeClr val="tx1"/>
                    </a:solidFill>
                  </a:rPr>
                  <a:t>Receive reward r and new state s’.</a:t>
                </a:r>
              </a:p>
              <a:p>
                <a:pPr lvl="2"/>
                <a:r>
                  <a:rPr lang="en-US" sz="2300" dirty="0">
                    <a:solidFill>
                      <a:schemeClr val="tx1"/>
                    </a:solidFill>
                  </a:rPr>
                  <a:t>With transition &lt;s,a,r,s’&gt;, update Q(s,a)</a:t>
                </a:r>
              </a:p>
            </p:txBody>
          </p:sp>
        </mc:Choice>
        <mc:Fallback xmlns="">
          <p:sp>
            <p:nvSpPr>
              <p:cNvPr id="1810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5175" y="977646"/>
                <a:ext cx="8849086" cy="3669000"/>
              </a:xfrm>
              <a:blipFill>
                <a:blip r:embed="rId3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713" y="250973"/>
            <a:ext cx="5492573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algorithm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FB6EEA-25C4-4918-A4F3-B3F924874923}"/>
              </a:ext>
            </a:extLst>
          </p:cNvPr>
          <p:cNvGrpSpPr/>
          <p:nvPr/>
        </p:nvGrpSpPr>
        <p:grpSpPr>
          <a:xfrm>
            <a:off x="2873852" y="4524900"/>
            <a:ext cx="6986945" cy="680652"/>
            <a:chOff x="4086276" y="4818397"/>
            <a:chExt cx="7349930" cy="6806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3E344E-9078-49A9-9BB5-E9E9135897D5}"/>
                </a:ext>
              </a:extLst>
            </p:cNvPr>
            <p:cNvSpPr/>
            <p:nvPr/>
          </p:nvSpPr>
          <p:spPr>
            <a:xfrm>
              <a:off x="4183440" y="4830534"/>
              <a:ext cx="7252766" cy="6685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2EFF6E-B04F-4DC2-8042-9A85DB231887}"/>
                    </a:ext>
                  </a:extLst>
                </p:cNvPr>
                <p:cNvSpPr txBox="1"/>
                <p:nvPr/>
              </p:nvSpPr>
              <p:spPr>
                <a:xfrm>
                  <a:off x="4086276" y="4818397"/>
                  <a:ext cx="7252766" cy="668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′,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2EFF6E-B04F-4DC2-8042-9A85DB231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276" y="4818397"/>
                  <a:ext cx="7252766" cy="6685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8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5F4CBA-9B63-4776-B192-397E43B3BDE6}"/>
              </a:ext>
            </a:extLst>
          </p:cNvPr>
          <p:cNvSpPr/>
          <p:nvPr/>
        </p:nvSpPr>
        <p:spPr>
          <a:xfrm>
            <a:off x="2142126" y="5914965"/>
            <a:ext cx="7332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https://arxiv.org/pdf/1810.12894.pdf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3E66E-EB83-41DB-AE94-47ABA728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03" y="358260"/>
            <a:ext cx="8164705" cy="5476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3D6121-0A1B-4891-9B04-9FBD992171C3}"/>
                  </a:ext>
                </a:extLst>
              </p14:cNvPr>
              <p14:cNvContentPartPr/>
              <p14:nvPr/>
            </p14:nvContentPartPr>
            <p14:xfrm>
              <a:off x="4081491" y="3079166"/>
              <a:ext cx="4509000" cy="90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3D6121-0A1B-4891-9B04-9FBD992171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9851" y="2935526"/>
                <a:ext cx="46526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D0B554-23E9-4223-B0E7-100FA034ED1A}"/>
                  </a:ext>
                </a:extLst>
              </p14:cNvPr>
              <p14:cNvContentPartPr/>
              <p14:nvPr/>
            </p14:nvContentPartPr>
            <p14:xfrm>
              <a:off x="3700611" y="3907526"/>
              <a:ext cx="3097080" cy="9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D0B554-23E9-4223-B0E7-100FA034ED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8611" y="3763886"/>
                <a:ext cx="32407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A8B91D7-C3C2-4148-8F74-14940DE62373}"/>
                  </a:ext>
                </a:extLst>
              </p14:cNvPr>
              <p14:cNvContentPartPr/>
              <p14:nvPr/>
            </p14:nvContentPartPr>
            <p14:xfrm>
              <a:off x="3493971" y="4481726"/>
              <a:ext cx="4124160" cy="146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A8B91D7-C3C2-4148-8F74-14940DE623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2331" y="4337726"/>
                <a:ext cx="4267800" cy="4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39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253" y="447627"/>
            <a:ext cx="8301325" cy="12759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Reinforcement Learning: the basic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1168946" y="1886058"/>
            <a:ext cx="101768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Select an action.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If action leads to reward, reinforce that action.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If action leads to punishment, avoid that action.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Basically, a computational form of Behaviorism (Pavlov, B. F. Skinner).</a:t>
            </a:r>
          </a:p>
        </p:txBody>
      </p:sp>
    </p:spTree>
    <p:extLst>
      <p:ext uri="{BB962C8B-B14F-4D97-AF65-F5344CB8AC3E}">
        <p14:creationId xmlns:p14="http://schemas.microsoft.com/office/powerpoint/2010/main" val="16484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Reward Function: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Transition model: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	T(s,a,s’)=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Discount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1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blipFill>
                <a:blip r:embed="rId2"/>
                <a:stretch>
                  <a:fillRect l="-227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65" y="2214795"/>
            <a:ext cx="5159025" cy="307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56" y="1053518"/>
            <a:ext cx="4290492" cy="130158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622627" y="3609718"/>
            <a:ext cx="10485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knows the current state </a:t>
            </a:r>
            <a:r>
              <a:rPr lang="en-US" sz="2000" i="1" dirty="0"/>
              <a:t>s</a:t>
            </a:r>
            <a:r>
              <a:rPr lang="en-US" sz="2000" dirty="0"/>
              <a:t>, takes action </a:t>
            </a:r>
            <a:r>
              <a:rPr lang="en-US" sz="2000" i="1" dirty="0"/>
              <a:t>a,</a:t>
            </a:r>
            <a:r>
              <a:rPr lang="en-US" sz="2000" dirty="0"/>
              <a:t> receives a reward</a:t>
            </a:r>
            <a:r>
              <a:rPr lang="en-US" sz="2000" i="1" dirty="0"/>
              <a:t> r </a:t>
            </a:r>
            <a:r>
              <a:rPr lang="en-US" sz="2000" dirty="0"/>
              <a:t>and observes the next state </a:t>
            </a:r>
            <a:r>
              <a:rPr lang="en-US" sz="2000" i="1" dirty="0"/>
              <a:t>s’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has </a:t>
            </a:r>
            <a:r>
              <a:rPr lang="en-US" sz="2000" b="1" dirty="0"/>
              <a:t>no access</a:t>
            </a:r>
            <a:r>
              <a:rPr lang="en-US" sz="2000" dirty="0"/>
              <a:t> to reward model </a:t>
            </a:r>
            <a:r>
              <a:rPr lang="en-US" sz="2000" i="1" dirty="0"/>
              <a:t>r(s,a)</a:t>
            </a:r>
            <a:r>
              <a:rPr lang="en-US" sz="2000" dirty="0"/>
              <a:t> or transition model </a:t>
            </a:r>
            <a:r>
              <a:rPr lang="en-US" sz="2000" i="1" dirty="0"/>
              <a:t>p(s’|s,a)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must learn to act so as to maximize expected rewards.</a:t>
            </a:r>
            <a:endParaRPr lang="en-US" sz="2000" i="1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All learning is based on observed samples of outcomes!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4662448" y="294610"/>
            <a:ext cx="7529552" cy="2819400"/>
            <a:chOff x="2147848" y="1447800"/>
            <a:chExt cx="75295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6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077200" y="25908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Actions: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400" dirty="0">
                  <a:latin typeface="Calibri"/>
                  <a:cs typeface="Calibri"/>
                </a:rPr>
                <a:t>Reward: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12" y="91563"/>
            <a:ext cx="8571907" cy="12875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choosing an action: exploration vs exploitation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800" y="1548226"/>
            <a:ext cx="11292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How should an agent choose an action? An obvious answer is simply follow the current policy. However, this is often the best way to improve your model.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Exploit: </a:t>
            </a:r>
            <a:r>
              <a:rPr lang="en-US" sz="3200" dirty="0"/>
              <a:t>use your current model to maximize the expected utility now.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Explore: </a:t>
            </a:r>
            <a:r>
              <a:rPr lang="en-US" sz="3200" dirty="0"/>
              <a:t>choose an action that will help you improve your model.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8090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8" y="206679"/>
            <a:ext cx="8114761" cy="13415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How/When should we explore / exploit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798" y="1679750"/>
            <a:ext cx="112923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How to Exploit? </a:t>
            </a:r>
            <a:r>
              <a:rPr lang="en-US" sz="3200" dirty="0"/>
              <a:t>use the current policy.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How to Explore?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choose an action randomly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choose an action you haven’t chosen yet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choose an action that will take you to an unexplored state.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/>
              <a:t>When to exploit? When to explore? How much time in exploration vs time in exploitation?</a:t>
            </a:r>
          </a:p>
        </p:txBody>
      </p:sp>
    </p:spTree>
    <p:extLst>
      <p:ext uri="{BB962C8B-B14F-4D97-AF65-F5344CB8AC3E}">
        <p14:creationId xmlns:p14="http://schemas.microsoft.com/office/powerpoint/2010/main" val="266693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D99F7-50CB-401A-889E-CC70E8353C42}"/>
              </a:ext>
            </a:extLst>
          </p:cNvPr>
          <p:cNvSpPr/>
          <p:nvPr/>
        </p:nvSpPr>
        <p:spPr>
          <a:xfrm>
            <a:off x="1741714" y="4129093"/>
            <a:ext cx="87630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https://blog.openai.com/reinforcement-learning-with-prediction-based-rewards/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83617-AF2B-48DD-9273-A3807E98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5" y="526596"/>
            <a:ext cx="8382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2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144-0A92-4E56-AFD1-D717655D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31" y="543806"/>
            <a:ext cx="8818335" cy="978758"/>
          </a:xfrm>
        </p:spPr>
        <p:txBody>
          <a:bodyPr/>
          <a:lstStyle/>
          <a:p>
            <a:r>
              <a:rPr lang="en-US" dirty="0"/>
              <a:t>Why Montezuma’s Revenge is hard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E16A6-41E6-46ED-BE95-A0319FDE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3" y="2085294"/>
            <a:ext cx="11487150" cy="2905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106F29-A1C6-4915-B136-140A35B2073C}"/>
                  </a:ext>
                </a:extLst>
              </p14:cNvPr>
              <p14:cNvContentPartPr/>
              <p14:nvPr/>
            </p14:nvContentPartPr>
            <p14:xfrm>
              <a:off x="5344371" y="3156566"/>
              <a:ext cx="2508480" cy="12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106F29-A1C6-4915-B136-140A35B207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2731" y="3012566"/>
                <a:ext cx="26521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337579-4685-47DD-990E-937E0F017CD5}"/>
                  </a:ext>
                </a:extLst>
              </p14:cNvPr>
              <p14:cNvContentPartPr/>
              <p14:nvPr/>
            </p14:nvContentPartPr>
            <p14:xfrm>
              <a:off x="4299651" y="3427646"/>
              <a:ext cx="5160240" cy="13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337579-4685-47DD-990E-937E0F017C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651" y="3284006"/>
                <a:ext cx="5303880" cy="4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179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438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Courier New</vt:lpstr>
      <vt:lpstr>Wingdings 3</vt:lpstr>
      <vt:lpstr>Slice</vt:lpstr>
      <vt:lpstr>Group Discussion: “Exploration by Random Network Distillation”</vt:lpstr>
      <vt:lpstr>PowerPoint Presentation</vt:lpstr>
      <vt:lpstr>Reinforcement Learning: the basic idea</vt:lpstr>
      <vt:lpstr>Markov decision processes</vt:lpstr>
      <vt:lpstr>Reinforcement Learning</vt:lpstr>
      <vt:lpstr>choosing an action: exploration vs exploitation</vt:lpstr>
      <vt:lpstr>How/When should we explore / exploit ?</vt:lpstr>
      <vt:lpstr>PowerPoint Presentation</vt:lpstr>
      <vt:lpstr>Why Montezuma’s Revenge is hard</vt:lpstr>
      <vt:lpstr>What RND contributes</vt:lpstr>
      <vt:lpstr>Random network distillation</vt:lpstr>
      <vt:lpstr>PowerPoint Presentation</vt:lpstr>
      <vt:lpstr>Supplemental slides</vt:lpstr>
      <vt:lpstr>RL is like A game against Nature</vt:lpstr>
      <vt:lpstr>Q-Learning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Discussion: “Exploration by Random Network Distillation”</dc:title>
  <dc:creator>Scott O'Hara</dc:creator>
  <cp:lastModifiedBy>Scott O'Hara</cp:lastModifiedBy>
  <cp:revision>3</cp:revision>
  <dcterms:created xsi:type="dcterms:W3CDTF">2019-01-16T23:13:26Z</dcterms:created>
  <dcterms:modified xsi:type="dcterms:W3CDTF">2019-01-17T01:25:39Z</dcterms:modified>
</cp:coreProperties>
</file>