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68" r:id="rId3"/>
    <p:sldId id="282" r:id="rId4"/>
    <p:sldId id="290" r:id="rId5"/>
    <p:sldId id="289" r:id="rId6"/>
    <p:sldId id="308" r:id="rId7"/>
    <p:sldId id="309" r:id="rId8"/>
    <p:sldId id="283" r:id="rId9"/>
    <p:sldId id="306" r:id="rId10"/>
    <p:sldId id="291" r:id="rId11"/>
    <p:sldId id="276" r:id="rId12"/>
    <p:sldId id="284" r:id="rId13"/>
    <p:sldId id="293" r:id="rId14"/>
    <p:sldId id="311" r:id="rId15"/>
    <p:sldId id="310" r:id="rId16"/>
    <p:sldId id="302" r:id="rId17"/>
    <p:sldId id="303" r:id="rId18"/>
    <p:sldId id="305" r:id="rId19"/>
    <p:sldId id="307" r:id="rId20"/>
    <p:sldId id="294" r:id="rId21"/>
    <p:sldId id="296" r:id="rId22"/>
    <p:sldId id="298" r:id="rId23"/>
    <p:sldId id="299" r:id="rId24"/>
    <p:sldId id="300" r:id="rId25"/>
    <p:sldId id="29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09" autoAdjust="0"/>
  </p:normalViewPr>
  <p:slideViewPr>
    <p:cSldViewPr snapToGrid="0">
      <p:cViewPr varScale="1">
        <p:scale>
          <a:sx n="86" d="100"/>
          <a:sy n="86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CCB09A-56AF-49A0-8FE5-1A383EF9E8A0}" type="doc">
      <dgm:prSet loTypeId="urn:microsoft.com/office/officeart/2005/8/layout/vList2" loCatId="list" qsTypeId="urn:microsoft.com/office/officeart/2005/8/quickstyle/simple4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93E654D0-3DD1-4737-8699-FA94FEDEDD95}">
      <dgm:prSet/>
      <dgm:spPr/>
      <dgm:t>
        <a:bodyPr/>
        <a:lstStyle/>
        <a:p>
          <a:r>
            <a:rPr lang="en-US"/>
            <a:t>Bias is the systematic error in a learning algorithm. </a:t>
          </a:r>
        </a:p>
      </dgm:t>
    </dgm:pt>
    <dgm:pt modelId="{572BB03A-0118-481D-B0D6-E048CE36F379}" type="parTrans" cxnId="{62AD5755-F758-422D-9758-889BC597A1B4}">
      <dgm:prSet/>
      <dgm:spPr/>
      <dgm:t>
        <a:bodyPr/>
        <a:lstStyle/>
        <a:p>
          <a:endParaRPr lang="en-US"/>
        </a:p>
      </dgm:t>
    </dgm:pt>
    <dgm:pt modelId="{DFBFEB7C-4680-4DE6-BEB0-0DCCA7BA4E7A}" type="sibTrans" cxnId="{62AD5755-F758-422D-9758-889BC597A1B4}">
      <dgm:prSet/>
      <dgm:spPr/>
      <dgm:t>
        <a:bodyPr/>
        <a:lstStyle/>
        <a:p>
          <a:endParaRPr lang="en-US"/>
        </a:p>
      </dgm:t>
    </dgm:pt>
    <dgm:pt modelId="{5D72F383-0260-4EAB-9AB1-CC46AD9563F2}">
      <dgm:prSet/>
      <dgm:spPr/>
      <dgm:t>
        <a:bodyPr/>
        <a:lstStyle/>
        <a:p>
          <a:r>
            <a:rPr lang="en-US" dirty="0"/>
            <a:t>Bias is introduced by approximating a complex domain with a simpler model.</a:t>
          </a:r>
        </a:p>
      </dgm:t>
    </dgm:pt>
    <dgm:pt modelId="{4ECC141E-A374-40EC-92C5-D24CD7BBE97F}" type="parTrans" cxnId="{6A47225C-8C98-42F3-AF90-F7FA9DF23F42}">
      <dgm:prSet/>
      <dgm:spPr/>
      <dgm:t>
        <a:bodyPr/>
        <a:lstStyle/>
        <a:p>
          <a:endParaRPr lang="en-US"/>
        </a:p>
      </dgm:t>
    </dgm:pt>
    <dgm:pt modelId="{5C95621B-66DB-4B3A-9E0A-62DED2DCE052}" type="sibTrans" cxnId="{6A47225C-8C98-42F3-AF90-F7FA9DF23F42}">
      <dgm:prSet/>
      <dgm:spPr/>
      <dgm:t>
        <a:bodyPr/>
        <a:lstStyle/>
        <a:p>
          <a:endParaRPr lang="en-US"/>
        </a:p>
      </dgm:t>
    </dgm:pt>
    <dgm:pt modelId="{59046DA9-B388-4991-968E-61EEA353B0A5}">
      <dgm:prSet/>
      <dgm:spPr/>
      <dgm:t>
        <a:bodyPr/>
        <a:lstStyle/>
        <a:p>
          <a:r>
            <a:rPr lang="en-US"/>
            <a:t>Bias is introduced when the model structure does not “fit” the domain.</a:t>
          </a:r>
        </a:p>
      </dgm:t>
    </dgm:pt>
    <dgm:pt modelId="{8C066B0C-1C28-4358-8A82-C45A83802ED1}" type="parTrans" cxnId="{99D51A41-C745-4651-8420-1D4C73E4423B}">
      <dgm:prSet/>
      <dgm:spPr/>
      <dgm:t>
        <a:bodyPr/>
        <a:lstStyle/>
        <a:p>
          <a:endParaRPr lang="en-US"/>
        </a:p>
      </dgm:t>
    </dgm:pt>
    <dgm:pt modelId="{94CABDBE-B8DD-4830-8212-4A1F3EFD4481}" type="sibTrans" cxnId="{99D51A41-C745-4651-8420-1D4C73E4423B}">
      <dgm:prSet/>
      <dgm:spPr/>
      <dgm:t>
        <a:bodyPr/>
        <a:lstStyle/>
        <a:p>
          <a:endParaRPr lang="en-US"/>
        </a:p>
      </dgm:t>
    </dgm:pt>
    <dgm:pt modelId="{66D2FAC1-0624-4F13-981D-96E0D31204D0}">
      <dgm:prSet/>
      <dgm:spPr/>
      <dgm:t>
        <a:bodyPr/>
        <a:lstStyle/>
        <a:p>
          <a:r>
            <a:rPr lang="en-US" dirty="0"/>
            <a:t>No amount of data can fix the bias in a learning algorithm.</a:t>
          </a:r>
        </a:p>
      </dgm:t>
    </dgm:pt>
    <dgm:pt modelId="{C326C6DF-920D-4E96-8ACC-3FE9E421E04D}" type="parTrans" cxnId="{7454899D-B8C8-4CDA-B20F-BD2FAE1FBE68}">
      <dgm:prSet/>
      <dgm:spPr/>
      <dgm:t>
        <a:bodyPr/>
        <a:lstStyle/>
        <a:p>
          <a:endParaRPr lang="en-US"/>
        </a:p>
      </dgm:t>
    </dgm:pt>
    <dgm:pt modelId="{576D6E52-00CA-416A-A665-A482A6697B3D}" type="sibTrans" cxnId="{7454899D-B8C8-4CDA-B20F-BD2FAE1FBE68}">
      <dgm:prSet/>
      <dgm:spPr/>
      <dgm:t>
        <a:bodyPr/>
        <a:lstStyle/>
        <a:p>
          <a:endParaRPr lang="en-US"/>
        </a:p>
      </dgm:t>
    </dgm:pt>
    <dgm:pt modelId="{21DB8192-E0F3-473F-8190-CDB3ECA6E6CC}">
      <dgm:prSet/>
      <dgm:spPr/>
      <dgm:t>
        <a:bodyPr/>
        <a:lstStyle/>
        <a:p>
          <a:r>
            <a:rPr lang="en-US" dirty="0"/>
            <a:t>EXAMPLE: if your domain is non-linear and you try to represent it with a linear model, then there will be systematic errors.</a:t>
          </a:r>
        </a:p>
      </dgm:t>
    </dgm:pt>
    <dgm:pt modelId="{3CE56EF9-6008-4C51-BE0D-9BFC11706A95}" type="parTrans" cxnId="{FA7C1903-3C87-463F-93A9-06123DE8AD04}">
      <dgm:prSet/>
      <dgm:spPr/>
      <dgm:t>
        <a:bodyPr/>
        <a:lstStyle/>
        <a:p>
          <a:endParaRPr lang="en-US"/>
        </a:p>
      </dgm:t>
    </dgm:pt>
    <dgm:pt modelId="{A02464D4-FFC0-4ECF-BB78-0E7571DE0729}" type="sibTrans" cxnId="{FA7C1903-3C87-463F-93A9-06123DE8AD04}">
      <dgm:prSet/>
      <dgm:spPr/>
      <dgm:t>
        <a:bodyPr/>
        <a:lstStyle/>
        <a:p>
          <a:endParaRPr lang="en-US"/>
        </a:p>
      </dgm:t>
    </dgm:pt>
    <dgm:pt modelId="{9803BFA0-F69E-4C6D-BBAD-5231BFB2C0DB}" type="pres">
      <dgm:prSet presAssocID="{E6CCB09A-56AF-49A0-8FE5-1A383EF9E8A0}" presName="linear" presStyleCnt="0">
        <dgm:presLayoutVars>
          <dgm:animLvl val="lvl"/>
          <dgm:resizeHandles val="exact"/>
        </dgm:presLayoutVars>
      </dgm:prSet>
      <dgm:spPr/>
    </dgm:pt>
    <dgm:pt modelId="{A8F30F52-6673-4152-9246-BE2388D0B438}" type="pres">
      <dgm:prSet presAssocID="{93E654D0-3DD1-4737-8699-FA94FEDEDD9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1EBDE8E-0FF8-4260-B699-F4283C8ACE4F}" type="pres">
      <dgm:prSet presAssocID="{DFBFEB7C-4680-4DE6-BEB0-0DCCA7BA4E7A}" presName="spacer" presStyleCnt="0"/>
      <dgm:spPr/>
    </dgm:pt>
    <dgm:pt modelId="{9BDF3331-58DA-42E3-8C8E-D010F1BF3438}" type="pres">
      <dgm:prSet presAssocID="{5D72F383-0260-4EAB-9AB1-CC46AD9563F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03255B2-A681-41BE-9B21-53237C242A71}" type="pres">
      <dgm:prSet presAssocID="{5C95621B-66DB-4B3A-9E0A-62DED2DCE052}" presName="spacer" presStyleCnt="0"/>
      <dgm:spPr/>
    </dgm:pt>
    <dgm:pt modelId="{A409015A-7BAD-4F11-8EE7-A0CA283AF891}" type="pres">
      <dgm:prSet presAssocID="{59046DA9-B388-4991-968E-61EEA353B0A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6F047CF-5B24-4589-92DD-BD900660CB93}" type="pres">
      <dgm:prSet presAssocID="{94CABDBE-B8DD-4830-8212-4A1F3EFD4481}" presName="spacer" presStyleCnt="0"/>
      <dgm:spPr/>
    </dgm:pt>
    <dgm:pt modelId="{D1C7D250-4394-463B-AD9D-8B286E092D11}" type="pres">
      <dgm:prSet presAssocID="{66D2FAC1-0624-4F13-981D-96E0D31204D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86283FC-8B61-49B5-A085-7299FE3FEF16}" type="pres">
      <dgm:prSet presAssocID="{576D6E52-00CA-416A-A665-A482A6697B3D}" presName="spacer" presStyleCnt="0"/>
      <dgm:spPr/>
    </dgm:pt>
    <dgm:pt modelId="{592CBB81-4842-48F6-8B70-0AB956F440AA}" type="pres">
      <dgm:prSet presAssocID="{21DB8192-E0F3-473F-8190-CDB3ECA6E6C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EF66402-8024-460D-97AD-02443659C092}" type="presOf" srcId="{59046DA9-B388-4991-968E-61EEA353B0A5}" destId="{A409015A-7BAD-4F11-8EE7-A0CA283AF891}" srcOrd="0" destOrd="0" presId="urn:microsoft.com/office/officeart/2005/8/layout/vList2"/>
    <dgm:cxn modelId="{FA7C1903-3C87-463F-93A9-06123DE8AD04}" srcId="{E6CCB09A-56AF-49A0-8FE5-1A383EF9E8A0}" destId="{21DB8192-E0F3-473F-8190-CDB3ECA6E6CC}" srcOrd="4" destOrd="0" parTransId="{3CE56EF9-6008-4C51-BE0D-9BFC11706A95}" sibTransId="{A02464D4-FFC0-4ECF-BB78-0E7571DE0729}"/>
    <dgm:cxn modelId="{6A47225C-8C98-42F3-AF90-F7FA9DF23F42}" srcId="{E6CCB09A-56AF-49A0-8FE5-1A383EF9E8A0}" destId="{5D72F383-0260-4EAB-9AB1-CC46AD9563F2}" srcOrd="1" destOrd="0" parTransId="{4ECC141E-A374-40EC-92C5-D24CD7BBE97F}" sibTransId="{5C95621B-66DB-4B3A-9E0A-62DED2DCE052}"/>
    <dgm:cxn modelId="{99D51A41-C745-4651-8420-1D4C73E4423B}" srcId="{E6CCB09A-56AF-49A0-8FE5-1A383EF9E8A0}" destId="{59046DA9-B388-4991-968E-61EEA353B0A5}" srcOrd="2" destOrd="0" parTransId="{8C066B0C-1C28-4358-8A82-C45A83802ED1}" sibTransId="{94CABDBE-B8DD-4830-8212-4A1F3EFD4481}"/>
    <dgm:cxn modelId="{62AD5755-F758-422D-9758-889BC597A1B4}" srcId="{E6CCB09A-56AF-49A0-8FE5-1A383EF9E8A0}" destId="{93E654D0-3DD1-4737-8699-FA94FEDEDD95}" srcOrd="0" destOrd="0" parTransId="{572BB03A-0118-481D-B0D6-E048CE36F379}" sibTransId="{DFBFEB7C-4680-4DE6-BEB0-0DCCA7BA4E7A}"/>
    <dgm:cxn modelId="{0BDF2277-B62C-4ED6-B226-1DAB7AECACCF}" type="presOf" srcId="{21DB8192-E0F3-473F-8190-CDB3ECA6E6CC}" destId="{592CBB81-4842-48F6-8B70-0AB956F440AA}" srcOrd="0" destOrd="0" presId="urn:microsoft.com/office/officeart/2005/8/layout/vList2"/>
    <dgm:cxn modelId="{D3A03E7A-2E8A-4862-8BCA-1EE207DFCD0D}" type="presOf" srcId="{5D72F383-0260-4EAB-9AB1-CC46AD9563F2}" destId="{9BDF3331-58DA-42E3-8C8E-D010F1BF3438}" srcOrd="0" destOrd="0" presId="urn:microsoft.com/office/officeart/2005/8/layout/vList2"/>
    <dgm:cxn modelId="{61915B80-28CA-4F0A-8AE3-A812EBCCF51E}" type="presOf" srcId="{93E654D0-3DD1-4737-8699-FA94FEDEDD95}" destId="{A8F30F52-6673-4152-9246-BE2388D0B438}" srcOrd="0" destOrd="0" presId="urn:microsoft.com/office/officeart/2005/8/layout/vList2"/>
    <dgm:cxn modelId="{7454899D-B8C8-4CDA-B20F-BD2FAE1FBE68}" srcId="{E6CCB09A-56AF-49A0-8FE5-1A383EF9E8A0}" destId="{66D2FAC1-0624-4F13-981D-96E0D31204D0}" srcOrd="3" destOrd="0" parTransId="{C326C6DF-920D-4E96-8ACC-3FE9E421E04D}" sibTransId="{576D6E52-00CA-416A-A665-A482A6697B3D}"/>
    <dgm:cxn modelId="{AB945FAB-6B17-4525-9754-E5A9A35A5482}" type="presOf" srcId="{E6CCB09A-56AF-49A0-8FE5-1A383EF9E8A0}" destId="{9803BFA0-F69E-4C6D-BBAD-5231BFB2C0DB}" srcOrd="0" destOrd="0" presId="urn:microsoft.com/office/officeart/2005/8/layout/vList2"/>
    <dgm:cxn modelId="{55106FD1-D7CB-481C-A5D5-37A3D2A658EE}" type="presOf" srcId="{66D2FAC1-0624-4F13-981D-96E0D31204D0}" destId="{D1C7D250-4394-463B-AD9D-8B286E092D11}" srcOrd="0" destOrd="0" presId="urn:microsoft.com/office/officeart/2005/8/layout/vList2"/>
    <dgm:cxn modelId="{8726EB7F-70A6-40F4-9E64-335ECE921C54}" type="presParOf" srcId="{9803BFA0-F69E-4C6D-BBAD-5231BFB2C0DB}" destId="{A8F30F52-6673-4152-9246-BE2388D0B438}" srcOrd="0" destOrd="0" presId="urn:microsoft.com/office/officeart/2005/8/layout/vList2"/>
    <dgm:cxn modelId="{399106AD-2487-463D-A946-4F8A7B16F74E}" type="presParOf" srcId="{9803BFA0-F69E-4C6D-BBAD-5231BFB2C0DB}" destId="{F1EBDE8E-0FF8-4260-B699-F4283C8ACE4F}" srcOrd="1" destOrd="0" presId="urn:microsoft.com/office/officeart/2005/8/layout/vList2"/>
    <dgm:cxn modelId="{A90E5B72-0E20-4934-B3A3-F8BD106F7B59}" type="presParOf" srcId="{9803BFA0-F69E-4C6D-BBAD-5231BFB2C0DB}" destId="{9BDF3331-58DA-42E3-8C8E-D010F1BF3438}" srcOrd="2" destOrd="0" presId="urn:microsoft.com/office/officeart/2005/8/layout/vList2"/>
    <dgm:cxn modelId="{4297432C-1FA9-44D3-8D69-48A19C56FC90}" type="presParOf" srcId="{9803BFA0-F69E-4C6D-BBAD-5231BFB2C0DB}" destId="{E03255B2-A681-41BE-9B21-53237C242A71}" srcOrd="3" destOrd="0" presId="urn:microsoft.com/office/officeart/2005/8/layout/vList2"/>
    <dgm:cxn modelId="{8AA98860-4736-4789-88DA-3E73D168E565}" type="presParOf" srcId="{9803BFA0-F69E-4C6D-BBAD-5231BFB2C0DB}" destId="{A409015A-7BAD-4F11-8EE7-A0CA283AF891}" srcOrd="4" destOrd="0" presId="urn:microsoft.com/office/officeart/2005/8/layout/vList2"/>
    <dgm:cxn modelId="{85D06D59-4610-43BF-8118-80499F25683B}" type="presParOf" srcId="{9803BFA0-F69E-4C6D-BBAD-5231BFB2C0DB}" destId="{D6F047CF-5B24-4589-92DD-BD900660CB93}" srcOrd="5" destOrd="0" presId="urn:microsoft.com/office/officeart/2005/8/layout/vList2"/>
    <dgm:cxn modelId="{EBD501C1-E0A5-438C-B595-298F68BF5F1C}" type="presParOf" srcId="{9803BFA0-F69E-4C6D-BBAD-5231BFB2C0DB}" destId="{D1C7D250-4394-463B-AD9D-8B286E092D11}" srcOrd="6" destOrd="0" presId="urn:microsoft.com/office/officeart/2005/8/layout/vList2"/>
    <dgm:cxn modelId="{5A69D4A6-A592-46AC-8366-5C013E1AD97E}" type="presParOf" srcId="{9803BFA0-F69E-4C6D-BBAD-5231BFB2C0DB}" destId="{486283FC-8B61-49B5-A085-7299FE3FEF16}" srcOrd="7" destOrd="0" presId="urn:microsoft.com/office/officeart/2005/8/layout/vList2"/>
    <dgm:cxn modelId="{BE63BEF6-2A47-40D3-B4B1-49888D63959E}" type="presParOf" srcId="{9803BFA0-F69E-4C6D-BBAD-5231BFB2C0DB}" destId="{592CBB81-4842-48F6-8B70-0AB956F440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36D107-24E6-4B71-AE08-BC0B92D5E9AC}" type="doc">
      <dgm:prSet loTypeId="urn:microsoft.com/office/officeart/2008/layout/LinedList" loCatId="list" qsTypeId="urn:microsoft.com/office/officeart/2005/8/quickstyle/simple2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6359B1FB-06A7-4C92-9FB1-9CD376D69E2D}">
      <dgm:prSet/>
      <dgm:spPr/>
      <dgm:t>
        <a:bodyPr/>
        <a:lstStyle/>
        <a:p>
          <a:r>
            <a:rPr lang="en-US"/>
            <a:t>Variance is the error in prediction that can be attributed to the training set.</a:t>
          </a:r>
        </a:p>
      </dgm:t>
    </dgm:pt>
    <dgm:pt modelId="{93DCE734-6770-40C9-95A2-8D78C9C10B34}" type="parTrans" cxnId="{D0249391-A58D-40D1-A09C-26DB1E8639DE}">
      <dgm:prSet/>
      <dgm:spPr/>
      <dgm:t>
        <a:bodyPr/>
        <a:lstStyle/>
        <a:p>
          <a:endParaRPr lang="en-US"/>
        </a:p>
      </dgm:t>
    </dgm:pt>
    <dgm:pt modelId="{949F5E11-00BE-4B7C-AFDF-D6482E2A7FA1}" type="sibTrans" cxnId="{D0249391-A58D-40D1-A09C-26DB1E8639DE}">
      <dgm:prSet/>
      <dgm:spPr/>
      <dgm:t>
        <a:bodyPr/>
        <a:lstStyle/>
        <a:p>
          <a:endParaRPr lang="en-US"/>
        </a:p>
      </dgm:t>
    </dgm:pt>
    <dgm:pt modelId="{65D4BA7F-EBCB-46A0-9022-211E976F476D}">
      <dgm:prSet/>
      <dgm:spPr/>
      <dgm:t>
        <a:bodyPr/>
        <a:lstStyle/>
        <a:p>
          <a:r>
            <a:rPr lang="en-US"/>
            <a:t>Classification and regression algorithms require a training set to optimize the parameters of the model it creates.</a:t>
          </a:r>
        </a:p>
      </dgm:t>
    </dgm:pt>
    <dgm:pt modelId="{20DC2087-497D-4833-B1A6-96A8509045D1}" type="parTrans" cxnId="{828FC8DD-373C-4514-B438-8727EE5947EC}">
      <dgm:prSet/>
      <dgm:spPr/>
      <dgm:t>
        <a:bodyPr/>
        <a:lstStyle/>
        <a:p>
          <a:endParaRPr lang="en-US"/>
        </a:p>
      </dgm:t>
    </dgm:pt>
    <dgm:pt modelId="{8A7172AD-8044-4F31-B4E8-217D8CC3FFA6}" type="sibTrans" cxnId="{828FC8DD-373C-4514-B438-8727EE5947EC}">
      <dgm:prSet/>
      <dgm:spPr/>
      <dgm:t>
        <a:bodyPr/>
        <a:lstStyle/>
        <a:p>
          <a:endParaRPr lang="en-US"/>
        </a:p>
      </dgm:t>
    </dgm:pt>
    <dgm:pt modelId="{DC03C7AB-2FAE-4E43-9E15-3F996A5ED40D}">
      <dgm:prSet/>
      <dgm:spPr/>
      <dgm:t>
        <a:bodyPr/>
        <a:lstStyle/>
        <a:p>
          <a:r>
            <a:rPr lang="en-US"/>
            <a:t>Different training sets can result in different models and different prediction algorithms.</a:t>
          </a:r>
        </a:p>
      </dgm:t>
    </dgm:pt>
    <dgm:pt modelId="{56366D37-2BD7-41EF-B7D4-2FF9328C57BB}" type="parTrans" cxnId="{665681B1-9130-4A4E-B3CD-F57A9F17A76C}">
      <dgm:prSet/>
      <dgm:spPr/>
      <dgm:t>
        <a:bodyPr/>
        <a:lstStyle/>
        <a:p>
          <a:endParaRPr lang="en-US"/>
        </a:p>
      </dgm:t>
    </dgm:pt>
    <dgm:pt modelId="{856B1433-EC83-4812-80E7-CD6DFCA6F40A}" type="sibTrans" cxnId="{665681B1-9130-4A4E-B3CD-F57A9F17A76C}">
      <dgm:prSet/>
      <dgm:spPr/>
      <dgm:t>
        <a:bodyPr/>
        <a:lstStyle/>
        <a:p>
          <a:endParaRPr lang="en-US"/>
        </a:p>
      </dgm:t>
    </dgm:pt>
    <dgm:pt modelId="{BE7EFBC0-B128-46A9-913C-C9B794304F17}">
      <dgm:prSet/>
      <dgm:spPr/>
      <dgm:t>
        <a:bodyPr/>
        <a:lstStyle/>
        <a:p>
          <a:r>
            <a:rPr lang="en-US"/>
            <a:t>The more susceptible a machine learning algorithm is to differences in the training set, the more variance it has.</a:t>
          </a:r>
        </a:p>
      </dgm:t>
    </dgm:pt>
    <dgm:pt modelId="{3D672A63-F59E-455E-BD97-86F33BC4D1AA}" type="parTrans" cxnId="{031A7256-01F8-45C2-8C2D-D3F4392EADB3}">
      <dgm:prSet/>
      <dgm:spPr/>
      <dgm:t>
        <a:bodyPr/>
        <a:lstStyle/>
        <a:p>
          <a:endParaRPr lang="en-US"/>
        </a:p>
      </dgm:t>
    </dgm:pt>
    <dgm:pt modelId="{7E03C22D-F5A6-4EC6-8FED-F79B2D5F4785}" type="sibTrans" cxnId="{031A7256-01F8-45C2-8C2D-D3F4392EADB3}">
      <dgm:prSet/>
      <dgm:spPr/>
      <dgm:t>
        <a:bodyPr/>
        <a:lstStyle/>
        <a:p>
          <a:endParaRPr lang="en-US"/>
        </a:p>
      </dgm:t>
    </dgm:pt>
    <dgm:pt modelId="{124409C3-1654-4695-AD55-AA611703A46F}" type="pres">
      <dgm:prSet presAssocID="{1936D107-24E6-4B71-AE08-BC0B92D5E9AC}" presName="vert0" presStyleCnt="0">
        <dgm:presLayoutVars>
          <dgm:dir/>
          <dgm:animOne val="branch"/>
          <dgm:animLvl val="lvl"/>
        </dgm:presLayoutVars>
      </dgm:prSet>
      <dgm:spPr/>
    </dgm:pt>
    <dgm:pt modelId="{7962A1DA-6569-4CA1-86EB-58A098D55ED4}" type="pres">
      <dgm:prSet presAssocID="{6359B1FB-06A7-4C92-9FB1-9CD376D69E2D}" presName="thickLine" presStyleLbl="alignNode1" presStyleIdx="0" presStyleCnt="4"/>
      <dgm:spPr/>
    </dgm:pt>
    <dgm:pt modelId="{0B809B02-7815-4B14-88AF-925B984D0099}" type="pres">
      <dgm:prSet presAssocID="{6359B1FB-06A7-4C92-9FB1-9CD376D69E2D}" presName="horz1" presStyleCnt="0"/>
      <dgm:spPr/>
    </dgm:pt>
    <dgm:pt modelId="{D36ED3A6-8184-4233-A47A-89BF74FE52FD}" type="pres">
      <dgm:prSet presAssocID="{6359B1FB-06A7-4C92-9FB1-9CD376D69E2D}" presName="tx1" presStyleLbl="revTx" presStyleIdx="0" presStyleCnt="4"/>
      <dgm:spPr/>
    </dgm:pt>
    <dgm:pt modelId="{58CFC39F-7789-4131-BA72-39803308CE5B}" type="pres">
      <dgm:prSet presAssocID="{6359B1FB-06A7-4C92-9FB1-9CD376D69E2D}" presName="vert1" presStyleCnt="0"/>
      <dgm:spPr/>
    </dgm:pt>
    <dgm:pt modelId="{CB541509-11FC-47BA-8C6B-F4E02DE84E69}" type="pres">
      <dgm:prSet presAssocID="{65D4BA7F-EBCB-46A0-9022-211E976F476D}" presName="thickLine" presStyleLbl="alignNode1" presStyleIdx="1" presStyleCnt="4"/>
      <dgm:spPr/>
    </dgm:pt>
    <dgm:pt modelId="{6DE44DB6-3020-4A17-9F3F-29E1B297D850}" type="pres">
      <dgm:prSet presAssocID="{65D4BA7F-EBCB-46A0-9022-211E976F476D}" presName="horz1" presStyleCnt="0"/>
      <dgm:spPr/>
    </dgm:pt>
    <dgm:pt modelId="{F9DD139E-05A2-4CC5-99D5-859AACEFF094}" type="pres">
      <dgm:prSet presAssocID="{65D4BA7F-EBCB-46A0-9022-211E976F476D}" presName="tx1" presStyleLbl="revTx" presStyleIdx="1" presStyleCnt="4"/>
      <dgm:spPr/>
    </dgm:pt>
    <dgm:pt modelId="{69C2C40F-DD49-4459-AF98-58CFE448EC19}" type="pres">
      <dgm:prSet presAssocID="{65D4BA7F-EBCB-46A0-9022-211E976F476D}" presName="vert1" presStyleCnt="0"/>
      <dgm:spPr/>
    </dgm:pt>
    <dgm:pt modelId="{C2AD645C-DA2E-4626-815C-CCDBD74509F6}" type="pres">
      <dgm:prSet presAssocID="{DC03C7AB-2FAE-4E43-9E15-3F996A5ED40D}" presName="thickLine" presStyleLbl="alignNode1" presStyleIdx="2" presStyleCnt="4"/>
      <dgm:spPr/>
    </dgm:pt>
    <dgm:pt modelId="{E93D0732-8D30-4ECE-96FD-CD1681A87DD7}" type="pres">
      <dgm:prSet presAssocID="{DC03C7AB-2FAE-4E43-9E15-3F996A5ED40D}" presName="horz1" presStyleCnt="0"/>
      <dgm:spPr/>
    </dgm:pt>
    <dgm:pt modelId="{0366636B-FADB-4E23-967C-AA540EA1FFEE}" type="pres">
      <dgm:prSet presAssocID="{DC03C7AB-2FAE-4E43-9E15-3F996A5ED40D}" presName="tx1" presStyleLbl="revTx" presStyleIdx="2" presStyleCnt="4"/>
      <dgm:spPr/>
    </dgm:pt>
    <dgm:pt modelId="{6622D0FB-747F-4F92-8311-ED3C670A4F6E}" type="pres">
      <dgm:prSet presAssocID="{DC03C7AB-2FAE-4E43-9E15-3F996A5ED40D}" presName="vert1" presStyleCnt="0"/>
      <dgm:spPr/>
    </dgm:pt>
    <dgm:pt modelId="{68AB48B4-9760-4186-BCA8-A9E8969C3232}" type="pres">
      <dgm:prSet presAssocID="{BE7EFBC0-B128-46A9-913C-C9B794304F17}" presName="thickLine" presStyleLbl="alignNode1" presStyleIdx="3" presStyleCnt="4"/>
      <dgm:spPr/>
    </dgm:pt>
    <dgm:pt modelId="{0D4A90BD-64B8-48BE-AB81-B39A27DBE907}" type="pres">
      <dgm:prSet presAssocID="{BE7EFBC0-B128-46A9-913C-C9B794304F17}" presName="horz1" presStyleCnt="0"/>
      <dgm:spPr/>
    </dgm:pt>
    <dgm:pt modelId="{DADB45FD-C6DD-459B-99CC-B594F75D10D3}" type="pres">
      <dgm:prSet presAssocID="{BE7EFBC0-B128-46A9-913C-C9B794304F17}" presName="tx1" presStyleLbl="revTx" presStyleIdx="3" presStyleCnt="4"/>
      <dgm:spPr/>
    </dgm:pt>
    <dgm:pt modelId="{2A189939-D732-40E8-80BB-6D1D0440DC65}" type="pres">
      <dgm:prSet presAssocID="{BE7EFBC0-B128-46A9-913C-C9B794304F17}" presName="vert1" presStyleCnt="0"/>
      <dgm:spPr/>
    </dgm:pt>
  </dgm:ptLst>
  <dgm:cxnLst>
    <dgm:cxn modelId="{27DF7255-2508-4F59-917E-4AA420B3DF50}" type="presOf" srcId="{1936D107-24E6-4B71-AE08-BC0B92D5E9AC}" destId="{124409C3-1654-4695-AD55-AA611703A46F}" srcOrd="0" destOrd="0" presId="urn:microsoft.com/office/officeart/2008/layout/LinedList"/>
    <dgm:cxn modelId="{031A7256-01F8-45C2-8C2D-D3F4392EADB3}" srcId="{1936D107-24E6-4B71-AE08-BC0B92D5E9AC}" destId="{BE7EFBC0-B128-46A9-913C-C9B794304F17}" srcOrd="3" destOrd="0" parTransId="{3D672A63-F59E-455E-BD97-86F33BC4D1AA}" sibTransId="{7E03C22D-F5A6-4EC6-8FED-F79B2D5F4785}"/>
    <dgm:cxn modelId="{E476828A-1279-49A5-9353-737BE389EDD2}" type="presOf" srcId="{65D4BA7F-EBCB-46A0-9022-211E976F476D}" destId="{F9DD139E-05A2-4CC5-99D5-859AACEFF094}" srcOrd="0" destOrd="0" presId="urn:microsoft.com/office/officeart/2008/layout/LinedList"/>
    <dgm:cxn modelId="{D0249391-A58D-40D1-A09C-26DB1E8639DE}" srcId="{1936D107-24E6-4B71-AE08-BC0B92D5E9AC}" destId="{6359B1FB-06A7-4C92-9FB1-9CD376D69E2D}" srcOrd="0" destOrd="0" parTransId="{93DCE734-6770-40C9-95A2-8D78C9C10B34}" sibTransId="{949F5E11-00BE-4B7C-AFDF-D6482E2A7FA1}"/>
    <dgm:cxn modelId="{598532A7-6E1D-42BF-9848-23A2678B0B1D}" type="presOf" srcId="{BE7EFBC0-B128-46A9-913C-C9B794304F17}" destId="{DADB45FD-C6DD-459B-99CC-B594F75D10D3}" srcOrd="0" destOrd="0" presId="urn:microsoft.com/office/officeart/2008/layout/LinedList"/>
    <dgm:cxn modelId="{665681B1-9130-4A4E-B3CD-F57A9F17A76C}" srcId="{1936D107-24E6-4B71-AE08-BC0B92D5E9AC}" destId="{DC03C7AB-2FAE-4E43-9E15-3F996A5ED40D}" srcOrd="2" destOrd="0" parTransId="{56366D37-2BD7-41EF-B7D4-2FF9328C57BB}" sibTransId="{856B1433-EC83-4812-80E7-CD6DFCA6F40A}"/>
    <dgm:cxn modelId="{411D40BD-85AA-4BB1-B3E4-FF74A79CA2AA}" type="presOf" srcId="{6359B1FB-06A7-4C92-9FB1-9CD376D69E2D}" destId="{D36ED3A6-8184-4233-A47A-89BF74FE52FD}" srcOrd="0" destOrd="0" presId="urn:microsoft.com/office/officeart/2008/layout/LinedList"/>
    <dgm:cxn modelId="{61524BC9-B7A0-46D4-AED8-883ADBA262CF}" type="presOf" srcId="{DC03C7AB-2FAE-4E43-9E15-3F996A5ED40D}" destId="{0366636B-FADB-4E23-967C-AA540EA1FFEE}" srcOrd="0" destOrd="0" presId="urn:microsoft.com/office/officeart/2008/layout/LinedList"/>
    <dgm:cxn modelId="{828FC8DD-373C-4514-B438-8727EE5947EC}" srcId="{1936D107-24E6-4B71-AE08-BC0B92D5E9AC}" destId="{65D4BA7F-EBCB-46A0-9022-211E976F476D}" srcOrd="1" destOrd="0" parTransId="{20DC2087-497D-4833-B1A6-96A8509045D1}" sibTransId="{8A7172AD-8044-4F31-B4E8-217D8CC3FFA6}"/>
    <dgm:cxn modelId="{3AB530BE-3B65-4EFC-B224-810E7EE8D101}" type="presParOf" srcId="{124409C3-1654-4695-AD55-AA611703A46F}" destId="{7962A1DA-6569-4CA1-86EB-58A098D55ED4}" srcOrd="0" destOrd="0" presId="urn:microsoft.com/office/officeart/2008/layout/LinedList"/>
    <dgm:cxn modelId="{9EED4962-DEBD-44B8-B7F9-B599BA3097D6}" type="presParOf" srcId="{124409C3-1654-4695-AD55-AA611703A46F}" destId="{0B809B02-7815-4B14-88AF-925B984D0099}" srcOrd="1" destOrd="0" presId="urn:microsoft.com/office/officeart/2008/layout/LinedList"/>
    <dgm:cxn modelId="{3A79EA4D-FCA1-4DD6-BA76-3F39016095B7}" type="presParOf" srcId="{0B809B02-7815-4B14-88AF-925B984D0099}" destId="{D36ED3A6-8184-4233-A47A-89BF74FE52FD}" srcOrd="0" destOrd="0" presId="urn:microsoft.com/office/officeart/2008/layout/LinedList"/>
    <dgm:cxn modelId="{8F6EFF4D-B6E7-414A-AE7E-FD35A7AC3390}" type="presParOf" srcId="{0B809B02-7815-4B14-88AF-925B984D0099}" destId="{58CFC39F-7789-4131-BA72-39803308CE5B}" srcOrd="1" destOrd="0" presId="urn:microsoft.com/office/officeart/2008/layout/LinedList"/>
    <dgm:cxn modelId="{BAE34582-A470-4FC2-A23F-B1BE029E2688}" type="presParOf" srcId="{124409C3-1654-4695-AD55-AA611703A46F}" destId="{CB541509-11FC-47BA-8C6B-F4E02DE84E69}" srcOrd="2" destOrd="0" presId="urn:microsoft.com/office/officeart/2008/layout/LinedList"/>
    <dgm:cxn modelId="{0CB45B03-42DF-43C8-A57F-909CA5E7296A}" type="presParOf" srcId="{124409C3-1654-4695-AD55-AA611703A46F}" destId="{6DE44DB6-3020-4A17-9F3F-29E1B297D850}" srcOrd="3" destOrd="0" presId="urn:microsoft.com/office/officeart/2008/layout/LinedList"/>
    <dgm:cxn modelId="{487F80B0-0D21-47E4-BFC0-D59B788911DC}" type="presParOf" srcId="{6DE44DB6-3020-4A17-9F3F-29E1B297D850}" destId="{F9DD139E-05A2-4CC5-99D5-859AACEFF094}" srcOrd="0" destOrd="0" presId="urn:microsoft.com/office/officeart/2008/layout/LinedList"/>
    <dgm:cxn modelId="{D78C7E1B-C76F-433F-8431-F62A03BC43F7}" type="presParOf" srcId="{6DE44DB6-3020-4A17-9F3F-29E1B297D850}" destId="{69C2C40F-DD49-4459-AF98-58CFE448EC19}" srcOrd="1" destOrd="0" presId="urn:microsoft.com/office/officeart/2008/layout/LinedList"/>
    <dgm:cxn modelId="{7F33C236-68B8-4A19-A6BD-A06DEB8B3410}" type="presParOf" srcId="{124409C3-1654-4695-AD55-AA611703A46F}" destId="{C2AD645C-DA2E-4626-815C-CCDBD74509F6}" srcOrd="4" destOrd="0" presId="urn:microsoft.com/office/officeart/2008/layout/LinedList"/>
    <dgm:cxn modelId="{759FB86C-A97F-4D73-A313-6E77A512A59A}" type="presParOf" srcId="{124409C3-1654-4695-AD55-AA611703A46F}" destId="{E93D0732-8D30-4ECE-96FD-CD1681A87DD7}" srcOrd="5" destOrd="0" presId="urn:microsoft.com/office/officeart/2008/layout/LinedList"/>
    <dgm:cxn modelId="{381CF3B8-C8D3-47F4-998C-305376F6F230}" type="presParOf" srcId="{E93D0732-8D30-4ECE-96FD-CD1681A87DD7}" destId="{0366636B-FADB-4E23-967C-AA540EA1FFEE}" srcOrd="0" destOrd="0" presId="urn:microsoft.com/office/officeart/2008/layout/LinedList"/>
    <dgm:cxn modelId="{F319DA23-AACA-4420-A2C1-9F0A6862C70F}" type="presParOf" srcId="{E93D0732-8D30-4ECE-96FD-CD1681A87DD7}" destId="{6622D0FB-747F-4F92-8311-ED3C670A4F6E}" srcOrd="1" destOrd="0" presId="urn:microsoft.com/office/officeart/2008/layout/LinedList"/>
    <dgm:cxn modelId="{8A94D27D-6F38-4BD5-AE99-869B00799FD8}" type="presParOf" srcId="{124409C3-1654-4695-AD55-AA611703A46F}" destId="{68AB48B4-9760-4186-BCA8-A9E8969C3232}" srcOrd="6" destOrd="0" presId="urn:microsoft.com/office/officeart/2008/layout/LinedList"/>
    <dgm:cxn modelId="{875CE68A-D83C-40EB-A5E3-F3DAACCED493}" type="presParOf" srcId="{124409C3-1654-4695-AD55-AA611703A46F}" destId="{0D4A90BD-64B8-48BE-AB81-B39A27DBE907}" srcOrd="7" destOrd="0" presId="urn:microsoft.com/office/officeart/2008/layout/LinedList"/>
    <dgm:cxn modelId="{B438724F-3C92-4817-B5F3-D0A059860252}" type="presParOf" srcId="{0D4A90BD-64B8-48BE-AB81-B39A27DBE907}" destId="{DADB45FD-C6DD-459B-99CC-B594F75D10D3}" srcOrd="0" destOrd="0" presId="urn:microsoft.com/office/officeart/2008/layout/LinedList"/>
    <dgm:cxn modelId="{98BCF5A5-A9D8-4488-8A3C-BE13308DC41C}" type="presParOf" srcId="{0D4A90BD-64B8-48BE-AB81-B39A27DBE907}" destId="{2A189939-D732-40E8-80BB-6D1D0440DC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9CF81A-2E66-4773-93C6-E84EB9136B47}" type="doc">
      <dgm:prSet loTypeId="urn:microsoft.com/office/officeart/2005/8/layout/vProcess5" loCatId="process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41C6B2-5D45-47A3-9661-5BC074204EAE}">
      <dgm:prSet/>
      <dgm:spPr/>
      <dgm:t>
        <a:bodyPr/>
        <a:lstStyle/>
        <a:p>
          <a:r>
            <a:rPr lang="en-US" dirty="0"/>
            <a:t>Ideally, to improve a machine learning algorithm, we would like to decrease bias AND decrease variance.</a:t>
          </a:r>
        </a:p>
      </dgm:t>
    </dgm:pt>
    <dgm:pt modelId="{CCD5FA75-B4B1-4884-95F3-41357FAE3E5D}" type="parTrans" cxnId="{A96D4343-6622-4ED8-9576-5A3B486BE423}">
      <dgm:prSet/>
      <dgm:spPr/>
      <dgm:t>
        <a:bodyPr/>
        <a:lstStyle/>
        <a:p>
          <a:endParaRPr lang="en-US"/>
        </a:p>
      </dgm:t>
    </dgm:pt>
    <dgm:pt modelId="{492BF804-A6BD-4A54-A7BB-423A60B65C8C}" type="sibTrans" cxnId="{A96D4343-6622-4ED8-9576-5A3B486BE423}">
      <dgm:prSet/>
      <dgm:spPr/>
      <dgm:t>
        <a:bodyPr/>
        <a:lstStyle/>
        <a:p>
          <a:endParaRPr lang="en-US"/>
        </a:p>
      </dgm:t>
    </dgm:pt>
    <dgm:pt modelId="{3C824202-A416-49ED-8352-45923FBB5AC0}">
      <dgm:prSet/>
      <dgm:spPr/>
      <dgm:t>
        <a:bodyPr/>
        <a:lstStyle/>
        <a:p>
          <a:r>
            <a:rPr lang="en-US"/>
            <a:t>Unfortunately, a decrease in bias often results in an increase in variance and vice-versa.</a:t>
          </a:r>
        </a:p>
      </dgm:t>
    </dgm:pt>
    <dgm:pt modelId="{22243001-1409-4F34-B083-DB25E6A0B157}" type="parTrans" cxnId="{FE97BA56-8379-4CAE-A8E0-7C4CA24B0270}">
      <dgm:prSet/>
      <dgm:spPr/>
      <dgm:t>
        <a:bodyPr/>
        <a:lstStyle/>
        <a:p>
          <a:endParaRPr lang="en-US"/>
        </a:p>
      </dgm:t>
    </dgm:pt>
    <dgm:pt modelId="{356F5724-ED54-498E-A4BA-18BF2B23591F}" type="sibTrans" cxnId="{FE97BA56-8379-4CAE-A8E0-7C4CA24B0270}">
      <dgm:prSet/>
      <dgm:spPr/>
      <dgm:t>
        <a:bodyPr/>
        <a:lstStyle/>
        <a:p>
          <a:endParaRPr lang="en-US"/>
        </a:p>
      </dgm:t>
    </dgm:pt>
    <dgm:pt modelId="{EB250F64-63A1-4B0C-A975-DCA47C9194F1}" type="pres">
      <dgm:prSet presAssocID="{399CF81A-2E66-4773-93C6-E84EB9136B47}" presName="outerComposite" presStyleCnt="0">
        <dgm:presLayoutVars>
          <dgm:chMax val="5"/>
          <dgm:dir/>
          <dgm:resizeHandles val="exact"/>
        </dgm:presLayoutVars>
      </dgm:prSet>
      <dgm:spPr/>
    </dgm:pt>
    <dgm:pt modelId="{5536620E-58FC-4854-A903-66A65266E2C4}" type="pres">
      <dgm:prSet presAssocID="{399CF81A-2E66-4773-93C6-E84EB9136B47}" presName="dummyMaxCanvas" presStyleCnt="0">
        <dgm:presLayoutVars/>
      </dgm:prSet>
      <dgm:spPr/>
    </dgm:pt>
    <dgm:pt modelId="{C698B360-D0F6-4DA4-A621-44F0C23484DA}" type="pres">
      <dgm:prSet presAssocID="{399CF81A-2E66-4773-93C6-E84EB9136B47}" presName="TwoNodes_1" presStyleLbl="node1" presStyleIdx="0" presStyleCnt="2">
        <dgm:presLayoutVars>
          <dgm:bulletEnabled val="1"/>
        </dgm:presLayoutVars>
      </dgm:prSet>
      <dgm:spPr/>
    </dgm:pt>
    <dgm:pt modelId="{95669ECC-8850-4429-A88A-800DBEFEE8FF}" type="pres">
      <dgm:prSet presAssocID="{399CF81A-2E66-4773-93C6-E84EB9136B47}" presName="TwoNodes_2" presStyleLbl="node1" presStyleIdx="1" presStyleCnt="2">
        <dgm:presLayoutVars>
          <dgm:bulletEnabled val="1"/>
        </dgm:presLayoutVars>
      </dgm:prSet>
      <dgm:spPr/>
    </dgm:pt>
    <dgm:pt modelId="{402A4665-A4FB-442E-A52B-082B5189F9C5}" type="pres">
      <dgm:prSet presAssocID="{399CF81A-2E66-4773-93C6-E84EB9136B47}" presName="TwoConn_1-2" presStyleLbl="fgAccFollowNode1" presStyleIdx="0" presStyleCnt="1">
        <dgm:presLayoutVars>
          <dgm:bulletEnabled val="1"/>
        </dgm:presLayoutVars>
      </dgm:prSet>
      <dgm:spPr/>
    </dgm:pt>
    <dgm:pt modelId="{F7AF0095-6149-44C2-9F36-2E21AE77E49B}" type="pres">
      <dgm:prSet presAssocID="{399CF81A-2E66-4773-93C6-E84EB9136B47}" presName="TwoNodes_1_text" presStyleLbl="node1" presStyleIdx="1" presStyleCnt="2">
        <dgm:presLayoutVars>
          <dgm:bulletEnabled val="1"/>
        </dgm:presLayoutVars>
      </dgm:prSet>
      <dgm:spPr/>
    </dgm:pt>
    <dgm:pt modelId="{A0B9D49E-333B-427D-B50E-29439483D06D}" type="pres">
      <dgm:prSet presAssocID="{399CF81A-2E66-4773-93C6-E84EB9136B47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96D4343-6622-4ED8-9576-5A3B486BE423}" srcId="{399CF81A-2E66-4773-93C6-E84EB9136B47}" destId="{C241C6B2-5D45-47A3-9661-5BC074204EAE}" srcOrd="0" destOrd="0" parTransId="{CCD5FA75-B4B1-4884-95F3-41357FAE3E5D}" sibTransId="{492BF804-A6BD-4A54-A7BB-423A60B65C8C}"/>
    <dgm:cxn modelId="{E5712D4A-034E-4200-A5DA-3E2B5BEFC2E9}" type="presOf" srcId="{C241C6B2-5D45-47A3-9661-5BC074204EAE}" destId="{C698B360-D0F6-4DA4-A621-44F0C23484DA}" srcOrd="0" destOrd="0" presId="urn:microsoft.com/office/officeart/2005/8/layout/vProcess5"/>
    <dgm:cxn modelId="{FE97BA56-8379-4CAE-A8E0-7C4CA24B0270}" srcId="{399CF81A-2E66-4773-93C6-E84EB9136B47}" destId="{3C824202-A416-49ED-8352-45923FBB5AC0}" srcOrd="1" destOrd="0" parTransId="{22243001-1409-4F34-B083-DB25E6A0B157}" sibTransId="{356F5724-ED54-498E-A4BA-18BF2B23591F}"/>
    <dgm:cxn modelId="{7D2F5995-4E05-4502-99CC-542096705835}" type="presOf" srcId="{3C824202-A416-49ED-8352-45923FBB5AC0}" destId="{A0B9D49E-333B-427D-B50E-29439483D06D}" srcOrd="1" destOrd="0" presId="urn:microsoft.com/office/officeart/2005/8/layout/vProcess5"/>
    <dgm:cxn modelId="{EAA05CC7-7E2F-4E9F-93FB-83E5BEF3B700}" type="presOf" srcId="{399CF81A-2E66-4773-93C6-E84EB9136B47}" destId="{EB250F64-63A1-4B0C-A975-DCA47C9194F1}" srcOrd="0" destOrd="0" presId="urn:microsoft.com/office/officeart/2005/8/layout/vProcess5"/>
    <dgm:cxn modelId="{8FED88CB-9E56-4CAD-B1B6-D4627ABBE546}" type="presOf" srcId="{3C824202-A416-49ED-8352-45923FBB5AC0}" destId="{95669ECC-8850-4429-A88A-800DBEFEE8FF}" srcOrd="0" destOrd="0" presId="urn:microsoft.com/office/officeart/2005/8/layout/vProcess5"/>
    <dgm:cxn modelId="{DAE702E1-C65F-4695-8E0F-003964A99619}" type="presOf" srcId="{C241C6B2-5D45-47A3-9661-5BC074204EAE}" destId="{F7AF0095-6149-44C2-9F36-2E21AE77E49B}" srcOrd="1" destOrd="0" presId="urn:microsoft.com/office/officeart/2005/8/layout/vProcess5"/>
    <dgm:cxn modelId="{933D2AF2-8D18-440E-8DBD-EB40F3CCD3E8}" type="presOf" srcId="{492BF804-A6BD-4A54-A7BB-423A60B65C8C}" destId="{402A4665-A4FB-442E-A52B-082B5189F9C5}" srcOrd="0" destOrd="0" presId="urn:microsoft.com/office/officeart/2005/8/layout/vProcess5"/>
    <dgm:cxn modelId="{646CA0CD-ECC7-4625-8731-014D08AE1274}" type="presParOf" srcId="{EB250F64-63A1-4B0C-A975-DCA47C9194F1}" destId="{5536620E-58FC-4854-A903-66A65266E2C4}" srcOrd="0" destOrd="0" presId="urn:microsoft.com/office/officeart/2005/8/layout/vProcess5"/>
    <dgm:cxn modelId="{6E9F8272-E0FE-4499-BDF5-638C5242C82F}" type="presParOf" srcId="{EB250F64-63A1-4B0C-A975-DCA47C9194F1}" destId="{C698B360-D0F6-4DA4-A621-44F0C23484DA}" srcOrd="1" destOrd="0" presId="urn:microsoft.com/office/officeart/2005/8/layout/vProcess5"/>
    <dgm:cxn modelId="{941AD6BF-4459-45FE-9DE1-C36621ACF5A6}" type="presParOf" srcId="{EB250F64-63A1-4B0C-A975-DCA47C9194F1}" destId="{95669ECC-8850-4429-A88A-800DBEFEE8FF}" srcOrd="2" destOrd="0" presId="urn:microsoft.com/office/officeart/2005/8/layout/vProcess5"/>
    <dgm:cxn modelId="{51D969D2-351D-4B2E-B889-798940A25384}" type="presParOf" srcId="{EB250F64-63A1-4B0C-A975-DCA47C9194F1}" destId="{402A4665-A4FB-442E-A52B-082B5189F9C5}" srcOrd="3" destOrd="0" presId="urn:microsoft.com/office/officeart/2005/8/layout/vProcess5"/>
    <dgm:cxn modelId="{B71A33E0-3F81-4506-BB6D-A4432D8952CA}" type="presParOf" srcId="{EB250F64-63A1-4B0C-A975-DCA47C9194F1}" destId="{F7AF0095-6149-44C2-9F36-2E21AE77E49B}" srcOrd="4" destOrd="0" presId="urn:microsoft.com/office/officeart/2005/8/layout/vProcess5"/>
    <dgm:cxn modelId="{7BC467D2-03F9-4B16-A687-0F4F11155864}" type="presParOf" srcId="{EB250F64-63A1-4B0C-A975-DCA47C9194F1}" destId="{A0B9D49E-333B-427D-B50E-29439483D06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BF754E-24FF-4A74-BBBA-0ABCC8E45447}" type="doc">
      <dgm:prSet loTypeId="urn:microsoft.com/office/officeart/2008/layout/LinedList" loCatId="list" qsTypeId="urn:microsoft.com/office/officeart/2005/8/quickstyle/simple5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629C080A-E871-4EC1-83CB-A714A3565222}">
      <dgm:prSet/>
      <dgm:spPr/>
      <dgm:t>
        <a:bodyPr/>
        <a:lstStyle/>
        <a:p>
          <a:r>
            <a:rPr lang="en-US"/>
            <a:t>Overfitting is said to occur when the test set error is much greater than the  training set error.</a:t>
          </a:r>
        </a:p>
      </dgm:t>
    </dgm:pt>
    <dgm:pt modelId="{C703398D-01F8-4044-B2E3-AB8CFB67AFFA}" type="parTrans" cxnId="{EE8216FC-923B-44BF-A7F5-F3A2D15538E9}">
      <dgm:prSet/>
      <dgm:spPr/>
      <dgm:t>
        <a:bodyPr/>
        <a:lstStyle/>
        <a:p>
          <a:endParaRPr lang="en-US"/>
        </a:p>
      </dgm:t>
    </dgm:pt>
    <dgm:pt modelId="{3706314A-881A-4630-9751-DC388F4A4604}" type="sibTrans" cxnId="{EE8216FC-923B-44BF-A7F5-F3A2D15538E9}">
      <dgm:prSet/>
      <dgm:spPr/>
      <dgm:t>
        <a:bodyPr/>
        <a:lstStyle/>
        <a:p>
          <a:endParaRPr lang="en-US"/>
        </a:p>
      </dgm:t>
    </dgm:pt>
    <dgm:pt modelId="{7C736AC0-B044-4D80-8024-72DC33CA90E0}">
      <dgm:prSet/>
      <dgm:spPr/>
      <dgm:t>
        <a:bodyPr/>
        <a:lstStyle/>
        <a:p>
          <a:r>
            <a:rPr lang="en-US"/>
            <a:t>The greater the complexity of a model, the more likely it is to fit noise or spurious patterns in the training data.</a:t>
          </a:r>
        </a:p>
      </dgm:t>
    </dgm:pt>
    <dgm:pt modelId="{C631E8F2-0A5E-4D0C-8ED0-354E313130DF}" type="parTrans" cxnId="{A3D416E4-5EC9-4120-AD40-8D987F18151E}">
      <dgm:prSet/>
      <dgm:spPr/>
      <dgm:t>
        <a:bodyPr/>
        <a:lstStyle/>
        <a:p>
          <a:endParaRPr lang="en-US"/>
        </a:p>
      </dgm:t>
    </dgm:pt>
    <dgm:pt modelId="{9E16FCA2-C8CB-436F-B2F6-07A987D811DE}" type="sibTrans" cxnId="{A3D416E4-5EC9-4120-AD40-8D987F18151E}">
      <dgm:prSet/>
      <dgm:spPr/>
      <dgm:t>
        <a:bodyPr/>
        <a:lstStyle/>
        <a:p>
          <a:endParaRPr lang="en-US"/>
        </a:p>
      </dgm:t>
    </dgm:pt>
    <dgm:pt modelId="{76F04BD4-1C95-43EB-89DB-68AB4A510F09}">
      <dgm:prSet/>
      <dgm:spPr/>
      <dgm:t>
        <a:bodyPr/>
        <a:lstStyle/>
        <a:p>
          <a:r>
            <a:rPr lang="en-US"/>
            <a:t>A simpler model is more immune to noise, but it unable to capture more complex relationships.</a:t>
          </a:r>
        </a:p>
      </dgm:t>
    </dgm:pt>
    <dgm:pt modelId="{31171AAC-81B0-419F-AD1B-83C623ECA600}" type="parTrans" cxnId="{21077A51-D8C3-4E49-9DF6-6B1B5D315565}">
      <dgm:prSet/>
      <dgm:spPr/>
      <dgm:t>
        <a:bodyPr/>
        <a:lstStyle/>
        <a:p>
          <a:endParaRPr lang="en-US"/>
        </a:p>
      </dgm:t>
    </dgm:pt>
    <dgm:pt modelId="{2CDCA6F0-ABB0-45FF-A02E-677298EFFB42}" type="sibTrans" cxnId="{21077A51-D8C3-4E49-9DF6-6B1B5D315565}">
      <dgm:prSet/>
      <dgm:spPr/>
      <dgm:t>
        <a:bodyPr/>
        <a:lstStyle/>
        <a:p>
          <a:endParaRPr lang="en-US"/>
        </a:p>
      </dgm:t>
    </dgm:pt>
    <dgm:pt modelId="{48330E7E-9187-437A-AC98-7448A20FF879}">
      <dgm:prSet/>
      <dgm:spPr/>
      <dgm:t>
        <a:bodyPr/>
        <a:lstStyle/>
        <a:p>
          <a:r>
            <a:rPr lang="en-US"/>
            <a:t>So the game becomes finding an optimal balance between bias and variance.</a:t>
          </a:r>
        </a:p>
      </dgm:t>
    </dgm:pt>
    <dgm:pt modelId="{1B773606-8E1D-4CFA-9DE5-274716B8B5CC}" type="parTrans" cxnId="{FE841000-4766-4E5B-A348-73E870FEDCD7}">
      <dgm:prSet/>
      <dgm:spPr/>
      <dgm:t>
        <a:bodyPr/>
        <a:lstStyle/>
        <a:p>
          <a:endParaRPr lang="en-US"/>
        </a:p>
      </dgm:t>
    </dgm:pt>
    <dgm:pt modelId="{16F0F401-5429-4627-A41A-7ED17BC32AD4}" type="sibTrans" cxnId="{FE841000-4766-4E5B-A348-73E870FEDCD7}">
      <dgm:prSet/>
      <dgm:spPr/>
      <dgm:t>
        <a:bodyPr/>
        <a:lstStyle/>
        <a:p>
          <a:endParaRPr lang="en-US"/>
        </a:p>
      </dgm:t>
    </dgm:pt>
    <dgm:pt modelId="{0BAF2BAC-F5AF-45E3-B1DB-39FC823B6099}" type="pres">
      <dgm:prSet presAssocID="{E0BF754E-24FF-4A74-BBBA-0ABCC8E45447}" presName="vert0" presStyleCnt="0">
        <dgm:presLayoutVars>
          <dgm:dir/>
          <dgm:animOne val="branch"/>
          <dgm:animLvl val="lvl"/>
        </dgm:presLayoutVars>
      </dgm:prSet>
      <dgm:spPr/>
    </dgm:pt>
    <dgm:pt modelId="{3D9EDA70-7895-4864-A54F-0FAB0E9049FC}" type="pres">
      <dgm:prSet presAssocID="{629C080A-E871-4EC1-83CB-A714A3565222}" presName="thickLine" presStyleLbl="alignNode1" presStyleIdx="0" presStyleCnt="4"/>
      <dgm:spPr/>
    </dgm:pt>
    <dgm:pt modelId="{52EC24E0-58E3-409D-B4EB-2B5BF3A72CCB}" type="pres">
      <dgm:prSet presAssocID="{629C080A-E871-4EC1-83CB-A714A3565222}" presName="horz1" presStyleCnt="0"/>
      <dgm:spPr/>
    </dgm:pt>
    <dgm:pt modelId="{D686C804-6857-4D70-81A6-20318708E51F}" type="pres">
      <dgm:prSet presAssocID="{629C080A-E871-4EC1-83CB-A714A3565222}" presName="tx1" presStyleLbl="revTx" presStyleIdx="0" presStyleCnt="4"/>
      <dgm:spPr/>
    </dgm:pt>
    <dgm:pt modelId="{8CAED5A9-118D-4E85-8173-A9050C2466F2}" type="pres">
      <dgm:prSet presAssocID="{629C080A-E871-4EC1-83CB-A714A3565222}" presName="vert1" presStyleCnt="0"/>
      <dgm:spPr/>
    </dgm:pt>
    <dgm:pt modelId="{70D31CA3-6132-484C-8EC2-3A8EC790D190}" type="pres">
      <dgm:prSet presAssocID="{7C736AC0-B044-4D80-8024-72DC33CA90E0}" presName="thickLine" presStyleLbl="alignNode1" presStyleIdx="1" presStyleCnt="4"/>
      <dgm:spPr/>
    </dgm:pt>
    <dgm:pt modelId="{1D59F30E-A70C-4E36-A79B-EE7C712F127F}" type="pres">
      <dgm:prSet presAssocID="{7C736AC0-B044-4D80-8024-72DC33CA90E0}" presName="horz1" presStyleCnt="0"/>
      <dgm:spPr/>
    </dgm:pt>
    <dgm:pt modelId="{52E60173-4DC8-4F4B-8A4A-AFB757E1412E}" type="pres">
      <dgm:prSet presAssocID="{7C736AC0-B044-4D80-8024-72DC33CA90E0}" presName="tx1" presStyleLbl="revTx" presStyleIdx="1" presStyleCnt="4"/>
      <dgm:spPr/>
    </dgm:pt>
    <dgm:pt modelId="{EA17E01E-83BA-418F-BFDD-7C7A71B820E4}" type="pres">
      <dgm:prSet presAssocID="{7C736AC0-B044-4D80-8024-72DC33CA90E0}" presName="vert1" presStyleCnt="0"/>
      <dgm:spPr/>
    </dgm:pt>
    <dgm:pt modelId="{AC2A90AA-9A79-4E99-96BC-67DB96A42D32}" type="pres">
      <dgm:prSet presAssocID="{76F04BD4-1C95-43EB-89DB-68AB4A510F09}" presName="thickLine" presStyleLbl="alignNode1" presStyleIdx="2" presStyleCnt="4"/>
      <dgm:spPr/>
    </dgm:pt>
    <dgm:pt modelId="{0B7F301E-F1CD-4A3A-A18B-B8DB208A30E1}" type="pres">
      <dgm:prSet presAssocID="{76F04BD4-1C95-43EB-89DB-68AB4A510F09}" presName="horz1" presStyleCnt="0"/>
      <dgm:spPr/>
    </dgm:pt>
    <dgm:pt modelId="{43E2B6C2-33B0-4A16-9505-DC73B6F0326D}" type="pres">
      <dgm:prSet presAssocID="{76F04BD4-1C95-43EB-89DB-68AB4A510F09}" presName="tx1" presStyleLbl="revTx" presStyleIdx="2" presStyleCnt="4"/>
      <dgm:spPr/>
    </dgm:pt>
    <dgm:pt modelId="{D782603B-A842-4E45-ABC2-F976585D8DF5}" type="pres">
      <dgm:prSet presAssocID="{76F04BD4-1C95-43EB-89DB-68AB4A510F09}" presName="vert1" presStyleCnt="0"/>
      <dgm:spPr/>
    </dgm:pt>
    <dgm:pt modelId="{D9321AFA-2C90-4BA4-86DF-507D6E97CA6F}" type="pres">
      <dgm:prSet presAssocID="{48330E7E-9187-437A-AC98-7448A20FF879}" presName="thickLine" presStyleLbl="alignNode1" presStyleIdx="3" presStyleCnt="4"/>
      <dgm:spPr/>
    </dgm:pt>
    <dgm:pt modelId="{0FDF1718-7145-4DC6-8EE4-9E89DDB59A5B}" type="pres">
      <dgm:prSet presAssocID="{48330E7E-9187-437A-AC98-7448A20FF879}" presName="horz1" presStyleCnt="0"/>
      <dgm:spPr/>
    </dgm:pt>
    <dgm:pt modelId="{293D95CC-F0D1-4931-97E1-46DF2357BF64}" type="pres">
      <dgm:prSet presAssocID="{48330E7E-9187-437A-AC98-7448A20FF879}" presName="tx1" presStyleLbl="revTx" presStyleIdx="3" presStyleCnt="4"/>
      <dgm:spPr/>
    </dgm:pt>
    <dgm:pt modelId="{C30D813B-E610-4928-BF98-B5912169D293}" type="pres">
      <dgm:prSet presAssocID="{48330E7E-9187-437A-AC98-7448A20FF879}" presName="vert1" presStyleCnt="0"/>
      <dgm:spPr/>
    </dgm:pt>
  </dgm:ptLst>
  <dgm:cxnLst>
    <dgm:cxn modelId="{FE841000-4766-4E5B-A348-73E870FEDCD7}" srcId="{E0BF754E-24FF-4A74-BBBA-0ABCC8E45447}" destId="{48330E7E-9187-437A-AC98-7448A20FF879}" srcOrd="3" destOrd="0" parTransId="{1B773606-8E1D-4CFA-9DE5-274716B8B5CC}" sibTransId="{16F0F401-5429-4627-A41A-7ED17BC32AD4}"/>
    <dgm:cxn modelId="{490F6E02-4A63-45E3-8EAB-C7BA1E6F8EC3}" type="presOf" srcId="{48330E7E-9187-437A-AC98-7448A20FF879}" destId="{293D95CC-F0D1-4931-97E1-46DF2357BF64}" srcOrd="0" destOrd="0" presId="urn:microsoft.com/office/officeart/2008/layout/LinedList"/>
    <dgm:cxn modelId="{4E0FD02A-F1A6-4CA0-A8A0-E0818A187495}" type="presOf" srcId="{E0BF754E-24FF-4A74-BBBA-0ABCC8E45447}" destId="{0BAF2BAC-F5AF-45E3-B1DB-39FC823B6099}" srcOrd="0" destOrd="0" presId="urn:microsoft.com/office/officeart/2008/layout/LinedList"/>
    <dgm:cxn modelId="{21077A51-D8C3-4E49-9DF6-6B1B5D315565}" srcId="{E0BF754E-24FF-4A74-BBBA-0ABCC8E45447}" destId="{76F04BD4-1C95-43EB-89DB-68AB4A510F09}" srcOrd="2" destOrd="0" parTransId="{31171AAC-81B0-419F-AD1B-83C623ECA600}" sibTransId="{2CDCA6F0-ABB0-45FF-A02E-677298EFFB42}"/>
    <dgm:cxn modelId="{047457A0-F2F9-4231-9FBB-36C0A83D58E0}" type="presOf" srcId="{76F04BD4-1C95-43EB-89DB-68AB4A510F09}" destId="{43E2B6C2-33B0-4A16-9505-DC73B6F0326D}" srcOrd="0" destOrd="0" presId="urn:microsoft.com/office/officeart/2008/layout/LinedList"/>
    <dgm:cxn modelId="{56286DC5-C7FF-43D7-9BEE-8AA29FA6A92E}" type="presOf" srcId="{629C080A-E871-4EC1-83CB-A714A3565222}" destId="{D686C804-6857-4D70-81A6-20318708E51F}" srcOrd="0" destOrd="0" presId="urn:microsoft.com/office/officeart/2008/layout/LinedList"/>
    <dgm:cxn modelId="{0EAAE5CD-7626-4D0D-A036-9FB386DCAE55}" type="presOf" srcId="{7C736AC0-B044-4D80-8024-72DC33CA90E0}" destId="{52E60173-4DC8-4F4B-8A4A-AFB757E1412E}" srcOrd="0" destOrd="0" presId="urn:microsoft.com/office/officeart/2008/layout/LinedList"/>
    <dgm:cxn modelId="{A3D416E4-5EC9-4120-AD40-8D987F18151E}" srcId="{E0BF754E-24FF-4A74-BBBA-0ABCC8E45447}" destId="{7C736AC0-B044-4D80-8024-72DC33CA90E0}" srcOrd="1" destOrd="0" parTransId="{C631E8F2-0A5E-4D0C-8ED0-354E313130DF}" sibTransId="{9E16FCA2-C8CB-436F-B2F6-07A987D811DE}"/>
    <dgm:cxn modelId="{EE8216FC-923B-44BF-A7F5-F3A2D15538E9}" srcId="{E0BF754E-24FF-4A74-BBBA-0ABCC8E45447}" destId="{629C080A-E871-4EC1-83CB-A714A3565222}" srcOrd="0" destOrd="0" parTransId="{C703398D-01F8-4044-B2E3-AB8CFB67AFFA}" sibTransId="{3706314A-881A-4630-9751-DC388F4A4604}"/>
    <dgm:cxn modelId="{4F031992-08DD-4211-996E-A44438B1BF56}" type="presParOf" srcId="{0BAF2BAC-F5AF-45E3-B1DB-39FC823B6099}" destId="{3D9EDA70-7895-4864-A54F-0FAB0E9049FC}" srcOrd="0" destOrd="0" presId="urn:microsoft.com/office/officeart/2008/layout/LinedList"/>
    <dgm:cxn modelId="{D5588881-C98D-4798-AD68-2BD2CB953F0D}" type="presParOf" srcId="{0BAF2BAC-F5AF-45E3-B1DB-39FC823B6099}" destId="{52EC24E0-58E3-409D-B4EB-2B5BF3A72CCB}" srcOrd="1" destOrd="0" presId="urn:microsoft.com/office/officeart/2008/layout/LinedList"/>
    <dgm:cxn modelId="{273D2D63-F022-4C49-A060-A6387DC9247D}" type="presParOf" srcId="{52EC24E0-58E3-409D-B4EB-2B5BF3A72CCB}" destId="{D686C804-6857-4D70-81A6-20318708E51F}" srcOrd="0" destOrd="0" presId="urn:microsoft.com/office/officeart/2008/layout/LinedList"/>
    <dgm:cxn modelId="{DD8BCEF1-41FA-4226-B459-55C3339D6295}" type="presParOf" srcId="{52EC24E0-58E3-409D-B4EB-2B5BF3A72CCB}" destId="{8CAED5A9-118D-4E85-8173-A9050C2466F2}" srcOrd="1" destOrd="0" presId="urn:microsoft.com/office/officeart/2008/layout/LinedList"/>
    <dgm:cxn modelId="{FA38806F-677C-4EB1-BFAC-55BF37FD1D2F}" type="presParOf" srcId="{0BAF2BAC-F5AF-45E3-B1DB-39FC823B6099}" destId="{70D31CA3-6132-484C-8EC2-3A8EC790D190}" srcOrd="2" destOrd="0" presId="urn:microsoft.com/office/officeart/2008/layout/LinedList"/>
    <dgm:cxn modelId="{3474B010-FF3A-43B8-A75D-15BA8AE079A3}" type="presParOf" srcId="{0BAF2BAC-F5AF-45E3-B1DB-39FC823B6099}" destId="{1D59F30E-A70C-4E36-A79B-EE7C712F127F}" srcOrd="3" destOrd="0" presId="urn:microsoft.com/office/officeart/2008/layout/LinedList"/>
    <dgm:cxn modelId="{0A403F83-4135-40A8-BB91-6ECD6FFE18B8}" type="presParOf" srcId="{1D59F30E-A70C-4E36-A79B-EE7C712F127F}" destId="{52E60173-4DC8-4F4B-8A4A-AFB757E1412E}" srcOrd="0" destOrd="0" presId="urn:microsoft.com/office/officeart/2008/layout/LinedList"/>
    <dgm:cxn modelId="{E26FAEFE-5DBB-466F-94B4-5593F04CE531}" type="presParOf" srcId="{1D59F30E-A70C-4E36-A79B-EE7C712F127F}" destId="{EA17E01E-83BA-418F-BFDD-7C7A71B820E4}" srcOrd="1" destOrd="0" presId="urn:microsoft.com/office/officeart/2008/layout/LinedList"/>
    <dgm:cxn modelId="{3E6074C2-C279-4524-8C82-8BA6794AC064}" type="presParOf" srcId="{0BAF2BAC-F5AF-45E3-B1DB-39FC823B6099}" destId="{AC2A90AA-9A79-4E99-96BC-67DB96A42D32}" srcOrd="4" destOrd="0" presId="urn:microsoft.com/office/officeart/2008/layout/LinedList"/>
    <dgm:cxn modelId="{6221782E-5A81-491B-9906-BD824A45CF4B}" type="presParOf" srcId="{0BAF2BAC-F5AF-45E3-B1DB-39FC823B6099}" destId="{0B7F301E-F1CD-4A3A-A18B-B8DB208A30E1}" srcOrd="5" destOrd="0" presId="urn:microsoft.com/office/officeart/2008/layout/LinedList"/>
    <dgm:cxn modelId="{F3113DA4-48F6-480F-BD4A-C5EF5342F3BD}" type="presParOf" srcId="{0B7F301E-F1CD-4A3A-A18B-B8DB208A30E1}" destId="{43E2B6C2-33B0-4A16-9505-DC73B6F0326D}" srcOrd="0" destOrd="0" presId="urn:microsoft.com/office/officeart/2008/layout/LinedList"/>
    <dgm:cxn modelId="{B7F29043-7958-4699-941B-B2D1BE0AFFD5}" type="presParOf" srcId="{0B7F301E-F1CD-4A3A-A18B-B8DB208A30E1}" destId="{D782603B-A842-4E45-ABC2-F976585D8DF5}" srcOrd="1" destOrd="0" presId="urn:microsoft.com/office/officeart/2008/layout/LinedList"/>
    <dgm:cxn modelId="{C5014698-8369-40A5-9D62-56A37D8CF289}" type="presParOf" srcId="{0BAF2BAC-F5AF-45E3-B1DB-39FC823B6099}" destId="{D9321AFA-2C90-4BA4-86DF-507D6E97CA6F}" srcOrd="6" destOrd="0" presId="urn:microsoft.com/office/officeart/2008/layout/LinedList"/>
    <dgm:cxn modelId="{3562CEF6-3C3C-4236-B73E-63140283304A}" type="presParOf" srcId="{0BAF2BAC-F5AF-45E3-B1DB-39FC823B6099}" destId="{0FDF1718-7145-4DC6-8EE4-9E89DDB59A5B}" srcOrd="7" destOrd="0" presId="urn:microsoft.com/office/officeart/2008/layout/LinedList"/>
    <dgm:cxn modelId="{F7932A42-399C-4203-BF24-E7A44745A7E1}" type="presParOf" srcId="{0FDF1718-7145-4DC6-8EE4-9E89DDB59A5B}" destId="{293D95CC-F0D1-4931-97E1-46DF2357BF64}" srcOrd="0" destOrd="0" presId="urn:microsoft.com/office/officeart/2008/layout/LinedList"/>
    <dgm:cxn modelId="{01373879-1758-4E3F-8230-AFDFC55704BC}" type="presParOf" srcId="{0FDF1718-7145-4DC6-8EE4-9E89DDB59A5B}" destId="{C30D813B-E610-4928-BF98-B5912169D29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C661ADC-A8BB-4771-AED6-7876A86782B6}" type="doc">
      <dgm:prSet loTypeId="urn:microsoft.com/office/officeart/2008/layout/LinedList" loCatId="list" qsTypeId="urn:microsoft.com/office/officeart/2005/8/quickstyle/simple2" qsCatId="simple" csTypeId="urn:microsoft.com/office/officeart/2005/8/colors/accent3_3" csCatId="accent3"/>
      <dgm:spPr/>
      <dgm:t>
        <a:bodyPr/>
        <a:lstStyle/>
        <a:p>
          <a:endParaRPr lang="en-US"/>
        </a:p>
      </dgm:t>
    </dgm:pt>
    <dgm:pt modelId="{4B48DC14-0DEE-4016-AE00-18930C3C4AB1}">
      <dgm:prSet/>
      <dgm:spPr/>
      <dgm:t>
        <a:bodyPr/>
        <a:lstStyle/>
        <a:p>
          <a:r>
            <a:rPr lang="en-US"/>
            <a:t>A tuning parameter is added which lets you change the complexity or smoothness of the model.</a:t>
          </a:r>
        </a:p>
      </dgm:t>
    </dgm:pt>
    <dgm:pt modelId="{50420DB3-5AF8-4F63-8AF8-D61E5F7A8DBE}" type="parTrans" cxnId="{4B202A81-6F43-4C2F-93AC-4ABD89CBFA78}">
      <dgm:prSet/>
      <dgm:spPr/>
      <dgm:t>
        <a:bodyPr/>
        <a:lstStyle/>
        <a:p>
          <a:endParaRPr lang="en-US"/>
        </a:p>
      </dgm:t>
    </dgm:pt>
    <dgm:pt modelId="{120B21A1-C8D7-4F3D-A9AB-F1E6D37C0320}" type="sibTrans" cxnId="{4B202A81-6F43-4C2F-93AC-4ABD89CBFA78}">
      <dgm:prSet/>
      <dgm:spPr/>
      <dgm:t>
        <a:bodyPr/>
        <a:lstStyle/>
        <a:p>
          <a:endParaRPr lang="en-US"/>
        </a:p>
      </dgm:t>
    </dgm:pt>
    <dgm:pt modelId="{D6B656CF-8C26-44F3-AE7D-CA754A144804}">
      <dgm:prSet/>
      <dgm:spPr/>
      <dgm:t>
        <a:bodyPr/>
        <a:lstStyle/>
        <a:p>
          <a:r>
            <a:rPr lang="en-US"/>
            <a:t>The regularization value imposes a special penalty on complex models.</a:t>
          </a:r>
        </a:p>
      </dgm:t>
    </dgm:pt>
    <dgm:pt modelId="{3618BD16-F967-4AD5-AA33-A84E39CAED1D}" type="parTrans" cxnId="{4B938E63-3F32-407B-A6DA-84176616D160}">
      <dgm:prSet/>
      <dgm:spPr/>
      <dgm:t>
        <a:bodyPr/>
        <a:lstStyle/>
        <a:p>
          <a:endParaRPr lang="en-US"/>
        </a:p>
      </dgm:t>
    </dgm:pt>
    <dgm:pt modelId="{B35DF80C-215B-4EBB-88B2-60FDC531160D}" type="sibTrans" cxnId="{4B938E63-3F32-407B-A6DA-84176616D160}">
      <dgm:prSet/>
      <dgm:spPr/>
      <dgm:t>
        <a:bodyPr/>
        <a:lstStyle/>
        <a:p>
          <a:endParaRPr lang="en-US"/>
        </a:p>
      </dgm:t>
    </dgm:pt>
    <dgm:pt modelId="{4D1B7958-9C36-4E43-A547-E106AA511878}" type="pres">
      <dgm:prSet presAssocID="{6C661ADC-A8BB-4771-AED6-7876A86782B6}" presName="vert0" presStyleCnt="0">
        <dgm:presLayoutVars>
          <dgm:dir/>
          <dgm:animOne val="branch"/>
          <dgm:animLvl val="lvl"/>
        </dgm:presLayoutVars>
      </dgm:prSet>
      <dgm:spPr/>
    </dgm:pt>
    <dgm:pt modelId="{1E5A73EA-336D-484A-8A34-97842E546392}" type="pres">
      <dgm:prSet presAssocID="{4B48DC14-0DEE-4016-AE00-18930C3C4AB1}" presName="thickLine" presStyleLbl="alignNode1" presStyleIdx="0" presStyleCnt="2"/>
      <dgm:spPr/>
    </dgm:pt>
    <dgm:pt modelId="{83502866-ADB3-4430-B488-1DD186A4C7E1}" type="pres">
      <dgm:prSet presAssocID="{4B48DC14-0DEE-4016-AE00-18930C3C4AB1}" presName="horz1" presStyleCnt="0"/>
      <dgm:spPr/>
    </dgm:pt>
    <dgm:pt modelId="{1775D2AA-5B18-44DE-968F-BA1B0FBFEBE9}" type="pres">
      <dgm:prSet presAssocID="{4B48DC14-0DEE-4016-AE00-18930C3C4AB1}" presName="tx1" presStyleLbl="revTx" presStyleIdx="0" presStyleCnt="2"/>
      <dgm:spPr/>
    </dgm:pt>
    <dgm:pt modelId="{01E94EFC-891F-4665-A8C9-5BB1CE982D6A}" type="pres">
      <dgm:prSet presAssocID="{4B48DC14-0DEE-4016-AE00-18930C3C4AB1}" presName="vert1" presStyleCnt="0"/>
      <dgm:spPr/>
    </dgm:pt>
    <dgm:pt modelId="{F073BCF5-A9E8-4504-92DD-EA2A0E53D429}" type="pres">
      <dgm:prSet presAssocID="{D6B656CF-8C26-44F3-AE7D-CA754A144804}" presName="thickLine" presStyleLbl="alignNode1" presStyleIdx="1" presStyleCnt="2"/>
      <dgm:spPr/>
    </dgm:pt>
    <dgm:pt modelId="{821CEB42-88CB-4FE9-8230-0B8F76A21516}" type="pres">
      <dgm:prSet presAssocID="{D6B656CF-8C26-44F3-AE7D-CA754A144804}" presName="horz1" presStyleCnt="0"/>
      <dgm:spPr/>
    </dgm:pt>
    <dgm:pt modelId="{2D00B60F-C3CD-438B-BB4E-85ACA83921BD}" type="pres">
      <dgm:prSet presAssocID="{D6B656CF-8C26-44F3-AE7D-CA754A144804}" presName="tx1" presStyleLbl="revTx" presStyleIdx="1" presStyleCnt="2"/>
      <dgm:spPr/>
    </dgm:pt>
    <dgm:pt modelId="{5BD3BFF2-6295-4D4E-926A-17DF98480AA3}" type="pres">
      <dgm:prSet presAssocID="{D6B656CF-8C26-44F3-AE7D-CA754A144804}" presName="vert1" presStyleCnt="0"/>
      <dgm:spPr/>
    </dgm:pt>
  </dgm:ptLst>
  <dgm:cxnLst>
    <dgm:cxn modelId="{2BA9852B-2619-4135-80CB-761FC9ECD931}" type="presOf" srcId="{4B48DC14-0DEE-4016-AE00-18930C3C4AB1}" destId="{1775D2AA-5B18-44DE-968F-BA1B0FBFEBE9}" srcOrd="0" destOrd="0" presId="urn:microsoft.com/office/officeart/2008/layout/LinedList"/>
    <dgm:cxn modelId="{BABA9438-01AE-4BB9-8082-4E210C87524C}" type="presOf" srcId="{D6B656CF-8C26-44F3-AE7D-CA754A144804}" destId="{2D00B60F-C3CD-438B-BB4E-85ACA83921BD}" srcOrd="0" destOrd="0" presId="urn:microsoft.com/office/officeart/2008/layout/LinedList"/>
    <dgm:cxn modelId="{4B938E63-3F32-407B-A6DA-84176616D160}" srcId="{6C661ADC-A8BB-4771-AED6-7876A86782B6}" destId="{D6B656CF-8C26-44F3-AE7D-CA754A144804}" srcOrd="1" destOrd="0" parTransId="{3618BD16-F967-4AD5-AA33-A84E39CAED1D}" sibTransId="{B35DF80C-215B-4EBB-88B2-60FDC531160D}"/>
    <dgm:cxn modelId="{4B202A81-6F43-4C2F-93AC-4ABD89CBFA78}" srcId="{6C661ADC-A8BB-4771-AED6-7876A86782B6}" destId="{4B48DC14-0DEE-4016-AE00-18930C3C4AB1}" srcOrd="0" destOrd="0" parTransId="{50420DB3-5AF8-4F63-8AF8-D61E5F7A8DBE}" sibTransId="{120B21A1-C8D7-4F3D-A9AB-F1E6D37C0320}"/>
    <dgm:cxn modelId="{4E1432F9-EB02-4D70-96E3-BBFEDC043AE5}" type="presOf" srcId="{6C661ADC-A8BB-4771-AED6-7876A86782B6}" destId="{4D1B7958-9C36-4E43-A547-E106AA511878}" srcOrd="0" destOrd="0" presId="urn:microsoft.com/office/officeart/2008/layout/LinedList"/>
    <dgm:cxn modelId="{422898D8-F231-40E3-83FB-FB5A658434F1}" type="presParOf" srcId="{4D1B7958-9C36-4E43-A547-E106AA511878}" destId="{1E5A73EA-336D-484A-8A34-97842E546392}" srcOrd="0" destOrd="0" presId="urn:microsoft.com/office/officeart/2008/layout/LinedList"/>
    <dgm:cxn modelId="{2CC362BF-01A7-4B70-9AD6-CA25139F2664}" type="presParOf" srcId="{4D1B7958-9C36-4E43-A547-E106AA511878}" destId="{83502866-ADB3-4430-B488-1DD186A4C7E1}" srcOrd="1" destOrd="0" presId="urn:microsoft.com/office/officeart/2008/layout/LinedList"/>
    <dgm:cxn modelId="{4AA0AA32-427B-4745-AA07-67ABF6E4751B}" type="presParOf" srcId="{83502866-ADB3-4430-B488-1DD186A4C7E1}" destId="{1775D2AA-5B18-44DE-968F-BA1B0FBFEBE9}" srcOrd="0" destOrd="0" presId="urn:microsoft.com/office/officeart/2008/layout/LinedList"/>
    <dgm:cxn modelId="{D3682EEE-0042-46C4-841D-87E3019279DF}" type="presParOf" srcId="{83502866-ADB3-4430-B488-1DD186A4C7E1}" destId="{01E94EFC-891F-4665-A8C9-5BB1CE982D6A}" srcOrd="1" destOrd="0" presId="urn:microsoft.com/office/officeart/2008/layout/LinedList"/>
    <dgm:cxn modelId="{C5113E14-9434-4203-B315-21F086D2DA68}" type="presParOf" srcId="{4D1B7958-9C36-4E43-A547-E106AA511878}" destId="{F073BCF5-A9E8-4504-92DD-EA2A0E53D429}" srcOrd="2" destOrd="0" presId="urn:microsoft.com/office/officeart/2008/layout/LinedList"/>
    <dgm:cxn modelId="{7CBCEAB5-B39E-4314-B99A-5AEE663CDEDD}" type="presParOf" srcId="{4D1B7958-9C36-4E43-A547-E106AA511878}" destId="{821CEB42-88CB-4FE9-8230-0B8F76A21516}" srcOrd="3" destOrd="0" presId="urn:microsoft.com/office/officeart/2008/layout/LinedList"/>
    <dgm:cxn modelId="{C94CDB1A-5086-4555-B8B0-4608624B6CA1}" type="presParOf" srcId="{821CEB42-88CB-4FE9-8230-0B8F76A21516}" destId="{2D00B60F-C3CD-438B-BB4E-85ACA83921BD}" srcOrd="0" destOrd="0" presId="urn:microsoft.com/office/officeart/2008/layout/LinedList"/>
    <dgm:cxn modelId="{AFF4D82B-A015-4B71-B541-0D7EE0D157BE}" type="presParOf" srcId="{821CEB42-88CB-4FE9-8230-0B8F76A21516}" destId="{5BD3BFF2-6295-4D4E-926A-17DF98480A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30F52-6673-4152-9246-BE2388D0B438}">
      <dsp:nvSpPr>
        <dsp:cNvPr id="0" name=""/>
        <dsp:cNvSpPr/>
      </dsp:nvSpPr>
      <dsp:spPr>
        <a:xfrm>
          <a:off x="0" y="23106"/>
          <a:ext cx="6269038" cy="106140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Bias is the systematic error in a learning algorithm. </a:t>
          </a:r>
        </a:p>
      </dsp:txBody>
      <dsp:txXfrm>
        <a:off x="51814" y="74920"/>
        <a:ext cx="6165410" cy="957778"/>
      </dsp:txXfrm>
    </dsp:sp>
    <dsp:sp modelId="{9BDF3331-58DA-42E3-8C8E-D010F1BF3438}">
      <dsp:nvSpPr>
        <dsp:cNvPr id="0" name=""/>
        <dsp:cNvSpPr/>
      </dsp:nvSpPr>
      <dsp:spPr>
        <a:xfrm>
          <a:off x="0" y="1139232"/>
          <a:ext cx="6269038" cy="106140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Bias is introduced by approximating a complex domain with a simpler model.</a:t>
          </a:r>
        </a:p>
      </dsp:txBody>
      <dsp:txXfrm>
        <a:off x="51814" y="1191046"/>
        <a:ext cx="6165410" cy="957778"/>
      </dsp:txXfrm>
    </dsp:sp>
    <dsp:sp modelId="{A409015A-7BAD-4F11-8EE7-A0CA283AF891}">
      <dsp:nvSpPr>
        <dsp:cNvPr id="0" name=""/>
        <dsp:cNvSpPr/>
      </dsp:nvSpPr>
      <dsp:spPr>
        <a:xfrm>
          <a:off x="0" y="2255359"/>
          <a:ext cx="6269038" cy="106140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Bias is introduced when the model structure does not “fit” the domain.</a:t>
          </a:r>
        </a:p>
      </dsp:txBody>
      <dsp:txXfrm>
        <a:off x="51814" y="2307173"/>
        <a:ext cx="6165410" cy="957778"/>
      </dsp:txXfrm>
    </dsp:sp>
    <dsp:sp modelId="{D1C7D250-4394-463B-AD9D-8B286E092D11}">
      <dsp:nvSpPr>
        <dsp:cNvPr id="0" name=""/>
        <dsp:cNvSpPr/>
      </dsp:nvSpPr>
      <dsp:spPr>
        <a:xfrm>
          <a:off x="0" y="3371485"/>
          <a:ext cx="6269038" cy="106140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 amount of data can fix the bias in a learning algorithm.</a:t>
          </a:r>
        </a:p>
      </dsp:txBody>
      <dsp:txXfrm>
        <a:off x="51814" y="3423299"/>
        <a:ext cx="6165410" cy="957778"/>
      </dsp:txXfrm>
    </dsp:sp>
    <dsp:sp modelId="{592CBB81-4842-48F6-8B70-0AB956F440AA}">
      <dsp:nvSpPr>
        <dsp:cNvPr id="0" name=""/>
        <dsp:cNvSpPr/>
      </dsp:nvSpPr>
      <dsp:spPr>
        <a:xfrm>
          <a:off x="0" y="4487612"/>
          <a:ext cx="6269038" cy="106140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EXAMPLE: if your domain is non-linear and you try to represent it with a linear model, then there will be systematic errors.</a:t>
          </a:r>
        </a:p>
      </dsp:txBody>
      <dsp:txXfrm>
        <a:off x="51814" y="4539426"/>
        <a:ext cx="6165410" cy="9577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2A1DA-6569-4CA1-86EB-58A098D55ED4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6ED3A6-8184-4233-A47A-89BF74FE52FD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Variance is the error in prediction that can be attributed to the training set.</a:t>
          </a:r>
        </a:p>
      </dsp:txBody>
      <dsp:txXfrm>
        <a:off x="0" y="0"/>
        <a:ext cx="6269038" cy="1393031"/>
      </dsp:txXfrm>
    </dsp:sp>
    <dsp:sp modelId="{CB541509-11FC-47BA-8C6B-F4E02DE84E69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DD139E-05A2-4CC5-99D5-859AACEFF094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Classification and regression algorithms require a training set to optimize the parameters of the model it creates.</a:t>
          </a:r>
        </a:p>
      </dsp:txBody>
      <dsp:txXfrm>
        <a:off x="0" y="1393031"/>
        <a:ext cx="6269038" cy="1393031"/>
      </dsp:txXfrm>
    </dsp:sp>
    <dsp:sp modelId="{C2AD645C-DA2E-4626-815C-CCDBD74509F6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366636B-FADB-4E23-967C-AA540EA1FFEE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Different training sets can result in different models and different prediction algorithms.</a:t>
          </a:r>
        </a:p>
      </dsp:txBody>
      <dsp:txXfrm>
        <a:off x="0" y="2786062"/>
        <a:ext cx="6269038" cy="1393031"/>
      </dsp:txXfrm>
    </dsp:sp>
    <dsp:sp modelId="{68AB48B4-9760-4186-BCA8-A9E8969C3232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ADB45FD-C6DD-459B-99CC-B594F75D10D3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more susceptible a machine learning algorithm is to differences in the training set, the more variance it has.</a:t>
          </a:r>
        </a:p>
      </dsp:txBody>
      <dsp:txXfrm>
        <a:off x="0" y="4179093"/>
        <a:ext cx="6269038" cy="1393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8B360-D0F6-4DA4-A621-44F0C23484DA}">
      <dsp:nvSpPr>
        <dsp:cNvPr id="0" name=""/>
        <dsp:cNvSpPr/>
      </dsp:nvSpPr>
      <dsp:spPr>
        <a:xfrm>
          <a:off x="0" y="0"/>
          <a:ext cx="5328682" cy="2507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Ideally, to improve a machine learning algorithm, we would like to decrease bias AND decrease variance.</a:t>
          </a:r>
        </a:p>
      </dsp:txBody>
      <dsp:txXfrm>
        <a:off x="73441" y="73441"/>
        <a:ext cx="2737030" cy="2360574"/>
      </dsp:txXfrm>
    </dsp:sp>
    <dsp:sp modelId="{95669ECC-8850-4429-A88A-800DBEFEE8FF}">
      <dsp:nvSpPr>
        <dsp:cNvPr id="0" name=""/>
        <dsp:cNvSpPr/>
      </dsp:nvSpPr>
      <dsp:spPr>
        <a:xfrm>
          <a:off x="940355" y="3064668"/>
          <a:ext cx="5328682" cy="25074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Unfortunately, a decrease in bias often results in an increase in variance and vice-versa.</a:t>
          </a:r>
        </a:p>
      </dsp:txBody>
      <dsp:txXfrm>
        <a:off x="1013796" y="3138109"/>
        <a:ext cx="2611598" cy="2360574"/>
      </dsp:txXfrm>
    </dsp:sp>
    <dsp:sp modelId="{402A4665-A4FB-442E-A52B-082B5189F9C5}">
      <dsp:nvSpPr>
        <dsp:cNvPr id="0" name=""/>
        <dsp:cNvSpPr/>
      </dsp:nvSpPr>
      <dsp:spPr>
        <a:xfrm>
          <a:off x="3698835" y="1971139"/>
          <a:ext cx="1629846" cy="1629846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65550" y="1971139"/>
        <a:ext cx="896416" cy="12264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EDA70-7895-4864-A54F-0FAB0E9049FC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86C804-6857-4D70-81A6-20318708E51F}">
      <dsp:nvSpPr>
        <dsp:cNvPr id="0" name=""/>
        <dsp:cNvSpPr/>
      </dsp:nvSpPr>
      <dsp:spPr>
        <a:xfrm>
          <a:off x="0" y="0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Overfitting is said to occur when the test set error is much greater than the  training set error.</a:t>
          </a:r>
        </a:p>
      </dsp:txBody>
      <dsp:txXfrm>
        <a:off x="0" y="0"/>
        <a:ext cx="6269038" cy="1393031"/>
      </dsp:txXfrm>
    </dsp:sp>
    <dsp:sp modelId="{70D31CA3-6132-484C-8EC2-3A8EC790D190}">
      <dsp:nvSpPr>
        <dsp:cNvPr id="0" name=""/>
        <dsp:cNvSpPr/>
      </dsp:nvSpPr>
      <dsp:spPr>
        <a:xfrm>
          <a:off x="0" y="1393031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2E60173-4DC8-4F4B-8A4A-AFB757E1412E}">
      <dsp:nvSpPr>
        <dsp:cNvPr id="0" name=""/>
        <dsp:cNvSpPr/>
      </dsp:nvSpPr>
      <dsp:spPr>
        <a:xfrm>
          <a:off x="0" y="1393031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greater the complexity of a model, the more likely it is to fit noise or spurious patterns in the training data.</a:t>
          </a:r>
        </a:p>
      </dsp:txBody>
      <dsp:txXfrm>
        <a:off x="0" y="1393031"/>
        <a:ext cx="6269038" cy="1393031"/>
      </dsp:txXfrm>
    </dsp:sp>
    <dsp:sp modelId="{AC2A90AA-9A79-4E99-96BC-67DB96A42D32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E2B6C2-33B0-4A16-9505-DC73B6F0326D}">
      <dsp:nvSpPr>
        <dsp:cNvPr id="0" name=""/>
        <dsp:cNvSpPr/>
      </dsp:nvSpPr>
      <dsp:spPr>
        <a:xfrm>
          <a:off x="0" y="2786062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 simpler model is more immune to noise, but it unable to capture more complex relationships.</a:t>
          </a:r>
        </a:p>
      </dsp:txBody>
      <dsp:txXfrm>
        <a:off x="0" y="2786062"/>
        <a:ext cx="6269038" cy="1393031"/>
      </dsp:txXfrm>
    </dsp:sp>
    <dsp:sp modelId="{D9321AFA-2C90-4BA4-86DF-507D6E97CA6F}">
      <dsp:nvSpPr>
        <dsp:cNvPr id="0" name=""/>
        <dsp:cNvSpPr/>
      </dsp:nvSpPr>
      <dsp:spPr>
        <a:xfrm>
          <a:off x="0" y="4179093"/>
          <a:ext cx="6269038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3D95CC-F0D1-4931-97E1-46DF2357BF64}">
      <dsp:nvSpPr>
        <dsp:cNvPr id="0" name=""/>
        <dsp:cNvSpPr/>
      </dsp:nvSpPr>
      <dsp:spPr>
        <a:xfrm>
          <a:off x="0" y="4179093"/>
          <a:ext cx="6269038" cy="1393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So the game becomes finding an optimal balance between bias and variance.</a:t>
          </a:r>
        </a:p>
      </dsp:txBody>
      <dsp:txXfrm>
        <a:off x="0" y="4179093"/>
        <a:ext cx="6269038" cy="1393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A73EA-336D-484A-8A34-97842E546392}">
      <dsp:nvSpPr>
        <dsp:cNvPr id="0" name=""/>
        <dsp:cNvSpPr/>
      </dsp:nvSpPr>
      <dsp:spPr>
        <a:xfrm>
          <a:off x="0" y="0"/>
          <a:ext cx="6269038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75D2AA-5B18-44DE-968F-BA1B0FBFEBE9}">
      <dsp:nvSpPr>
        <dsp:cNvPr id="0" name=""/>
        <dsp:cNvSpPr/>
      </dsp:nvSpPr>
      <dsp:spPr>
        <a:xfrm>
          <a:off x="0" y="0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A tuning parameter is added which lets you change the complexity or smoothness of the model.</a:t>
          </a:r>
        </a:p>
      </dsp:txBody>
      <dsp:txXfrm>
        <a:off x="0" y="0"/>
        <a:ext cx="6269038" cy="2786062"/>
      </dsp:txXfrm>
    </dsp:sp>
    <dsp:sp modelId="{F073BCF5-A9E8-4504-92DD-EA2A0E53D429}">
      <dsp:nvSpPr>
        <dsp:cNvPr id="0" name=""/>
        <dsp:cNvSpPr/>
      </dsp:nvSpPr>
      <dsp:spPr>
        <a:xfrm>
          <a:off x="0" y="2786062"/>
          <a:ext cx="6269038" cy="0"/>
        </a:xfrm>
        <a:prstGeom prst="line">
          <a:avLst/>
        </a:prstGeom>
        <a:solidFill>
          <a:schemeClr val="accent3">
            <a:shade val="80000"/>
            <a:hueOff val="0"/>
            <a:satOff val="0"/>
            <a:lumOff val="19092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190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00B60F-C3CD-438B-BB4E-85ACA83921BD}">
      <dsp:nvSpPr>
        <dsp:cNvPr id="0" name=""/>
        <dsp:cNvSpPr/>
      </dsp:nvSpPr>
      <dsp:spPr>
        <a:xfrm>
          <a:off x="0" y="2786062"/>
          <a:ext cx="6269038" cy="2786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t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The regularization value imposes a special penalty on complex models.</a:t>
          </a:r>
        </a:p>
      </dsp:txBody>
      <dsp:txXfrm>
        <a:off x="0" y="2786062"/>
        <a:ext cx="6269038" cy="2786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28T18:02:36.55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451 479,'1'-2,"-1"1,0-1,1 1,0-1,-1 1,1-1,0 1,0-1,-1 1,1 0,0 0,0 0,0-1,0 1,1 0,-1 0,0 1,0-1,0 0,1 0,-1 1,0-1,1 1,-1-1,1 1,-1 0,1-1,-1 1,1 0,49-7,-42 6,37-3,1 1,-1 3,0 2,0 2,0 3,0 2,-1 2,0 2,11 7,-16-5,-1-2,1-2,1-2,0-2,39 0,53-3,25-8,7 0,-7 2,-3-1,26 9,-161-2,-1 0,1 1,-1 1,-1 1,6 3,1 0,1-1,14 3,34-1,0-4,0-3,0-4,11-5,51 1,936 4,-1031-3,0-2,0-1,30-11,-44 10,36-11,-40 11,-1 1,0 1,1 1,3 1,21 2,0 2,-1 2,1 3,42 12,7 8,70 31,328 111,-396-139,-27-7,0-4,36 3,-62-14,44 16,-86-23,0 1,0 0,0 0,0 0,0 1,0-1,-1 1,1 0,0 0,-1 0,1 0,-1 0,0 1,0-1,0 1,0-1,0 1,0 1,-1-2,-1-1,0 1,1 0,-1 0,0 0,0 0,0 0,0 0,0 0,0 0,0 0,-1 0,1 0,-1 0,1 0,-1-1,0 1,1 0,-1 0,0-1,0 1,0 0,0-1,0 1,-1-1,1 0,0 1,-1-1,1 0,-1 0,1 0,-2 1,-7 6,-1-1,-1 0,1 0,-1-1,0-1,0 0,0-1,0 0,-5-1,-26 5,1-3,-8-2,-15 2,-415 60,390-54,-374 50,332-37,44-7,-1-4,-14-4,-83 10,11-2,-221-12,291-6,57-2,1-2,-26-7,18 2,-30 0,-417 7,261 5,-606-2,817-3,0-2,0-1,1-1,-1-2,2-2,-1-1,-6-4,-49-19,0 8,-1 3,-1 5,-54-3,69 15,0 3,0 4,-39 7,105-7,-1 1,1 0,0 1,0 0,0 0,0 0,0 0,0 1,0 0,0 0,1 0,0 1,-1 0,1 0,0 0,1 0,-1 1,1 0,-1 0,1 0,1 0,-1 0,1 1,0-1,0 1,0-1,0 1,1 0,0 0,0 0,0 4,1-7,-1 0,1 0,0 0,0 0,0 1,0-1,1 0,-1 0,1 0,-1 0,1 0,0 0,0 0,0 0,0-1,1 1,-1 0,1-1,0 1,-1-1,2 1,1 2,1-1,-1 0,1-1,0 1,0-1,0 0,0 0,0-1,1 0,2 1,14 3,-1-1,2-2,-1 0,0-1,2-2,36 0,-32-1,0 1,0 2,0 1,-1 1,17 6,175 67,-77-26,38 3,-47-18,-37-9,1-5,61 4,-15-6,52 18,-66-10,101 4,-149-24,1 3,-2 4,64 22,11 14,-21-7,3-5,19-4,19-10,2-8,113-8,-153-16,56-13,-138 13,326-43,-239 32,-52 6,71 1,-125 10,0-2,-1-1,1-2,6-3,-12 3,1 1,21 1,-20 2,-1-1,9-4,-29 5,-1-1,0-1,1 0,-1 0,-1-1,1-1,-1 0,7-5,-2 0,-1 0,0-1,-1-1,0 0,-1-1,0-1,6-11,-11 16,-1-1,0 0,0 0,-1-1,-1 0,1 1,-2-1,1-1,-2 1,1 0,-2 0,1-3,-1 4,0 0,1 0,0 0,0 1,1-1,1 0,1-5,-2 12,0 0,-1 0,1 0,1 0,-1 1,0-1,1 1,0 0,-1 0,1 0,0 0,0 1,1-1,-1 1,0 0,1 0,0 0,-1 0,1 1,1-1,14-3,1 1,-1 1,1 1,-1 1,1 0,14 3,-33-2,-1 0,0 0,1 0,-1 0,0 0,0 0,1 0,-1 0,0 0,0 0,1 0,-1 0,0 0,1 0,-1 0,0 0,0 0,1 0,-1 0,0 0,0 1,1-1,-1 0,0 0,0 0,0 1,1-1,-1 0,0 0,0 0,0 1,1-1,-1 0,0 0,0 1,0-1,0 0,0 1,0-1,0 0,1 1,-11 9,-26 10,33-18,-29 11,-1-1,0-1,0-3,-1-1,-34 2,12 0,-41 2,-74-3,74-5,-72 14,46-3,-81-3,-46 3,-139 11,-190-23,275-5,107 2,-620 18,-154 72,589-51,-280-16,655-23,-8 1,1 0,-1 1,0 1,-12 3,24-5,0 1,0 0,0 0,1 1,-1-1,0 1,1-1,-1 1,1 0,-1 0,1 0,-1 1,2-1,0-1,0 1,0-1,0 1,1 0,-1-1,0 1,1 0,-1 0,1 0,0-1,-1 1,1 0,0 0,0 0,0 0,0 0,0 0,1-1,-1 1,0 0,1 1,1 2,0 0,0 0,0-1,0 1,1 0,-1-1,1 0,0 0,0 0,1 0,-1 0,1-1,0 0,0 0,0 0,1 0,14 10,2-1,20 7,-8-3,-23-10,1 0,-1 1,0 0,0 1,-1 0,0 1,-1 0,1 1,-1 0,-1 0,0 0,0 1,-1 1,0-1,-1 1,0 0,1 6,1 2,1-1,1 0,1 0,5 8,-11-21,1 0,-1 0,1-1,1 0,-1 0,0 0,1 0,0-1,0 0,0-1,0 1,1-1,-1-1,1 1,25 5,1-1,1-1,-1-2,19-1,7 1,1184 24,-858-30,2185 2,-2482-5,-1-4,0-5,33-12,-112 24,88-15,-48 9,0-2,40-15,32-10,-75 23,-1-1,8-6,-25 1,-25 15,-17 8,-136 66,52-26,-55 36,126-65,-1-2,0-2,0-1,-2-1,1-2,-1-2,-1 0,-71 6,-52-4,-50 6,130-1,0 3,-3 6,-62 14,112-28,-1 1,2 2,-1 2,-18 11,22-11,0-1,-1-1,0-1,-1-1,-21 3,-30 2,10-2,-1-3,-8-3,-373-5,215-2,204-1,0-1,1-2,-16-5,10 2,-1 2,-10 0,-157 6,99 2,-12-6,60-3,1-3,-41-14,-37-8,-278-58,54 10,-85 1,356 64,29 4,1 3,-19 2,5 2,0-4,-53-14,-135-45,159 40,82 22,3 1,1 0,-1 1,0 1,-12 0,23 1,1 1,0 0,-1 0,1 1,-1-1,1 0,0 1,-1 0,1-1,0 1,0 0,-1 0,1 1,0-1,0 0,0 1,0 0,1-1,-1 1,0 0,0 0,1 0,-1 0,1 0,0 1,0-1,-1 0,1 1,0 1,-3 12,1 0,1 0,0 0,1 0,1 0,0 0,1 1,11 115,-11-125,1 0,0 0,-1 0,2 0,-1 0,1-1,0 1,0-1,1 0,-1 0,1 0,1-1,-1 1,1-1,-1 0,1 0,1-1,-1 0,0 0,1 0,0-1,0 0,0 0,0 0,22 7,0-1,0-1,1-1,26 1,-15-2,-23-3,50 8,-1 3,-1 3,57 24,-64-19,2-3,0-3,1-3,40 3,57-2,33-7,759-6,-430-4,-321 5,217-5,-271-17,-87 10,56-1,513 10,-293 3,-277-5,-1-4,0-2,40-13,-38 8,1 2,0 4,20 1,94 10,-70 0,55-8,-143 2,-1 0,1-2,-1 1,0-2,-1 0,1-1,-1-1,0 0,-1-1,5-4,2 0,0 0,0 1,1 2,7-3,-2 4,-6 2,1 0,-2-2,1 0,-1-2,6-4,-19 11,1 0,-1-1,0 0,0-1,-1 1,0-1,1 0,-1 0,-1 0,1-1,-1 1,0-1,-1 0,1 0,-1 0,-1-1,1 1,-1-3,2-16,-1 1,-1 0,-2-6,1 9,0 0,1 0,1 0,3-14,2-1,-1 0,-2-1,-1 0,-2 0,-1 0,-1 0,-3 0,0 1,-2-1,-2 1,-4-13,1 2,1 0,3-1,-1-33,4 43,-1 10,0 1,-2 0,-1 0,-4-10,-19-67,6 4,-12-26,16 63,3-1,2-1,3-1,0-18,12 79,-2-36,-2 1,-7-26,8 54,0-1,0 0,-1 1,0 0,-1 0,-1 1,0 0,0 0,-5-5,-49-69,-22-28,77 107,-1 1,-1-1,1 2,-1-1,0 1,0 0,0 1,-1 0,1 0,-1 1,0 0,0 1,0 0,0 1,0 0,-30-3,1 3,0 2,-3 1,-5 1,-1146 3,673-8,-1637 2,2125-2,-1-2,1-1,-12-4,6 1,1 2,-12 0,-96 4,53 1,-7-4,67 1,1 0,0-3,0 0,0-3,-5-3,25 9,0 0,-1 0,1 1,-1 1,0 0,0 0,0 1,-11 1,18 0,1 1,-1 0,0 0,1 0,-1 0,1 0,-1 1,1 0,-1 0,1 0,0 0,0 1,0-1,0 1,0 0,0 0,1 0,0 0,-1 0,1 1,0-1,0 1,0 0,1 0,-1 0,1-1,-1 3,-2 14,1-1,0 1,1-1,1 1,1 0,1 19,-1-36,2 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28T18:02:36.55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498 479,'0'-2,"1"1,-1-1,1 1,-1-1,1 1,0-1,0 1,0-1,0 1,0 0,0 0,0 0,0-1,0 1,0 0,1 0,-1 1,0-1,1 0,-1 0,1 1,-1-1,1 1,-1-1,1 1,-1 0,1-1,0 1,-1 0,57-7,-49 6,42-3,0 1,0 3,0 2,0 2,0 3,-1 2,0 2,0 2,12 7,-19-5,1-2,0-2,1-2,0-2,43 0,59-3,28-8,6 0,-6 2,-5-1,30 9,-178-2,-1 0,1 1,-1 1,-1 1,6 3,2 0,1-1,15 3,37-1,1-4,-1-3,1-4,12-5,56 1,1033 4,-1138-3,0-2,0-1,33-11,-47 10,38-11,-44 11,-1 1,1 1,0 1,4 1,23 2,-1 2,1 2,-1 3,48 12,6 8,78 31,363 111,-439-139,-29-7,1-4,39 3,-68-14,48 16,-95-23,1 1,-1 0,0 0,0 0,1 1,-1-1,0 1,-1 0,1 0,0 0,0 0,-1 0,1 1,-1-1,0 1,0-1,0 1,1 1,-3-2,1-1,-1 1,1 0,-1 0,0 0,0 0,0 0,0 0,0 0,0 0,0 0,-1 0,1 0,-1 0,0 0,1-1,-1 1,0 0,0 0,0-1,0 1,0 0,0-1,-1 1,1-1,0 0,-1 1,1-1,-1 0,0 0,1 0,-2 1,-9 6,0-1,0 0,-1 0,0-1,0-1,0 0,-1-1,0 0,-4-1,-29 5,0-3,-8-2,-17 2,-457 60,429-54,-411 50,366-37,47-7,0-4,-15-4,-93 10,13-2,-244-12,321-6,64-2,0-2,-29-7,20 2,-33 0,-459 7,288 5,-670-2,902-3,0-2,0-1,1-1,-1-2,1-2,1-1,-7-4,-55-19,0 8,-1 3,-1 5,-59-3,76 15,0 3,-1 4,-42 7,115-7,0 1,0 0,0 1,1 0,-1 0,0 0,1 0,0 1,-1 0,1 0,0 0,1 1,-1 0,0 0,1 0,0 0,0 1,0 0,1 0,-1 0,1 0,1 0,-1 1,1-1,-1 1,1-1,1 1,-1 0,1 0,0 0,0 4,1-7,-1 0,1 0,0 0,0 0,0 1,0-1,1 0,-1 0,1 0,-1 0,1 0,0 0,1 0,-1 0,0-1,1 1,-1 0,1-1,0 1,0-1,1 1,1 2,1-1,0 0,0-1,1 1,-1-1,1 0,0 0,0-1,0 0,2 1,16 3,1-1,-1-2,0 0,1-1,1-2,40 0,-35-1,0 1,0 2,0 1,-1 1,18 6,194 67,-85-26,41 3,-51-18,-41-9,1-5,67 4,-16-6,57 18,-73-10,112 4,-164-24,-1 3,0 4,70 22,12 14,-23-7,2-5,22-4,22-10,0-8,127-8,-170-16,62-13,-153 13,361-43,-264 32,-58 6,78 1,-137 10,-1-2,1-1,-1-2,7-3,-12 3,0 1,23 1,-22 2,0-1,9-4,-33 5,1-1,-1-1,0 0,0 0,0-1,0-1,-1 0,7-5,-2 0,0 0,-1-1,0-1,-1 0,-1-1,0-1,7-11,-13 16,0-1,0 0,-1 0,-1-1,0 0,0 1,-1-1,-1-1,0 1,0 0,-1 0,-1-3,0 4,0 0,1 0,0 0,1 1,0-1,1 0,2-5,-3 12,-1 0,1 0,1 0,-1 0,1 1,-1-1,1 1,0 0,0 0,0 0,1 0,-1 1,1-1,-1 1,1 0,0 0,0 0,0 0,0 1,2-1,15-3,0 1,1 1,-1 1,1 1,0 0,16 3,-38-2,0 0,1 0,-1 0,0 0,1 0,-1 0,0 0,1 0,-1 0,0 0,0 0,1 0,-1 0,0 0,1 0,-1 0,0 0,1 0,-1 0,0 0,0 1,1-1,-1 0,0 0,0 0,1 1,-1-1,0 0,0 0,0 0,1 1,-1-1,0 0,0 0,0 1,0-1,0 0,1 1,-1-1,0 0,0 1,-11 9,-28 10,36-18,-33 11,0-1,0-1,-1-3,-1-1,-36 2,12 0,-45 2,-82-3,82-5,-80 14,52-3,-90-3,-51 3,-152 11,-212-23,305-5,118 2,-685 18,-168 72,648-51,-308-16,723-23,-10 1,1 0,0 1,-1 1,-13 3,27-5,0 1,0 0,0 0,-1 1,1-1,1 1,-1-1,0 1,0 0,1 0,-1 0,0 1,2-1,0-1,0 1,0-1,0 1,0 0,0-1,1 1,-1 0,1 0,-1 0,1-1,-1 1,1 0,0 0,0 0,0 0,0 0,0 0,1-1,-1 1,0 0,1 1,1 2,0 0,0 0,1-1,-1 1,1 0,0-1,0 0,1 0,-1 0,1 0,0 0,0-1,0 0,0 0,0 0,2 0,16 10,0-1,24 7,-10-3,-24-10,-1 0,0 1,0 0,0 1,-1 0,0 1,0 0,-1 1,-1 0,1 0,-2 0,1 1,-1 1,-1-1,0 1,-1 0,2 6,1 2,1-1,1 0,0 0,7 8,-12-21,0 0,0 0,0-1,1 0,0 0,0 0,0 0,1-1,-1 0,1-1,0 1,0-1,0-1,1 1,27 5,2-1,-1-1,1-2,21-1,7 1,1306 24,-946-30,2409 2,-2737-5,-1-4,0-5,37-12,-124 24,97-15,-53 9,-1-2,45-15,35-10,-82 23,-1-1,8-6,-27 1,-28 15,-18 8,-151 66,58-26,-61 36,139-65,0-2,-2-2,0-1,0-1,0-2,-1-2,-2 0,-78 6,-56-4,-56 6,143-1,0 3,-3 6,-68 14,122-28,1 1,1 2,-1 2,-20 11,25-11,-1-1,0-1,-1-1,0-1,-24 3,-34 2,12-2,0-3,-10-3,-411-5,236-2,227-1,-1-1,1-2,-18-5,11 2,0 2,-12 0,-173 6,109 2,-13-6,67-3,0-3,-45-14,-41-8,-306-58,59 10,-93 1,392 64,32 4,1 3,-20 2,4 2,1-4,-59-14,-149-45,177 40,88 22,6 1,-1 0,0 1,-1 1,-13 0,27 1,-1 1,0 0,1 0,-1 1,0-1,1 0,-1 1,1 0,-1-1,1 1,-1 0,1 0,-1 1,1-1,0 0,0 1,0 0,0-1,0 1,0 0,0 0,0 0,1 0,-1 0,1 1,-1-1,1 0,0 1,-1 1,-2 12,1 0,1 0,0 0,0 0,2 0,0 0,1 1,13 115,-13-125,1 0,0 0,0 0,0 0,1 0,0-1,0 1,1-1,0 0,0 0,0 0,1-1,0 1,0-1,0 0,1 0,-1-1,1 0,0 0,0 0,1-1,-1 0,1 0,0 0,23 7,1-1,0-1,1-1,29 1,-17-2,-25-3,55 8,-1 3,-1 3,62 24,-70-19,2-3,0-3,1-3,45 3,63-2,34-7,839-6,-473-4,-356 5,240-5,-299-17,-96 10,61-1,567 10,-323 3,-307-5,0-4,0-2,44-13,-42 8,1 2,0 4,22 1,104 10,-77 0,60-8,-158 2,0 0,0-2,0 1,-1-2,0 0,0-1,-1-1,0 0,0-1,5-4,1 0,1 0,1 1,0 2,8-3,-4 4,-4 2,-1 0,0-2,0 0,-1-2,6-4,-20 11,0 0,-1-1,1 0,-1-1,0 1,0-1,0 0,-1 0,0 0,0-1,-1 1,0-1,0 0,0 0,-1 0,0-1,0 1,-1-3,2-16,-1 1,-1 0,-1-6,-1 9,1 0,2 0,0 0,3-14,3-1,-1 0,-3-1,-1 0,-1 0,-2 0,-2 0,-2 0,-1 1,-1-1,-3 1,-5-13,2 2,2 0,2-1,-1-33,5 43,-1 10,-2 1,0 0,-2 0,-5-10,-19-67,6 4,-15-26,19 63,3-1,3-1,2-1,1-18,13 79,-3-36,-1 1,-9-26,11 54,-2-1,1 0,-2 1,0 0,0 0,-2 1,1 0,-1 0,-6-5,-53-69,-24-28,84 107,-1 1,0-1,0 2,-1-1,0 1,0 0,0 1,0 0,-1 0,1 1,-1 0,0 1,0 0,0 1,0 0,-32-3,-1 3,1 2,-3 1,-6 1,-1263 3,741-8,-1805 2,2343-2,1-2,0-1,-15-4,9 1,0 2,-12 0,-107 4,58 1,-7-4,74 1,1 0,-1-3,2 0,-1-3,-6-3,28 9,0 0,-1 0,0 1,0 1,0 0,0 0,0 1,-12 1,20 0,0 1,0 0,0 0,0 0,0 0,0 0,0 1,0 0,1 0,-1 0,0 0,1 1,0-1,0 1,0 0,0 0,0 0,0 0,1 0,-1 1,1-1,0 1,0 0,0 0,1 0,-1-1,0 3,-2 14,0-1,1 1,1-1,1 1,0 0,3 19,-2-36,2 34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7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2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9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83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4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D812D-75C8-4BE6-9D19-308562BF004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2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D812D-75C8-4BE6-9D19-308562BF004C}" type="datetimeFigureOut">
              <a:rPr lang="en-US" smtClean="0"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3084C-64F2-4071-BA22-1119E1D57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7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learn/ml-regression/home/welcome" TargetMode="External"/><Relationship Id="rId2" Type="http://schemas.openxmlformats.org/officeDocument/2006/relationships/hyperlink" Target="https://www.coursera.org/learn/python-machine-learning/home/welcom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4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3" y="2466606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31" y="2327990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5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F48DD-CE0E-40D0-9880-4186183DB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US" sz="5100" dirty="0"/>
              <a:t>Preventing Overfitting with Ridge and Lasso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B5A32-EC04-4C9F-938D-367E634A7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0761" y="4525347"/>
            <a:ext cx="3498969" cy="1737360"/>
          </a:xfrm>
        </p:spPr>
        <p:txBody>
          <a:bodyPr anchor="ctr"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Scott O’Hara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TSSG–Data Analytics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Acton Library</a:t>
            </a:r>
          </a:p>
          <a:p>
            <a:pPr>
              <a:spcBef>
                <a:spcPts val="600"/>
              </a:spcBef>
            </a:pPr>
            <a:r>
              <a:rPr lang="en-US" sz="1800" dirty="0"/>
              <a:t>03/30/2018</a:t>
            </a:r>
          </a:p>
        </p:txBody>
      </p:sp>
    </p:spTree>
    <p:extLst>
      <p:ext uri="{BB962C8B-B14F-4D97-AF65-F5344CB8AC3E}">
        <p14:creationId xmlns:p14="http://schemas.microsoft.com/office/powerpoint/2010/main" val="1854074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6E4D254F-23A7-46CC-B935-691C2F4D0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3" r="1" b="1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9C6A740-F677-439F-A46B-8096B0C18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134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Bias and Variance</a:t>
            </a:r>
          </a:p>
        </p:txBody>
      </p:sp>
      <p:sp>
        <p:nvSpPr>
          <p:cNvPr id="13" name="Content Placeholder 16">
            <a:extLst>
              <a:ext uri="{FF2B5EF4-FFF2-40B4-BE49-F238E27FC236}">
                <a16:creationId xmlns:a16="http://schemas.microsoft.com/office/drawing/2014/main" id="{9DF619D6-41E3-45A4-89D7-7B9631A57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5094513"/>
            <a:ext cx="3667036" cy="1123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Figure Credit : </a:t>
            </a:r>
            <a:r>
              <a:rPr lang="en-US" sz="1800" u="sng" dirty="0">
                <a:solidFill>
                  <a:schemeClr val="bg1"/>
                </a:solidFill>
              </a:rPr>
              <a:t>An Introduction to Statistical Learning </a:t>
            </a:r>
            <a:r>
              <a:rPr lang="en-US" sz="1800" dirty="0">
                <a:solidFill>
                  <a:schemeClr val="bg1"/>
                </a:solidFill>
              </a:rPr>
              <a:t>by Gareth James, Daniela Witten, Trevor Hastie, Robert Tibshirani</a:t>
            </a:r>
          </a:p>
        </p:txBody>
      </p:sp>
    </p:spTree>
    <p:extLst>
      <p:ext uri="{BB962C8B-B14F-4D97-AF65-F5344CB8AC3E}">
        <p14:creationId xmlns:p14="http://schemas.microsoft.com/office/powerpoint/2010/main" val="359560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6F93DA-EE30-4343-A77E-47889A8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Bias-Variance Tradeoff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24446BD-E182-4B4C-9576-6FDA7218A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8654249"/>
              </p:ext>
            </p:extLst>
          </p:nvPr>
        </p:nvGraphicFramePr>
        <p:xfrm>
          <a:off x="5280025" y="642940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111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79AE278-19E0-4024-AC26-1F1938B5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Problem of Overfitting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156D92-3A08-4206-B6D6-331A90265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1599792"/>
              </p:ext>
            </p:extLst>
          </p:nvPr>
        </p:nvGraphicFramePr>
        <p:xfrm>
          <a:off x="5280025" y="642940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4284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6F93DA-EE30-4343-A77E-47889A8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363" y="0"/>
            <a:ext cx="2279445" cy="27167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Bias-Variance Tradeoff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54D141-4C89-43FB-BA0A-6BB80BDA02E5}"/>
              </a:ext>
            </a:extLst>
          </p:cNvPr>
          <p:cNvGrpSpPr/>
          <p:nvPr/>
        </p:nvGrpSpPr>
        <p:grpSpPr>
          <a:xfrm>
            <a:off x="3371853" y="2"/>
            <a:ext cx="8676603" cy="6857999"/>
            <a:chOff x="3965702" y="611319"/>
            <a:chExt cx="7870470" cy="588473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34AA5D1-75E6-46A7-8FEB-A5E55C087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5702" y="611319"/>
              <a:ext cx="7870470" cy="58847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E248E1-F71F-4CE6-AE6E-6ED9787CB375}"/>
                </a:ext>
              </a:extLst>
            </p:cNvPr>
            <p:cNvSpPr txBox="1"/>
            <p:nvPr/>
          </p:nvSpPr>
          <p:spPr>
            <a:xfrm rot="16200000">
              <a:off x="3985183" y="2786640"/>
              <a:ext cx="877685" cy="530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Error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338D3AF-2E24-465F-A653-A78A6DA2AE3C}"/>
              </a:ext>
            </a:extLst>
          </p:cNvPr>
          <p:cNvSpPr txBox="1"/>
          <p:nvPr/>
        </p:nvSpPr>
        <p:spPr>
          <a:xfrm>
            <a:off x="496657" y="5426840"/>
            <a:ext cx="2621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Credit: Emily Fox</a:t>
            </a:r>
          </a:p>
          <a:p>
            <a:r>
              <a:rPr lang="en-US" sz="1400" dirty="0"/>
              <a:t>&amp; Carlos Guestrin, University</a:t>
            </a:r>
          </a:p>
          <a:p>
            <a:r>
              <a:rPr lang="en-US" sz="1400" dirty="0"/>
              <a:t>of Washington, Coursera Machine Learning Specialization.</a:t>
            </a:r>
          </a:p>
        </p:txBody>
      </p:sp>
    </p:spTree>
    <p:extLst>
      <p:ext uri="{BB962C8B-B14F-4D97-AF65-F5344CB8AC3E}">
        <p14:creationId xmlns:p14="http://schemas.microsoft.com/office/powerpoint/2010/main" val="182013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6F93DA-EE30-4343-A77E-47889A8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Ways to Address Overfitting: </a:t>
            </a:r>
            <a:r>
              <a:rPr lang="en-US" b="1" u="sng" dirty="0">
                <a:solidFill>
                  <a:prstClr val="black"/>
                </a:solidFill>
              </a:rPr>
              <a:t>Avoid it</a:t>
            </a:r>
            <a:endParaRPr lang="en-US" b="1" u="sng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7292-34F4-457C-9678-A80E5F0CF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285" y="1049156"/>
            <a:ext cx="5979750" cy="4759688"/>
          </a:xfrm>
        </p:spPr>
        <p:txBody>
          <a:bodyPr anchor="ctr">
            <a:noAutofit/>
          </a:bodyPr>
          <a:lstStyle/>
          <a:p>
            <a:pPr lvl="0"/>
            <a:r>
              <a:rPr lang="en-US" sz="3200" b="1" dirty="0"/>
              <a:t>Use More Data: </a:t>
            </a:r>
            <a:r>
              <a:rPr lang="en-US" sz="3200" dirty="0"/>
              <a:t>Need at least 5-10 x data for each additional parameter.</a:t>
            </a:r>
          </a:p>
          <a:p>
            <a:pPr lvl="0"/>
            <a:r>
              <a:rPr lang="en-US" sz="3200" b="1" dirty="0"/>
              <a:t>Use Cross-Validation: </a:t>
            </a:r>
            <a:r>
              <a:rPr lang="en-US" sz="3200" dirty="0"/>
              <a:t>Make better use of existing data by using cross-validation. This requires greater computation.</a:t>
            </a:r>
          </a:p>
          <a:p>
            <a:pPr lvl="0"/>
            <a:r>
              <a:rPr lang="en-US" sz="3200" b="1" dirty="0"/>
              <a:t>Use Simpler Models: </a:t>
            </a:r>
            <a:r>
              <a:rPr lang="en-US" sz="3200" i="1" dirty="0"/>
              <a:t>Occam’s Razer: </a:t>
            </a:r>
            <a:r>
              <a:rPr lang="en-US" sz="3200" dirty="0"/>
              <a:t>prefer simpler explanations, restrict the classes of models to consider.</a:t>
            </a:r>
          </a:p>
        </p:txBody>
      </p:sp>
    </p:spTree>
    <p:extLst>
      <p:ext uri="{BB962C8B-B14F-4D97-AF65-F5344CB8AC3E}">
        <p14:creationId xmlns:p14="http://schemas.microsoft.com/office/powerpoint/2010/main" val="316848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6F93DA-EE30-4343-A77E-47889A8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Ways to Address Overfitting: </a:t>
            </a:r>
            <a:r>
              <a:rPr lang="en-US" b="1" u="sng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7E97292-34F4-457C-9678-A80E5F0CF2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9285" y="1049156"/>
                <a:ext cx="5979750" cy="4759688"/>
              </a:xfrm>
            </p:spPr>
            <p:txBody>
              <a:bodyPr anchor="ctr">
                <a:noAutofit/>
              </a:bodyPr>
              <a:lstStyle/>
              <a:p>
                <a:r>
                  <a:rPr lang="en-US" sz="4000" dirty="0"/>
                  <a:t>Explicitly penalize model complexity.</a:t>
                </a:r>
              </a:p>
              <a:p>
                <a:r>
                  <a:rPr lang="en-US" sz="4000" dirty="0"/>
                  <a:t>Example: Decision Trees: limit tree depth.</a:t>
                </a:r>
              </a:p>
              <a:p>
                <a:r>
                  <a:rPr lang="en-US" sz="4000" dirty="0"/>
                  <a:t>Example: Ridge Regression -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𝑅𝑀𝑆𝐸</m:t>
                            </m:r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func>
                  </m:oMath>
                </a14:m>
                <a:r>
                  <a:rPr lang="en-US" sz="4000" dirty="0"/>
                  <a:t> for suitable a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4000" dirty="0"/>
                  <a:t>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C7E97292-34F4-457C-9678-A80E5F0CF2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9285" y="1049156"/>
                <a:ext cx="5979750" cy="4759688"/>
              </a:xfrm>
              <a:blipFill>
                <a:blip r:embed="rId2"/>
                <a:stretch>
                  <a:fillRect l="-3262" r="-4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15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E76E7-03A5-46FE-9287-9216F312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Simple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0EDF8-CFFE-48D8-8A37-318058249F25}"/>
              </a:ext>
            </a:extLst>
          </p:cNvPr>
          <p:cNvSpPr txBox="1"/>
          <p:nvPr/>
        </p:nvSpPr>
        <p:spPr>
          <a:xfrm>
            <a:off x="9761086" y="5937319"/>
            <a:ext cx="2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Credit: Emily Fox</a:t>
            </a:r>
          </a:p>
          <a:p>
            <a:r>
              <a:rPr lang="en-US" sz="1400" dirty="0"/>
              <a:t>&amp; Carlos Guestrin, University</a:t>
            </a:r>
          </a:p>
          <a:p>
            <a:r>
              <a:rPr lang="en-US" sz="1400" dirty="0"/>
              <a:t>of Washington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D9A44E-51D9-49C6-B05A-0F81878E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810" y="1507240"/>
            <a:ext cx="7505913" cy="516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0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E76E7-03A5-46FE-9287-9216F312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429E2-27ED-4F6E-8F41-C2561ED0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32" y="1600839"/>
            <a:ext cx="9420225" cy="5048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20EDF8-CFFE-48D8-8A37-318058249F25}"/>
              </a:ext>
            </a:extLst>
          </p:cNvPr>
          <p:cNvSpPr txBox="1"/>
          <p:nvPr/>
        </p:nvSpPr>
        <p:spPr>
          <a:xfrm>
            <a:off x="10152529" y="5721876"/>
            <a:ext cx="1886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Credit: Emily Fox</a:t>
            </a:r>
          </a:p>
          <a:p>
            <a:r>
              <a:rPr lang="en-US" sz="1400" dirty="0"/>
              <a:t>&amp; Carlos Guestrin, University</a:t>
            </a:r>
          </a:p>
          <a:p>
            <a:r>
              <a:rPr lang="en-US" sz="1400" dirty="0"/>
              <a:t>of Washington</a:t>
            </a:r>
          </a:p>
        </p:txBody>
      </p:sp>
    </p:spTree>
    <p:extLst>
      <p:ext uri="{BB962C8B-B14F-4D97-AF65-F5344CB8AC3E}">
        <p14:creationId xmlns:p14="http://schemas.microsoft.com/office/powerpoint/2010/main" val="3737208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E76E7-03A5-46FE-9287-9216F312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Polynomial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0EDF8-CFFE-48D8-8A37-318058249F25}"/>
              </a:ext>
            </a:extLst>
          </p:cNvPr>
          <p:cNvSpPr txBox="1"/>
          <p:nvPr/>
        </p:nvSpPr>
        <p:spPr>
          <a:xfrm>
            <a:off x="9499829" y="5937319"/>
            <a:ext cx="2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Credit: Emily Fox</a:t>
            </a:r>
          </a:p>
          <a:p>
            <a:r>
              <a:rPr lang="en-US" sz="1400" dirty="0"/>
              <a:t>&amp; Carlos Guestrin, University</a:t>
            </a:r>
          </a:p>
          <a:p>
            <a:r>
              <a:rPr lang="en-US" sz="1400" dirty="0"/>
              <a:t>of Washington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45D362-FEA7-494F-AC52-04DFD062F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56" y="1805592"/>
            <a:ext cx="7435454" cy="46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74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E76E7-03A5-46FE-9287-9216F312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Error Sum of Squares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4FB4CD-75C9-42E7-ADB9-D1D0BDC7C901}"/>
                  </a:ext>
                </a:extLst>
              </p:cNvPr>
              <p:cNvSpPr txBox="1"/>
              <p:nvPr/>
            </p:nvSpPr>
            <p:spPr>
              <a:xfrm>
                <a:off x="2066902" y="2623361"/>
                <a:ext cx="7762362" cy="252389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4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4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4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48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4FB4CD-75C9-42E7-ADB9-D1D0BDC7C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902" y="2623361"/>
                <a:ext cx="7762362" cy="25238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7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1909-E818-489F-B639-1EF2D0D8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EE63-2017-4E3A-AA98-E9A34B45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429" y="1690688"/>
            <a:ext cx="10515600" cy="4171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Applied Machine Learning in Python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University of Michigan, Prof. Kevin Collins Thompson</a:t>
            </a: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linkClick r:id="rId2"/>
              </a:rPr>
              <a:t>https://www.coursera.org/learn/python-machine-learning/home/welcome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Machine Learning: Regression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University of Washington, Profs. Emily Fox &amp; Carlos Guestrin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hlinkClick r:id="rId3"/>
              </a:rPr>
              <a:t>https://www.coursera.org/learn/ml-regression/home/welcome</a:t>
            </a:r>
            <a:endParaRPr lang="en-US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CS181 Intelligent Machines: Perception, Learning and Uncertainty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Harvard University, Prof. David Parkes, Spring 2011.</a:t>
            </a:r>
          </a:p>
        </p:txBody>
      </p:sp>
    </p:spTree>
    <p:extLst>
      <p:ext uri="{BB962C8B-B14F-4D97-AF65-F5344CB8AC3E}">
        <p14:creationId xmlns:p14="http://schemas.microsoft.com/office/powerpoint/2010/main" val="2495292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57576CE-4679-4CF6-8DB7-23570EF8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LASSO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and Ridge Regression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218AE4-5F0B-414E-A0FA-C3AF28EA2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415648"/>
              </p:ext>
            </p:extLst>
          </p:nvPr>
        </p:nvGraphicFramePr>
        <p:xfrm>
          <a:off x="5280025" y="642940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417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9DAA-7634-434C-8854-AA0000B8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9829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L2 Regularization – 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503C-8BF3-4756-99EF-4957B0C7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24311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L2 penalty is the sum of the square of the weights.</a:t>
            </a:r>
          </a:p>
          <a:p>
            <a:r>
              <a:rPr lang="en-US" dirty="0"/>
              <a:t>Adds “squared magnitude” of coefficient as penalty term to the loss function.</a:t>
            </a:r>
          </a:p>
          <a:p>
            <a:r>
              <a:rPr lang="en-US" dirty="0"/>
              <a:t>Penalizes large coefficients, which are associated with overfitting in linear regression.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48C1B-678F-438B-B729-11482D86F95F}"/>
              </a:ext>
            </a:extLst>
          </p:cNvPr>
          <p:cNvSpPr txBox="1"/>
          <p:nvPr/>
        </p:nvSpPr>
        <p:spPr>
          <a:xfrm>
            <a:off x="4898684" y="484013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159897A-F88F-4BAE-A5D0-4B6D412CE8A7}"/>
              </a:ext>
            </a:extLst>
          </p:cNvPr>
          <p:cNvGrpSpPr/>
          <p:nvPr/>
        </p:nvGrpSpPr>
        <p:grpSpPr>
          <a:xfrm>
            <a:off x="2194438" y="4338246"/>
            <a:ext cx="7423091" cy="1892954"/>
            <a:chOff x="2194438" y="4338246"/>
            <a:chExt cx="7423091" cy="18929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70C6D63-7257-449D-A28F-23E94F8A86D5}"/>
                    </a:ext>
                  </a:extLst>
                </p:cNvPr>
                <p:cNvSpPr txBox="1"/>
                <p:nvPr/>
              </p:nvSpPr>
              <p:spPr>
                <a:xfrm>
                  <a:off x="2194438" y="4338246"/>
                  <a:ext cx="7423091" cy="18929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𝛌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70C6D63-7257-449D-A28F-23E94F8A86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438" y="4338246"/>
                  <a:ext cx="7423091" cy="18929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B7E578-2F1F-47C6-860D-754A59D2A134}"/>
                    </a:ext>
                  </a:extLst>
                </p14:cNvPr>
                <p14:cNvContentPartPr/>
                <p14:nvPr/>
              </p14:nvContentPartPr>
              <p14:xfrm>
                <a:off x="7135913" y="4762543"/>
                <a:ext cx="2220293" cy="1044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B7E578-2F1F-47C6-860D-754A59D2A13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46281" y="4582903"/>
                  <a:ext cx="2399918" cy="140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E6F1B97-DD15-44AE-A848-655ED327634A}"/>
              </a:ext>
            </a:extLst>
          </p:cNvPr>
          <p:cNvSpPr txBox="1"/>
          <p:nvPr/>
        </p:nvSpPr>
        <p:spPr>
          <a:xfrm>
            <a:off x="140896" y="6027003"/>
            <a:ext cx="18330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Credit: Adapted from Gene Olafsen, Regularization, 3/14/18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616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EFAA803-2999-438F-9202-0AA599F6DE91}"/>
              </a:ext>
            </a:extLst>
          </p:cNvPr>
          <p:cNvGrpSpPr/>
          <p:nvPr/>
        </p:nvGrpSpPr>
        <p:grpSpPr>
          <a:xfrm>
            <a:off x="2194438" y="4338246"/>
            <a:ext cx="7978262" cy="1892954"/>
            <a:chOff x="2194438" y="4338246"/>
            <a:chExt cx="7978262" cy="18929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70C6D63-7257-449D-A28F-23E94F8A86D5}"/>
                    </a:ext>
                  </a:extLst>
                </p:cNvPr>
                <p:cNvSpPr txBox="1"/>
                <p:nvPr/>
              </p:nvSpPr>
              <p:spPr>
                <a:xfrm>
                  <a:off x="2194438" y="4338246"/>
                  <a:ext cx="7978262" cy="18929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3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3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36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𝛌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3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70C6D63-7257-449D-A28F-23E94F8A86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4438" y="4338246"/>
                  <a:ext cx="7978262" cy="18929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B7E578-2F1F-47C6-860D-754A59D2A134}"/>
                    </a:ext>
                  </a:extLst>
                </p14:cNvPr>
                <p14:cNvContentPartPr/>
                <p14:nvPr/>
              </p14:nvContentPartPr>
              <p14:xfrm>
                <a:off x="7397103" y="4762543"/>
                <a:ext cx="2449026" cy="1044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B7E578-2F1F-47C6-860D-754A59D2A13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07105" y="4582903"/>
                  <a:ext cx="2628662" cy="140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319DAA-7634-434C-8854-AA0000B82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09829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dirty="0"/>
              <a:t>L1 Regularization – 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503C-8BF3-4756-99EF-4957B0C7F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264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L1 penalty is the sum of the weight magnitudes.</a:t>
            </a:r>
          </a:p>
          <a:p>
            <a:r>
              <a:rPr lang="en-US" dirty="0"/>
              <a:t>Lasso shrinks the less important feature’s coefficient to zero removing some feature altogether. This works well for feature selection in cases having a huge number of features.</a:t>
            </a:r>
          </a:p>
          <a:p>
            <a:r>
              <a:rPr lang="en-US" dirty="0"/>
              <a:t>As lambda increases, the number of non-zero weights decreases.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248C1B-678F-438B-B729-11482D86F95F}"/>
              </a:ext>
            </a:extLst>
          </p:cNvPr>
          <p:cNvSpPr txBox="1"/>
          <p:nvPr/>
        </p:nvSpPr>
        <p:spPr>
          <a:xfrm>
            <a:off x="4898684" y="484013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DEB42-B0EA-4BD9-8361-F4E093E3780A}"/>
              </a:ext>
            </a:extLst>
          </p:cNvPr>
          <p:cNvSpPr txBox="1"/>
          <p:nvPr/>
        </p:nvSpPr>
        <p:spPr>
          <a:xfrm>
            <a:off x="96814" y="6027003"/>
            <a:ext cx="1717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Credit: Adapted from Gene Olafsen, Regularization, 3/14/18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5220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9B38A-54E5-4DED-9AED-C3048AA6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76" y="1579235"/>
            <a:ext cx="9312710" cy="5052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3E76E7-03A5-46FE-9287-9216F312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Change in Weights as Lambda Increase (L2)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0EDF8-CFFE-48D8-8A37-318058249F25}"/>
              </a:ext>
            </a:extLst>
          </p:cNvPr>
          <p:cNvSpPr txBox="1"/>
          <p:nvPr/>
        </p:nvSpPr>
        <p:spPr>
          <a:xfrm>
            <a:off x="9827992" y="5937319"/>
            <a:ext cx="2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Credit: Emily Fox</a:t>
            </a:r>
          </a:p>
          <a:p>
            <a:r>
              <a:rPr lang="en-US" sz="1400" dirty="0"/>
              <a:t>&amp; Carlos Guestrin, University</a:t>
            </a:r>
          </a:p>
          <a:p>
            <a:r>
              <a:rPr lang="en-US" sz="1400" dirty="0"/>
              <a:t>of Washington</a:t>
            </a:r>
          </a:p>
        </p:txBody>
      </p:sp>
    </p:spTree>
    <p:extLst>
      <p:ext uri="{BB962C8B-B14F-4D97-AF65-F5344CB8AC3E}">
        <p14:creationId xmlns:p14="http://schemas.microsoft.com/office/powerpoint/2010/main" val="2264419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99B38A-54E5-4DED-9AED-C3048AA64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5" y="1515569"/>
            <a:ext cx="9064899" cy="53424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3E76E7-03A5-46FE-9287-9216F312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Change in Weights as Lambda Increase (L1)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0EDF8-CFFE-48D8-8A37-318058249F25}"/>
              </a:ext>
            </a:extLst>
          </p:cNvPr>
          <p:cNvSpPr txBox="1"/>
          <p:nvPr/>
        </p:nvSpPr>
        <p:spPr>
          <a:xfrm>
            <a:off x="9761086" y="5937319"/>
            <a:ext cx="2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Credit: Emily Fox</a:t>
            </a:r>
          </a:p>
          <a:p>
            <a:r>
              <a:rPr lang="en-US" sz="1400" dirty="0"/>
              <a:t>&amp; Carlos Guestrin, University</a:t>
            </a:r>
          </a:p>
          <a:p>
            <a:r>
              <a:rPr lang="en-US" sz="1400" dirty="0"/>
              <a:t>of Washington</a:t>
            </a:r>
          </a:p>
        </p:txBody>
      </p:sp>
    </p:spTree>
    <p:extLst>
      <p:ext uri="{BB962C8B-B14F-4D97-AF65-F5344CB8AC3E}">
        <p14:creationId xmlns:p14="http://schemas.microsoft.com/office/powerpoint/2010/main" val="4238783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4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968555-B606-497D-8849-4C21DAADB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923992"/>
            <a:ext cx="10905066" cy="38966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B1B7A6-AFB4-4193-9613-1772B008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3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>
                <a:solidFill>
                  <a:schemeClr val="bg1"/>
                </a:solidFill>
              </a:rPr>
              <a:t>L1 and L2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D6A92-7C83-4B24-B62A-198860E90EE7}"/>
              </a:ext>
            </a:extLst>
          </p:cNvPr>
          <p:cNvSpPr txBox="1"/>
          <p:nvPr/>
        </p:nvSpPr>
        <p:spPr>
          <a:xfrm>
            <a:off x="9833656" y="5987015"/>
            <a:ext cx="2184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Credit: Gene Olafson, Regularization 3/14/18</a:t>
            </a:r>
          </a:p>
        </p:txBody>
      </p:sp>
    </p:spTree>
    <p:extLst>
      <p:ext uri="{BB962C8B-B14F-4D97-AF65-F5344CB8AC3E}">
        <p14:creationId xmlns:p14="http://schemas.microsoft.com/office/powerpoint/2010/main" val="60372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6F93DA-EE30-4343-A77E-47889A8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63" y="1194642"/>
            <a:ext cx="3156853" cy="220712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Machine Learning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7E974-4D8F-4C8C-B03B-EA37EBCFA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081" y="4140953"/>
            <a:ext cx="3674242" cy="2459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One way of looking at machine learning is that we are trying to learn a hidden function in the domain we are interested in so we can make predictions about that domain.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7341F8-9750-411D-9B44-53FE182EB01B}"/>
              </a:ext>
            </a:extLst>
          </p:cNvPr>
          <p:cNvSpPr txBox="1"/>
          <p:nvPr/>
        </p:nvSpPr>
        <p:spPr>
          <a:xfrm>
            <a:off x="4974928" y="1463223"/>
            <a:ext cx="1490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Prediction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C15E22-D063-41A2-BF56-C4C7F92AA005}"/>
              </a:ext>
            </a:extLst>
          </p:cNvPr>
          <p:cNvSpPr txBox="1"/>
          <p:nvPr/>
        </p:nvSpPr>
        <p:spPr>
          <a:xfrm>
            <a:off x="6758556" y="1028287"/>
            <a:ext cx="1297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Learned</a:t>
            </a:r>
          </a:p>
          <a:p>
            <a:pPr algn="ctr"/>
            <a:r>
              <a:rPr lang="en-US" sz="2400" b="1" dirty="0"/>
              <a:t>Function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F388B7-3131-4268-8570-33D985C0EC94}"/>
              </a:ext>
            </a:extLst>
          </p:cNvPr>
          <p:cNvSpPr txBox="1"/>
          <p:nvPr/>
        </p:nvSpPr>
        <p:spPr>
          <a:xfrm>
            <a:off x="8443029" y="1171609"/>
            <a:ext cx="128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Features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A09148-2D30-4BFA-A703-9FC4DCFE1AE8}"/>
              </a:ext>
            </a:extLst>
          </p:cNvPr>
          <p:cNvSpPr txBox="1"/>
          <p:nvPr/>
        </p:nvSpPr>
        <p:spPr>
          <a:xfrm>
            <a:off x="10344162" y="1246657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Noise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6B8669-1497-486F-A8CC-F427071E6015}"/>
              </a:ext>
            </a:extLst>
          </p:cNvPr>
          <p:cNvCxnSpPr>
            <a:cxnSpLocks/>
          </p:cNvCxnSpPr>
          <p:nvPr/>
        </p:nvCxnSpPr>
        <p:spPr>
          <a:xfrm flipH="1" flipV="1">
            <a:off x="5720357" y="1952332"/>
            <a:ext cx="203514" cy="408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EBCA1E3-525D-4D84-88E5-979472CAC97E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7407131" y="1859284"/>
            <a:ext cx="136583" cy="252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B061AF-913D-4B85-BB53-79121551593E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8673731" y="1633274"/>
            <a:ext cx="410852" cy="523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17AF60-EBFA-40F6-AF83-DA36456F630A}"/>
                  </a:ext>
                </a:extLst>
              </p:cNvPr>
              <p:cNvSpPr txBox="1"/>
              <p:nvPr/>
            </p:nvSpPr>
            <p:spPr>
              <a:xfrm>
                <a:off x="5700382" y="1989591"/>
                <a:ext cx="5087483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sz="6600" dirty="0"/>
                        <m:t>ϵ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17AF60-EBFA-40F6-AF83-DA36456F6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382" y="1989591"/>
                <a:ext cx="508748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0D1479D-7154-48EC-9424-A6450EE8F0E6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10429537" y="1708322"/>
            <a:ext cx="367634" cy="509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1C8532-44B6-49D3-9E74-D66BAE7338DE}"/>
                  </a:ext>
                </a:extLst>
              </p:cNvPr>
              <p:cNvSpPr txBox="1"/>
              <p:nvPr/>
            </p:nvSpPr>
            <p:spPr>
              <a:xfrm>
                <a:off x="4994582" y="4355079"/>
                <a:ext cx="6936130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sz="66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6600" dirty="0"/>
                            <m:t>ϵ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1C8532-44B6-49D3-9E74-D66BAE733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582" y="4355079"/>
                <a:ext cx="6936130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5BC4B2A8-7CD5-4754-BB3F-5AB3B8A65EF3}"/>
              </a:ext>
            </a:extLst>
          </p:cNvPr>
          <p:cNvSpPr txBox="1"/>
          <p:nvPr/>
        </p:nvSpPr>
        <p:spPr>
          <a:xfrm>
            <a:off x="4938077" y="352652"/>
            <a:ext cx="16579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AGENT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D64570-49FC-4FAC-B919-4FAC65AAC73C}"/>
              </a:ext>
            </a:extLst>
          </p:cNvPr>
          <p:cNvSpPr txBox="1"/>
          <p:nvPr/>
        </p:nvSpPr>
        <p:spPr>
          <a:xfrm>
            <a:off x="4897296" y="5864370"/>
            <a:ext cx="1818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WORLD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550A387-425F-466A-A773-337196A69689}"/>
              </a:ext>
            </a:extLst>
          </p:cNvPr>
          <p:cNvCxnSpPr/>
          <p:nvPr/>
        </p:nvCxnSpPr>
        <p:spPr>
          <a:xfrm>
            <a:off x="4636008" y="3646712"/>
            <a:ext cx="75559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2CAAD87-3375-4304-86DC-DA8B8CF2A870}"/>
              </a:ext>
            </a:extLst>
          </p:cNvPr>
          <p:cNvCxnSpPr>
            <a:cxnSpLocks/>
          </p:cNvCxnSpPr>
          <p:nvPr/>
        </p:nvCxnSpPr>
        <p:spPr>
          <a:xfrm flipV="1">
            <a:off x="5672297" y="2944619"/>
            <a:ext cx="472346" cy="171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9B9663-2076-404E-85E0-224B79078850}"/>
              </a:ext>
            </a:extLst>
          </p:cNvPr>
          <p:cNvCxnSpPr/>
          <p:nvPr/>
        </p:nvCxnSpPr>
        <p:spPr>
          <a:xfrm flipH="1" flipV="1">
            <a:off x="7713467" y="3005254"/>
            <a:ext cx="342239" cy="1331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CD63E1B-64ED-4CDC-959A-DF930DC158A9}"/>
              </a:ext>
            </a:extLst>
          </p:cNvPr>
          <p:cNvCxnSpPr/>
          <p:nvPr/>
        </p:nvCxnSpPr>
        <p:spPr>
          <a:xfrm flipH="1" flipV="1">
            <a:off x="8763806" y="3005254"/>
            <a:ext cx="617096" cy="13313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29DDBB4-21CC-4115-B601-8C2B72371E8F}"/>
              </a:ext>
            </a:extLst>
          </p:cNvPr>
          <p:cNvCxnSpPr>
            <a:cxnSpLocks/>
          </p:cNvCxnSpPr>
          <p:nvPr/>
        </p:nvCxnSpPr>
        <p:spPr>
          <a:xfrm flipH="1" flipV="1">
            <a:off x="10429537" y="2944619"/>
            <a:ext cx="753261" cy="1699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870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6F93DA-EE30-4343-A77E-47889A8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Sources of Error in Machine Learning Predictions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B9178A-BF9C-4BA0-9166-7F3A8D5959AF}"/>
              </a:ext>
            </a:extLst>
          </p:cNvPr>
          <p:cNvSpPr txBox="1"/>
          <p:nvPr/>
        </p:nvSpPr>
        <p:spPr>
          <a:xfrm>
            <a:off x="5793523" y="3471864"/>
            <a:ext cx="1438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Reducible</a:t>
            </a:r>
          </a:p>
          <a:p>
            <a:pPr algn="ctr"/>
            <a:r>
              <a:rPr lang="en-US" sz="2400" b="1" dirty="0"/>
              <a:t>Error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FB4F37-5A42-4D22-9D2B-547F5E790471}"/>
              </a:ext>
            </a:extLst>
          </p:cNvPr>
          <p:cNvSpPr txBox="1"/>
          <p:nvPr/>
        </p:nvSpPr>
        <p:spPr>
          <a:xfrm>
            <a:off x="9657144" y="3314879"/>
            <a:ext cx="1566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Irreducible</a:t>
            </a:r>
          </a:p>
          <a:p>
            <a:pPr algn="ctr"/>
            <a:r>
              <a:rPr lang="en-US" sz="2400" b="1" dirty="0"/>
              <a:t>Error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E0F320-64D2-441A-87D7-96270F39C8A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512791" y="2636670"/>
            <a:ext cx="1461489" cy="835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DB5CED-ADBE-4668-9D07-D8FA1EE5006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440243" y="2534662"/>
            <a:ext cx="129145" cy="780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E87C58-6409-4895-935E-FC933600B2CA}"/>
              </a:ext>
            </a:extLst>
          </p:cNvPr>
          <p:cNvCxnSpPr>
            <a:cxnSpLocks/>
          </p:cNvCxnSpPr>
          <p:nvPr/>
        </p:nvCxnSpPr>
        <p:spPr>
          <a:xfrm flipH="1">
            <a:off x="9688088" y="4145876"/>
            <a:ext cx="312147" cy="411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2D4FD4-7A05-495D-A681-98130871D0F4}"/>
              </a:ext>
            </a:extLst>
          </p:cNvPr>
          <p:cNvSpPr txBox="1"/>
          <p:nvPr/>
        </p:nvSpPr>
        <p:spPr>
          <a:xfrm>
            <a:off x="8009026" y="4590665"/>
            <a:ext cx="2047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Unmeasurable</a:t>
            </a:r>
          </a:p>
          <a:p>
            <a:pPr algn="ctr"/>
            <a:r>
              <a:rPr lang="en-US" sz="2400" b="1" dirty="0"/>
              <a:t>Variables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7F437-BA48-4188-ADD6-ADBEE767E3B2}"/>
              </a:ext>
            </a:extLst>
          </p:cNvPr>
          <p:cNvSpPr txBox="1"/>
          <p:nvPr/>
        </p:nvSpPr>
        <p:spPr>
          <a:xfrm>
            <a:off x="10056061" y="4590665"/>
            <a:ext cx="20470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Unmeasurable</a:t>
            </a:r>
          </a:p>
          <a:p>
            <a:pPr algn="ctr"/>
            <a:r>
              <a:rPr lang="en-US" sz="2400" b="1" dirty="0"/>
              <a:t>Variation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3A9C38-0476-4D7E-AA43-D24D2379547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809514" y="4145874"/>
            <a:ext cx="270063" cy="44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DDDD5F-3006-4F0F-AC5A-6A017066043A}"/>
              </a:ext>
            </a:extLst>
          </p:cNvPr>
          <p:cNvSpPr txBox="1"/>
          <p:nvPr/>
        </p:nvSpPr>
        <p:spPr>
          <a:xfrm>
            <a:off x="5187329" y="4696786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Bias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4CFD49-2E46-4AE0-AFFB-366BA278992C}"/>
              </a:ext>
            </a:extLst>
          </p:cNvPr>
          <p:cNvSpPr txBox="1"/>
          <p:nvPr/>
        </p:nvSpPr>
        <p:spPr>
          <a:xfrm>
            <a:off x="6232448" y="4691544"/>
            <a:ext cx="1288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Variance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0412D5-B988-4D71-8D56-9644108B83CA}"/>
              </a:ext>
            </a:extLst>
          </p:cNvPr>
          <p:cNvCxnSpPr>
            <a:cxnSpLocks/>
          </p:cNvCxnSpPr>
          <p:nvPr/>
        </p:nvCxnSpPr>
        <p:spPr>
          <a:xfrm flipH="1">
            <a:off x="5771693" y="4220169"/>
            <a:ext cx="312147" cy="411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1B42E7-C8BA-44EA-AFFB-D2E64774C31C}"/>
              </a:ext>
            </a:extLst>
          </p:cNvPr>
          <p:cNvCxnSpPr>
            <a:cxnSpLocks/>
          </p:cNvCxnSpPr>
          <p:nvPr/>
        </p:nvCxnSpPr>
        <p:spPr>
          <a:xfrm>
            <a:off x="6591783" y="4239813"/>
            <a:ext cx="270063" cy="444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9B2E5F-83A3-4AFB-966D-AA82CEAD5EDA}"/>
                  </a:ext>
                </a:extLst>
              </p:cNvPr>
              <p:cNvSpPr txBox="1"/>
              <p:nvPr/>
            </p:nvSpPr>
            <p:spPr>
              <a:xfrm>
                <a:off x="5927766" y="1518999"/>
                <a:ext cx="4912755" cy="10156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sz="6600" dirty="0"/>
                        <m:t>ϵ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9B2E5F-83A3-4AFB-966D-AA82CEAD5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766" y="1518999"/>
                <a:ext cx="4912755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6F93DA-EE30-4343-A77E-47889A8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Bias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902D0-A06D-4BF3-903A-7FB4B0368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194814"/>
              </p:ext>
            </p:extLst>
          </p:nvPr>
        </p:nvGraphicFramePr>
        <p:xfrm>
          <a:off x="5280025" y="642940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9339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6F93DA-EE30-4343-A77E-47889A8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Restriction Bias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7292-34F4-457C-9678-A80E5F0CF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998" y="572829"/>
            <a:ext cx="5664002" cy="56417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 learning algorithm does not consider all possible classifiers / regressors but restricts the learning to task to a particular kind of solution.</a:t>
            </a:r>
          </a:p>
          <a:p>
            <a:pPr marL="0" indent="0">
              <a:buNone/>
            </a:pPr>
            <a:r>
              <a:rPr lang="en-US" sz="2400" dirty="0"/>
              <a:t>For example:</a:t>
            </a:r>
          </a:p>
          <a:p>
            <a:pPr lvl="1"/>
            <a:r>
              <a:rPr lang="en-US" u="sng" dirty="0"/>
              <a:t>Linear Classifier</a:t>
            </a:r>
            <a:r>
              <a:rPr lang="en-US" dirty="0"/>
              <a:t> classifies items by partitioning the feature space with a hyperplane.</a:t>
            </a:r>
          </a:p>
          <a:p>
            <a:pPr lvl="1"/>
            <a:r>
              <a:rPr lang="en-US" u="sng" dirty="0"/>
              <a:t>Decision Tree</a:t>
            </a:r>
            <a:r>
              <a:rPr lang="en-US" dirty="0"/>
              <a:t> classifies items by projecting a tree hierarchy onto the feature space.</a:t>
            </a:r>
          </a:p>
          <a:p>
            <a:pPr lvl="1"/>
            <a:r>
              <a:rPr lang="en-US" u="sng" dirty="0"/>
              <a:t>Neural Network</a:t>
            </a:r>
            <a:r>
              <a:rPr lang="en-US" dirty="0"/>
              <a:t> classifies items through the ability of features to activate neurons in a hierarchical neural structure.</a:t>
            </a:r>
          </a:p>
        </p:txBody>
      </p:sp>
    </p:spTree>
    <p:extLst>
      <p:ext uri="{BB962C8B-B14F-4D97-AF65-F5344CB8AC3E}">
        <p14:creationId xmlns:p14="http://schemas.microsoft.com/office/powerpoint/2010/main" val="112799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6F93DA-EE30-4343-A77E-47889A8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Preference Bias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E97292-34F4-457C-9678-A80E5F0CF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5998" y="771492"/>
            <a:ext cx="5664002" cy="44006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Among possible hypotheses that a learning algorithm may consider, prefer some hypotheses over others.</a:t>
            </a:r>
          </a:p>
          <a:p>
            <a:pPr marL="0" indent="0">
              <a:buNone/>
            </a:pPr>
            <a:r>
              <a:rPr lang="en-US" sz="2400" dirty="0"/>
              <a:t>For example:</a:t>
            </a:r>
          </a:p>
          <a:p>
            <a:pPr lvl="1"/>
            <a:r>
              <a:rPr lang="en-US" u="sng" dirty="0"/>
              <a:t>Linear Classifier/Regressor</a:t>
            </a:r>
            <a:r>
              <a:rPr lang="en-US" dirty="0"/>
              <a:t>: prefer weights on linear equations to be small.  (Ridge and Lasso)</a:t>
            </a:r>
          </a:p>
          <a:p>
            <a:pPr lvl="1"/>
            <a:r>
              <a:rPr lang="en-US" u="sng" dirty="0"/>
              <a:t>Decision Tree</a:t>
            </a:r>
            <a:r>
              <a:rPr lang="en-US" dirty="0"/>
              <a:t>: prefer shallow trees; prefer fewer nodes; prefer leaf nodes to have a minimum size; etc.</a:t>
            </a:r>
          </a:p>
          <a:p>
            <a:pPr lvl="1"/>
            <a:r>
              <a:rPr lang="en-US" u="sng" dirty="0"/>
              <a:t>Neural Network</a:t>
            </a:r>
            <a:r>
              <a:rPr lang="en-US" dirty="0"/>
              <a:t> prefer fewer hidden units.</a:t>
            </a:r>
          </a:p>
        </p:txBody>
      </p:sp>
    </p:spTree>
    <p:extLst>
      <p:ext uri="{BB962C8B-B14F-4D97-AF65-F5344CB8AC3E}">
        <p14:creationId xmlns:p14="http://schemas.microsoft.com/office/powerpoint/2010/main" val="12358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26F93DA-EE30-4343-A77E-47889A8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Variance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B3E17D-A6AA-4A38-A9A7-C86D711209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899030"/>
              </p:ext>
            </p:extLst>
          </p:nvPr>
        </p:nvGraphicFramePr>
        <p:xfrm>
          <a:off x="5280025" y="642940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2939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E76E7-03A5-46FE-9287-9216F312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Variance in a High Complexity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0EDF8-CFFE-48D8-8A37-318058249F25}"/>
              </a:ext>
            </a:extLst>
          </p:cNvPr>
          <p:cNvSpPr txBox="1"/>
          <p:nvPr/>
        </p:nvSpPr>
        <p:spPr>
          <a:xfrm>
            <a:off x="9761086" y="5937319"/>
            <a:ext cx="22676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Credit: Emily Fox</a:t>
            </a:r>
          </a:p>
          <a:p>
            <a:r>
              <a:rPr lang="en-US" sz="1400" dirty="0"/>
              <a:t>&amp; Carlos Guestrin, University</a:t>
            </a:r>
          </a:p>
          <a:p>
            <a:r>
              <a:rPr lang="en-US" sz="1400" dirty="0"/>
              <a:t>of Washington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EBBE5-412A-40CE-A059-2F503E35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37" y="1588050"/>
            <a:ext cx="6614314" cy="50879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7740F9-9BB6-4959-978A-54E1D0785689}"/>
              </a:ext>
            </a:extLst>
          </p:cNvPr>
          <p:cNvSpPr txBox="1"/>
          <p:nvPr/>
        </p:nvSpPr>
        <p:spPr>
          <a:xfrm>
            <a:off x="447171" y="3281258"/>
            <a:ext cx="2115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Assume we fit a high-order polynomial</a:t>
            </a:r>
          </a:p>
        </p:txBody>
      </p:sp>
    </p:spTree>
    <p:extLst>
      <p:ext uri="{BB962C8B-B14F-4D97-AF65-F5344CB8AC3E}">
        <p14:creationId xmlns:p14="http://schemas.microsoft.com/office/powerpoint/2010/main" val="125574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4522</TotalTime>
  <Words>980</Words>
  <Application>Microsoft Office PowerPoint</Application>
  <PresentationFormat>Widescreen</PresentationFormat>
  <Paragraphs>129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Preventing Overfitting with Ridge and Lasso Regression</vt:lpstr>
      <vt:lpstr>References</vt:lpstr>
      <vt:lpstr>The Machine Learning Problem</vt:lpstr>
      <vt:lpstr>Sources of Error in Machine Learning Predictions</vt:lpstr>
      <vt:lpstr>Bias</vt:lpstr>
      <vt:lpstr>Restriction Bias</vt:lpstr>
      <vt:lpstr>Preference Bias</vt:lpstr>
      <vt:lpstr>Variance</vt:lpstr>
      <vt:lpstr>Variance in a High Complexity Model</vt:lpstr>
      <vt:lpstr>Bias and Variance</vt:lpstr>
      <vt:lpstr>The Bias-Variance Tradeoff</vt:lpstr>
      <vt:lpstr>The Problem of Overfitting</vt:lpstr>
      <vt:lpstr>The Bias-Variance Tradeoff</vt:lpstr>
      <vt:lpstr>Ways to Address Overfitting: Avoid it</vt:lpstr>
      <vt:lpstr>Ways to Address Overfitting: Regularization</vt:lpstr>
      <vt:lpstr>Simple Linear Regression</vt:lpstr>
      <vt:lpstr>Multiple Linear Regression</vt:lpstr>
      <vt:lpstr>Polynomial Regression</vt:lpstr>
      <vt:lpstr>Error Sum of Squares</vt:lpstr>
      <vt:lpstr>LASSO and Ridge Regression </vt:lpstr>
      <vt:lpstr>L2 Regularization – Ridge Regression</vt:lpstr>
      <vt:lpstr>L1 Regularization – LASSO Regression</vt:lpstr>
      <vt:lpstr>Change in Weights as Lambda Increase (L2)</vt:lpstr>
      <vt:lpstr>Change in Weights as Lambda Increase (L1)</vt:lpstr>
      <vt:lpstr>L1 and L2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with Ridge and Lasso Regression</dc:title>
  <dc:creator>Scott O'Hara</dc:creator>
  <cp:lastModifiedBy>Scott O'Hara</cp:lastModifiedBy>
  <cp:revision>106</cp:revision>
  <dcterms:created xsi:type="dcterms:W3CDTF">2018-03-25T18:16:27Z</dcterms:created>
  <dcterms:modified xsi:type="dcterms:W3CDTF">2018-03-30T22:15:21Z</dcterms:modified>
</cp:coreProperties>
</file>