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6" r:id="rId2"/>
    <p:sldId id="268" r:id="rId3"/>
    <p:sldId id="282" r:id="rId4"/>
    <p:sldId id="290" r:id="rId5"/>
    <p:sldId id="289" r:id="rId6"/>
    <p:sldId id="271" r:id="rId7"/>
    <p:sldId id="272" r:id="rId8"/>
    <p:sldId id="283" r:id="rId9"/>
    <p:sldId id="306" r:id="rId10"/>
    <p:sldId id="291" r:id="rId11"/>
    <p:sldId id="276" r:id="rId12"/>
    <p:sldId id="284" r:id="rId13"/>
    <p:sldId id="293" r:id="rId14"/>
    <p:sldId id="273" r:id="rId15"/>
    <p:sldId id="287" r:id="rId16"/>
    <p:sldId id="302" r:id="rId17"/>
    <p:sldId id="303" r:id="rId18"/>
    <p:sldId id="305" r:id="rId19"/>
    <p:sldId id="307" r:id="rId20"/>
    <p:sldId id="294" r:id="rId21"/>
    <p:sldId id="296" r:id="rId22"/>
    <p:sldId id="299" r:id="rId23"/>
    <p:sldId id="298" r:id="rId24"/>
    <p:sldId id="300" r:id="rId25"/>
    <p:sldId id="297" r:id="rId26"/>
    <p:sldId id="304" r:id="rId27"/>
    <p:sldId id="277" r:id="rId28"/>
    <p:sldId id="285" r:id="rId29"/>
    <p:sldId id="286" r:id="rId30"/>
    <p:sldId id="260" r:id="rId31"/>
    <p:sldId id="262"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09" autoAdjust="0"/>
  </p:normalViewPr>
  <p:slideViewPr>
    <p:cSldViewPr snapToGrid="0">
      <p:cViewPr varScale="1">
        <p:scale>
          <a:sx n="66" d="100"/>
          <a:sy n="66"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CCB09A-56AF-49A0-8FE5-1A383EF9E8A0}" type="doc">
      <dgm:prSet loTypeId="urn:microsoft.com/office/officeart/2008/layout/LinedList" loCatId="list" qsTypeId="urn:microsoft.com/office/officeart/2005/8/quickstyle/simple4" qsCatId="simple" csTypeId="urn:microsoft.com/office/officeart/2005/8/colors/accent5_1" csCatId="accent5" phldr="1"/>
      <dgm:spPr/>
      <dgm:t>
        <a:bodyPr/>
        <a:lstStyle/>
        <a:p>
          <a:endParaRPr lang="en-US"/>
        </a:p>
      </dgm:t>
    </dgm:pt>
    <dgm:pt modelId="{93E654D0-3DD1-4737-8699-FA94FEDEDD95}">
      <dgm:prSet/>
      <dgm:spPr/>
      <dgm:t>
        <a:bodyPr/>
        <a:lstStyle/>
        <a:p>
          <a:r>
            <a:rPr lang="en-US"/>
            <a:t>Bias is the systematic error in a learning algorithm. </a:t>
          </a:r>
        </a:p>
      </dgm:t>
    </dgm:pt>
    <dgm:pt modelId="{572BB03A-0118-481D-B0D6-E048CE36F379}" type="parTrans" cxnId="{62AD5755-F758-422D-9758-889BC597A1B4}">
      <dgm:prSet/>
      <dgm:spPr/>
      <dgm:t>
        <a:bodyPr/>
        <a:lstStyle/>
        <a:p>
          <a:endParaRPr lang="en-US"/>
        </a:p>
      </dgm:t>
    </dgm:pt>
    <dgm:pt modelId="{DFBFEB7C-4680-4DE6-BEB0-0DCCA7BA4E7A}" type="sibTrans" cxnId="{62AD5755-F758-422D-9758-889BC597A1B4}">
      <dgm:prSet/>
      <dgm:spPr/>
      <dgm:t>
        <a:bodyPr/>
        <a:lstStyle/>
        <a:p>
          <a:endParaRPr lang="en-US"/>
        </a:p>
      </dgm:t>
    </dgm:pt>
    <dgm:pt modelId="{5D72F383-0260-4EAB-9AB1-CC46AD9563F2}">
      <dgm:prSet/>
      <dgm:spPr/>
      <dgm:t>
        <a:bodyPr/>
        <a:lstStyle/>
        <a:p>
          <a:r>
            <a:rPr lang="en-US"/>
            <a:t>Bias is introduced by approximating a complex domain with a simpler model.</a:t>
          </a:r>
        </a:p>
      </dgm:t>
    </dgm:pt>
    <dgm:pt modelId="{4ECC141E-A374-40EC-92C5-D24CD7BBE97F}" type="parTrans" cxnId="{6A47225C-8C98-42F3-AF90-F7FA9DF23F42}">
      <dgm:prSet/>
      <dgm:spPr/>
      <dgm:t>
        <a:bodyPr/>
        <a:lstStyle/>
        <a:p>
          <a:endParaRPr lang="en-US"/>
        </a:p>
      </dgm:t>
    </dgm:pt>
    <dgm:pt modelId="{5C95621B-66DB-4B3A-9E0A-62DED2DCE052}" type="sibTrans" cxnId="{6A47225C-8C98-42F3-AF90-F7FA9DF23F42}">
      <dgm:prSet/>
      <dgm:spPr/>
      <dgm:t>
        <a:bodyPr/>
        <a:lstStyle/>
        <a:p>
          <a:endParaRPr lang="en-US"/>
        </a:p>
      </dgm:t>
    </dgm:pt>
    <dgm:pt modelId="{59046DA9-B388-4991-968E-61EEA353B0A5}">
      <dgm:prSet/>
      <dgm:spPr/>
      <dgm:t>
        <a:bodyPr/>
        <a:lstStyle/>
        <a:p>
          <a:r>
            <a:rPr lang="en-US"/>
            <a:t>Bias is introduced when the model structure does not “fit” the domain.</a:t>
          </a:r>
        </a:p>
      </dgm:t>
    </dgm:pt>
    <dgm:pt modelId="{8C066B0C-1C28-4358-8A82-C45A83802ED1}" type="parTrans" cxnId="{99D51A41-C745-4651-8420-1D4C73E4423B}">
      <dgm:prSet/>
      <dgm:spPr/>
      <dgm:t>
        <a:bodyPr/>
        <a:lstStyle/>
        <a:p>
          <a:endParaRPr lang="en-US"/>
        </a:p>
      </dgm:t>
    </dgm:pt>
    <dgm:pt modelId="{94CABDBE-B8DD-4830-8212-4A1F3EFD4481}" type="sibTrans" cxnId="{99D51A41-C745-4651-8420-1D4C73E4423B}">
      <dgm:prSet/>
      <dgm:spPr/>
      <dgm:t>
        <a:bodyPr/>
        <a:lstStyle/>
        <a:p>
          <a:endParaRPr lang="en-US"/>
        </a:p>
      </dgm:t>
    </dgm:pt>
    <dgm:pt modelId="{66D2FAC1-0624-4F13-981D-96E0D31204D0}">
      <dgm:prSet/>
      <dgm:spPr/>
      <dgm:t>
        <a:bodyPr/>
        <a:lstStyle/>
        <a:p>
          <a:r>
            <a:rPr lang="en-US"/>
            <a:t>For example, if your domain is non-linear and you try to represent it with a linear model, then there will be systematic errors.</a:t>
          </a:r>
        </a:p>
      </dgm:t>
    </dgm:pt>
    <dgm:pt modelId="{C326C6DF-920D-4E96-8ACC-3FE9E421E04D}" type="parTrans" cxnId="{7454899D-B8C8-4CDA-B20F-BD2FAE1FBE68}">
      <dgm:prSet/>
      <dgm:spPr/>
      <dgm:t>
        <a:bodyPr/>
        <a:lstStyle/>
        <a:p>
          <a:endParaRPr lang="en-US"/>
        </a:p>
      </dgm:t>
    </dgm:pt>
    <dgm:pt modelId="{576D6E52-00CA-416A-A665-A482A6697B3D}" type="sibTrans" cxnId="{7454899D-B8C8-4CDA-B20F-BD2FAE1FBE68}">
      <dgm:prSet/>
      <dgm:spPr/>
      <dgm:t>
        <a:bodyPr/>
        <a:lstStyle/>
        <a:p>
          <a:endParaRPr lang="en-US"/>
        </a:p>
      </dgm:t>
    </dgm:pt>
    <dgm:pt modelId="{21DB8192-E0F3-473F-8190-CDB3ECA6E6CC}">
      <dgm:prSet/>
      <dgm:spPr/>
      <dgm:t>
        <a:bodyPr/>
        <a:lstStyle/>
        <a:p>
          <a:r>
            <a:rPr lang="en-US" dirty="0"/>
            <a:t>No amount of data can fix the bias in a learning algorithm.</a:t>
          </a:r>
        </a:p>
      </dgm:t>
    </dgm:pt>
    <dgm:pt modelId="{3CE56EF9-6008-4C51-BE0D-9BFC11706A95}" type="parTrans" cxnId="{FA7C1903-3C87-463F-93A9-06123DE8AD04}">
      <dgm:prSet/>
      <dgm:spPr/>
      <dgm:t>
        <a:bodyPr/>
        <a:lstStyle/>
        <a:p>
          <a:endParaRPr lang="en-US"/>
        </a:p>
      </dgm:t>
    </dgm:pt>
    <dgm:pt modelId="{A02464D4-FFC0-4ECF-BB78-0E7571DE0729}" type="sibTrans" cxnId="{FA7C1903-3C87-463F-93A9-06123DE8AD04}">
      <dgm:prSet/>
      <dgm:spPr/>
      <dgm:t>
        <a:bodyPr/>
        <a:lstStyle/>
        <a:p>
          <a:endParaRPr lang="en-US"/>
        </a:p>
      </dgm:t>
    </dgm:pt>
    <dgm:pt modelId="{82819B9E-AE8B-4EBA-A741-C352D3FCC2B6}" type="pres">
      <dgm:prSet presAssocID="{E6CCB09A-56AF-49A0-8FE5-1A383EF9E8A0}" presName="vert0" presStyleCnt="0">
        <dgm:presLayoutVars>
          <dgm:dir/>
          <dgm:animOne val="branch"/>
          <dgm:animLvl val="lvl"/>
        </dgm:presLayoutVars>
      </dgm:prSet>
      <dgm:spPr/>
    </dgm:pt>
    <dgm:pt modelId="{1CEC56D1-6A86-47AD-8616-102363A79E68}" type="pres">
      <dgm:prSet presAssocID="{93E654D0-3DD1-4737-8699-FA94FEDEDD95}" presName="thickLine" presStyleLbl="alignNode1" presStyleIdx="0" presStyleCnt="5"/>
      <dgm:spPr/>
    </dgm:pt>
    <dgm:pt modelId="{9C299C15-09C2-498C-AE81-8DC95F400089}" type="pres">
      <dgm:prSet presAssocID="{93E654D0-3DD1-4737-8699-FA94FEDEDD95}" presName="horz1" presStyleCnt="0"/>
      <dgm:spPr/>
    </dgm:pt>
    <dgm:pt modelId="{B1DD8D1C-CE3F-4E6E-9F00-8DD593619EC1}" type="pres">
      <dgm:prSet presAssocID="{93E654D0-3DD1-4737-8699-FA94FEDEDD95}" presName="tx1" presStyleLbl="revTx" presStyleIdx="0" presStyleCnt="5"/>
      <dgm:spPr/>
    </dgm:pt>
    <dgm:pt modelId="{7E200B9B-0481-49DF-B9F0-71127BC66A09}" type="pres">
      <dgm:prSet presAssocID="{93E654D0-3DD1-4737-8699-FA94FEDEDD95}" presName="vert1" presStyleCnt="0"/>
      <dgm:spPr/>
    </dgm:pt>
    <dgm:pt modelId="{111B2466-BADB-4692-B798-676D723632E6}" type="pres">
      <dgm:prSet presAssocID="{5D72F383-0260-4EAB-9AB1-CC46AD9563F2}" presName="thickLine" presStyleLbl="alignNode1" presStyleIdx="1" presStyleCnt="5"/>
      <dgm:spPr/>
    </dgm:pt>
    <dgm:pt modelId="{9AF8CB20-D75D-4BF0-B203-3D0D5DBDDF08}" type="pres">
      <dgm:prSet presAssocID="{5D72F383-0260-4EAB-9AB1-CC46AD9563F2}" presName="horz1" presStyleCnt="0"/>
      <dgm:spPr/>
    </dgm:pt>
    <dgm:pt modelId="{1B44419D-FC52-4684-B11E-7F6CACEBCBBD}" type="pres">
      <dgm:prSet presAssocID="{5D72F383-0260-4EAB-9AB1-CC46AD9563F2}" presName="tx1" presStyleLbl="revTx" presStyleIdx="1" presStyleCnt="5"/>
      <dgm:spPr/>
    </dgm:pt>
    <dgm:pt modelId="{942E4C38-E2C3-45B1-A25F-749DD1529ADD}" type="pres">
      <dgm:prSet presAssocID="{5D72F383-0260-4EAB-9AB1-CC46AD9563F2}" presName="vert1" presStyleCnt="0"/>
      <dgm:spPr/>
    </dgm:pt>
    <dgm:pt modelId="{8B11307F-EB06-47FE-8BE6-547095D74D2F}" type="pres">
      <dgm:prSet presAssocID="{59046DA9-B388-4991-968E-61EEA353B0A5}" presName="thickLine" presStyleLbl="alignNode1" presStyleIdx="2" presStyleCnt="5"/>
      <dgm:spPr/>
    </dgm:pt>
    <dgm:pt modelId="{A6CEFD73-43C5-45FE-A67E-91A05C4FAEB4}" type="pres">
      <dgm:prSet presAssocID="{59046DA9-B388-4991-968E-61EEA353B0A5}" presName="horz1" presStyleCnt="0"/>
      <dgm:spPr/>
    </dgm:pt>
    <dgm:pt modelId="{B5FC7C95-3C49-44A6-A774-FA7E9B02665D}" type="pres">
      <dgm:prSet presAssocID="{59046DA9-B388-4991-968E-61EEA353B0A5}" presName="tx1" presStyleLbl="revTx" presStyleIdx="2" presStyleCnt="5"/>
      <dgm:spPr/>
    </dgm:pt>
    <dgm:pt modelId="{F2F88D56-708E-4B28-8A44-CF1C5E540A64}" type="pres">
      <dgm:prSet presAssocID="{59046DA9-B388-4991-968E-61EEA353B0A5}" presName="vert1" presStyleCnt="0"/>
      <dgm:spPr/>
    </dgm:pt>
    <dgm:pt modelId="{016C24C6-3DA3-4C16-A774-BA56FA907FC7}" type="pres">
      <dgm:prSet presAssocID="{66D2FAC1-0624-4F13-981D-96E0D31204D0}" presName="thickLine" presStyleLbl="alignNode1" presStyleIdx="3" presStyleCnt="5"/>
      <dgm:spPr/>
    </dgm:pt>
    <dgm:pt modelId="{02F2CD50-CD08-42B1-A1DE-F3B983C22008}" type="pres">
      <dgm:prSet presAssocID="{66D2FAC1-0624-4F13-981D-96E0D31204D0}" presName="horz1" presStyleCnt="0"/>
      <dgm:spPr/>
    </dgm:pt>
    <dgm:pt modelId="{C97C224D-BE48-4052-A839-47F732D127E3}" type="pres">
      <dgm:prSet presAssocID="{66D2FAC1-0624-4F13-981D-96E0D31204D0}" presName="tx1" presStyleLbl="revTx" presStyleIdx="3" presStyleCnt="5"/>
      <dgm:spPr/>
    </dgm:pt>
    <dgm:pt modelId="{CC53684E-7FD9-4900-B85D-88880B81B67A}" type="pres">
      <dgm:prSet presAssocID="{66D2FAC1-0624-4F13-981D-96E0D31204D0}" presName="vert1" presStyleCnt="0"/>
      <dgm:spPr/>
    </dgm:pt>
    <dgm:pt modelId="{F48A1BFB-12DD-4D79-8DF9-1FCEBC64EEE2}" type="pres">
      <dgm:prSet presAssocID="{21DB8192-E0F3-473F-8190-CDB3ECA6E6CC}" presName="thickLine" presStyleLbl="alignNode1" presStyleIdx="4" presStyleCnt="5"/>
      <dgm:spPr/>
    </dgm:pt>
    <dgm:pt modelId="{04B03A3E-DD28-41D7-BFE0-8A582A40F47A}" type="pres">
      <dgm:prSet presAssocID="{21DB8192-E0F3-473F-8190-CDB3ECA6E6CC}" presName="horz1" presStyleCnt="0"/>
      <dgm:spPr/>
    </dgm:pt>
    <dgm:pt modelId="{AE79A671-80DE-4E1B-9FA8-94AA35BA5B70}" type="pres">
      <dgm:prSet presAssocID="{21DB8192-E0F3-473F-8190-CDB3ECA6E6CC}" presName="tx1" presStyleLbl="revTx" presStyleIdx="4" presStyleCnt="5"/>
      <dgm:spPr/>
    </dgm:pt>
    <dgm:pt modelId="{95D4DA34-3620-4685-A6EE-9BA16BD9BD7B}" type="pres">
      <dgm:prSet presAssocID="{21DB8192-E0F3-473F-8190-CDB3ECA6E6CC}" presName="vert1" presStyleCnt="0"/>
      <dgm:spPr/>
    </dgm:pt>
  </dgm:ptLst>
  <dgm:cxnLst>
    <dgm:cxn modelId="{FA7C1903-3C87-463F-93A9-06123DE8AD04}" srcId="{E6CCB09A-56AF-49A0-8FE5-1A383EF9E8A0}" destId="{21DB8192-E0F3-473F-8190-CDB3ECA6E6CC}" srcOrd="4" destOrd="0" parTransId="{3CE56EF9-6008-4C51-BE0D-9BFC11706A95}" sibTransId="{A02464D4-FFC0-4ECF-BB78-0E7571DE0729}"/>
    <dgm:cxn modelId="{6A47225C-8C98-42F3-AF90-F7FA9DF23F42}" srcId="{E6CCB09A-56AF-49A0-8FE5-1A383EF9E8A0}" destId="{5D72F383-0260-4EAB-9AB1-CC46AD9563F2}" srcOrd="1" destOrd="0" parTransId="{4ECC141E-A374-40EC-92C5-D24CD7BBE97F}" sibTransId="{5C95621B-66DB-4B3A-9E0A-62DED2DCE052}"/>
    <dgm:cxn modelId="{99D51A41-C745-4651-8420-1D4C73E4423B}" srcId="{E6CCB09A-56AF-49A0-8FE5-1A383EF9E8A0}" destId="{59046DA9-B388-4991-968E-61EEA353B0A5}" srcOrd="2" destOrd="0" parTransId="{8C066B0C-1C28-4358-8A82-C45A83802ED1}" sibTransId="{94CABDBE-B8DD-4830-8212-4A1F3EFD4481}"/>
    <dgm:cxn modelId="{62AD5755-F758-422D-9758-889BC597A1B4}" srcId="{E6CCB09A-56AF-49A0-8FE5-1A383EF9E8A0}" destId="{93E654D0-3DD1-4737-8699-FA94FEDEDD95}" srcOrd="0" destOrd="0" parTransId="{572BB03A-0118-481D-B0D6-E048CE36F379}" sibTransId="{DFBFEB7C-4680-4DE6-BEB0-0DCCA7BA4E7A}"/>
    <dgm:cxn modelId="{2478B456-95EE-431F-B27E-F25DB751D98D}" type="presOf" srcId="{93E654D0-3DD1-4737-8699-FA94FEDEDD95}" destId="{B1DD8D1C-CE3F-4E6E-9F00-8DD593619EC1}" srcOrd="0" destOrd="0" presId="urn:microsoft.com/office/officeart/2008/layout/LinedList"/>
    <dgm:cxn modelId="{4610237F-2922-49E7-AF3E-64233E0436F4}" type="presOf" srcId="{E6CCB09A-56AF-49A0-8FE5-1A383EF9E8A0}" destId="{82819B9E-AE8B-4EBA-A741-C352D3FCC2B6}" srcOrd="0" destOrd="0" presId="urn:microsoft.com/office/officeart/2008/layout/LinedList"/>
    <dgm:cxn modelId="{EAE3EF85-6A9C-43B6-919B-08FF4A96BBC9}" type="presOf" srcId="{21DB8192-E0F3-473F-8190-CDB3ECA6E6CC}" destId="{AE79A671-80DE-4E1B-9FA8-94AA35BA5B70}" srcOrd="0" destOrd="0" presId="urn:microsoft.com/office/officeart/2008/layout/LinedList"/>
    <dgm:cxn modelId="{D1107C95-124F-4C8B-BF4A-6A7DC6247D26}" type="presOf" srcId="{5D72F383-0260-4EAB-9AB1-CC46AD9563F2}" destId="{1B44419D-FC52-4684-B11E-7F6CACEBCBBD}" srcOrd="0" destOrd="0" presId="urn:microsoft.com/office/officeart/2008/layout/LinedList"/>
    <dgm:cxn modelId="{052DE99C-A883-49E0-A285-E954DE79BB3F}" type="presOf" srcId="{59046DA9-B388-4991-968E-61EEA353B0A5}" destId="{B5FC7C95-3C49-44A6-A774-FA7E9B02665D}" srcOrd="0" destOrd="0" presId="urn:microsoft.com/office/officeart/2008/layout/LinedList"/>
    <dgm:cxn modelId="{7454899D-B8C8-4CDA-B20F-BD2FAE1FBE68}" srcId="{E6CCB09A-56AF-49A0-8FE5-1A383EF9E8A0}" destId="{66D2FAC1-0624-4F13-981D-96E0D31204D0}" srcOrd="3" destOrd="0" parTransId="{C326C6DF-920D-4E96-8ACC-3FE9E421E04D}" sibTransId="{576D6E52-00CA-416A-A665-A482A6697B3D}"/>
    <dgm:cxn modelId="{33FC9EB9-E12E-4AA8-AF14-BAAE7581384D}" type="presOf" srcId="{66D2FAC1-0624-4F13-981D-96E0D31204D0}" destId="{C97C224D-BE48-4052-A839-47F732D127E3}" srcOrd="0" destOrd="0" presId="urn:microsoft.com/office/officeart/2008/layout/LinedList"/>
    <dgm:cxn modelId="{BC7F2384-9883-4EEF-AEC5-765827103883}" type="presParOf" srcId="{82819B9E-AE8B-4EBA-A741-C352D3FCC2B6}" destId="{1CEC56D1-6A86-47AD-8616-102363A79E68}" srcOrd="0" destOrd="0" presId="urn:microsoft.com/office/officeart/2008/layout/LinedList"/>
    <dgm:cxn modelId="{F53AADCB-E513-4C48-A58B-5970DC92B809}" type="presParOf" srcId="{82819B9E-AE8B-4EBA-A741-C352D3FCC2B6}" destId="{9C299C15-09C2-498C-AE81-8DC95F400089}" srcOrd="1" destOrd="0" presId="urn:microsoft.com/office/officeart/2008/layout/LinedList"/>
    <dgm:cxn modelId="{DA7FEA3E-D7BB-4E34-AB24-E6D540F0D6D8}" type="presParOf" srcId="{9C299C15-09C2-498C-AE81-8DC95F400089}" destId="{B1DD8D1C-CE3F-4E6E-9F00-8DD593619EC1}" srcOrd="0" destOrd="0" presId="urn:microsoft.com/office/officeart/2008/layout/LinedList"/>
    <dgm:cxn modelId="{DC0A0D53-BD75-4B20-AD68-EE95259FBD8E}" type="presParOf" srcId="{9C299C15-09C2-498C-AE81-8DC95F400089}" destId="{7E200B9B-0481-49DF-B9F0-71127BC66A09}" srcOrd="1" destOrd="0" presId="urn:microsoft.com/office/officeart/2008/layout/LinedList"/>
    <dgm:cxn modelId="{8FAD110D-87F7-42B6-8EBC-314AA9DCBC92}" type="presParOf" srcId="{82819B9E-AE8B-4EBA-A741-C352D3FCC2B6}" destId="{111B2466-BADB-4692-B798-676D723632E6}" srcOrd="2" destOrd="0" presId="urn:microsoft.com/office/officeart/2008/layout/LinedList"/>
    <dgm:cxn modelId="{56BBAFA5-1554-4205-A63F-D929A3D69E54}" type="presParOf" srcId="{82819B9E-AE8B-4EBA-A741-C352D3FCC2B6}" destId="{9AF8CB20-D75D-4BF0-B203-3D0D5DBDDF08}" srcOrd="3" destOrd="0" presId="urn:microsoft.com/office/officeart/2008/layout/LinedList"/>
    <dgm:cxn modelId="{A0CD2F91-6250-4894-9860-C3970FBF089E}" type="presParOf" srcId="{9AF8CB20-D75D-4BF0-B203-3D0D5DBDDF08}" destId="{1B44419D-FC52-4684-B11E-7F6CACEBCBBD}" srcOrd="0" destOrd="0" presId="urn:microsoft.com/office/officeart/2008/layout/LinedList"/>
    <dgm:cxn modelId="{2A2FCBA3-46FB-4D48-AAEA-C35DD4C3C02C}" type="presParOf" srcId="{9AF8CB20-D75D-4BF0-B203-3D0D5DBDDF08}" destId="{942E4C38-E2C3-45B1-A25F-749DD1529ADD}" srcOrd="1" destOrd="0" presId="urn:microsoft.com/office/officeart/2008/layout/LinedList"/>
    <dgm:cxn modelId="{D32D3092-FFDD-4C26-8D4E-3B296B58B083}" type="presParOf" srcId="{82819B9E-AE8B-4EBA-A741-C352D3FCC2B6}" destId="{8B11307F-EB06-47FE-8BE6-547095D74D2F}" srcOrd="4" destOrd="0" presId="urn:microsoft.com/office/officeart/2008/layout/LinedList"/>
    <dgm:cxn modelId="{DBEDA028-2B60-4778-A16F-8E3F341DD56A}" type="presParOf" srcId="{82819B9E-AE8B-4EBA-A741-C352D3FCC2B6}" destId="{A6CEFD73-43C5-45FE-A67E-91A05C4FAEB4}" srcOrd="5" destOrd="0" presId="urn:microsoft.com/office/officeart/2008/layout/LinedList"/>
    <dgm:cxn modelId="{CAFAE290-5879-46B2-B622-11B12A3C433D}" type="presParOf" srcId="{A6CEFD73-43C5-45FE-A67E-91A05C4FAEB4}" destId="{B5FC7C95-3C49-44A6-A774-FA7E9B02665D}" srcOrd="0" destOrd="0" presId="urn:microsoft.com/office/officeart/2008/layout/LinedList"/>
    <dgm:cxn modelId="{8BDADD79-B7F6-4263-B0BD-63FD0389F28C}" type="presParOf" srcId="{A6CEFD73-43C5-45FE-A67E-91A05C4FAEB4}" destId="{F2F88D56-708E-4B28-8A44-CF1C5E540A64}" srcOrd="1" destOrd="0" presId="urn:microsoft.com/office/officeart/2008/layout/LinedList"/>
    <dgm:cxn modelId="{FB282FCB-0AF3-44E5-8A24-B22D73D62B93}" type="presParOf" srcId="{82819B9E-AE8B-4EBA-A741-C352D3FCC2B6}" destId="{016C24C6-3DA3-4C16-A774-BA56FA907FC7}" srcOrd="6" destOrd="0" presId="urn:microsoft.com/office/officeart/2008/layout/LinedList"/>
    <dgm:cxn modelId="{D096E6D0-32F3-415D-8B97-53D3628A38B9}" type="presParOf" srcId="{82819B9E-AE8B-4EBA-A741-C352D3FCC2B6}" destId="{02F2CD50-CD08-42B1-A1DE-F3B983C22008}" srcOrd="7" destOrd="0" presId="urn:microsoft.com/office/officeart/2008/layout/LinedList"/>
    <dgm:cxn modelId="{2FCBBA45-55EE-4043-9702-224E4081036F}" type="presParOf" srcId="{02F2CD50-CD08-42B1-A1DE-F3B983C22008}" destId="{C97C224D-BE48-4052-A839-47F732D127E3}" srcOrd="0" destOrd="0" presId="urn:microsoft.com/office/officeart/2008/layout/LinedList"/>
    <dgm:cxn modelId="{C9E76908-8430-4AFE-B02A-05DAC9EBF83E}" type="presParOf" srcId="{02F2CD50-CD08-42B1-A1DE-F3B983C22008}" destId="{CC53684E-7FD9-4900-B85D-88880B81B67A}" srcOrd="1" destOrd="0" presId="urn:microsoft.com/office/officeart/2008/layout/LinedList"/>
    <dgm:cxn modelId="{2BA38092-4026-4681-9BEF-D745EC741E9C}" type="presParOf" srcId="{82819B9E-AE8B-4EBA-A741-C352D3FCC2B6}" destId="{F48A1BFB-12DD-4D79-8DF9-1FCEBC64EEE2}" srcOrd="8" destOrd="0" presId="urn:microsoft.com/office/officeart/2008/layout/LinedList"/>
    <dgm:cxn modelId="{EE91CBBB-5579-4905-8446-4AF41411EDD3}" type="presParOf" srcId="{82819B9E-AE8B-4EBA-A741-C352D3FCC2B6}" destId="{04B03A3E-DD28-41D7-BFE0-8A582A40F47A}" srcOrd="9" destOrd="0" presId="urn:microsoft.com/office/officeart/2008/layout/LinedList"/>
    <dgm:cxn modelId="{716DFB06-BCBD-4D23-81FD-4314BDDD88FA}" type="presParOf" srcId="{04B03A3E-DD28-41D7-BFE0-8A582A40F47A}" destId="{AE79A671-80DE-4E1B-9FA8-94AA35BA5B70}" srcOrd="0" destOrd="0" presId="urn:microsoft.com/office/officeart/2008/layout/LinedList"/>
    <dgm:cxn modelId="{B4A93896-6CFC-45FC-8E81-0111F4D9E473}" type="presParOf" srcId="{04B03A3E-DD28-41D7-BFE0-8A582A40F47A}" destId="{95D4DA34-3620-4685-A6EE-9BA16BD9BD7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36D107-24E6-4B71-AE08-BC0B92D5E9AC}" type="doc">
      <dgm:prSet loTypeId="urn:microsoft.com/office/officeart/2008/layout/LinedList" loCatId="list" qsTypeId="urn:microsoft.com/office/officeart/2005/8/quickstyle/simple2" qsCatId="simple" csTypeId="urn:microsoft.com/office/officeart/2005/8/colors/accent1_1" csCatId="accent1"/>
      <dgm:spPr/>
      <dgm:t>
        <a:bodyPr/>
        <a:lstStyle/>
        <a:p>
          <a:endParaRPr lang="en-US"/>
        </a:p>
      </dgm:t>
    </dgm:pt>
    <dgm:pt modelId="{6359B1FB-06A7-4C92-9FB1-9CD376D69E2D}">
      <dgm:prSet/>
      <dgm:spPr/>
      <dgm:t>
        <a:bodyPr/>
        <a:lstStyle/>
        <a:p>
          <a:r>
            <a:rPr lang="en-US"/>
            <a:t>Variance is the error in prediction that can be attributed to the training set.</a:t>
          </a:r>
        </a:p>
      </dgm:t>
    </dgm:pt>
    <dgm:pt modelId="{93DCE734-6770-40C9-95A2-8D78C9C10B34}" type="parTrans" cxnId="{D0249391-A58D-40D1-A09C-26DB1E8639DE}">
      <dgm:prSet/>
      <dgm:spPr/>
      <dgm:t>
        <a:bodyPr/>
        <a:lstStyle/>
        <a:p>
          <a:endParaRPr lang="en-US"/>
        </a:p>
      </dgm:t>
    </dgm:pt>
    <dgm:pt modelId="{949F5E11-00BE-4B7C-AFDF-D6482E2A7FA1}" type="sibTrans" cxnId="{D0249391-A58D-40D1-A09C-26DB1E8639DE}">
      <dgm:prSet/>
      <dgm:spPr/>
      <dgm:t>
        <a:bodyPr/>
        <a:lstStyle/>
        <a:p>
          <a:endParaRPr lang="en-US"/>
        </a:p>
      </dgm:t>
    </dgm:pt>
    <dgm:pt modelId="{65D4BA7F-EBCB-46A0-9022-211E976F476D}">
      <dgm:prSet/>
      <dgm:spPr/>
      <dgm:t>
        <a:bodyPr/>
        <a:lstStyle/>
        <a:p>
          <a:r>
            <a:rPr lang="en-US"/>
            <a:t>Classification and regression algorithms require a training set to optimize the parameters of the model it creates.</a:t>
          </a:r>
        </a:p>
      </dgm:t>
    </dgm:pt>
    <dgm:pt modelId="{20DC2087-497D-4833-B1A6-96A8509045D1}" type="parTrans" cxnId="{828FC8DD-373C-4514-B438-8727EE5947EC}">
      <dgm:prSet/>
      <dgm:spPr/>
      <dgm:t>
        <a:bodyPr/>
        <a:lstStyle/>
        <a:p>
          <a:endParaRPr lang="en-US"/>
        </a:p>
      </dgm:t>
    </dgm:pt>
    <dgm:pt modelId="{8A7172AD-8044-4F31-B4E8-217D8CC3FFA6}" type="sibTrans" cxnId="{828FC8DD-373C-4514-B438-8727EE5947EC}">
      <dgm:prSet/>
      <dgm:spPr/>
      <dgm:t>
        <a:bodyPr/>
        <a:lstStyle/>
        <a:p>
          <a:endParaRPr lang="en-US"/>
        </a:p>
      </dgm:t>
    </dgm:pt>
    <dgm:pt modelId="{DC03C7AB-2FAE-4E43-9E15-3F996A5ED40D}">
      <dgm:prSet/>
      <dgm:spPr/>
      <dgm:t>
        <a:bodyPr/>
        <a:lstStyle/>
        <a:p>
          <a:r>
            <a:rPr lang="en-US"/>
            <a:t>Different training sets can result in different models and different prediction algorithms.</a:t>
          </a:r>
        </a:p>
      </dgm:t>
    </dgm:pt>
    <dgm:pt modelId="{56366D37-2BD7-41EF-B7D4-2FF9328C57BB}" type="parTrans" cxnId="{665681B1-9130-4A4E-B3CD-F57A9F17A76C}">
      <dgm:prSet/>
      <dgm:spPr/>
      <dgm:t>
        <a:bodyPr/>
        <a:lstStyle/>
        <a:p>
          <a:endParaRPr lang="en-US"/>
        </a:p>
      </dgm:t>
    </dgm:pt>
    <dgm:pt modelId="{856B1433-EC83-4812-80E7-CD6DFCA6F40A}" type="sibTrans" cxnId="{665681B1-9130-4A4E-B3CD-F57A9F17A76C}">
      <dgm:prSet/>
      <dgm:spPr/>
      <dgm:t>
        <a:bodyPr/>
        <a:lstStyle/>
        <a:p>
          <a:endParaRPr lang="en-US"/>
        </a:p>
      </dgm:t>
    </dgm:pt>
    <dgm:pt modelId="{BE7EFBC0-B128-46A9-913C-C9B794304F17}">
      <dgm:prSet/>
      <dgm:spPr/>
      <dgm:t>
        <a:bodyPr/>
        <a:lstStyle/>
        <a:p>
          <a:r>
            <a:rPr lang="en-US"/>
            <a:t>The more susceptible a machine learning algorithm is to differences in the training set, the more variance it has.</a:t>
          </a:r>
        </a:p>
      </dgm:t>
    </dgm:pt>
    <dgm:pt modelId="{3D672A63-F59E-455E-BD97-86F33BC4D1AA}" type="parTrans" cxnId="{031A7256-01F8-45C2-8C2D-D3F4392EADB3}">
      <dgm:prSet/>
      <dgm:spPr/>
      <dgm:t>
        <a:bodyPr/>
        <a:lstStyle/>
        <a:p>
          <a:endParaRPr lang="en-US"/>
        </a:p>
      </dgm:t>
    </dgm:pt>
    <dgm:pt modelId="{7E03C22D-F5A6-4EC6-8FED-F79B2D5F4785}" type="sibTrans" cxnId="{031A7256-01F8-45C2-8C2D-D3F4392EADB3}">
      <dgm:prSet/>
      <dgm:spPr/>
      <dgm:t>
        <a:bodyPr/>
        <a:lstStyle/>
        <a:p>
          <a:endParaRPr lang="en-US"/>
        </a:p>
      </dgm:t>
    </dgm:pt>
    <dgm:pt modelId="{124409C3-1654-4695-AD55-AA611703A46F}" type="pres">
      <dgm:prSet presAssocID="{1936D107-24E6-4B71-AE08-BC0B92D5E9AC}" presName="vert0" presStyleCnt="0">
        <dgm:presLayoutVars>
          <dgm:dir/>
          <dgm:animOne val="branch"/>
          <dgm:animLvl val="lvl"/>
        </dgm:presLayoutVars>
      </dgm:prSet>
      <dgm:spPr/>
    </dgm:pt>
    <dgm:pt modelId="{7962A1DA-6569-4CA1-86EB-58A098D55ED4}" type="pres">
      <dgm:prSet presAssocID="{6359B1FB-06A7-4C92-9FB1-9CD376D69E2D}" presName="thickLine" presStyleLbl="alignNode1" presStyleIdx="0" presStyleCnt="4"/>
      <dgm:spPr/>
    </dgm:pt>
    <dgm:pt modelId="{0B809B02-7815-4B14-88AF-925B984D0099}" type="pres">
      <dgm:prSet presAssocID="{6359B1FB-06A7-4C92-9FB1-9CD376D69E2D}" presName="horz1" presStyleCnt="0"/>
      <dgm:spPr/>
    </dgm:pt>
    <dgm:pt modelId="{D36ED3A6-8184-4233-A47A-89BF74FE52FD}" type="pres">
      <dgm:prSet presAssocID="{6359B1FB-06A7-4C92-9FB1-9CD376D69E2D}" presName="tx1" presStyleLbl="revTx" presStyleIdx="0" presStyleCnt="4"/>
      <dgm:spPr/>
    </dgm:pt>
    <dgm:pt modelId="{58CFC39F-7789-4131-BA72-39803308CE5B}" type="pres">
      <dgm:prSet presAssocID="{6359B1FB-06A7-4C92-9FB1-9CD376D69E2D}" presName="vert1" presStyleCnt="0"/>
      <dgm:spPr/>
    </dgm:pt>
    <dgm:pt modelId="{CB541509-11FC-47BA-8C6B-F4E02DE84E69}" type="pres">
      <dgm:prSet presAssocID="{65D4BA7F-EBCB-46A0-9022-211E976F476D}" presName="thickLine" presStyleLbl="alignNode1" presStyleIdx="1" presStyleCnt="4"/>
      <dgm:spPr/>
    </dgm:pt>
    <dgm:pt modelId="{6DE44DB6-3020-4A17-9F3F-29E1B297D850}" type="pres">
      <dgm:prSet presAssocID="{65D4BA7F-EBCB-46A0-9022-211E976F476D}" presName="horz1" presStyleCnt="0"/>
      <dgm:spPr/>
    </dgm:pt>
    <dgm:pt modelId="{F9DD139E-05A2-4CC5-99D5-859AACEFF094}" type="pres">
      <dgm:prSet presAssocID="{65D4BA7F-EBCB-46A0-9022-211E976F476D}" presName="tx1" presStyleLbl="revTx" presStyleIdx="1" presStyleCnt="4"/>
      <dgm:spPr/>
    </dgm:pt>
    <dgm:pt modelId="{69C2C40F-DD49-4459-AF98-58CFE448EC19}" type="pres">
      <dgm:prSet presAssocID="{65D4BA7F-EBCB-46A0-9022-211E976F476D}" presName="vert1" presStyleCnt="0"/>
      <dgm:spPr/>
    </dgm:pt>
    <dgm:pt modelId="{C2AD645C-DA2E-4626-815C-CCDBD74509F6}" type="pres">
      <dgm:prSet presAssocID="{DC03C7AB-2FAE-4E43-9E15-3F996A5ED40D}" presName="thickLine" presStyleLbl="alignNode1" presStyleIdx="2" presStyleCnt="4"/>
      <dgm:spPr/>
    </dgm:pt>
    <dgm:pt modelId="{E93D0732-8D30-4ECE-96FD-CD1681A87DD7}" type="pres">
      <dgm:prSet presAssocID="{DC03C7AB-2FAE-4E43-9E15-3F996A5ED40D}" presName="horz1" presStyleCnt="0"/>
      <dgm:spPr/>
    </dgm:pt>
    <dgm:pt modelId="{0366636B-FADB-4E23-967C-AA540EA1FFEE}" type="pres">
      <dgm:prSet presAssocID="{DC03C7AB-2FAE-4E43-9E15-3F996A5ED40D}" presName="tx1" presStyleLbl="revTx" presStyleIdx="2" presStyleCnt="4"/>
      <dgm:spPr/>
    </dgm:pt>
    <dgm:pt modelId="{6622D0FB-747F-4F92-8311-ED3C670A4F6E}" type="pres">
      <dgm:prSet presAssocID="{DC03C7AB-2FAE-4E43-9E15-3F996A5ED40D}" presName="vert1" presStyleCnt="0"/>
      <dgm:spPr/>
    </dgm:pt>
    <dgm:pt modelId="{68AB48B4-9760-4186-BCA8-A9E8969C3232}" type="pres">
      <dgm:prSet presAssocID="{BE7EFBC0-B128-46A9-913C-C9B794304F17}" presName="thickLine" presStyleLbl="alignNode1" presStyleIdx="3" presStyleCnt="4"/>
      <dgm:spPr/>
    </dgm:pt>
    <dgm:pt modelId="{0D4A90BD-64B8-48BE-AB81-B39A27DBE907}" type="pres">
      <dgm:prSet presAssocID="{BE7EFBC0-B128-46A9-913C-C9B794304F17}" presName="horz1" presStyleCnt="0"/>
      <dgm:spPr/>
    </dgm:pt>
    <dgm:pt modelId="{DADB45FD-C6DD-459B-99CC-B594F75D10D3}" type="pres">
      <dgm:prSet presAssocID="{BE7EFBC0-B128-46A9-913C-C9B794304F17}" presName="tx1" presStyleLbl="revTx" presStyleIdx="3" presStyleCnt="4"/>
      <dgm:spPr/>
    </dgm:pt>
    <dgm:pt modelId="{2A189939-D732-40E8-80BB-6D1D0440DC65}" type="pres">
      <dgm:prSet presAssocID="{BE7EFBC0-B128-46A9-913C-C9B794304F17}" presName="vert1" presStyleCnt="0"/>
      <dgm:spPr/>
    </dgm:pt>
  </dgm:ptLst>
  <dgm:cxnLst>
    <dgm:cxn modelId="{27DF7255-2508-4F59-917E-4AA420B3DF50}" type="presOf" srcId="{1936D107-24E6-4B71-AE08-BC0B92D5E9AC}" destId="{124409C3-1654-4695-AD55-AA611703A46F}" srcOrd="0" destOrd="0" presId="urn:microsoft.com/office/officeart/2008/layout/LinedList"/>
    <dgm:cxn modelId="{031A7256-01F8-45C2-8C2D-D3F4392EADB3}" srcId="{1936D107-24E6-4B71-AE08-BC0B92D5E9AC}" destId="{BE7EFBC0-B128-46A9-913C-C9B794304F17}" srcOrd="3" destOrd="0" parTransId="{3D672A63-F59E-455E-BD97-86F33BC4D1AA}" sibTransId="{7E03C22D-F5A6-4EC6-8FED-F79B2D5F4785}"/>
    <dgm:cxn modelId="{E476828A-1279-49A5-9353-737BE389EDD2}" type="presOf" srcId="{65D4BA7F-EBCB-46A0-9022-211E976F476D}" destId="{F9DD139E-05A2-4CC5-99D5-859AACEFF094}" srcOrd="0" destOrd="0" presId="urn:microsoft.com/office/officeart/2008/layout/LinedList"/>
    <dgm:cxn modelId="{D0249391-A58D-40D1-A09C-26DB1E8639DE}" srcId="{1936D107-24E6-4B71-AE08-BC0B92D5E9AC}" destId="{6359B1FB-06A7-4C92-9FB1-9CD376D69E2D}" srcOrd="0" destOrd="0" parTransId="{93DCE734-6770-40C9-95A2-8D78C9C10B34}" sibTransId="{949F5E11-00BE-4B7C-AFDF-D6482E2A7FA1}"/>
    <dgm:cxn modelId="{598532A7-6E1D-42BF-9848-23A2678B0B1D}" type="presOf" srcId="{BE7EFBC0-B128-46A9-913C-C9B794304F17}" destId="{DADB45FD-C6DD-459B-99CC-B594F75D10D3}" srcOrd="0" destOrd="0" presId="urn:microsoft.com/office/officeart/2008/layout/LinedList"/>
    <dgm:cxn modelId="{665681B1-9130-4A4E-B3CD-F57A9F17A76C}" srcId="{1936D107-24E6-4B71-AE08-BC0B92D5E9AC}" destId="{DC03C7AB-2FAE-4E43-9E15-3F996A5ED40D}" srcOrd="2" destOrd="0" parTransId="{56366D37-2BD7-41EF-B7D4-2FF9328C57BB}" sibTransId="{856B1433-EC83-4812-80E7-CD6DFCA6F40A}"/>
    <dgm:cxn modelId="{411D40BD-85AA-4BB1-B3E4-FF74A79CA2AA}" type="presOf" srcId="{6359B1FB-06A7-4C92-9FB1-9CD376D69E2D}" destId="{D36ED3A6-8184-4233-A47A-89BF74FE52FD}" srcOrd="0" destOrd="0" presId="urn:microsoft.com/office/officeart/2008/layout/LinedList"/>
    <dgm:cxn modelId="{61524BC9-B7A0-46D4-AED8-883ADBA262CF}" type="presOf" srcId="{DC03C7AB-2FAE-4E43-9E15-3F996A5ED40D}" destId="{0366636B-FADB-4E23-967C-AA540EA1FFEE}" srcOrd="0" destOrd="0" presId="urn:microsoft.com/office/officeart/2008/layout/LinedList"/>
    <dgm:cxn modelId="{828FC8DD-373C-4514-B438-8727EE5947EC}" srcId="{1936D107-24E6-4B71-AE08-BC0B92D5E9AC}" destId="{65D4BA7F-EBCB-46A0-9022-211E976F476D}" srcOrd="1" destOrd="0" parTransId="{20DC2087-497D-4833-B1A6-96A8509045D1}" sibTransId="{8A7172AD-8044-4F31-B4E8-217D8CC3FFA6}"/>
    <dgm:cxn modelId="{3AB530BE-3B65-4EFC-B224-810E7EE8D101}" type="presParOf" srcId="{124409C3-1654-4695-AD55-AA611703A46F}" destId="{7962A1DA-6569-4CA1-86EB-58A098D55ED4}" srcOrd="0" destOrd="0" presId="urn:microsoft.com/office/officeart/2008/layout/LinedList"/>
    <dgm:cxn modelId="{9EED4962-DEBD-44B8-B7F9-B599BA3097D6}" type="presParOf" srcId="{124409C3-1654-4695-AD55-AA611703A46F}" destId="{0B809B02-7815-4B14-88AF-925B984D0099}" srcOrd="1" destOrd="0" presId="urn:microsoft.com/office/officeart/2008/layout/LinedList"/>
    <dgm:cxn modelId="{3A79EA4D-FCA1-4DD6-BA76-3F39016095B7}" type="presParOf" srcId="{0B809B02-7815-4B14-88AF-925B984D0099}" destId="{D36ED3A6-8184-4233-A47A-89BF74FE52FD}" srcOrd="0" destOrd="0" presId="urn:microsoft.com/office/officeart/2008/layout/LinedList"/>
    <dgm:cxn modelId="{8F6EFF4D-B6E7-414A-AE7E-FD35A7AC3390}" type="presParOf" srcId="{0B809B02-7815-4B14-88AF-925B984D0099}" destId="{58CFC39F-7789-4131-BA72-39803308CE5B}" srcOrd="1" destOrd="0" presId="urn:microsoft.com/office/officeart/2008/layout/LinedList"/>
    <dgm:cxn modelId="{BAE34582-A470-4FC2-A23F-B1BE029E2688}" type="presParOf" srcId="{124409C3-1654-4695-AD55-AA611703A46F}" destId="{CB541509-11FC-47BA-8C6B-F4E02DE84E69}" srcOrd="2" destOrd="0" presId="urn:microsoft.com/office/officeart/2008/layout/LinedList"/>
    <dgm:cxn modelId="{0CB45B03-42DF-43C8-A57F-909CA5E7296A}" type="presParOf" srcId="{124409C3-1654-4695-AD55-AA611703A46F}" destId="{6DE44DB6-3020-4A17-9F3F-29E1B297D850}" srcOrd="3" destOrd="0" presId="urn:microsoft.com/office/officeart/2008/layout/LinedList"/>
    <dgm:cxn modelId="{487F80B0-0D21-47E4-BFC0-D59B788911DC}" type="presParOf" srcId="{6DE44DB6-3020-4A17-9F3F-29E1B297D850}" destId="{F9DD139E-05A2-4CC5-99D5-859AACEFF094}" srcOrd="0" destOrd="0" presId="urn:microsoft.com/office/officeart/2008/layout/LinedList"/>
    <dgm:cxn modelId="{D78C7E1B-C76F-433F-8431-F62A03BC43F7}" type="presParOf" srcId="{6DE44DB6-3020-4A17-9F3F-29E1B297D850}" destId="{69C2C40F-DD49-4459-AF98-58CFE448EC19}" srcOrd="1" destOrd="0" presId="urn:microsoft.com/office/officeart/2008/layout/LinedList"/>
    <dgm:cxn modelId="{7F33C236-68B8-4A19-A6BD-A06DEB8B3410}" type="presParOf" srcId="{124409C3-1654-4695-AD55-AA611703A46F}" destId="{C2AD645C-DA2E-4626-815C-CCDBD74509F6}" srcOrd="4" destOrd="0" presId="urn:microsoft.com/office/officeart/2008/layout/LinedList"/>
    <dgm:cxn modelId="{759FB86C-A97F-4D73-A313-6E77A512A59A}" type="presParOf" srcId="{124409C3-1654-4695-AD55-AA611703A46F}" destId="{E93D0732-8D30-4ECE-96FD-CD1681A87DD7}" srcOrd="5" destOrd="0" presId="urn:microsoft.com/office/officeart/2008/layout/LinedList"/>
    <dgm:cxn modelId="{381CF3B8-C8D3-47F4-998C-305376F6F230}" type="presParOf" srcId="{E93D0732-8D30-4ECE-96FD-CD1681A87DD7}" destId="{0366636B-FADB-4E23-967C-AA540EA1FFEE}" srcOrd="0" destOrd="0" presId="urn:microsoft.com/office/officeart/2008/layout/LinedList"/>
    <dgm:cxn modelId="{F319DA23-AACA-4420-A2C1-9F0A6862C70F}" type="presParOf" srcId="{E93D0732-8D30-4ECE-96FD-CD1681A87DD7}" destId="{6622D0FB-747F-4F92-8311-ED3C670A4F6E}" srcOrd="1" destOrd="0" presId="urn:microsoft.com/office/officeart/2008/layout/LinedList"/>
    <dgm:cxn modelId="{8A94D27D-6F38-4BD5-AE99-869B00799FD8}" type="presParOf" srcId="{124409C3-1654-4695-AD55-AA611703A46F}" destId="{68AB48B4-9760-4186-BCA8-A9E8969C3232}" srcOrd="6" destOrd="0" presId="urn:microsoft.com/office/officeart/2008/layout/LinedList"/>
    <dgm:cxn modelId="{875CE68A-D83C-40EB-A5E3-F3DAACCED493}" type="presParOf" srcId="{124409C3-1654-4695-AD55-AA611703A46F}" destId="{0D4A90BD-64B8-48BE-AB81-B39A27DBE907}" srcOrd="7" destOrd="0" presId="urn:microsoft.com/office/officeart/2008/layout/LinedList"/>
    <dgm:cxn modelId="{B438724F-3C92-4817-B5F3-D0A059860252}" type="presParOf" srcId="{0D4A90BD-64B8-48BE-AB81-B39A27DBE907}" destId="{DADB45FD-C6DD-459B-99CC-B594F75D10D3}" srcOrd="0" destOrd="0" presId="urn:microsoft.com/office/officeart/2008/layout/LinedList"/>
    <dgm:cxn modelId="{98BCF5A5-A9D8-4488-8A3C-BE13308DC41C}" type="presParOf" srcId="{0D4A90BD-64B8-48BE-AB81-B39A27DBE907}" destId="{2A189939-D732-40E8-80BB-6D1D0440DC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9CF81A-2E66-4773-93C6-E84EB9136B47}" type="doc">
      <dgm:prSet loTypeId="urn:microsoft.com/office/officeart/2005/8/layout/vProcess5" loCatId="process" qsTypeId="urn:microsoft.com/office/officeart/2005/8/quickstyle/simple3" qsCatId="simple" csTypeId="urn:microsoft.com/office/officeart/2005/8/colors/colorful5" csCatId="colorful" phldr="1"/>
      <dgm:spPr/>
      <dgm:t>
        <a:bodyPr/>
        <a:lstStyle/>
        <a:p>
          <a:endParaRPr lang="en-US"/>
        </a:p>
      </dgm:t>
    </dgm:pt>
    <dgm:pt modelId="{C241C6B2-5D45-47A3-9661-5BC074204EAE}">
      <dgm:prSet/>
      <dgm:spPr/>
      <dgm:t>
        <a:bodyPr/>
        <a:lstStyle/>
        <a:p>
          <a:r>
            <a:rPr lang="en-US" dirty="0"/>
            <a:t>Ideally, to improve a machine learning algorithm, we would like to decrease bias AND decrease variance.</a:t>
          </a:r>
        </a:p>
      </dgm:t>
    </dgm:pt>
    <dgm:pt modelId="{CCD5FA75-B4B1-4884-95F3-41357FAE3E5D}" type="parTrans" cxnId="{A96D4343-6622-4ED8-9576-5A3B486BE423}">
      <dgm:prSet/>
      <dgm:spPr/>
      <dgm:t>
        <a:bodyPr/>
        <a:lstStyle/>
        <a:p>
          <a:endParaRPr lang="en-US"/>
        </a:p>
      </dgm:t>
    </dgm:pt>
    <dgm:pt modelId="{492BF804-A6BD-4A54-A7BB-423A60B65C8C}" type="sibTrans" cxnId="{A96D4343-6622-4ED8-9576-5A3B486BE423}">
      <dgm:prSet/>
      <dgm:spPr/>
      <dgm:t>
        <a:bodyPr/>
        <a:lstStyle/>
        <a:p>
          <a:endParaRPr lang="en-US"/>
        </a:p>
      </dgm:t>
    </dgm:pt>
    <dgm:pt modelId="{3C824202-A416-49ED-8352-45923FBB5AC0}">
      <dgm:prSet/>
      <dgm:spPr/>
      <dgm:t>
        <a:bodyPr/>
        <a:lstStyle/>
        <a:p>
          <a:r>
            <a:rPr lang="en-US"/>
            <a:t>Unfortunately, a decrease in bias often results in an increase in variance and vice-versa.</a:t>
          </a:r>
        </a:p>
      </dgm:t>
    </dgm:pt>
    <dgm:pt modelId="{22243001-1409-4F34-B083-DB25E6A0B157}" type="parTrans" cxnId="{FE97BA56-8379-4CAE-A8E0-7C4CA24B0270}">
      <dgm:prSet/>
      <dgm:spPr/>
      <dgm:t>
        <a:bodyPr/>
        <a:lstStyle/>
        <a:p>
          <a:endParaRPr lang="en-US"/>
        </a:p>
      </dgm:t>
    </dgm:pt>
    <dgm:pt modelId="{356F5724-ED54-498E-A4BA-18BF2B23591F}" type="sibTrans" cxnId="{FE97BA56-8379-4CAE-A8E0-7C4CA24B0270}">
      <dgm:prSet/>
      <dgm:spPr/>
      <dgm:t>
        <a:bodyPr/>
        <a:lstStyle/>
        <a:p>
          <a:endParaRPr lang="en-US"/>
        </a:p>
      </dgm:t>
    </dgm:pt>
    <dgm:pt modelId="{EB250F64-63A1-4B0C-A975-DCA47C9194F1}" type="pres">
      <dgm:prSet presAssocID="{399CF81A-2E66-4773-93C6-E84EB9136B47}" presName="outerComposite" presStyleCnt="0">
        <dgm:presLayoutVars>
          <dgm:chMax val="5"/>
          <dgm:dir/>
          <dgm:resizeHandles val="exact"/>
        </dgm:presLayoutVars>
      </dgm:prSet>
      <dgm:spPr/>
    </dgm:pt>
    <dgm:pt modelId="{5536620E-58FC-4854-A903-66A65266E2C4}" type="pres">
      <dgm:prSet presAssocID="{399CF81A-2E66-4773-93C6-E84EB9136B47}" presName="dummyMaxCanvas" presStyleCnt="0">
        <dgm:presLayoutVars/>
      </dgm:prSet>
      <dgm:spPr/>
    </dgm:pt>
    <dgm:pt modelId="{C698B360-D0F6-4DA4-A621-44F0C23484DA}" type="pres">
      <dgm:prSet presAssocID="{399CF81A-2E66-4773-93C6-E84EB9136B47}" presName="TwoNodes_1" presStyleLbl="node1" presStyleIdx="0" presStyleCnt="2">
        <dgm:presLayoutVars>
          <dgm:bulletEnabled val="1"/>
        </dgm:presLayoutVars>
      </dgm:prSet>
      <dgm:spPr/>
    </dgm:pt>
    <dgm:pt modelId="{95669ECC-8850-4429-A88A-800DBEFEE8FF}" type="pres">
      <dgm:prSet presAssocID="{399CF81A-2E66-4773-93C6-E84EB9136B47}" presName="TwoNodes_2" presStyleLbl="node1" presStyleIdx="1" presStyleCnt="2">
        <dgm:presLayoutVars>
          <dgm:bulletEnabled val="1"/>
        </dgm:presLayoutVars>
      </dgm:prSet>
      <dgm:spPr/>
    </dgm:pt>
    <dgm:pt modelId="{402A4665-A4FB-442E-A52B-082B5189F9C5}" type="pres">
      <dgm:prSet presAssocID="{399CF81A-2E66-4773-93C6-E84EB9136B47}" presName="TwoConn_1-2" presStyleLbl="fgAccFollowNode1" presStyleIdx="0" presStyleCnt="1">
        <dgm:presLayoutVars>
          <dgm:bulletEnabled val="1"/>
        </dgm:presLayoutVars>
      </dgm:prSet>
      <dgm:spPr/>
    </dgm:pt>
    <dgm:pt modelId="{F7AF0095-6149-44C2-9F36-2E21AE77E49B}" type="pres">
      <dgm:prSet presAssocID="{399CF81A-2E66-4773-93C6-E84EB9136B47}" presName="TwoNodes_1_text" presStyleLbl="node1" presStyleIdx="1" presStyleCnt="2">
        <dgm:presLayoutVars>
          <dgm:bulletEnabled val="1"/>
        </dgm:presLayoutVars>
      </dgm:prSet>
      <dgm:spPr/>
    </dgm:pt>
    <dgm:pt modelId="{A0B9D49E-333B-427D-B50E-29439483D06D}" type="pres">
      <dgm:prSet presAssocID="{399CF81A-2E66-4773-93C6-E84EB9136B47}" presName="TwoNodes_2_text" presStyleLbl="node1" presStyleIdx="1" presStyleCnt="2">
        <dgm:presLayoutVars>
          <dgm:bulletEnabled val="1"/>
        </dgm:presLayoutVars>
      </dgm:prSet>
      <dgm:spPr/>
    </dgm:pt>
  </dgm:ptLst>
  <dgm:cxnLst>
    <dgm:cxn modelId="{A96D4343-6622-4ED8-9576-5A3B486BE423}" srcId="{399CF81A-2E66-4773-93C6-E84EB9136B47}" destId="{C241C6B2-5D45-47A3-9661-5BC074204EAE}" srcOrd="0" destOrd="0" parTransId="{CCD5FA75-B4B1-4884-95F3-41357FAE3E5D}" sibTransId="{492BF804-A6BD-4A54-A7BB-423A60B65C8C}"/>
    <dgm:cxn modelId="{E5712D4A-034E-4200-A5DA-3E2B5BEFC2E9}" type="presOf" srcId="{C241C6B2-5D45-47A3-9661-5BC074204EAE}" destId="{C698B360-D0F6-4DA4-A621-44F0C23484DA}" srcOrd="0" destOrd="0" presId="urn:microsoft.com/office/officeart/2005/8/layout/vProcess5"/>
    <dgm:cxn modelId="{FE97BA56-8379-4CAE-A8E0-7C4CA24B0270}" srcId="{399CF81A-2E66-4773-93C6-E84EB9136B47}" destId="{3C824202-A416-49ED-8352-45923FBB5AC0}" srcOrd="1" destOrd="0" parTransId="{22243001-1409-4F34-B083-DB25E6A0B157}" sibTransId="{356F5724-ED54-498E-A4BA-18BF2B23591F}"/>
    <dgm:cxn modelId="{7D2F5995-4E05-4502-99CC-542096705835}" type="presOf" srcId="{3C824202-A416-49ED-8352-45923FBB5AC0}" destId="{A0B9D49E-333B-427D-B50E-29439483D06D}" srcOrd="1" destOrd="0" presId="urn:microsoft.com/office/officeart/2005/8/layout/vProcess5"/>
    <dgm:cxn modelId="{EAA05CC7-7E2F-4E9F-93FB-83E5BEF3B700}" type="presOf" srcId="{399CF81A-2E66-4773-93C6-E84EB9136B47}" destId="{EB250F64-63A1-4B0C-A975-DCA47C9194F1}" srcOrd="0" destOrd="0" presId="urn:microsoft.com/office/officeart/2005/8/layout/vProcess5"/>
    <dgm:cxn modelId="{8FED88CB-9E56-4CAD-B1B6-D4627ABBE546}" type="presOf" srcId="{3C824202-A416-49ED-8352-45923FBB5AC0}" destId="{95669ECC-8850-4429-A88A-800DBEFEE8FF}" srcOrd="0" destOrd="0" presId="urn:microsoft.com/office/officeart/2005/8/layout/vProcess5"/>
    <dgm:cxn modelId="{DAE702E1-C65F-4695-8E0F-003964A99619}" type="presOf" srcId="{C241C6B2-5D45-47A3-9661-5BC074204EAE}" destId="{F7AF0095-6149-44C2-9F36-2E21AE77E49B}" srcOrd="1" destOrd="0" presId="urn:microsoft.com/office/officeart/2005/8/layout/vProcess5"/>
    <dgm:cxn modelId="{933D2AF2-8D18-440E-8DBD-EB40F3CCD3E8}" type="presOf" srcId="{492BF804-A6BD-4A54-A7BB-423A60B65C8C}" destId="{402A4665-A4FB-442E-A52B-082B5189F9C5}" srcOrd="0" destOrd="0" presId="urn:microsoft.com/office/officeart/2005/8/layout/vProcess5"/>
    <dgm:cxn modelId="{646CA0CD-ECC7-4625-8731-014D08AE1274}" type="presParOf" srcId="{EB250F64-63A1-4B0C-A975-DCA47C9194F1}" destId="{5536620E-58FC-4854-A903-66A65266E2C4}" srcOrd="0" destOrd="0" presId="urn:microsoft.com/office/officeart/2005/8/layout/vProcess5"/>
    <dgm:cxn modelId="{6E9F8272-E0FE-4499-BDF5-638C5242C82F}" type="presParOf" srcId="{EB250F64-63A1-4B0C-A975-DCA47C9194F1}" destId="{C698B360-D0F6-4DA4-A621-44F0C23484DA}" srcOrd="1" destOrd="0" presId="urn:microsoft.com/office/officeart/2005/8/layout/vProcess5"/>
    <dgm:cxn modelId="{941AD6BF-4459-45FE-9DE1-C36621ACF5A6}" type="presParOf" srcId="{EB250F64-63A1-4B0C-A975-DCA47C9194F1}" destId="{95669ECC-8850-4429-A88A-800DBEFEE8FF}" srcOrd="2" destOrd="0" presId="urn:microsoft.com/office/officeart/2005/8/layout/vProcess5"/>
    <dgm:cxn modelId="{51D969D2-351D-4B2E-B889-798940A25384}" type="presParOf" srcId="{EB250F64-63A1-4B0C-A975-DCA47C9194F1}" destId="{402A4665-A4FB-442E-A52B-082B5189F9C5}" srcOrd="3" destOrd="0" presId="urn:microsoft.com/office/officeart/2005/8/layout/vProcess5"/>
    <dgm:cxn modelId="{B71A33E0-3F81-4506-BB6D-A4432D8952CA}" type="presParOf" srcId="{EB250F64-63A1-4B0C-A975-DCA47C9194F1}" destId="{F7AF0095-6149-44C2-9F36-2E21AE77E49B}" srcOrd="4" destOrd="0" presId="urn:microsoft.com/office/officeart/2005/8/layout/vProcess5"/>
    <dgm:cxn modelId="{7BC467D2-03F9-4B16-A687-0F4F11155864}" type="presParOf" srcId="{EB250F64-63A1-4B0C-A975-DCA47C9194F1}" destId="{A0B9D49E-333B-427D-B50E-29439483D06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BF754E-24FF-4A74-BBBA-0ABCC8E45447}" type="doc">
      <dgm:prSet loTypeId="urn:microsoft.com/office/officeart/2008/layout/LinedList" loCatId="list" qsTypeId="urn:microsoft.com/office/officeart/2005/8/quickstyle/simple5" qsCatId="simple" csTypeId="urn:microsoft.com/office/officeart/2005/8/colors/accent3_1" csCatId="accent3"/>
      <dgm:spPr/>
      <dgm:t>
        <a:bodyPr/>
        <a:lstStyle/>
        <a:p>
          <a:endParaRPr lang="en-US"/>
        </a:p>
      </dgm:t>
    </dgm:pt>
    <dgm:pt modelId="{629C080A-E871-4EC1-83CB-A714A3565222}">
      <dgm:prSet/>
      <dgm:spPr/>
      <dgm:t>
        <a:bodyPr/>
        <a:lstStyle/>
        <a:p>
          <a:r>
            <a:rPr lang="en-US"/>
            <a:t>Overfitting is said to occur when the test set error is much greater than the  training set error.</a:t>
          </a:r>
        </a:p>
      </dgm:t>
    </dgm:pt>
    <dgm:pt modelId="{C703398D-01F8-4044-B2E3-AB8CFB67AFFA}" type="parTrans" cxnId="{EE8216FC-923B-44BF-A7F5-F3A2D15538E9}">
      <dgm:prSet/>
      <dgm:spPr/>
      <dgm:t>
        <a:bodyPr/>
        <a:lstStyle/>
        <a:p>
          <a:endParaRPr lang="en-US"/>
        </a:p>
      </dgm:t>
    </dgm:pt>
    <dgm:pt modelId="{3706314A-881A-4630-9751-DC388F4A4604}" type="sibTrans" cxnId="{EE8216FC-923B-44BF-A7F5-F3A2D15538E9}">
      <dgm:prSet/>
      <dgm:spPr/>
      <dgm:t>
        <a:bodyPr/>
        <a:lstStyle/>
        <a:p>
          <a:endParaRPr lang="en-US"/>
        </a:p>
      </dgm:t>
    </dgm:pt>
    <dgm:pt modelId="{7C736AC0-B044-4D80-8024-72DC33CA90E0}">
      <dgm:prSet/>
      <dgm:spPr/>
      <dgm:t>
        <a:bodyPr/>
        <a:lstStyle/>
        <a:p>
          <a:r>
            <a:rPr lang="en-US"/>
            <a:t>The greater the complexity of a model, the more likely it is to fit noise or spurious patterns in the training data.</a:t>
          </a:r>
        </a:p>
      </dgm:t>
    </dgm:pt>
    <dgm:pt modelId="{C631E8F2-0A5E-4D0C-8ED0-354E313130DF}" type="parTrans" cxnId="{A3D416E4-5EC9-4120-AD40-8D987F18151E}">
      <dgm:prSet/>
      <dgm:spPr/>
      <dgm:t>
        <a:bodyPr/>
        <a:lstStyle/>
        <a:p>
          <a:endParaRPr lang="en-US"/>
        </a:p>
      </dgm:t>
    </dgm:pt>
    <dgm:pt modelId="{9E16FCA2-C8CB-436F-B2F6-07A987D811DE}" type="sibTrans" cxnId="{A3D416E4-5EC9-4120-AD40-8D987F18151E}">
      <dgm:prSet/>
      <dgm:spPr/>
      <dgm:t>
        <a:bodyPr/>
        <a:lstStyle/>
        <a:p>
          <a:endParaRPr lang="en-US"/>
        </a:p>
      </dgm:t>
    </dgm:pt>
    <dgm:pt modelId="{76F04BD4-1C95-43EB-89DB-68AB4A510F09}">
      <dgm:prSet/>
      <dgm:spPr/>
      <dgm:t>
        <a:bodyPr/>
        <a:lstStyle/>
        <a:p>
          <a:r>
            <a:rPr lang="en-US"/>
            <a:t>A simpler model is more immune to noise, but it unable to capture more complex relationships.</a:t>
          </a:r>
        </a:p>
      </dgm:t>
    </dgm:pt>
    <dgm:pt modelId="{31171AAC-81B0-419F-AD1B-83C623ECA600}" type="parTrans" cxnId="{21077A51-D8C3-4E49-9DF6-6B1B5D315565}">
      <dgm:prSet/>
      <dgm:spPr/>
      <dgm:t>
        <a:bodyPr/>
        <a:lstStyle/>
        <a:p>
          <a:endParaRPr lang="en-US"/>
        </a:p>
      </dgm:t>
    </dgm:pt>
    <dgm:pt modelId="{2CDCA6F0-ABB0-45FF-A02E-677298EFFB42}" type="sibTrans" cxnId="{21077A51-D8C3-4E49-9DF6-6B1B5D315565}">
      <dgm:prSet/>
      <dgm:spPr/>
      <dgm:t>
        <a:bodyPr/>
        <a:lstStyle/>
        <a:p>
          <a:endParaRPr lang="en-US"/>
        </a:p>
      </dgm:t>
    </dgm:pt>
    <dgm:pt modelId="{48330E7E-9187-437A-AC98-7448A20FF879}">
      <dgm:prSet/>
      <dgm:spPr/>
      <dgm:t>
        <a:bodyPr/>
        <a:lstStyle/>
        <a:p>
          <a:r>
            <a:rPr lang="en-US"/>
            <a:t>So the game becomes finding an optimal balance between bias and variance.</a:t>
          </a:r>
        </a:p>
      </dgm:t>
    </dgm:pt>
    <dgm:pt modelId="{1B773606-8E1D-4CFA-9DE5-274716B8B5CC}" type="parTrans" cxnId="{FE841000-4766-4E5B-A348-73E870FEDCD7}">
      <dgm:prSet/>
      <dgm:spPr/>
      <dgm:t>
        <a:bodyPr/>
        <a:lstStyle/>
        <a:p>
          <a:endParaRPr lang="en-US"/>
        </a:p>
      </dgm:t>
    </dgm:pt>
    <dgm:pt modelId="{16F0F401-5429-4627-A41A-7ED17BC32AD4}" type="sibTrans" cxnId="{FE841000-4766-4E5B-A348-73E870FEDCD7}">
      <dgm:prSet/>
      <dgm:spPr/>
      <dgm:t>
        <a:bodyPr/>
        <a:lstStyle/>
        <a:p>
          <a:endParaRPr lang="en-US"/>
        </a:p>
      </dgm:t>
    </dgm:pt>
    <dgm:pt modelId="{0BAF2BAC-F5AF-45E3-B1DB-39FC823B6099}" type="pres">
      <dgm:prSet presAssocID="{E0BF754E-24FF-4A74-BBBA-0ABCC8E45447}" presName="vert0" presStyleCnt="0">
        <dgm:presLayoutVars>
          <dgm:dir/>
          <dgm:animOne val="branch"/>
          <dgm:animLvl val="lvl"/>
        </dgm:presLayoutVars>
      </dgm:prSet>
      <dgm:spPr/>
    </dgm:pt>
    <dgm:pt modelId="{3D9EDA70-7895-4864-A54F-0FAB0E9049FC}" type="pres">
      <dgm:prSet presAssocID="{629C080A-E871-4EC1-83CB-A714A3565222}" presName="thickLine" presStyleLbl="alignNode1" presStyleIdx="0" presStyleCnt="4"/>
      <dgm:spPr/>
    </dgm:pt>
    <dgm:pt modelId="{52EC24E0-58E3-409D-B4EB-2B5BF3A72CCB}" type="pres">
      <dgm:prSet presAssocID="{629C080A-E871-4EC1-83CB-A714A3565222}" presName="horz1" presStyleCnt="0"/>
      <dgm:spPr/>
    </dgm:pt>
    <dgm:pt modelId="{D686C804-6857-4D70-81A6-20318708E51F}" type="pres">
      <dgm:prSet presAssocID="{629C080A-E871-4EC1-83CB-A714A3565222}" presName="tx1" presStyleLbl="revTx" presStyleIdx="0" presStyleCnt="4"/>
      <dgm:spPr/>
    </dgm:pt>
    <dgm:pt modelId="{8CAED5A9-118D-4E85-8173-A9050C2466F2}" type="pres">
      <dgm:prSet presAssocID="{629C080A-E871-4EC1-83CB-A714A3565222}" presName="vert1" presStyleCnt="0"/>
      <dgm:spPr/>
    </dgm:pt>
    <dgm:pt modelId="{70D31CA3-6132-484C-8EC2-3A8EC790D190}" type="pres">
      <dgm:prSet presAssocID="{7C736AC0-B044-4D80-8024-72DC33CA90E0}" presName="thickLine" presStyleLbl="alignNode1" presStyleIdx="1" presStyleCnt="4"/>
      <dgm:spPr/>
    </dgm:pt>
    <dgm:pt modelId="{1D59F30E-A70C-4E36-A79B-EE7C712F127F}" type="pres">
      <dgm:prSet presAssocID="{7C736AC0-B044-4D80-8024-72DC33CA90E0}" presName="horz1" presStyleCnt="0"/>
      <dgm:spPr/>
    </dgm:pt>
    <dgm:pt modelId="{52E60173-4DC8-4F4B-8A4A-AFB757E1412E}" type="pres">
      <dgm:prSet presAssocID="{7C736AC0-B044-4D80-8024-72DC33CA90E0}" presName="tx1" presStyleLbl="revTx" presStyleIdx="1" presStyleCnt="4"/>
      <dgm:spPr/>
    </dgm:pt>
    <dgm:pt modelId="{EA17E01E-83BA-418F-BFDD-7C7A71B820E4}" type="pres">
      <dgm:prSet presAssocID="{7C736AC0-B044-4D80-8024-72DC33CA90E0}" presName="vert1" presStyleCnt="0"/>
      <dgm:spPr/>
    </dgm:pt>
    <dgm:pt modelId="{AC2A90AA-9A79-4E99-96BC-67DB96A42D32}" type="pres">
      <dgm:prSet presAssocID="{76F04BD4-1C95-43EB-89DB-68AB4A510F09}" presName="thickLine" presStyleLbl="alignNode1" presStyleIdx="2" presStyleCnt="4"/>
      <dgm:spPr/>
    </dgm:pt>
    <dgm:pt modelId="{0B7F301E-F1CD-4A3A-A18B-B8DB208A30E1}" type="pres">
      <dgm:prSet presAssocID="{76F04BD4-1C95-43EB-89DB-68AB4A510F09}" presName="horz1" presStyleCnt="0"/>
      <dgm:spPr/>
    </dgm:pt>
    <dgm:pt modelId="{43E2B6C2-33B0-4A16-9505-DC73B6F0326D}" type="pres">
      <dgm:prSet presAssocID="{76F04BD4-1C95-43EB-89DB-68AB4A510F09}" presName="tx1" presStyleLbl="revTx" presStyleIdx="2" presStyleCnt="4"/>
      <dgm:spPr/>
    </dgm:pt>
    <dgm:pt modelId="{D782603B-A842-4E45-ABC2-F976585D8DF5}" type="pres">
      <dgm:prSet presAssocID="{76F04BD4-1C95-43EB-89DB-68AB4A510F09}" presName="vert1" presStyleCnt="0"/>
      <dgm:spPr/>
    </dgm:pt>
    <dgm:pt modelId="{D9321AFA-2C90-4BA4-86DF-507D6E97CA6F}" type="pres">
      <dgm:prSet presAssocID="{48330E7E-9187-437A-AC98-7448A20FF879}" presName="thickLine" presStyleLbl="alignNode1" presStyleIdx="3" presStyleCnt="4"/>
      <dgm:spPr/>
    </dgm:pt>
    <dgm:pt modelId="{0FDF1718-7145-4DC6-8EE4-9E89DDB59A5B}" type="pres">
      <dgm:prSet presAssocID="{48330E7E-9187-437A-AC98-7448A20FF879}" presName="horz1" presStyleCnt="0"/>
      <dgm:spPr/>
    </dgm:pt>
    <dgm:pt modelId="{293D95CC-F0D1-4931-97E1-46DF2357BF64}" type="pres">
      <dgm:prSet presAssocID="{48330E7E-9187-437A-AC98-7448A20FF879}" presName="tx1" presStyleLbl="revTx" presStyleIdx="3" presStyleCnt="4"/>
      <dgm:spPr/>
    </dgm:pt>
    <dgm:pt modelId="{C30D813B-E610-4928-BF98-B5912169D293}" type="pres">
      <dgm:prSet presAssocID="{48330E7E-9187-437A-AC98-7448A20FF879}" presName="vert1" presStyleCnt="0"/>
      <dgm:spPr/>
    </dgm:pt>
  </dgm:ptLst>
  <dgm:cxnLst>
    <dgm:cxn modelId="{FE841000-4766-4E5B-A348-73E870FEDCD7}" srcId="{E0BF754E-24FF-4A74-BBBA-0ABCC8E45447}" destId="{48330E7E-9187-437A-AC98-7448A20FF879}" srcOrd="3" destOrd="0" parTransId="{1B773606-8E1D-4CFA-9DE5-274716B8B5CC}" sibTransId="{16F0F401-5429-4627-A41A-7ED17BC32AD4}"/>
    <dgm:cxn modelId="{490F6E02-4A63-45E3-8EAB-C7BA1E6F8EC3}" type="presOf" srcId="{48330E7E-9187-437A-AC98-7448A20FF879}" destId="{293D95CC-F0D1-4931-97E1-46DF2357BF64}" srcOrd="0" destOrd="0" presId="urn:microsoft.com/office/officeart/2008/layout/LinedList"/>
    <dgm:cxn modelId="{4E0FD02A-F1A6-4CA0-A8A0-E0818A187495}" type="presOf" srcId="{E0BF754E-24FF-4A74-BBBA-0ABCC8E45447}" destId="{0BAF2BAC-F5AF-45E3-B1DB-39FC823B6099}" srcOrd="0" destOrd="0" presId="urn:microsoft.com/office/officeart/2008/layout/LinedList"/>
    <dgm:cxn modelId="{21077A51-D8C3-4E49-9DF6-6B1B5D315565}" srcId="{E0BF754E-24FF-4A74-BBBA-0ABCC8E45447}" destId="{76F04BD4-1C95-43EB-89DB-68AB4A510F09}" srcOrd="2" destOrd="0" parTransId="{31171AAC-81B0-419F-AD1B-83C623ECA600}" sibTransId="{2CDCA6F0-ABB0-45FF-A02E-677298EFFB42}"/>
    <dgm:cxn modelId="{047457A0-F2F9-4231-9FBB-36C0A83D58E0}" type="presOf" srcId="{76F04BD4-1C95-43EB-89DB-68AB4A510F09}" destId="{43E2B6C2-33B0-4A16-9505-DC73B6F0326D}" srcOrd="0" destOrd="0" presId="urn:microsoft.com/office/officeart/2008/layout/LinedList"/>
    <dgm:cxn modelId="{56286DC5-C7FF-43D7-9BEE-8AA29FA6A92E}" type="presOf" srcId="{629C080A-E871-4EC1-83CB-A714A3565222}" destId="{D686C804-6857-4D70-81A6-20318708E51F}" srcOrd="0" destOrd="0" presId="urn:microsoft.com/office/officeart/2008/layout/LinedList"/>
    <dgm:cxn modelId="{0EAAE5CD-7626-4D0D-A036-9FB386DCAE55}" type="presOf" srcId="{7C736AC0-B044-4D80-8024-72DC33CA90E0}" destId="{52E60173-4DC8-4F4B-8A4A-AFB757E1412E}" srcOrd="0" destOrd="0" presId="urn:microsoft.com/office/officeart/2008/layout/LinedList"/>
    <dgm:cxn modelId="{A3D416E4-5EC9-4120-AD40-8D987F18151E}" srcId="{E0BF754E-24FF-4A74-BBBA-0ABCC8E45447}" destId="{7C736AC0-B044-4D80-8024-72DC33CA90E0}" srcOrd="1" destOrd="0" parTransId="{C631E8F2-0A5E-4D0C-8ED0-354E313130DF}" sibTransId="{9E16FCA2-C8CB-436F-B2F6-07A987D811DE}"/>
    <dgm:cxn modelId="{EE8216FC-923B-44BF-A7F5-F3A2D15538E9}" srcId="{E0BF754E-24FF-4A74-BBBA-0ABCC8E45447}" destId="{629C080A-E871-4EC1-83CB-A714A3565222}" srcOrd="0" destOrd="0" parTransId="{C703398D-01F8-4044-B2E3-AB8CFB67AFFA}" sibTransId="{3706314A-881A-4630-9751-DC388F4A4604}"/>
    <dgm:cxn modelId="{4F031992-08DD-4211-996E-A44438B1BF56}" type="presParOf" srcId="{0BAF2BAC-F5AF-45E3-B1DB-39FC823B6099}" destId="{3D9EDA70-7895-4864-A54F-0FAB0E9049FC}" srcOrd="0" destOrd="0" presId="urn:microsoft.com/office/officeart/2008/layout/LinedList"/>
    <dgm:cxn modelId="{D5588881-C98D-4798-AD68-2BD2CB953F0D}" type="presParOf" srcId="{0BAF2BAC-F5AF-45E3-B1DB-39FC823B6099}" destId="{52EC24E0-58E3-409D-B4EB-2B5BF3A72CCB}" srcOrd="1" destOrd="0" presId="urn:microsoft.com/office/officeart/2008/layout/LinedList"/>
    <dgm:cxn modelId="{273D2D63-F022-4C49-A060-A6387DC9247D}" type="presParOf" srcId="{52EC24E0-58E3-409D-B4EB-2B5BF3A72CCB}" destId="{D686C804-6857-4D70-81A6-20318708E51F}" srcOrd="0" destOrd="0" presId="urn:microsoft.com/office/officeart/2008/layout/LinedList"/>
    <dgm:cxn modelId="{DD8BCEF1-41FA-4226-B459-55C3339D6295}" type="presParOf" srcId="{52EC24E0-58E3-409D-B4EB-2B5BF3A72CCB}" destId="{8CAED5A9-118D-4E85-8173-A9050C2466F2}" srcOrd="1" destOrd="0" presId="urn:microsoft.com/office/officeart/2008/layout/LinedList"/>
    <dgm:cxn modelId="{FA38806F-677C-4EB1-BFAC-55BF37FD1D2F}" type="presParOf" srcId="{0BAF2BAC-F5AF-45E3-B1DB-39FC823B6099}" destId="{70D31CA3-6132-484C-8EC2-3A8EC790D190}" srcOrd="2" destOrd="0" presId="urn:microsoft.com/office/officeart/2008/layout/LinedList"/>
    <dgm:cxn modelId="{3474B010-FF3A-43B8-A75D-15BA8AE079A3}" type="presParOf" srcId="{0BAF2BAC-F5AF-45E3-B1DB-39FC823B6099}" destId="{1D59F30E-A70C-4E36-A79B-EE7C712F127F}" srcOrd="3" destOrd="0" presId="urn:microsoft.com/office/officeart/2008/layout/LinedList"/>
    <dgm:cxn modelId="{0A403F83-4135-40A8-BB91-6ECD6FFE18B8}" type="presParOf" srcId="{1D59F30E-A70C-4E36-A79B-EE7C712F127F}" destId="{52E60173-4DC8-4F4B-8A4A-AFB757E1412E}" srcOrd="0" destOrd="0" presId="urn:microsoft.com/office/officeart/2008/layout/LinedList"/>
    <dgm:cxn modelId="{E26FAEFE-5DBB-466F-94B4-5593F04CE531}" type="presParOf" srcId="{1D59F30E-A70C-4E36-A79B-EE7C712F127F}" destId="{EA17E01E-83BA-418F-BFDD-7C7A71B820E4}" srcOrd="1" destOrd="0" presId="urn:microsoft.com/office/officeart/2008/layout/LinedList"/>
    <dgm:cxn modelId="{3E6074C2-C279-4524-8C82-8BA6794AC064}" type="presParOf" srcId="{0BAF2BAC-F5AF-45E3-B1DB-39FC823B6099}" destId="{AC2A90AA-9A79-4E99-96BC-67DB96A42D32}" srcOrd="4" destOrd="0" presId="urn:microsoft.com/office/officeart/2008/layout/LinedList"/>
    <dgm:cxn modelId="{6221782E-5A81-491B-9906-BD824A45CF4B}" type="presParOf" srcId="{0BAF2BAC-F5AF-45E3-B1DB-39FC823B6099}" destId="{0B7F301E-F1CD-4A3A-A18B-B8DB208A30E1}" srcOrd="5" destOrd="0" presId="urn:microsoft.com/office/officeart/2008/layout/LinedList"/>
    <dgm:cxn modelId="{F3113DA4-48F6-480F-BD4A-C5EF5342F3BD}" type="presParOf" srcId="{0B7F301E-F1CD-4A3A-A18B-B8DB208A30E1}" destId="{43E2B6C2-33B0-4A16-9505-DC73B6F0326D}" srcOrd="0" destOrd="0" presId="urn:microsoft.com/office/officeart/2008/layout/LinedList"/>
    <dgm:cxn modelId="{B7F29043-7958-4699-941B-B2D1BE0AFFD5}" type="presParOf" srcId="{0B7F301E-F1CD-4A3A-A18B-B8DB208A30E1}" destId="{D782603B-A842-4E45-ABC2-F976585D8DF5}" srcOrd="1" destOrd="0" presId="urn:microsoft.com/office/officeart/2008/layout/LinedList"/>
    <dgm:cxn modelId="{C5014698-8369-40A5-9D62-56A37D8CF289}" type="presParOf" srcId="{0BAF2BAC-F5AF-45E3-B1DB-39FC823B6099}" destId="{D9321AFA-2C90-4BA4-86DF-507D6E97CA6F}" srcOrd="6" destOrd="0" presId="urn:microsoft.com/office/officeart/2008/layout/LinedList"/>
    <dgm:cxn modelId="{3562CEF6-3C3C-4236-B73E-63140283304A}" type="presParOf" srcId="{0BAF2BAC-F5AF-45E3-B1DB-39FC823B6099}" destId="{0FDF1718-7145-4DC6-8EE4-9E89DDB59A5B}" srcOrd="7" destOrd="0" presId="urn:microsoft.com/office/officeart/2008/layout/LinedList"/>
    <dgm:cxn modelId="{F7932A42-399C-4203-BF24-E7A44745A7E1}" type="presParOf" srcId="{0FDF1718-7145-4DC6-8EE4-9E89DDB59A5B}" destId="{293D95CC-F0D1-4931-97E1-46DF2357BF64}" srcOrd="0" destOrd="0" presId="urn:microsoft.com/office/officeart/2008/layout/LinedList"/>
    <dgm:cxn modelId="{01373879-1758-4E3F-8230-AFDFC55704BC}" type="presParOf" srcId="{0FDF1718-7145-4DC6-8EE4-9E89DDB59A5B}" destId="{C30D813B-E610-4928-BF98-B5912169D2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99BB92-D49F-4E93-8585-71BF1F523BC3}" type="doc">
      <dgm:prSet loTypeId="urn:microsoft.com/office/officeart/2016/7/layout/BasicLinearProcessNumbered" loCatId="process" qsTypeId="urn:microsoft.com/office/officeart/2005/8/quickstyle/simple3" qsCatId="simple" csTypeId="urn:microsoft.com/office/officeart/2005/8/colors/colorful5" csCatId="colorful" phldr="1"/>
      <dgm:spPr/>
      <dgm:t>
        <a:bodyPr/>
        <a:lstStyle/>
        <a:p>
          <a:endParaRPr lang="en-US"/>
        </a:p>
      </dgm:t>
    </dgm:pt>
    <dgm:pt modelId="{BEB325BF-9AD2-421F-ADA6-2BAC48BF566F}">
      <dgm:prSet/>
      <dgm:spPr/>
      <dgm:t>
        <a:bodyPr/>
        <a:lstStyle/>
        <a:p>
          <a:r>
            <a:rPr lang="en-US" b="1" dirty="0"/>
            <a:t>Use More Data: </a:t>
          </a:r>
          <a:r>
            <a:rPr lang="en-US" dirty="0"/>
            <a:t>Need at least 5-10 x data for each additional parameter.</a:t>
          </a:r>
        </a:p>
      </dgm:t>
    </dgm:pt>
    <dgm:pt modelId="{00A023E7-38F7-4D71-8C3E-7CC8736AA691}" type="parTrans" cxnId="{7538FF9D-4F63-4967-8F62-2C79B2432E73}">
      <dgm:prSet/>
      <dgm:spPr/>
      <dgm:t>
        <a:bodyPr/>
        <a:lstStyle/>
        <a:p>
          <a:endParaRPr lang="en-US"/>
        </a:p>
      </dgm:t>
    </dgm:pt>
    <dgm:pt modelId="{8A36E975-74C1-43FE-BBCB-7ED79B461AF1}" type="sibTrans" cxnId="{7538FF9D-4F63-4967-8F62-2C79B2432E73}">
      <dgm:prSet phldrT="1" phldr="0"/>
      <dgm:spPr/>
      <dgm:t>
        <a:bodyPr/>
        <a:lstStyle/>
        <a:p>
          <a:r>
            <a:rPr lang="en-US"/>
            <a:t>1</a:t>
          </a:r>
        </a:p>
      </dgm:t>
    </dgm:pt>
    <dgm:pt modelId="{3BC997CD-0754-4A7C-A528-434F649A686A}">
      <dgm:prSet/>
      <dgm:spPr/>
      <dgm:t>
        <a:bodyPr/>
        <a:lstStyle/>
        <a:p>
          <a:r>
            <a:rPr lang="en-US" b="1"/>
            <a:t>Use Cross-Validation: </a:t>
          </a:r>
          <a:r>
            <a:rPr lang="en-US"/>
            <a:t>Make better use of existing data by using cross-validation. This requires greater computation.</a:t>
          </a:r>
        </a:p>
      </dgm:t>
    </dgm:pt>
    <dgm:pt modelId="{9319EBC8-FF5F-4D3F-B7CE-7CE8B3F56788}" type="parTrans" cxnId="{B65DBDCA-327B-4E86-B8D0-704D64A51E37}">
      <dgm:prSet/>
      <dgm:spPr/>
      <dgm:t>
        <a:bodyPr/>
        <a:lstStyle/>
        <a:p>
          <a:endParaRPr lang="en-US"/>
        </a:p>
      </dgm:t>
    </dgm:pt>
    <dgm:pt modelId="{CEAEB6DE-F179-47D6-9FE4-153CE00038BA}" type="sibTrans" cxnId="{B65DBDCA-327B-4E86-B8D0-704D64A51E37}">
      <dgm:prSet phldrT="2" phldr="0"/>
      <dgm:spPr/>
      <dgm:t>
        <a:bodyPr/>
        <a:lstStyle/>
        <a:p>
          <a:r>
            <a:rPr lang="en-US"/>
            <a:t>2</a:t>
          </a:r>
        </a:p>
      </dgm:t>
    </dgm:pt>
    <dgm:pt modelId="{A42F9930-19A5-47F2-AC07-479406F1B726}">
      <dgm:prSet/>
      <dgm:spPr/>
      <dgm:t>
        <a:bodyPr/>
        <a:lstStyle/>
        <a:p>
          <a:r>
            <a:rPr lang="en-US" b="1"/>
            <a:t>Use Simpler Models: </a:t>
          </a:r>
          <a:r>
            <a:rPr lang="en-US" i="1"/>
            <a:t>Occam’s Razer: </a:t>
          </a:r>
          <a:r>
            <a:rPr lang="en-US"/>
            <a:t>prefer simpler explanations, restrict the classes of models to consider.</a:t>
          </a:r>
        </a:p>
      </dgm:t>
    </dgm:pt>
    <dgm:pt modelId="{779E1867-FA06-4402-B1F9-C20898B230C1}" type="parTrans" cxnId="{811A4291-7752-4D1B-AF00-C4036BFCA5B1}">
      <dgm:prSet/>
      <dgm:spPr/>
      <dgm:t>
        <a:bodyPr/>
        <a:lstStyle/>
        <a:p>
          <a:endParaRPr lang="en-US"/>
        </a:p>
      </dgm:t>
    </dgm:pt>
    <dgm:pt modelId="{394A8C13-E264-4212-A1AB-706BF1363576}" type="sibTrans" cxnId="{811A4291-7752-4D1B-AF00-C4036BFCA5B1}">
      <dgm:prSet phldrT="3" phldr="0"/>
      <dgm:spPr/>
      <dgm:t>
        <a:bodyPr/>
        <a:lstStyle/>
        <a:p>
          <a:r>
            <a:rPr lang="en-US"/>
            <a:t>3</a:t>
          </a:r>
        </a:p>
      </dgm:t>
    </dgm:pt>
    <dgm:pt modelId="{7BC5E685-3ABB-4F8A-9C1B-4943A97F825E}" type="pres">
      <dgm:prSet presAssocID="{9899BB92-D49F-4E93-8585-71BF1F523BC3}" presName="Name0" presStyleCnt="0">
        <dgm:presLayoutVars>
          <dgm:animLvl val="lvl"/>
          <dgm:resizeHandles val="exact"/>
        </dgm:presLayoutVars>
      </dgm:prSet>
      <dgm:spPr/>
    </dgm:pt>
    <dgm:pt modelId="{A16131AA-E428-4A3F-A9D9-214A3261E562}" type="pres">
      <dgm:prSet presAssocID="{BEB325BF-9AD2-421F-ADA6-2BAC48BF566F}" presName="compositeNode" presStyleCnt="0">
        <dgm:presLayoutVars>
          <dgm:bulletEnabled val="1"/>
        </dgm:presLayoutVars>
      </dgm:prSet>
      <dgm:spPr/>
    </dgm:pt>
    <dgm:pt modelId="{3836B12B-900B-4ABB-937B-2AD944A25F2C}" type="pres">
      <dgm:prSet presAssocID="{BEB325BF-9AD2-421F-ADA6-2BAC48BF566F}" presName="bgRect" presStyleLbl="bgAccFollowNode1" presStyleIdx="0" presStyleCnt="3"/>
      <dgm:spPr/>
    </dgm:pt>
    <dgm:pt modelId="{06077F08-A8F5-4322-B02A-595B173CCB65}" type="pres">
      <dgm:prSet presAssocID="{8A36E975-74C1-43FE-BBCB-7ED79B461AF1}" presName="sibTransNodeCircle" presStyleLbl="alignNode1" presStyleIdx="0" presStyleCnt="6">
        <dgm:presLayoutVars>
          <dgm:chMax val="0"/>
          <dgm:bulletEnabled/>
        </dgm:presLayoutVars>
      </dgm:prSet>
      <dgm:spPr/>
    </dgm:pt>
    <dgm:pt modelId="{A677E0C2-7F47-4542-87AE-B7D0E336FA4F}" type="pres">
      <dgm:prSet presAssocID="{BEB325BF-9AD2-421F-ADA6-2BAC48BF566F}" presName="bottomLine" presStyleLbl="alignNode1" presStyleIdx="1" presStyleCnt="6">
        <dgm:presLayoutVars/>
      </dgm:prSet>
      <dgm:spPr/>
    </dgm:pt>
    <dgm:pt modelId="{5DB0DBC4-8DA2-4CDD-952B-728AB0679952}" type="pres">
      <dgm:prSet presAssocID="{BEB325BF-9AD2-421F-ADA6-2BAC48BF566F}" presName="nodeText" presStyleLbl="bgAccFollowNode1" presStyleIdx="0" presStyleCnt="3">
        <dgm:presLayoutVars>
          <dgm:bulletEnabled val="1"/>
        </dgm:presLayoutVars>
      </dgm:prSet>
      <dgm:spPr/>
    </dgm:pt>
    <dgm:pt modelId="{0F9ECDBC-051A-43B1-A711-5055C0C3BEF3}" type="pres">
      <dgm:prSet presAssocID="{8A36E975-74C1-43FE-BBCB-7ED79B461AF1}" presName="sibTrans" presStyleCnt="0"/>
      <dgm:spPr/>
    </dgm:pt>
    <dgm:pt modelId="{928DDEB8-5819-4E8E-8871-60313B3F46E6}" type="pres">
      <dgm:prSet presAssocID="{3BC997CD-0754-4A7C-A528-434F649A686A}" presName="compositeNode" presStyleCnt="0">
        <dgm:presLayoutVars>
          <dgm:bulletEnabled val="1"/>
        </dgm:presLayoutVars>
      </dgm:prSet>
      <dgm:spPr/>
    </dgm:pt>
    <dgm:pt modelId="{86CEFA50-00EE-4F0B-9908-48DE63BE8486}" type="pres">
      <dgm:prSet presAssocID="{3BC997CD-0754-4A7C-A528-434F649A686A}" presName="bgRect" presStyleLbl="bgAccFollowNode1" presStyleIdx="1" presStyleCnt="3"/>
      <dgm:spPr/>
    </dgm:pt>
    <dgm:pt modelId="{A563A425-6BB6-423E-BAA9-3410ACD22293}" type="pres">
      <dgm:prSet presAssocID="{CEAEB6DE-F179-47D6-9FE4-153CE00038BA}" presName="sibTransNodeCircle" presStyleLbl="alignNode1" presStyleIdx="2" presStyleCnt="6">
        <dgm:presLayoutVars>
          <dgm:chMax val="0"/>
          <dgm:bulletEnabled/>
        </dgm:presLayoutVars>
      </dgm:prSet>
      <dgm:spPr/>
    </dgm:pt>
    <dgm:pt modelId="{F87E47DA-4D21-4DCD-A995-5F0CA71DD828}" type="pres">
      <dgm:prSet presAssocID="{3BC997CD-0754-4A7C-A528-434F649A686A}" presName="bottomLine" presStyleLbl="alignNode1" presStyleIdx="3" presStyleCnt="6">
        <dgm:presLayoutVars/>
      </dgm:prSet>
      <dgm:spPr/>
    </dgm:pt>
    <dgm:pt modelId="{9C0BF849-66F0-4343-93D8-91F0CA40F0E5}" type="pres">
      <dgm:prSet presAssocID="{3BC997CD-0754-4A7C-A528-434F649A686A}" presName="nodeText" presStyleLbl="bgAccFollowNode1" presStyleIdx="1" presStyleCnt="3">
        <dgm:presLayoutVars>
          <dgm:bulletEnabled val="1"/>
        </dgm:presLayoutVars>
      </dgm:prSet>
      <dgm:spPr/>
    </dgm:pt>
    <dgm:pt modelId="{52DDD1DB-5898-4A48-825A-65A445D8CCF9}" type="pres">
      <dgm:prSet presAssocID="{CEAEB6DE-F179-47D6-9FE4-153CE00038BA}" presName="sibTrans" presStyleCnt="0"/>
      <dgm:spPr/>
    </dgm:pt>
    <dgm:pt modelId="{134F2175-235D-45F7-8C73-48C14CCC85D8}" type="pres">
      <dgm:prSet presAssocID="{A42F9930-19A5-47F2-AC07-479406F1B726}" presName="compositeNode" presStyleCnt="0">
        <dgm:presLayoutVars>
          <dgm:bulletEnabled val="1"/>
        </dgm:presLayoutVars>
      </dgm:prSet>
      <dgm:spPr/>
    </dgm:pt>
    <dgm:pt modelId="{8A9C3484-4F72-406F-990C-207ACF96930A}" type="pres">
      <dgm:prSet presAssocID="{A42F9930-19A5-47F2-AC07-479406F1B726}" presName="bgRect" presStyleLbl="bgAccFollowNode1" presStyleIdx="2" presStyleCnt="3"/>
      <dgm:spPr/>
    </dgm:pt>
    <dgm:pt modelId="{6D45280F-8EC4-40D2-A585-E14D09B8E9B0}" type="pres">
      <dgm:prSet presAssocID="{394A8C13-E264-4212-A1AB-706BF1363576}" presName="sibTransNodeCircle" presStyleLbl="alignNode1" presStyleIdx="4" presStyleCnt="6">
        <dgm:presLayoutVars>
          <dgm:chMax val="0"/>
          <dgm:bulletEnabled/>
        </dgm:presLayoutVars>
      </dgm:prSet>
      <dgm:spPr/>
    </dgm:pt>
    <dgm:pt modelId="{7F49EC33-55F8-44ED-B5E4-F5C9E26D38D2}" type="pres">
      <dgm:prSet presAssocID="{A42F9930-19A5-47F2-AC07-479406F1B726}" presName="bottomLine" presStyleLbl="alignNode1" presStyleIdx="5" presStyleCnt="6">
        <dgm:presLayoutVars/>
      </dgm:prSet>
      <dgm:spPr/>
    </dgm:pt>
    <dgm:pt modelId="{3D3AA9C4-FDAB-4F0E-A4B5-23BCEEB71E59}" type="pres">
      <dgm:prSet presAssocID="{A42F9930-19A5-47F2-AC07-479406F1B726}" presName="nodeText" presStyleLbl="bgAccFollowNode1" presStyleIdx="2" presStyleCnt="3">
        <dgm:presLayoutVars>
          <dgm:bulletEnabled val="1"/>
        </dgm:presLayoutVars>
      </dgm:prSet>
      <dgm:spPr/>
    </dgm:pt>
  </dgm:ptLst>
  <dgm:cxnLst>
    <dgm:cxn modelId="{73484115-6A74-48DD-81BB-324F16AE2C30}" type="presOf" srcId="{A42F9930-19A5-47F2-AC07-479406F1B726}" destId="{3D3AA9C4-FDAB-4F0E-A4B5-23BCEEB71E59}" srcOrd="1" destOrd="0" presId="urn:microsoft.com/office/officeart/2016/7/layout/BasicLinearProcessNumbered"/>
    <dgm:cxn modelId="{C0EF2219-0CE9-4B24-BB1C-55472ED965C6}" type="presOf" srcId="{3BC997CD-0754-4A7C-A528-434F649A686A}" destId="{86CEFA50-00EE-4F0B-9908-48DE63BE8486}" srcOrd="0" destOrd="0" presId="urn:microsoft.com/office/officeart/2016/7/layout/BasicLinearProcessNumbered"/>
    <dgm:cxn modelId="{DC966538-F9BC-43DB-8DBA-D1249BC85703}" type="presOf" srcId="{BEB325BF-9AD2-421F-ADA6-2BAC48BF566F}" destId="{3836B12B-900B-4ABB-937B-2AD944A25F2C}" srcOrd="0" destOrd="0" presId="urn:microsoft.com/office/officeart/2016/7/layout/BasicLinearProcessNumbered"/>
    <dgm:cxn modelId="{BF37D445-8AEA-4DBE-9BE0-8ED355D32344}" type="presOf" srcId="{9899BB92-D49F-4E93-8585-71BF1F523BC3}" destId="{7BC5E685-3ABB-4F8A-9C1B-4943A97F825E}" srcOrd="0" destOrd="0" presId="urn:microsoft.com/office/officeart/2016/7/layout/BasicLinearProcessNumbered"/>
    <dgm:cxn modelId="{D884565A-2386-4190-A48E-05CA34B6D55C}" type="presOf" srcId="{BEB325BF-9AD2-421F-ADA6-2BAC48BF566F}" destId="{5DB0DBC4-8DA2-4CDD-952B-728AB0679952}" srcOrd="1" destOrd="0" presId="urn:microsoft.com/office/officeart/2016/7/layout/BasicLinearProcessNumbered"/>
    <dgm:cxn modelId="{3A21BA8E-06CF-43FF-A7E6-12FB058730D0}" type="presOf" srcId="{3BC997CD-0754-4A7C-A528-434F649A686A}" destId="{9C0BF849-66F0-4343-93D8-91F0CA40F0E5}" srcOrd="1" destOrd="0" presId="urn:microsoft.com/office/officeart/2016/7/layout/BasicLinearProcessNumbered"/>
    <dgm:cxn modelId="{811A4291-7752-4D1B-AF00-C4036BFCA5B1}" srcId="{9899BB92-D49F-4E93-8585-71BF1F523BC3}" destId="{A42F9930-19A5-47F2-AC07-479406F1B726}" srcOrd="2" destOrd="0" parTransId="{779E1867-FA06-4402-B1F9-C20898B230C1}" sibTransId="{394A8C13-E264-4212-A1AB-706BF1363576}"/>
    <dgm:cxn modelId="{7538FF9D-4F63-4967-8F62-2C79B2432E73}" srcId="{9899BB92-D49F-4E93-8585-71BF1F523BC3}" destId="{BEB325BF-9AD2-421F-ADA6-2BAC48BF566F}" srcOrd="0" destOrd="0" parTransId="{00A023E7-38F7-4D71-8C3E-7CC8736AA691}" sibTransId="{8A36E975-74C1-43FE-BBCB-7ED79B461AF1}"/>
    <dgm:cxn modelId="{5F6151A5-242E-4DC9-B968-53B8E0DB95E4}" type="presOf" srcId="{CEAEB6DE-F179-47D6-9FE4-153CE00038BA}" destId="{A563A425-6BB6-423E-BAA9-3410ACD22293}" srcOrd="0" destOrd="0" presId="urn:microsoft.com/office/officeart/2016/7/layout/BasicLinearProcessNumbered"/>
    <dgm:cxn modelId="{B65DBDCA-327B-4E86-B8D0-704D64A51E37}" srcId="{9899BB92-D49F-4E93-8585-71BF1F523BC3}" destId="{3BC997CD-0754-4A7C-A528-434F649A686A}" srcOrd="1" destOrd="0" parTransId="{9319EBC8-FF5F-4D3F-B7CE-7CE8B3F56788}" sibTransId="{CEAEB6DE-F179-47D6-9FE4-153CE00038BA}"/>
    <dgm:cxn modelId="{D7B5F0DB-B0F1-4A76-93A2-500501330DFC}" type="presOf" srcId="{8A36E975-74C1-43FE-BBCB-7ED79B461AF1}" destId="{06077F08-A8F5-4322-B02A-595B173CCB65}" srcOrd="0" destOrd="0" presId="urn:microsoft.com/office/officeart/2016/7/layout/BasicLinearProcessNumbered"/>
    <dgm:cxn modelId="{A1DC46E4-F64C-492A-A3ED-0A52C4C7BF9F}" type="presOf" srcId="{394A8C13-E264-4212-A1AB-706BF1363576}" destId="{6D45280F-8EC4-40D2-A585-E14D09B8E9B0}" srcOrd="0" destOrd="0" presId="urn:microsoft.com/office/officeart/2016/7/layout/BasicLinearProcessNumbered"/>
    <dgm:cxn modelId="{CFAFCEF1-C70A-4C54-AD6C-F7E28B3F8001}" type="presOf" srcId="{A42F9930-19A5-47F2-AC07-479406F1B726}" destId="{8A9C3484-4F72-406F-990C-207ACF96930A}" srcOrd="0" destOrd="0" presId="urn:microsoft.com/office/officeart/2016/7/layout/BasicLinearProcessNumbered"/>
    <dgm:cxn modelId="{52D0786B-057D-4108-8099-383548C063F4}" type="presParOf" srcId="{7BC5E685-3ABB-4F8A-9C1B-4943A97F825E}" destId="{A16131AA-E428-4A3F-A9D9-214A3261E562}" srcOrd="0" destOrd="0" presId="urn:microsoft.com/office/officeart/2016/7/layout/BasicLinearProcessNumbered"/>
    <dgm:cxn modelId="{C02BC4EE-3F69-4CFD-9C57-CD5471AC0563}" type="presParOf" srcId="{A16131AA-E428-4A3F-A9D9-214A3261E562}" destId="{3836B12B-900B-4ABB-937B-2AD944A25F2C}" srcOrd="0" destOrd="0" presId="urn:microsoft.com/office/officeart/2016/7/layout/BasicLinearProcessNumbered"/>
    <dgm:cxn modelId="{DB1CBAAE-72BE-4BBC-BB7E-E78938664A9F}" type="presParOf" srcId="{A16131AA-E428-4A3F-A9D9-214A3261E562}" destId="{06077F08-A8F5-4322-B02A-595B173CCB65}" srcOrd="1" destOrd="0" presId="urn:microsoft.com/office/officeart/2016/7/layout/BasicLinearProcessNumbered"/>
    <dgm:cxn modelId="{56578389-8DA6-4CBF-BBC0-052DB41022FF}" type="presParOf" srcId="{A16131AA-E428-4A3F-A9D9-214A3261E562}" destId="{A677E0C2-7F47-4542-87AE-B7D0E336FA4F}" srcOrd="2" destOrd="0" presId="urn:microsoft.com/office/officeart/2016/7/layout/BasicLinearProcessNumbered"/>
    <dgm:cxn modelId="{17988B9A-AD83-4CB7-BE43-1A729FDFA17D}" type="presParOf" srcId="{A16131AA-E428-4A3F-A9D9-214A3261E562}" destId="{5DB0DBC4-8DA2-4CDD-952B-728AB0679952}" srcOrd="3" destOrd="0" presId="urn:microsoft.com/office/officeart/2016/7/layout/BasicLinearProcessNumbered"/>
    <dgm:cxn modelId="{B2477364-1AF9-4C63-B30E-5B3816C02494}" type="presParOf" srcId="{7BC5E685-3ABB-4F8A-9C1B-4943A97F825E}" destId="{0F9ECDBC-051A-43B1-A711-5055C0C3BEF3}" srcOrd="1" destOrd="0" presId="urn:microsoft.com/office/officeart/2016/7/layout/BasicLinearProcessNumbered"/>
    <dgm:cxn modelId="{CDC5EE9B-8772-423D-BB5B-E82A7A00F934}" type="presParOf" srcId="{7BC5E685-3ABB-4F8A-9C1B-4943A97F825E}" destId="{928DDEB8-5819-4E8E-8871-60313B3F46E6}" srcOrd="2" destOrd="0" presId="urn:microsoft.com/office/officeart/2016/7/layout/BasicLinearProcessNumbered"/>
    <dgm:cxn modelId="{7C43575F-C98B-4347-B4D4-914EF0E315A3}" type="presParOf" srcId="{928DDEB8-5819-4E8E-8871-60313B3F46E6}" destId="{86CEFA50-00EE-4F0B-9908-48DE63BE8486}" srcOrd="0" destOrd="0" presId="urn:microsoft.com/office/officeart/2016/7/layout/BasicLinearProcessNumbered"/>
    <dgm:cxn modelId="{89D1735C-615E-457C-B135-9FB45C4414D0}" type="presParOf" srcId="{928DDEB8-5819-4E8E-8871-60313B3F46E6}" destId="{A563A425-6BB6-423E-BAA9-3410ACD22293}" srcOrd="1" destOrd="0" presId="urn:microsoft.com/office/officeart/2016/7/layout/BasicLinearProcessNumbered"/>
    <dgm:cxn modelId="{6EFF0514-C999-4B72-990D-271A936B1B3E}" type="presParOf" srcId="{928DDEB8-5819-4E8E-8871-60313B3F46E6}" destId="{F87E47DA-4D21-4DCD-A995-5F0CA71DD828}" srcOrd="2" destOrd="0" presId="urn:microsoft.com/office/officeart/2016/7/layout/BasicLinearProcessNumbered"/>
    <dgm:cxn modelId="{9A2B8E82-65D2-445B-B923-BCA8BE0CEB31}" type="presParOf" srcId="{928DDEB8-5819-4E8E-8871-60313B3F46E6}" destId="{9C0BF849-66F0-4343-93D8-91F0CA40F0E5}" srcOrd="3" destOrd="0" presId="urn:microsoft.com/office/officeart/2016/7/layout/BasicLinearProcessNumbered"/>
    <dgm:cxn modelId="{ADD7EBD3-130F-4BF0-AC97-27F63120A961}" type="presParOf" srcId="{7BC5E685-3ABB-4F8A-9C1B-4943A97F825E}" destId="{52DDD1DB-5898-4A48-825A-65A445D8CCF9}" srcOrd="3" destOrd="0" presId="urn:microsoft.com/office/officeart/2016/7/layout/BasicLinearProcessNumbered"/>
    <dgm:cxn modelId="{AD7B1906-10F1-43C0-835B-8E001C5D15D2}" type="presParOf" srcId="{7BC5E685-3ABB-4F8A-9C1B-4943A97F825E}" destId="{134F2175-235D-45F7-8C73-48C14CCC85D8}" srcOrd="4" destOrd="0" presId="urn:microsoft.com/office/officeart/2016/7/layout/BasicLinearProcessNumbered"/>
    <dgm:cxn modelId="{9854ECF2-C454-4688-B14C-99677EF5863A}" type="presParOf" srcId="{134F2175-235D-45F7-8C73-48C14CCC85D8}" destId="{8A9C3484-4F72-406F-990C-207ACF96930A}" srcOrd="0" destOrd="0" presId="urn:microsoft.com/office/officeart/2016/7/layout/BasicLinearProcessNumbered"/>
    <dgm:cxn modelId="{F586CC13-EF01-4EA0-B0E2-571211551652}" type="presParOf" srcId="{134F2175-235D-45F7-8C73-48C14CCC85D8}" destId="{6D45280F-8EC4-40D2-A585-E14D09B8E9B0}" srcOrd="1" destOrd="0" presId="urn:microsoft.com/office/officeart/2016/7/layout/BasicLinearProcessNumbered"/>
    <dgm:cxn modelId="{E7080F9E-40D0-4CE5-BC82-F948AE78CE0A}" type="presParOf" srcId="{134F2175-235D-45F7-8C73-48C14CCC85D8}" destId="{7F49EC33-55F8-44ED-B5E4-F5C9E26D38D2}" srcOrd="2" destOrd="0" presId="urn:microsoft.com/office/officeart/2016/7/layout/BasicLinearProcessNumbered"/>
    <dgm:cxn modelId="{8F30129A-6087-4EE1-BBFB-417D39976C5B}" type="presParOf" srcId="{134F2175-235D-45F7-8C73-48C14CCC85D8}" destId="{3D3AA9C4-FDAB-4F0E-A4B5-23BCEEB71E5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661ADC-A8BB-4771-AED6-7876A86782B6}" type="doc">
      <dgm:prSet loTypeId="urn:microsoft.com/office/officeart/2008/layout/LinedList" loCatId="list" qsTypeId="urn:microsoft.com/office/officeart/2005/8/quickstyle/simple2" qsCatId="simple" csTypeId="urn:microsoft.com/office/officeart/2005/8/colors/accent3_3" csCatId="accent3"/>
      <dgm:spPr/>
      <dgm:t>
        <a:bodyPr/>
        <a:lstStyle/>
        <a:p>
          <a:endParaRPr lang="en-US"/>
        </a:p>
      </dgm:t>
    </dgm:pt>
    <dgm:pt modelId="{4B48DC14-0DEE-4016-AE00-18930C3C4AB1}">
      <dgm:prSet/>
      <dgm:spPr/>
      <dgm:t>
        <a:bodyPr/>
        <a:lstStyle/>
        <a:p>
          <a:r>
            <a:rPr lang="en-US"/>
            <a:t>A tuning parameter is added which lets you change the complexity or smoothness of the model.</a:t>
          </a:r>
        </a:p>
      </dgm:t>
    </dgm:pt>
    <dgm:pt modelId="{50420DB3-5AF8-4F63-8AF8-D61E5F7A8DBE}" type="parTrans" cxnId="{4B202A81-6F43-4C2F-93AC-4ABD89CBFA78}">
      <dgm:prSet/>
      <dgm:spPr/>
      <dgm:t>
        <a:bodyPr/>
        <a:lstStyle/>
        <a:p>
          <a:endParaRPr lang="en-US"/>
        </a:p>
      </dgm:t>
    </dgm:pt>
    <dgm:pt modelId="{120B21A1-C8D7-4F3D-A9AB-F1E6D37C0320}" type="sibTrans" cxnId="{4B202A81-6F43-4C2F-93AC-4ABD89CBFA78}">
      <dgm:prSet/>
      <dgm:spPr/>
      <dgm:t>
        <a:bodyPr/>
        <a:lstStyle/>
        <a:p>
          <a:endParaRPr lang="en-US"/>
        </a:p>
      </dgm:t>
    </dgm:pt>
    <dgm:pt modelId="{D6B656CF-8C26-44F3-AE7D-CA754A144804}">
      <dgm:prSet/>
      <dgm:spPr/>
      <dgm:t>
        <a:bodyPr/>
        <a:lstStyle/>
        <a:p>
          <a:r>
            <a:rPr lang="en-US"/>
            <a:t>The regularization value imposes a special penalty on complex models.</a:t>
          </a:r>
        </a:p>
      </dgm:t>
    </dgm:pt>
    <dgm:pt modelId="{3618BD16-F967-4AD5-AA33-A84E39CAED1D}" type="parTrans" cxnId="{4B938E63-3F32-407B-A6DA-84176616D160}">
      <dgm:prSet/>
      <dgm:spPr/>
      <dgm:t>
        <a:bodyPr/>
        <a:lstStyle/>
        <a:p>
          <a:endParaRPr lang="en-US"/>
        </a:p>
      </dgm:t>
    </dgm:pt>
    <dgm:pt modelId="{B35DF80C-215B-4EBB-88B2-60FDC531160D}" type="sibTrans" cxnId="{4B938E63-3F32-407B-A6DA-84176616D160}">
      <dgm:prSet/>
      <dgm:spPr/>
      <dgm:t>
        <a:bodyPr/>
        <a:lstStyle/>
        <a:p>
          <a:endParaRPr lang="en-US"/>
        </a:p>
      </dgm:t>
    </dgm:pt>
    <dgm:pt modelId="{4D1B7958-9C36-4E43-A547-E106AA511878}" type="pres">
      <dgm:prSet presAssocID="{6C661ADC-A8BB-4771-AED6-7876A86782B6}" presName="vert0" presStyleCnt="0">
        <dgm:presLayoutVars>
          <dgm:dir/>
          <dgm:animOne val="branch"/>
          <dgm:animLvl val="lvl"/>
        </dgm:presLayoutVars>
      </dgm:prSet>
      <dgm:spPr/>
    </dgm:pt>
    <dgm:pt modelId="{1E5A73EA-336D-484A-8A34-97842E546392}" type="pres">
      <dgm:prSet presAssocID="{4B48DC14-0DEE-4016-AE00-18930C3C4AB1}" presName="thickLine" presStyleLbl="alignNode1" presStyleIdx="0" presStyleCnt="2"/>
      <dgm:spPr/>
    </dgm:pt>
    <dgm:pt modelId="{83502866-ADB3-4430-B488-1DD186A4C7E1}" type="pres">
      <dgm:prSet presAssocID="{4B48DC14-0DEE-4016-AE00-18930C3C4AB1}" presName="horz1" presStyleCnt="0"/>
      <dgm:spPr/>
    </dgm:pt>
    <dgm:pt modelId="{1775D2AA-5B18-44DE-968F-BA1B0FBFEBE9}" type="pres">
      <dgm:prSet presAssocID="{4B48DC14-0DEE-4016-AE00-18930C3C4AB1}" presName="tx1" presStyleLbl="revTx" presStyleIdx="0" presStyleCnt="2"/>
      <dgm:spPr/>
    </dgm:pt>
    <dgm:pt modelId="{01E94EFC-891F-4665-A8C9-5BB1CE982D6A}" type="pres">
      <dgm:prSet presAssocID="{4B48DC14-0DEE-4016-AE00-18930C3C4AB1}" presName="vert1" presStyleCnt="0"/>
      <dgm:spPr/>
    </dgm:pt>
    <dgm:pt modelId="{F073BCF5-A9E8-4504-92DD-EA2A0E53D429}" type="pres">
      <dgm:prSet presAssocID="{D6B656CF-8C26-44F3-AE7D-CA754A144804}" presName="thickLine" presStyleLbl="alignNode1" presStyleIdx="1" presStyleCnt="2"/>
      <dgm:spPr/>
    </dgm:pt>
    <dgm:pt modelId="{821CEB42-88CB-4FE9-8230-0B8F76A21516}" type="pres">
      <dgm:prSet presAssocID="{D6B656CF-8C26-44F3-AE7D-CA754A144804}" presName="horz1" presStyleCnt="0"/>
      <dgm:spPr/>
    </dgm:pt>
    <dgm:pt modelId="{2D00B60F-C3CD-438B-BB4E-85ACA83921BD}" type="pres">
      <dgm:prSet presAssocID="{D6B656CF-8C26-44F3-AE7D-CA754A144804}" presName="tx1" presStyleLbl="revTx" presStyleIdx="1" presStyleCnt="2"/>
      <dgm:spPr/>
    </dgm:pt>
    <dgm:pt modelId="{5BD3BFF2-6295-4D4E-926A-17DF98480AA3}" type="pres">
      <dgm:prSet presAssocID="{D6B656CF-8C26-44F3-AE7D-CA754A144804}" presName="vert1" presStyleCnt="0"/>
      <dgm:spPr/>
    </dgm:pt>
  </dgm:ptLst>
  <dgm:cxnLst>
    <dgm:cxn modelId="{2BA9852B-2619-4135-80CB-761FC9ECD931}" type="presOf" srcId="{4B48DC14-0DEE-4016-AE00-18930C3C4AB1}" destId="{1775D2AA-5B18-44DE-968F-BA1B0FBFEBE9}" srcOrd="0" destOrd="0" presId="urn:microsoft.com/office/officeart/2008/layout/LinedList"/>
    <dgm:cxn modelId="{BABA9438-01AE-4BB9-8082-4E210C87524C}" type="presOf" srcId="{D6B656CF-8C26-44F3-AE7D-CA754A144804}" destId="{2D00B60F-C3CD-438B-BB4E-85ACA83921BD}" srcOrd="0" destOrd="0" presId="urn:microsoft.com/office/officeart/2008/layout/LinedList"/>
    <dgm:cxn modelId="{4B938E63-3F32-407B-A6DA-84176616D160}" srcId="{6C661ADC-A8BB-4771-AED6-7876A86782B6}" destId="{D6B656CF-8C26-44F3-AE7D-CA754A144804}" srcOrd="1" destOrd="0" parTransId="{3618BD16-F967-4AD5-AA33-A84E39CAED1D}" sibTransId="{B35DF80C-215B-4EBB-88B2-60FDC531160D}"/>
    <dgm:cxn modelId="{4B202A81-6F43-4C2F-93AC-4ABD89CBFA78}" srcId="{6C661ADC-A8BB-4771-AED6-7876A86782B6}" destId="{4B48DC14-0DEE-4016-AE00-18930C3C4AB1}" srcOrd="0" destOrd="0" parTransId="{50420DB3-5AF8-4F63-8AF8-D61E5F7A8DBE}" sibTransId="{120B21A1-C8D7-4F3D-A9AB-F1E6D37C0320}"/>
    <dgm:cxn modelId="{4E1432F9-EB02-4D70-96E3-BBFEDC043AE5}" type="presOf" srcId="{6C661ADC-A8BB-4771-AED6-7876A86782B6}" destId="{4D1B7958-9C36-4E43-A547-E106AA511878}" srcOrd="0" destOrd="0" presId="urn:microsoft.com/office/officeart/2008/layout/LinedList"/>
    <dgm:cxn modelId="{422898D8-F231-40E3-83FB-FB5A658434F1}" type="presParOf" srcId="{4D1B7958-9C36-4E43-A547-E106AA511878}" destId="{1E5A73EA-336D-484A-8A34-97842E546392}" srcOrd="0" destOrd="0" presId="urn:microsoft.com/office/officeart/2008/layout/LinedList"/>
    <dgm:cxn modelId="{2CC362BF-01A7-4B70-9AD6-CA25139F2664}" type="presParOf" srcId="{4D1B7958-9C36-4E43-A547-E106AA511878}" destId="{83502866-ADB3-4430-B488-1DD186A4C7E1}" srcOrd="1" destOrd="0" presId="urn:microsoft.com/office/officeart/2008/layout/LinedList"/>
    <dgm:cxn modelId="{4AA0AA32-427B-4745-AA07-67ABF6E4751B}" type="presParOf" srcId="{83502866-ADB3-4430-B488-1DD186A4C7E1}" destId="{1775D2AA-5B18-44DE-968F-BA1B0FBFEBE9}" srcOrd="0" destOrd="0" presId="urn:microsoft.com/office/officeart/2008/layout/LinedList"/>
    <dgm:cxn modelId="{D3682EEE-0042-46C4-841D-87E3019279DF}" type="presParOf" srcId="{83502866-ADB3-4430-B488-1DD186A4C7E1}" destId="{01E94EFC-891F-4665-A8C9-5BB1CE982D6A}" srcOrd="1" destOrd="0" presId="urn:microsoft.com/office/officeart/2008/layout/LinedList"/>
    <dgm:cxn modelId="{C5113E14-9434-4203-B315-21F086D2DA68}" type="presParOf" srcId="{4D1B7958-9C36-4E43-A547-E106AA511878}" destId="{F073BCF5-A9E8-4504-92DD-EA2A0E53D429}" srcOrd="2" destOrd="0" presId="urn:microsoft.com/office/officeart/2008/layout/LinedList"/>
    <dgm:cxn modelId="{7CBCEAB5-B39E-4314-B99A-5AEE663CDEDD}" type="presParOf" srcId="{4D1B7958-9C36-4E43-A547-E106AA511878}" destId="{821CEB42-88CB-4FE9-8230-0B8F76A21516}" srcOrd="3" destOrd="0" presId="urn:microsoft.com/office/officeart/2008/layout/LinedList"/>
    <dgm:cxn modelId="{C94CDB1A-5086-4555-B8B0-4608624B6CA1}" type="presParOf" srcId="{821CEB42-88CB-4FE9-8230-0B8F76A21516}" destId="{2D00B60F-C3CD-438B-BB4E-85ACA83921BD}" srcOrd="0" destOrd="0" presId="urn:microsoft.com/office/officeart/2008/layout/LinedList"/>
    <dgm:cxn modelId="{AFF4D82B-A015-4B71-B541-0D7EE0D157BE}" type="presParOf" srcId="{821CEB42-88CB-4FE9-8230-0B8F76A21516}" destId="{5BD3BFF2-6295-4D4E-926A-17DF98480AA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C56D1-6A86-47AD-8616-102363A79E68}">
      <dsp:nvSpPr>
        <dsp:cNvPr id="0" name=""/>
        <dsp:cNvSpPr/>
      </dsp:nvSpPr>
      <dsp:spPr>
        <a:xfrm>
          <a:off x="0" y="680"/>
          <a:ext cx="626903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1DD8D1C-CE3F-4E6E-9F00-8DD593619EC1}">
      <dsp:nvSpPr>
        <dsp:cNvPr id="0" name=""/>
        <dsp:cNvSpPr/>
      </dsp:nvSpPr>
      <dsp:spPr>
        <a:xfrm>
          <a:off x="0" y="680"/>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Bias is the systematic error in a learning algorithm. </a:t>
          </a:r>
        </a:p>
      </dsp:txBody>
      <dsp:txXfrm>
        <a:off x="0" y="680"/>
        <a:ext cx="6269038" cy="1114152"/>
      </dsp:txXfrm>
    </dsp:sp>
    <dsp:sp modelId="{111B2466-BADB-4692-B798-676D723632E6}">
      <dsp:nvSpPr>
        <dsp:cNvPr id="0" name=""/>
        <dsp:cNvSpPr/>
      </dsp:nvSpPr>
      <dsp:spPr>
        <a:xfrm>
          <a:off x="0" y="1114833"/>
          <a:ext cx="626903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B44419D-FC52-4684-B11E-7F6CACEBCBBD}">
      <dsp:nvSpPr>
        <dsp:cNvPr id="0" name=""/>
        <dsp:cNvSpPr/>
      </dsp:nvSpPr>
      <dsp:spPr>
        <a:xfrm>
          <a:off x="0" y="1114833"/>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Bias is introduced by approximating a complex domain with a simpler model.</a:t>
          </a:r>
        </a:p>
      </dsp:txBody>
      <dsp:txXfrm>
        <a:off x="0" y="1114833"/>
        <a:ext cx="6269038" cy="1114152"/>
      </dsp:txXfrm>
    </dsp:sp>
    <dsp:sp modelId="{8B11307F-EB06-47FE-8BE6-547095D74D2F}">
      <dsp:nvSpPr>
        <dsp:cNvPr id="0" name=""/>
        <dsp:cNvSpPr/>
      </dsp:nvSpPr>
      <dsp:spPr>
        <a:xfrm>
          <a:off x="0" y="2228986"/>
          <a:ext cx="626903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5FC7C95-3C49-44A6-A774-FA7E9B02665D}">
      <dsp:nvSpPr>
        <dsp:cNvPr id="0" name=""/>
        <dsp:cNvSpPr/>
      </dsp:nvSpPr>
      <dsp:spPr>
        <a:xfrm>
          <a:off x="0" y="2228986"/>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Bias is introduced when the model structure does not “fit” the domain.</a:t>
          </a:r>
        </a:p>
      </dsp:txBody>
      <dsp:txXfrm>
        <a:off x="0" y="2228986"/>
        <a:ext cx="6269038" cy="1114152"/>
      </dsp:txXfrm>
    </dsp:sp>
    <dsp:sp modelId="{016C24C6-3DA3-4C16-A774-BA56FA907FC7}">
      <dsp:nvSpPr>
        <dsp:cNvPr id="0" name=""/>
        <dsp:cNvSpPr/>
      </dsp:nvSpPr>
      <dsp:spPr>
        <a:xfrm>
          <a:off x="0" y="3343138"/>
          <a:ext cx="626903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7C224D-BE48-4052-A839-47F732D127E3}">
      <dsp:nvSpPr>
        <dsp:cNvPr id="0" name=""/>
        <dsp:cNvSpPr/>
      </dsp:nvSpPr>
      <dsp:spPr>
        <a:xfrm>
          <a:off x="0" y="3343138"/>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For example, if your domain is non-linear and you try to represent it with a linear model, then there will be systematic errors.</a:t>
          </a:r>
        </a:p>
      </dsp:txBody>
      <dsp:txXfrm>
        <a:off x="0" y="3343138"/>
        <a:ext cx="6269038" cy="1114152"/>
      </dsp:txXfrm>
    </dsp:sp>
    <dsp:sp modelId="{F48A1BFB-12DD-4D79-8DF9-1FCEBC64EEE2}">
      <dsp:nvSpPr>
        <dsp:cNvPr id="0" name=""/>
        <dsp:cNvSpPr/>
      </dsp:nvSpPr>
      <dsp:spPr>
        <a:xfrm>
          <a:off x="0" y="4457291"/>
          <a:ext cx="626903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E79A671-80DE-4E1B-9FA8-94AA35BA5B70}">
      <dsp:nvSpPr>
        <dsp:cNvPr id="0" name=""/>
        <dsp:cNvSpPr/>
      </dsp:nvSpPr>
      <dsp:spPr>
        <a:xfrm>
          <a:off x="0" y="4457291"/>
          <a:ext cx="6269038" cy="1114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No amount of data can fix the bias in a learning algorithm.</a:t>
          </a:r>
        </a:p>
      </dsp:txBody>
      <dsp:txXfrm>
        <a:off x="0" y="4457291"/>
        <a:ext cx="6269038" cy="1114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2A1DA-6569-4CA1-86EB-58A098D55ED4}">
      <dsp:nvSpPr>
        <dsp:cNvPr id="0" name=""/>
        <dsp:cNvSpPr/>
      </dsp:nvSpPr>
      <dsp:spPr>
        <a:xfrm>
          <a:off x="0" y="0"/>
          <a:ext cx="6269038"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36ED3A6-8184-4233-A47A-89BF74FE52FD}">
      <dsp:nvSpPr>
        <dsp:cNvPr id="0" name=""/>
        <dsp:cNvSpPr/>
      </dsp:nvSpPr>
      <dsp:spPr>
        <a:xfrm>
          <a:off x="0" y="0"/>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Variance is the error in prediction that can be attributed to the training set.</a:t>
          </a:r>
        </a:p>
      </dsp:txBody>
      <dsp:txXfrm>
        <a:off x="0" y="0"/>
        <a:ext cx="6269038" cy="1393031"/>
      </dsp:txXfrm>
    </dsp:sp>
    <dsp:sp modelId="{CB541509-11FC-47BA-8C6B-F4E02DE84E69}">
      <dsp:nvSpPr>
        <dsp:cNvPr id="0" name=""/>
        <dsp:cNvSpPr/>
      </dsp:nvSpPr>
      <dsp:spPr>
        <a:xfrm>
          <a:off x="0" y="1393031"/>
          <a:ext cx="6269038"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9DD139E-05A2-4CC5-99D5-859AACEFF094}">
      <dsp:nvSpPr>
        <dsp:cNvPr id="0" name=""/>
        <dsp:cNvSpPr/>
      </dsp:nvSpPr>
      <dsp:spPr>
        <a:xfrm>
          <a:off x="0" y="1393031"/>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Classification and regression algorithms require a training set to optimize the parameters of the model it creates.</a:t>
          </a:r>
        </a:p>
      </dsp:txBody>
      <dsp:txXfrm>
        <a:off x="0" y="1393031"/>
        <a:ext cx="6269038" cy="1393031"/>
      </dsp:txXfrm>
    </dsp:sp>
    <dsp:sp modelId="{C2AD645C-DA2E-4626-815C-CCDBD74509F6}">
      <dsp:nvSpPr>
        <dsp:cNvPr id="0" name=""/>
        <dsp:cNvSpPr/>
      </dsp:nvSpPr>
      <dsp:spPr>
        <a:xfrm>
          <a:off x="0" y="2786062"/>
          <a:ext cx="6269038"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366636B-FADB-4E23-967C-AA540EA1FFEE}">
      <dsp:nvSpPr>
        <dsp:cNvPr id="0" name=""/>
        <dsp:cNvSpPr/>
      </dsp:nvSpPr>
      <dsp:spPr>
        <a:xfrm>
          <a:off x="0" y="2786062"/>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Different training sets can result in different models and different prediction algorithms.</a:t>
          </a:r>
        </a:p>
      </dsp:txBody>
      <dsp:txXfrm>
        <a:off x="0" y="2786062"/>
        <a:ext cx="6269038" cy="1393031"/>
      </dsp:txXfrm>
    </dsp:sp>
    <dsp:sp modelId="{68AB48B4-9760-4186-BCA8-A9E8969C3232}">
      <dsp:nvSpPr>
        <dsp:cNvPr id="0" name=""/>
        <dsp:cNvSpPr/>
      </dsp:nvSpPr>
      <dsp:spPr>
        <a:xfrm>
          <a:off x="0" y="4179093"/>
          <a:ext cx="6269038" cy="0"/>
        </a:xfrm>
        <a:prstGeom prst="lin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ADB45FD-C6DD-459B-99CC-B594F75D10D3}">
      <dsp:nvSpPr>
        <dsp:cNvPr id="0" name=""/>
        <dsp:cNvSpPr/>
      </dsp:nvSpPr>
      <dsp:spPr>
        <a:xfrm>
          <a:off x="0" y="4179093"/>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more susceptible a machine learning algorithm is to differences in the training set, the more variance it has.</a:t>
          </a:r>
        </a:p>
      </dsp:txBody>
      <dsp:txXfrm>
        <a:off x="0" y="4179093"/>
        <a:ext cx="6269038" cy="1393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8B360-D0F6-4DA4-A621-44F0C23484DA}">
      <dsp:nvSpPr>
        <dsp:cNvPr id="0" name=""/>
        <dsp:cNvSpPr/>
      </dsp:nvSpPr>
      <dsp:spPr>
        <a:xfrm>
          <a:off x="0" y="0"/>
          <a:ext cx="5328682" cy="2507456"/>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Ideally, to improve a machine learning algorithm, we would like to decrease bias AND decrease variance.</a:t>
          </a:r>
        </a:p>
      </dsp:txBody>
      <dsp:txXfrm>
        <a:off x="73441" y="73441"/>
        <a:ext cx="2737030" cy="2360574"/>
      </dsp:txXfrm>
    </dsp:sp>
    <dsp:sp modelId="{95669ECC-8850-4429-A88A-800DBEFEE8FF}">
      <dsp:nvSpPr>
        <dsp:cNvPr id="0" name=""/>
        <dsp:cNvSpPr/>
      </dsp:nvSpPr>
      <dsp:spPr>
        <a:xfrm>
          <a:off x="940355" y="3064668"/>
          <a:ext cx="5328682" cy="2507456"/>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Unfortunately, a decrease in bias often results in an increase in variance and vice-versa.</a:t>
          </a:r>
        </a:p>
      </dsp:txBody>
      <dsp:txXfrm>
        <a:off x="1013796" y="3138109"/>
        <a:ext cx="2611598" cy="2360574"/>
      </dsp:txXfrm>
    </dsp:sp>
    <dsp:sp modelId="{402A4665-A4FB-442E-A52B-082B5189F9C5}">
      <dsp:nvSpPr>
        <dsp:cNvPr id="0" name=""/>
        <dsp:cNvSpPr/>
      </dsp:nvSpPr>
      <dsp:spPr>
        <a:xfrm>
          <a:off x="3698835" y="1971139"/>
          <a:ext cx="1629846" cy="162984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65550" y="1971139"/>
        <a:ext cx="896416" cy="1226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EDA70-7895-4864-A54F-0FAB0E9049FC}">
      <dsp:nvSpPr>
        <dsp:cNvPr id="0" name=""/>
        <dsp:cNvSpPr/>
      </dsp:nvSpPr>
      <dsp:spPr>
        <a:xfrm>
          <a:off x="0" y="0"/>
          <a:ext cx="626903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3">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686C804-6857-4D70-81A6-20318708E51F}">
      <dsp:nvSpPr>
        <dsp:cNvPr id="0" name=""/>
        <dsp:cNvSpPr/>
      </dsp:nvSpPr>
      <dsp:spPr>
        <a:xfrm>
          <a:off x="0" y="0"/>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Overfitting is said to occur when the test set error is much greater than the  training set error.</a:t>
          </a:r>
        </a:p>
      </dsp:txBody>
      <dsp:txXfrm>
        <a:off x="0" y="0"/>
        <a:ext cx="6269038" cy="1393031"/>
      </dsp:txXfrm>
    </dsp:sp>
    <dsp:sp modelId="{70D31CA3-6132-484C-8EC2-3A8EC790D190}">
      <dsp:nvSpPr>
        <dsp:cNvPr id="0" name=""/>
        <dsp:cNvSpPr/>
      </dsp:nvSpPr>
      <dsp:spPr>
        <a:xfrm>
          <a:off x="0" y="1393031"/>
          <a:ext cx="626903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3">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2E60173-4DC8-4F4B-8A4A-AFB757E1412E}">
      <dsp:nvSpPr>
        <dsp:cNvPr id="0" name=""/>
        <dsp:cNvSpPr/>
      </dsp:nvSpPr>
      <dsp:spPr>
        <a:xfrm>
          <a:off x="0" y="1393031"/>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greater the complexity of a model, the more likely it is to fit noise or spurious patterns in the training data.</a:t>
          </a:r>
        </a:p>
      </dsp:txBody>
      <dsp:txXfrm>
        <a:off x="0" y="1393031"/>
        <a:ext cx="6269038" cy="1393031"/>
      </dsp:txXfrm>
    </dsp:sp>
    <dsp:sp modelId="{AC2A90AA-9A79-4E99-96BC-67DB96A42D32}">
      <dsp:nvSpPr>
        <dsp:cNvPr id="0" name=""/>
        <dsp:cNvSpPr/>
      </dsp:nvSpPr>
      <dsp:spPr>
        <a:xfrm>
          <a:off x="0" y="2786062"/>
          <a:ext cx="626903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3">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3E2B6C2-33B0-4A16-9505-DC73B6F0326D}">
      <dsp:nvSpPr>
        <dsp:cNvPr id="0" name=""/>
        <dsp:cNvSpPr/>
      </dsp:nvSpPr>
      <dsp:spPr>
        <a:xfrm>
          <a:off x="0" y="2786062"/>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 simpler model is more immune to noise, but it unable to capture more complex relationships.</a:t>
          </a:r>
        </a:p>
      </dsp:txBody>
      <dsp:txXfrm>
        <a:off x="0" y="2786062"/>
        <a:ext cx="6269038" cy="1393031"/>
      </dsp:txXfrm>
    </dsp:sp>
    <dsp:sp modelId="{D9321AFA-2C90-4BA4-86DF-507D6E97CA6F}">
      <dsp:nvSpPr>
        <dsp:cNvPr id="0" name=""/>
        <dsp:cNvSpPr/>
      </dsp:nvSpPr>
      <dsp:spPr>
        <a:xfrm>
          <a:off x="0" y="4179093"/>
          <a:ext cx="626903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3">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93D95CC-F0D1-4931-97E1-46DF2357BF64}">
      <dsp:nvSpPr>
        <dsp:cNvPr id="0" name=""/>
        <dsp:cNvSpPr/>
      </dsp:nvSpPr>
      <dsp:spPr>
        <a:xfrm>
          <a:off x="0" y="4179093"/>
          <a:ext cx="6269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So the game becomes finding an optimal balance between bias and variance.</a:t>
          </a:r>
        </a:p>
      </dsp:txBody>
      <dsp:txXfrm>
        <a:off x="0" y="4179093"/>
        <a:ext cx="6269038" cy="13930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6B12B-900B-4ABB-937B-2AD944A25F2C}">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US" sz="2300" b="1" kern="1200" dirty="0"/>
            <a:t>Use More Data: </a:t>
          </a:r>
          <a:r>
            <a:rPr lang="en-US" sz="2300" kern="1200" dirty="0"/>
            <a:t>Need at least 5-10 x data for each additional parameter.</a:t>
          </a:r>
        </a:p>
      </dsp:txBody>
      <dsp:txXfrm>
        <a:off x="0" y="1653508"/>
        <a:ext cx="3286125" cy="2610802"/>
      </dsp:txXfrm>
    </dsp:sp>
    <dsp:sp modelId="{06077F08-A8F5-4322-B02A-595B173CCB65}">
      <dsp:nvSpPr>
        <dsp:cNvPr id="0" name=""/>
        <dsp:cNvSpPr/>
      </dsp:nvSpPr>
      <dsp:spPr>
        <a:xfrm>
          <a:off x="990361" y="435133"/>
          <a:ext cx="1305401" cy="1305401"/>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A677E0C2-7F47-4542-87AE-B7D0E336FA4F}">
      <dsp:nvSpPr>
        <dsp:cNvPr id="0" name=""/>
        <dsp:cNvSpPr/>
      </dsp:nvSpPr>
      <dsp:spPr>
        <a:xfrm>
          <a:off x="0" y="4351266"/>
          <a:ext cx="3286125" cy="72"/>
        </a:xfrm>
        <a:prstGeom prst="rect">
          <a:avLst/>
        </a:prstGeom>
        <a:gradFill rotWithShape="0">
          <a:gsLst>
            <a:gs pos="0">
              <a:schemeClr val="accent5">
                <a:hueOff val="-1351709"/>
                <a:satOff val="-3484"/>
                <a:lumOff val="-2353"/>
                <a:alphaOff val="0"/>
                <a:lumMod val="110000"/>
                <a:satMod val="105000"/>
                <a:tint val="67000"/>
              </a:schemeClr>
            </a:gs>
            <a:gs pos="50000">
              <a:schemeClr val="accent5">
                <a:hueOff val="-1351709"/>
                <a:satOff val="-3484"/>
                <a:lumOff val="-2353"/>
                <a:alphaOff val="0"/>
                <a:lumMod val="105000"/>
                <a:satMod val="103000"/>
                <a:tint val="73000"/>
              </a:schemeClr>
            </a:gs>
            <a:gs pos="100000">
              <a:schemeClr val="accent5">
                <a:hueOff val="-1351709"/>
                <a:satOff val="-3484"/>
                <a:lumOff val="-2353"/>
                <a:alphaOff val="0"/>
                <a:lumMod val="105000"/>
                <a:satMod val="109000"/>
                <a:tint val="81000"/>
              </a:schemeClr>
            </a:gs>
          </a:gsLst>
          <a:lin ang="5400000" scaled="0"/>
        </a:gradFill>
        <a:ln w="6350" cap="flat" cmpd="sng" algn="ctr">
          <a:solidFill>
            <a:schemeClr val="accent5">
              <a:hueOff val="-1351709"/>
              <a:satOff val="-3484"/>
              <a:lumOff val="-235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6CEFA50-00EE-4F0B-9908-48DE63BE8486}">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US" sz="2300" b="1" kern="1200"/>
            <a:t>Use Cross-Validation: </a:t>
          </a:r>
          <a:r>
            <a:rPr lang="en-US" sz="2300" kern="1200"/>
            <a:t>Make better use of existing data by using cross-validation. This requires greater computation.</a:t>
          </a:r>
        </a:p>
      </dsp:txBody>
      <dsp:txXfrm>
        <a:off x="3614737" y="1653508"/>
        <a:ext cx="3286125" cy="2610802"/>
      </dsp:txXfrm>
    </dsp:sp>
    <dsp:sp modelId="{A563A425-6BB6-423E-BAA9-3410ACD22293}">
      <dsp:nvSpPr>
        <dsp:cNvPr id="0" name=""/>
        <dsp:cNvSpPr/>
      </dsp:nvSpPr>
      <dsp:spPr>
        <a:xfrm>
          <a:off x="4605099" y="435133"/>
          <a:ext cx="1305401" cy="1305401"/>
        </a:xfrm>
        <a:prstGeom prst="ellipse">
          <a:avLst/>
        </a:prstGeom>
        <a:gradFill rotWithShape="0">
          <a:gsLst>
            <a:gs pos="0">
              <a:schemeClr val="accent5">
                <a:hueOff val="-2703417"/>
                <a:satOff val="-6968"/>
                <a:lumOff val="-4706"/>
                <a:alphaOff val="0"/>
                <a:lumMod val="110000"/>
                <a:satMod val="105000"/>
                <a:tint val="67000"/>
              </a:schemeClr>
            </a:gs>
            <a:gs pos="50000">
              <a:schemeClr val="accent5">
                <a:hueOff val="-2703417"/>
                <a:satOff val="-6968"/>
                <a:lumOff val="-4706"/>
                <a:alphaOff val="0"/>
                <a:lumMod val="105000"/>
                <a:satMod val="103000"/>
                <a:tint val="73000"/>
              </a:schemeClr>
            </a:gs>
            <a:gs pos="100000">
              <a:schemeClr val="accent5">
                <a:hueOff val="-2703417"/>
                <a:satOff val="-6968"/>
                <a:lumOff val="-4706"/>
                <a:alphaOff val="0"/>
                <a:lumMod val="105000"/>
                <a:satMod val="109000"/>
                <a:tint val="81000"/>
              </a:schemeClr>
            </a:gs>
          </a:gsLst>
          <a:lin ang="5400000" scaled="0"/>
        </a:gradFill>
        <a:ln w="6350" cap="flat" cmpd="sng" algn="ctr">
          <a:solidFill>
            <a:schemeClr val="accent5">
              <a:hueOff val="-2703417"/>
              <a:satOff val="-6968"/>
              <a:lumOff val="-470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F87E47DA-4D21-4DCD-A995-5F0CA71DD828}">
      <dsp:nvSpPr>
        <dsp:cNvPr id="0" name=""/>
        <dsp:cNvSpPr/>
      </dsp:nvSpPr>
      <dsp:spPr>
        <a:xfrm>
          <a:off x="3614737" y="4351266"/>
          <a:ext cx="3286125" cy="72"/>
        </a:xfrm>
        <a:prstGeom prst="rect">
          <a:avLst/>
        </a:prstGeom>
        <a:gradFill rotWithShape="0">
          <a:gsLst>
            <a:gs pos="0">
              <a:schemeClr val="accent5">
                <a:hueOff val="-4055126"/>
                <a:satOff val="-10451"/>
                <a:lumOff val="-7059"/>
                <a:alphaOff val="0"/>
                <a:lumMod val="110000"/>
                <a:satMod val="105000"/>
                <a:tint val="67000"/>
              </a:schemeClr>
            </a:gs>
            <a:gs pos="50000">
              <a:schemeClr val="accent5">
                <a:hueOff val="-4055126"/>
                <a:satOff val="-10451"/>
                <a:lumOff val="-7059"/>
                <a:alphaOff val="0"/>
                <a:lumMod val="105000"/>
                <a:satMod val="103000"/>
                <a:tint val="73000"/>
              </a:schemeClr>
            </a:gs>
            <a:gs pos="100000">
              <a:schemeClr val="accent5">
                <a:hueOff val="-4055126"/>
                <a:satOff val="-10451"/>
                <a:lumOff val="-7059"/>
                <a:alphaOff val="0"/>
                <a:lumMod val="105000"/>
                <a:satMod val="109000"/>
                <a:tint val="81000"/>
              </a:schemeClr>
            </a:gs>
          </a:gsLst>
          <a:lin ang="5400000" scaled="0"/>
        </a:gradFill>
        <a:ln w="6350" cap="flat" cmpd="sng" algn="ctr">
          <a:solidFill>
            <a:schemeClr val="accent5">
              <a:hueOff val="-4055126"/>
              <a:satOff val="-10451"/>
              <a:lumOff val="-7059"/>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A9C3484-4F72-406F-990C-207ACF96930A}">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022350">
            <a:lnSpc>
              <a:spcPct val="90000"/>
            </a:lnSpc>
            <a:spcBef>
              <a:spcPct val="0"/>
            </a:spcBef>
            <a:spcAft>
              <a:spcPct val="35000"/>
            </a:spcAft>
            <a:buNone/>
          </a:pPr>
          <a:r>
            <a:rPr lang="en-US" sz="2300" b="1" kern="1200"/>
            <a:t>Use Simpler Models: </a:t>
          </a:r>
          <a:r>
            <a:rPr lang="en-US" sz="2300" i="1" kern="1200"/>
            <a:t>Occam’s Razer: </a:t>
          </a:r>
          <a:r>
            <a:rPr lang="en-US" sz="2300" kern="1200"/>
            <a:t>prefer simpler explanations, restrict the classes of models to consider.</a:t>
          </a:r>
        </a:p>
      </dsp:txBody>
      <dsp:txXfrm>
        <a:off x="7229475" y="1653508"/>
        <a:ext cx="3286125" cy="2610802"/>
      </dsp:txXfrm>
    </dsp:sp>
    <dsp:sp modelId="{6D45280F-8EC4-40D2-A585-E14D09B8E9B0}">
      <dsp:nvSpPr>
        <dsp:cNvPr id="0" name=""/>
        <dsp:cNvSpPr/>
      </dsp:nvSpPr>
      <dsp:spPr>
        <a:xfrm>
          <a:off x="8219836" y="435133"/>
          <a:ext cx="1305401" cy="1305401"/>
        </a:xfrm>
        <a:prstGeom prst="ellipse">
          <a:avLst/>
        </a:prstGeom>
        <a:gradFill rotWithShape="0">
          <a:gsLst>
            <a:gs pos="0">
              <a:schemeClr val="accent5">
                <a:hueOff val="-5406834"/>
                <a:satOff val="-13935"/>
                <a:lumOff val="-9412"/>
                <a:alphaOff val="0"/>
                <a:lumMod val="110000"/>
                <a:satMod val="105000"/>
                <a:tint val="67000"/>
              </a:schemeClr>
            </a:gs>
            <a:gs pos="50000">
              <a:schemeClr val="accent5">
                <a:hueOff val="-5406834"/>
                <a:satOff val="-13935"/>
                <a:lumOff val="-9412"/>
                <a:alphaOff val="0"/>
                <a:lumMod val="105000"/>
                <a:satMod val="103000"/>
                <a:tint val="73000"/>
              </a:schemeClr>
            </a:gs>
            <a:gs pos="100000">
              <a:schemeClr val="accent5">
                <a:hueOff val="-5406834"/>
                <a:satOff val="-13935"/>
                <a:lumOff val="-9412"/>
                <a:alphaOff val="0"/>
                <a:lumMod val="105000"/>
                <a:satMod val="109000"/>
                <a:tint val="81000"/>
              </a:schemeClr>
            </a:gs>
          </a:gsLst>
          <a:lin ang="5400000" scaled="0"/>
        </a:gradFill>
        <a:ln w="6350" cap="flat" cmpd="sng" algn="ctr">
          <a:solidFill>
            <a:schemeClr val="accent5">
              <a:hueOff val="-5406834"/>
              <a:satOff val="-13935"/>
              <a:lumOff val="-941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7F49EC33-55F8-44ED-B5E4-F5C9E26D38D2}">
      <dsp:nvSpPr>
        <dsp:cNvPr id="0" name=""/>
        <dsp:cNvSpPr/>
      </dsp:nvSpPr>
      <dsp:spPr>
        <a:xfrm>
          <a:off x="7229475" y="4351266"/>
          <a:ext cx="3286125" cy="72"/>
        </a:xfrm>
        <a:prstGeom prst="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A73EA-336D-484A-8A34-97842E546392}">
      <dsp:nvSpPr>
        <dsp:cNvPr id="0" name=""/>
        <dsp:cNvSpPr/>
      </dsp:nvSpPr>
      <dsp:spPr>
        <a:xfrm>
          <a:off x="0" y="0"/>
          <a:ext cx="6269038" cy="0"/>
        </a:xfrm>
        <a:prstGeom prst="line">
          <a:avLst/>
        </a:prstGeom>
        <a:solidFill>
          <a:schemeClr val="accent3">
            <a:shade val="8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775D2AA-5B18-44DE-968F-BA1B0FBFEBE9}">
      <dsp:nvSpPr>
        <dsp:cNvPr id="0" name=""/>
        <dsp:cNvSpPr/>
      </dsp:nvSpPr>
      <dsp:spPr>
        <a:xfrm>
          <a:off x="0" y="0"/>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A tuning parameter is added which lets you change the complexity or smoothness of the model.</a:t>
          </a:r>
        </a:p>
      </dsp:txBody>
      <dsp:txXfrm>
        <a:off x="0" y="0"/>
        <a:ext cx="6269038" cy="2786062"/>
      </dsp:txXfrm>
    </dsp:sp>
    <dsp:sp modelId="{F073BCF5-A9E8-4504-92DD-EA2A0E53D429}">
      <dsp:nvSpPr>
        <dsp:cNvPr id="0" name=""/>
        <dsp:cNvSpPr/>
      </dsp:nvSpPr>
      <dsp:spPr>
        <a:xfrm>
          <a:off x="0" y="2786062"/>
          <a:ext cx="6269038" cy="0"/>
        </a:xfrm>
        <a:prstGeom prst="line">
          <a:avLst/>
        </a:prstGeom>
        <a:solidFill>
          <a:schemeClr val="accent3">
            <a:shade val="80000"/>
            <a:hueOff val="0"/>
            <a:satOff val="0"/>
            <a:lumOff val="19092"/>
            <a:alphaOff val="0"/>
          </a:schemeClr>
        </a:solidFill>
        <a:ln w="12700" cap="flat" cmpd="sng" algn="ctr">
          <a:solidFill>
            <a:schemeClr val="accent3">
              <a:shade val="80000"/>
              <a:hueOff val="0"/>
              <a:satOff val="0"/>
              <a:lumOff val="1909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D00B60F-C3CD-438B-BB4E-85ACA83921BD}">
      <dsp:nvSpPr>
        <dsp:cNvPr id="0" name=""/>
        <dsp:cNvSpPr/>
      </dsp:nvSpPr>
      <dsp:spPr>
        <a:xfrm>
          <a:off x="0" y="2786062"/>
          <a:ext cx="62690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marL="0" lvl="0" indent="0" algn="l" defTabSz="1911350">
            <a:lnSpc>
              <a:spcPct val="90000"/>
            </a:lnSpc>
            <a:spcBef>
              <a:spcPct val="0"/>
            </a:spcBef>
            <a:spcAft>
              <a:spcPct val="35000"/>
            </a:spcAft>
            <a:buNone/>
          </a:pPr>
          <a:r>
            <a:rPr lang="en-US" sz="4300" kern="1200"/>
            <a:t>The regularization value imposes a special penalty on complex models.</a:t>
          </a:r>
        </a:p>
      </dsp:txBody>
      <dsp:txXfrm>
        <a:off x="0" y="2786062"/>
        <a:ext cx="6269038" cy="27860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28T18:02:36.55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451 479,'1'-2,"-1"1,0-1,1 1,0-1,-1 1,1-1,0 1,0-1,-1 1,1 0,0 0,0 0,0-1,0 1,1 0,-1 0,0 1,0-1,0 0,1 0,-1 1,0-1,1 1,-1-1,1 1,-1 0,1-1,-1 1,1 0,49-7,-42 6,37-3,1 1,-1 3,0 2,0 2,0 3,0 2,-1 2,0 2,11 7,-16-5,-1-2,1-2,1-2,0-2,39 0,53-3,25-8,7 0,-7 2,-3-1,26 9,-161-2,-1 0,1 1,-1 1,-1 1,6 3,1 0,1-1,14 3,34-1,0-4,0-3,0-4,11-5,51 1,936 4,-1031-3,0-2,0-1,30-11,-44 10,36-11,-40 11,-1 1,0 1,1 1,3 1,21 2,0 2,-1 2,1 3,42 12,7 8,70 31,328 111,-396-139,-27-7,0-4,36 3,-62-14,44 16,-86-23,0 1,0 0,0 0,0 0,0 1,0-1,-1 1,1 0,0 0,-1 0,1 0,-1 0,0 1,0-1,0 1,0-1,0 1,0 1,-1-2,-1-1,0 1,1 0,-1 0,0 0,0 0,0 0,0 0,0 0,0 0,0 0,-1 0,1 0,-1 0,1 0,-1-1,0 1,1 0,-1 0,0-1,0 1,0 0,0-1,0 1,-1-1,1 0,0 1,-1-1,1 0,-1 0,1 0,-2 1,-7 6,-1-1,-1 0,1 0,-1-1,0-1,0 0,0-1,0 0,-5-1,-26 5,1-3,-8-2,-15 2,-415 60,390-54,-374 50,332-37,44-7,-1-4,-14-4,-83 10,11-2,-221-12,291-6,57-2,1-2,-26-7,18 2,-30 0,-417 7,261 5,-606-2,817-3,0-2,0-1,1-1,-1-2,2-2,-1-1,-6-4,-49-19,0 8,-1 3,-1 5,-54-3,69 15,0 3,0 4,-39 7,105-7,-1 1,1 0,0 1,0 0,0 0,0 0,0 0,0 1,0 0,0 0,1 0,0 1,-1 0,1 0,0 0,1 0,-1 1,1 0,-1 0,1 0,1 0,-1 0,1 1,0-1,0 1,0-1,0 1,1 0,0 0,0 0,0 4,1-7,-1 0,1 0,0 0,0 0,0 1,0-1,1 0,-1 0,1 0,-1 0,1 0,0 0,0 0,0 0,0-1,1 1,-1 0,1-1,0 1,-1-1,2 1,1 2,1-1,-1 0,1-1,0 1,0-1,0 0,0 0,0-1,1 0,2 1,14 3,-1-1,2-2,-1 0,0-1,2-2,36 0,-32-1,0 1,0 2,0 1,-1 1,17 6,175 67,-77-26,38 3,-47-18,-37-9,1-5,61 4,-15-6,52 18,-66-10,101 4,-149-24,1 3,-2 4,64 22,11 14,-21-7,3-5,19-4,19-10,2-8,113-8,-153-16,56-13,-138 13,326-43,-239 32,-52 6,71 1,-125 10,0-2,-1-1,1-2,6-3,-12 3,1 1,21 1,-20 2,-1-1,9-4,-29 5,-1-1,0-1,1 0,-1 0,-1-1,1-1,-1 0,7-5,-2 0,-1 0,0-1,-1-1,0 0,-1-1,0-1,6-11,-11 16,-1-1,0 0,0 0,-1-1,-1 0,1 1,-2-1,1-1,-2 1,1 0,-2 0,1-3,-1 4,0 0,1 0,0 0,0 1,1-1,1 0,1-5,-2 12,0 0,-1 0,1 0,1 0,-1 1,0-1,1 1,0 0,-1 0,1 0,0 0,0 1,1-1,-1 1,0 0,1 0,0 0,-1 0,1 1,1-1,14-3,1 1,-1 1,1 1,-1 1,1 0,14 3,-33-2,-1 0,0 0,1 0,-1 0,0 0,0 0,1 0,-1 0,0 0,0 0,1 0,-1 0,0 0,1 0,-1 0,0 0,0 0,1 0,-1 0,0 0,0 1,1-1,-1 0,0 0,0 0,0 1,1-1,-1 0,0 0,0 0,0 1,1-1,-1 0,0 0,0 1,0-1,0 0,0 1,0-1,0 0,1 1,-11 9,-26 10,33-18,-29 11,-1-1,0-1,0-3,-1-1,-34 2,12 0,-41 2,-74-3,74-5,-72 14,46-3,-81-3,-46 3,-139 11,-190-23,275-5,107 2,-620 18,-154 72,589-51,-280-16,655-23,-8 1,1 0,-1 1,0 1,-12 3,24-5,0 1,0 0,0 0,1 1,-1-1,0 1,1-1,-1 1,1 0,-1 0,1 0,-1 1,2-1,0-1,0 1,0-1,0 1,1 0,-1-1,0 1,1 0,-1 0,1 0,0-1,-1 1,1 0,0 0,0 0,0 0,0 0,0 0,1-1,-1 1,0 0,1 1,1 2,0 0,0 0,0-1,0 1,1 0,-1-1,1 0,0 0,0 0,1 0,-1 0,1-1,0 0,0 0,0 0,1 0,14 10,2-1,20 7,-8-3,-23-10,1 0,-1 1,0 0,0 1,-1 0,0 1,-1 0,1 1,-1 0,-1 0,0 0,0 1,-1 1,0-1,-1 1,0 0,1 6,1 2,1-1,1 0,1 0,5 8,-11-21,1 0,-1 0,1-1,1 0,-1 0,0 0,1 0,0-1,0 0,0-1,0 1,1-1,-1-1,1 1,25 5,1-1,1-1,-1-2,19-1,7 1,1184 24,-858-30,2185 2,-2482-5,-1-4,0-5,33-12,-112 24,88-15,-48 9,0-2,40-15,32-10,-75 23,-1-1,8-6,-25 1,-25 15,-17 8,-136 66,52-26,-55 36,126-65,-1-2,0-2,0-1,-2-1,1-2,-1-2,-1 0,-71 6,-52-4,-50 6,130-1,0 3,-3 6,-62 14,112-28,-1 1,2 2,-1 2,-18 11,22-11,0-1,-1-1,0-1,-1-1,-21 3,-30 2,10-2,-1-3,-8-3,-373-5,215-2,204-1,0-1,1-2,-16-5,10 2,-1 2,-10 0,-157 6,99 2,-12-6,60-3,1-3,-41-14,-37-8,-278-58,54 10,-85 1,356 64,29 4,1 3,-19 2,5 2,0-4,-53-14,-135-45,159 40,82 22,3 1,1 0,-1 1,0 1,-12 0,23 1,1 1,0 0,-1 0,1 1,-1-1,1 0,0 1,-1 0,1-1,0 1,0 0,-1 0,1 1,0-1,0 0,0 1,0 0,1-1,-1 1,0 0,0 0,1 0,-1 0,1 0,0 1,0-1,-1 0,1 1,0 1,-3 12,1 0,1 0,0 0,1 0,1 0,0 0,1 1,11 115,-11-125,1 0,0 0,-1 0,2 0,-1 0,1-1,0 1,0-1,1 0,-1 0,1 0,1-1,-1 1,1-1,-1 0,1 0,1-1,-1 0,0 0,1 0,0-1,0 0,0 0,0 0,22 7,0-1,0-1,1-1,26 1,-15-2,-23-3,50 8,-1 3,-1 3,57 24,-64-19,2-3,0-3,1-3,40 3,57-2,33-7,759-6,-430-4,-321 5,217-5,-271-17,-87 10,56-1,513 10,-293 3,-277-5,-1-4,0-2,40-13,-38 8,1 2,0 4,20 1,94 10,-70 0,55-8,-143 2,-1 0,1-2,-1 1,0-2,-1 0,1-1,-1-1,0 0,-1-1,5-4,2 0,0 0,0 1,1 2,7-3,-2 4,-6 2,1 0,-2-2,1 0,-1-2,6-4,-19 11,1 0,-1-1,0 0,0-1,-1 1,0-1,1 0,-1 0,-1 0,1-1,-1 1,0-1,-1 0,1 0,-1 0,-1-1,1 1,-1-3,2-16,-1 1,-1 0,-2-6,1 9,0 0,1 0,1 0,3-14,2-1,-1 0,-2-1,-1 0,-2 0,-1 0,-1 0,-3 0,0 1,-2-1,-2 1,-4-13,1 2,1 0,3-1,-1-33,4 43,-1 10,0 1,-2 0,-1 0,-4-10,-19-67,6 4,-12-26,16 63,3-1,2-1,3-1,0-18,12 79,-2-36,-2 1,-7-26,8 54,0-1,0 0,-1 1,0 0,-1 0,-1 1,0 0,0 0,-5-5,-49-69,-22-28,77 107,-1 1,-1-1,1 2,-1-1,0 1,0 0,0 1,-1 0,1 0,-1 1,0 0,0 1,0 0,0 1,0 0,-30-3,1 3,0 2,-3 1,-5 1,-1146 3,673-8,-1637 2,2125-2,-1-2,1-1,-12-4,6 1,1 2,-12 0,-96 4,53 1,-7-4,67 1,1 0,0-3,0 0,0-3,-5-3,25 9,0 0,-1 0,1 1,-1 1,0 0,0 0,0 1,-11 1,18 0,1 1,-1 0,0 0,1 0,-1 0,1 0,-1 1,1 0,-1 0,1 0,0 0,0 1,0-1,0 1,0 0,0 0,1 0,0 0,-1 0,1 1,0-1,0 1,0 0,1 0,-1 0,1-1,-1 3,-2 14,1-1,0 1,1-1,1 1,1 0,1 19,-1-36,2 34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28T18:02:36.55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498 479,'0'-2,"1"1,-1-1,1 1,-1-1,1 1,0-1,0 1,0-1,0 1,0 0,0 0,0 0,0-1,0 1,0 0,1 0,-1 1,0-1,1 0,-1 0,1 1,-1-1,1 1,-1-1,1 1,-1 0,1-1,0 1,-1 0,57-7,-49 6,42-3,0 1,0 3,0 2,0 2,0 3,-1 2,0 2,0 2,12 7,-19-5,1-2,0-2,1-2,0-2,43 0,59-3,28-8,6 0,-6 2,-5-1,30 9,-178-2,-1 0,1 1,-1 1,-1 1,6 3,2 0,1-1,15 3,37-1,1-4,-1-3,1-4,12-5,56 1,1033 4,-1138-3,0-2,0-1,33-11,-47 10,38-11,-44 11,-1 1,1 1,0 1,4 1,23 2,-1 2,1 2,-1 3,48 12,6 8,78 31,363 111,-439-139,-29-7,1-4,39 3,-68-14,48 16,-95-23,1 1,-1 0,0 0,0 0,1 1,-1-1,0 1,-1 0,1 0,0 0,0 0,-1 0,1 1,-1-1,0 1,0-1,0 1,1 1,-3-2,1-1,-1 1,1 0,-1 0,0 0,0 0,0 0,0 0,0 0,0 0,0 0,-1 0,1 0,-1 0,0 0,1-1,-1 1,0 0,0 0,0-1,0 1,0 0,0-1,-1 1,1-1,0 0,-1 1,1-1,-1 0,0 0,1 0,-2 1,-9 6,0-1,0 0,-1 0,0-1,0-1,0 0,-1-1,0 0,-4-1,-29 5,0-3,-8-2,-17 2,-457 60,429-54,-411 50,366-37,47-7,0-4,-15-4,-93 10,13-2,-244-12,321-6,64-2,0-2,-29-7,20 2,-33 0,-459 7,288 5,-670-2,902-3,0-2,0-1,1-1,-1-2,1-2,1-1,-7-4,-55-19,0 8,-1 3,-1 5,-59-3,76 15,0 3,-1 4,-42 7,115-7,0 1,0 0,0 1,1 0,-1 0,0 0,1 0,0 1,-1 0,1 0,0 0,1 1,-1 0,0 0,1 0,0 0,0 1,0 0,1 0,-1 0,1 0,1 0,-1 1,1-1,-1 1,1-1,1 1,-1 0,1 0,0 0,0 4,1-7,-1 0,1 0,0 0,0 0,0 1,0-1,1 0,-1 0,1 0,-1 0,1 0,0 0,1 0,-1 0,0-1,1 1,-1 0,1-1,0 1,0-1,1 1,1 2,1-1,0 0,0-1,1 1,-1-1,1 0,0 0,0-1,0 0,2 1,16 3,1-1,-1-2,0 0,1-1,1-2,40 0,-35-1,0 1,0 2,0 1,-1 1,18 6,194 67,-85-26,41 3,-51-18,-41-9,1-5,67 4,-16-6,57 18,-73-10,112 4,-164-24,-1 3,0 4,70 22,12 14,-23-7,2-5,22-4,22-10,0-8,127-8,-170-16,62-13,-153 13,361-43,-264 32,-58 6,78 1,-137 10,-1-2,1-1,-1-2,7-3,-12 3,0 1,23 1,-22 2,0-1,9-4,-33 5,1-1,-1-1,0 0,0 0,0-1,0-1,-1 0,7-5,-2 0,0 0,-1-1,0-1,-1 0,-1-1,0-1,7-11,-13 16,0-1,0 0,-1 0,-1-1,0 0,0 1,-1-1,-1-1,0 1,0 0,-1 0,-1-3,0 4,0 0,1 0,0 0,1 1,0-1,1 0,2-5,-3 12,-1 0,1 0,1 0,-1 0,1 1,-1-1,1 1,0 0,0 0,0 0,1 0,-1 1,1-1,-1 1,1 0,0 0,0 0,0 0,0 1,2-1,15-3,0 1,1 1,-1 1,1 1,0 0,16 3,-38-2,0 0,1 0,-1 0,0 0,1 0,-1 0,0 0,1 0,-1 0,0 0,0 0,1 0,-1 0,0 0,1 0,-1 0,0 0,1 0,-1 0,0 0,0 1,1-1,-1 0,0 0,0 0,1 1,-1-1,0 0,0 0,0 0,1 1,-1-1,0 0,0 0,0 1,0-1,0 0,1 1,-1-1,0 0,0 1,-11 9,-28 10,36-18,-33 11,0-1,0-1,-1-3,-1-1,-36 2,12 0,-45 2,-82-3,82-5,-80 14,52-3,-90-3,-51 3,-152 11,-212-23,305-5,118 2,-685 18,-168 72,648-51,-308-16,723-23,-10 1,1 0,0 1,-1 1,-13 3,27-5,0 1,0 0,0 0,-1 1,1-1,1 1,-1-1,0 1,0 0,1 0,-1 0,0 1,2-1,0-1,0 1,0-1,0 1,0 0,0-1,1 1,-1 0,1 0,-1 0,1-1,-1 1,1 0,0 0,0 0,0 0,0 0,0 0,1-1,-1 1,0 0,1 1,1 2,0 0,0 0,1-1,-1 1,1 0,0-1,0 0,1 0,-1 0,1 0,0 0,0-1,0 0,0 0,0 0,2 0,16 10,0-1,24 7,-10-3,-24-10,-1 0,0 1,0 0,0 1,-1 0,0 1,0 0,-1 1,-1 0,1 0,-2 0,1 1,-1 1,-1-1,0 1,-1 0,2 6,1 2,1-1,1 0,0 0,7 8,-12-21,0 0,0 0,0-1,1 0,0 0,0 0,0 0,1-1,-1 0,1-1,0 1,0-1,0-1,1 1,27 5,2-1,-1-1,1-2,21-1,7 1,1306 24,-946-30,2409 2,-2737-5,-1-4,0-5,37-12,-124 24,97-15,-53 9,-1-2,45-15,35-10,-82 23,-1-1,8-6,-27 1,-28 15,-18 8,-151 66,58-26,-61 36,139-65,0-2,-2-2,0-1,0-1,0-2,-1-2,-2 0,-78 6,-56-4,-56 6,143-1,0 3,-3 6,-68 14,122-28,1 1,1 2,-1 2,-20 11,25-11,-1-1,0-1,-1-1,0-1,-24 3,-34 2,12-2,0-3,-10-3,-411-5,236-2,227-1,-1-1,1-2,-18-5,11 2,0 2,-12 0,-173 6,109 2,-13-6,67-3,0-3,-45-14,-41-8,-306-58,59 10,-93 1,392 64,32 4,1 3,-20 2,4 2,1-4,-59-14,-149-45,177 40,88 22,6 1,-1 0,0 1,-1 1,-13 0,27 1,-1 1,0 0,1 0,-1 1,0-1,1 0,-1 1,1 0,-1-1,1 1,-1 0,1 0,-1 1,1-1,0 0,0 1,0 0,0-1,0 1,0 0,0 0,0 0,1 0,-1 0,1 1,-1-1,1 0,0 1,-1 1,-2 12,1 0,1 0,0 0,0 0,2 0,0 0,1 1,13 115,-13-125,1 0,0 0,0 0,0 0,1 0,0-1,0 1,1-1,0 0,0 0,0 0,1-1,0 1,0-1,0 0,1 0,-1-1,1 0,0 0,0 0,1-1,-1 0,1 0,0 0,23 7,1-1,0-1,1-1,29 1,-17-2,-25-3,55 8,-1 3,-1 3,62 24,-70-19,2-3,0-3,1-3,45 3,63-2,34-7,839-6,-473-4,-356 5,240-5,-299-17,-96 10,61-1,567 10,-323 3,-307-5,0-4,0-2,44-13,-42 8,1 2,0 4,22 1,104 10,-77 0,60-8,-158 2,0 0,0-2,0 1,-1-2,0 0,0-1,-1-1,0 0,0-1,5-4,1 0,1 0,1 1,0 2,8-3,-4 4,-4 2,-1 0,0-2,0 0,-1-2,6-4,-20 11,0 0,-1-1,1 0,-1-1,0 1,0-1,0 0,-1 0,0 0,0-1,-1 1,0-1,0 0,0 0,-1 0,0-1,0 1,-1-3,2-16,-1 1,-1 0,-1-6,-1 9,1 0,2 0,0 0,3-14,3-1,-1 0,-3-1,-1 0,-1 0,-2 0,-2 0,-2 0,-1 1,-1-1,-3 1,-5-13,2 2,2 0,2-1,-1-33,5 43,-1 10,-2 1,0 0,-2 0,-5-10,-19-67,6 4,-15-26,19 63,3-1,3-1,2-1,1-18,13 79,-3-36,-1 1,-9-26,11 54,-2-1,1 0,-2 1,0 0,0 0,-2 1,1 0,-1 0,-6-5,-53-69,-24-28,84 107,-1 1,0-1,0 2,-1-1,0 1,0 0,0 1,0 0,-1 0,1 1,-1 0,0 1,0 0,0 1,0 0,-32-3,-1 3,1 2,-3 1,-6 1,-1263 3,741-8,-1805 2,2343-2,1-2,0-1,-15-4,9 1,0 2,-12 0,-107 4,58 1,-7-4,74 1,1 0,-1-3,2 0,-1-3,-6-3,28 9,0 0,-1 0,0 1,0 1,0 0,0 0,0 1,-12 1,20 0,0 1,0 0,0 0,0 0,0 0,0 0,0 1,0 0,1 0,-1 0,0 0,1 1,0-1,0 1,0 0,0 0,0 0,0 0,1 0,-1 1,1-1,0 1,0 0,0 0,1 0,-1-1,0 3,-2 14,0-1,1 1,1-1,1 1,0 0,3 19,-2-36,2 34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D812D-75C8-4BE6-9D19-308562BF004C}"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16418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D812D-75C8-4BE6-9D19-308562BF004C}"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32704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D812D-75C8-4BE6-9D19-308562BF004C}"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181167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D812D-75C8-4BE6-9D19-308562BF004C}"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90692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3D812D-75C8-4BE6-9D19-308562BF004C}" type="datetimeFigureOut">
              <a:rPr lang="en-US" smtClean="0"/>
              <a:t>3/25/2018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371109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D812D-75C8-4BE6-9D19-308562BF004C}"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34583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D812D-75C8-4BE6-9D19-308562BF004C}" type="datetimeFigureOut">
              <a:rPr lang="en-US" smtClean="0"/>
              <a:t>3/25/2018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391318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D812D-75C8-4BE6-9D19-308562BF004C}" type="datetimeFigureOut">
              <a:rPr lang="en-US" smtClean="0"/>
              <a:t>3/25/2018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2824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D812D-75C8-4BE6-9D19-308562BF004C}" type="datetimeFigureOut">
              <a:rPr lang="en-US" smtClean="0"/>
              <a:t>3/25/2018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347684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D812D-75C8-4BE6-9D19-308562BF004C}"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22012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3D812D-75C8-4BE6-9D19-308562BF004C}" type="datetimeFigureOut">
              <a:rPr lang="en-US" smtClean="0"/>
              <a:t>3/25/2018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93084C-64F2-4071-BA22-1119E1D57D72}" type="slidenum">
              <a:rPr lang="en-US" smtClean="0"/>
              <a:t>‹#›</a:t>
            </a:fld>
            <a:endParaRPr lang="en-US"/>
          </a:p>
        </p:txBody>
      </p:sp>
    </p:spTree>
    <p:extLst>
      <p:ext uri="{BB962C8B-B14F-4D97-AF65-F5344CB8AC3E}">
        <p14:creationId xmlns:p14="http://schemas.microsoft.com/office/powerpoint/2010/main" val="63532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D812D-75C8-4BE6-9D19-308562BF004C}" type="datetimeFigureOut">
              <a:rPr lang="en-US" smtClean="0"/>
              <a:t>3/25/2018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3084C-64F2-4071-BA22-1119E1D57D72}" type="slidenum">
              <a:rPr lang="en-US" smtClean="0"/>
              <a:t>‹#›</a:t>
            </a:fld>
            <a:endParaRPr lang="en-US"/>
          </a:p>
        </p:txBody>
      </p:sp>
    </p:spTree>
    <p:extLst>
      <p:ext uri="{BB962C8B-B14F-4D97-AF65-F5344CB8AC3E}">
        <p14:creationId xmlns:p14="http://schemas.microsoft.com/office/powerpoint/2010/main" val="1011775987"/>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ursera.org/learn/ml-regression/home/welcome" TargetMode="External"/><Relationship Id="rId2" Type="http://schemas.openxmlformats.org/officeDocument/2006/relationships/hyperlink" Target="https://www.coursera.org/learn/python-machine-learning/home/welcom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hyperlink" Target="http://teachingwithtech.lss.wisc.edu/m4w1.htm"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24.gif"/><Relationship Id="rId13" Type="http://schemas.openxmlformats.org/officeDocument/2006/relationships/image" Target="../media/image23.svg"/><Relationship Id="rId3" Type="http://schemas.openxmlformats.org/officeDocument/2006/relationships/image" Target="../media/image19.svg"/><Relationship Id="rId7" Type="http://schemas.openxmlformats.org/officeDocument/2006/relationships/image" Target="../media/image26.svg"/><Relationship Id="rId12"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8.svg"/><Relationship Id="rId5" Type="http://schemas.openxmlformats.org/officeDocument/2006/relationships/image" Target="../media/image21.sv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hyperlink" Target="http://teachingwithtech.lss.wisc.edu/m4w1.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cxnSp>
        <p:nvCxnSpPr>
          <p:cNvPr id="24"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3" y="2466606"/>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26"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31" y="2327990"/>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27"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5"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2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F5F48DD-CE0E-40D0-9880-4186183DB521}"/>
              </a:ext>
            </a:extLst>
          </p:cNvPr>
          <p:cNvSpPr>
            <a:spLocks noGrp="1"/>
          </p:cNvSpPr>
          <p:nvPr>
            <p:ph type="ctrTitle"/>
          </p:nvPr>
        </p:nvSpPr>
        <p:spPr>
          <a:xfrm>
            <a:off x="642257" y="4525347"/>
            <a:ext cx="6939722" cy="1737360"/>
          </a:xfrm>
        </p:spPr>
        <p:txBody>
          <a:bodyPr anchor="ctr">
            <a:normAutofit fontScale="90000"/>
          </a:bodyPr>
          <a:lstStyle/>
          <a:p>
            <a:pPr algn="r"/>
            <a:r>
              <a:rPr lang="en-US" sz="5100" dirty="0"/>
              <a:t>Preventing Overfitting with Ridge and Lasso Regression</a:t>
            </a:r>
          </a:p>
        </p:txBody>
      </p:sp>
      <p:sp>
        <p:nvSpPr>
          <p:cNvPr id="3" name="Subtitle 2">
            <a:extLst>
              <a:ext uri="{FF2B5EF4-FFF2-40B4-BE49-F238E27FC236}">
                <a16:creationId xmlns:a16="http://schemas.microsoft.com/office/drawing/2014/main" id="{21EB5A32-EC04-4C9F-938D-367E634A754B}"/>
              </a:ext>
            </a:extLst>
          </p:cNvPr>
          <p:cNvSpPr>
            <a:spLocks noGrp="1"/>
          </p:cNvSpPr>
          <p:nvPr>
            <p:ph type="subTitle" idx="1"/>
          </p:nvPr>
        </p:nvSpPr>
        <p:spPr>
          <a:xfrm>
            <a:off x="8050761" y="4525347"/>
            <a:ext cx="3498969" cy="1737360"/>
          </a:xfrm>
        </p:spPr>
        <p:txBody>
          <a:bodyPr anchor="ctr">
            <a:normAutofit/>
          </a:bodyPr>
          <a:lstStyle/>
          <a:p>
            <a:r>
              <a:rPr lang="en-US" sz="2800" dirty="0"/>
              <a:t>Scott O’Hara</a:t>
            </a:r>
          </a:p>
          <a:p>
            <a:r>
              <a:rPr lang="en-US" sz="1800" dirty="0"/>
              <a:t>Metrowest Developers Machine Learning Group</a:t>
            </a:r>
          </a:p>
          <a:p>
            <a:r>
              <a:rPr lang="en-US" sz="1800" dirty="0"/>
              <a:t>03/28/2018</a:t>
            </a:r>
          </a:p>
        </p:txBody>
      </p:sp>
    </p:spTree>
    <p:extLst>
      <p:ext uri="{BB962C8B-B14F-4D97-AF65-F5344CB8AC3E}">
        <p14:creationId xmlns:p14="http://schemas.microsoft.com/office/powerpoint/2010/main" val="185407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4" descr="A picture containing vector graphics&#10;&#10;Description generated with high confidence">
            <a:extLst>
              <a:ext uri="{FF2B5EF4-FFF2-40B4-BE49-F238E27FC236}">
                <a16:creationId xmlns:a16="http://schemas.microsoft.com/office/drawing/2014/main" id="{6E4D254F-23A7-46CC-B935-691C2F4D06A3}"/>
              </a:ext>
            </a:extLst>
          </p:cNvPr>
          <p:cNvPicPr>
            <a:picLocks noChangeAspect="1"/>
          </p:cNvPicPr>
          <p:nvPr/>
        </p:nvPicPr>
        <p:blipFill rotWithShape="1">
          <a:blip r:embed="rId2">
            <a:extLst>
              <a:ext uri="{28A0092B-C50C-407E-A947-70E740481C1C}">
                <a14:useLocalDpi xmlns:a14="http://schemas.microsoft.com/office/drawing/2010/main" val="0"/>
              </a:ext>
            </a:extLst>
          </a:blip>
          <a:srcRect t="1403" r="1" b="1"/>
          <a:stretch/>
        </p:blipFill>
        <p:spPr>
          <a:xfrm>
            <a:off x="5276088" y="640082"/>
            <a:ext cx="6276250" cy="5577838"/>
          </a:xfrm>
          <a:prstGeom prst="rect">
            <a:avLst/>
          </a:prstGeom>
          <a:effectLst/>
        </p:spPr>
      </p:pic>
      <p:sp>
        <p:nvSpPr>
          <p:cNvPr id="11" name="Title 1">
            <a:extLst>
              <a:ext uri="{FF2B5EF4-FFF2-40B4-BE49-F238E27FC236}">
                <a16:creationId xmlns:a16="http://schemas.microsoft.com/office/drawing/2014/main" id="{39C6A740-F677-439F-A46B-8096B0C1808E}"/>
              </a:ext>
            </a:extLst>
          </p:cNvPr>
          <p:cNvSpPr>
            <a:spLocks noGrp="1"/>
          </p:cNvSpPr>
          <p:nvPr>
            <p:ph type="title"/>
          </p:nvPr>
        </p:nvSpPr>
        <p:spPr>
          <a:xfrm>
            <a:off x="648929" y="629266"/>
            <a:ext cx="3667039" cy="1134221"/>
          </a:xfrm>
        </p:spPr>
        <p:txBody>
          <a:bodyPr vert="horz" lIns="91440" tIns="45720" rIns="91440" bIns="45720" rtlCol="0" anchor="ctr">
            <a:normAutofit/>
          </a:bodyPr>
          <a:lstStyle/>
          <a:p>
            <a:r>
              <a:rPr lang="en-US" sz="3600" dirty="0">
                <a:solidFill>
                  <a:schemeClr val="bg1"/>
                </a:solidFill>
              </a:rPr>
              <a:t>Bias and Variance</a:t>
            </a:r>
          </a:p>
        </p:txBody>
      </p:sp>
      <p:sp>
        <p:nvSpPr>
          <p:cNvPr id="13" name="Content Placeholder 16">
            <a:extLst>
              <a:ext uri="{FF2B5EF4-FFF2-40B4-BE49-F238E27FC236}">
                <a16:creationId xmlns:a16="http://schemas.microsoft.com/office/drawing/2014/main" id="{9DF619D6-41E3-45A4-89D7-7B9631A57BBA}"/>
              </a:ext>
            </a:extLst>
          </p:cNvPr>
          <p:cNvSpPr>
            <a:spLocks noGrp="1"/>
          </p:cNvSpPr>
          <p:nvPr>
            <p:ph idx="1"/>
          </p:nvPr>
        </p:nvSpPr>
        <p:spPr>
          <a:xfrm>
            <a:off x="648931" y="5094513"/>
            <a:ext cx="3667036" cy="1123407"/>
          </a:xfrm>
        </p:spPr>
        <p:txBody>
          <a:bodyPr>
            <a:normAutofit/>
          </a:bodyPr>
          <a:lstStyle/>
          <a:p>
            <a:pPr marL="0" indent="0">
              <a:buNone/>
            </a:pPr>
            <a:r>
              <a:rPr lang="en-US" sz="1800" dirty="0">
                <a:solidFill>
                  <a:schemeClr val="bg1"/>
                </a:solidFill>
              </a:rPr>
              <a:t>Figure Credit : </a:t>
            </a:r>
            <a:r>
              <a:rPr lang="en-US" sz="1800" u="sng" dirty="0">
                <a:solidFill>
                  <a:schemeClr val="bg1"/>
                </a:solidFill>
              </a:rPr>
              <a:t>An Introduction to Statistical Learning </a:t>
            </a:r>
            <a:r>
              <a:rPr lang="en-US" sz="1800" dirty="0">
                <a:solidFill>
                  <a:schemeClr val="bg1"/>
                </a:solidFill>
              </a:rPr>
              <a:t>by Gareth James, Daniela Witten, Trevor Hastie, Robert Tibshirani</a:t>
            </a:r>
          </a:p>
        </p:txBody>
      </p:sp>
    </p:spTree>
    <p:extLst>
      <p:ext uri="{BB962C8B-B14F-4D97-AF65-F5344CB8AC3E}">
        <p14:creationId xmlns:p14="http://schemas.microsoft.com/office/powerpoint/2010/main" val="359560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6F93DA-EE30-4343-A77E-47889A844FDA}"/>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The Bias-Variance Tradeoff</a:t>
            </a:r>
          </a:p>
        </p:txBody>
      </p:sp>
      <p:graphicFrame>
        <p:nvGraphicFramePr>
          <p:cNvPr id="7" name="Content Placeholder 2">
            <a:extLst>
              <a:ext uri="{FF2B5EF4-FFF2-40B4-BE49-F238E27FC236}">
                <a16:creationId xmlns:a16="http://schemas.microsoft.com/office/drawing/2014/main" id="{F24446BD-E182-4B4C-9576-6FDA7218A10E}"/>
              </a:ext>
            </a:extLst>
          </p:cNvPr>
          <p:cNvGraphicFramePr>
            <a:graphicFrameLocks noGrp="1"/>
          </p:cNvGraphicFramePr>
          <p:nvPr>
            <p:ph idx="1"/>
            <p:extLst>
              <p:ext uri="{D42A27DB-BD31-4B8C-83A1-F6EECF244321}">
                <p14:modId xmlns:p14="http://schemas.microsoft.com/office/powerpoint/2010/main" val="3738654249"/>
              </p:ext>
            </p:extLst>
          </p:nvPr>
        </p:nvGraphicFramePr>
        <p:xfrm>
          <a:off x="5280025" y="642940"/>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11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9AE278-19E0-4024-AC26-1F1938B5C0C8}"/>
              </a:ext>
            </a:extLst>
          </p:cNvPr>
          <p:cNvSpPr>
            <a:spLocks noGrp="1"/>
          </p:cNvSpPr>
          <p:nvPr>
            <p:ph type="title"/>
          </p:nvPr>
        </p:nvSpPr>
        <p:spPr>
          <a:xfrm>
            <a:off x="943277" y="712269"/>
            <a:ext cx="3370998" cy="5502264"/>
          </a:xfrm>
        </p:spPr>
        <p:txBody>
          <a:bodyPr>
            <a:normAutofit/>
          </a:bodyPr>
          <a:lstStyle/>
          <a:p>
            <a:r>
              <a:rPr lang="en-US">
                <a:solidFill>
                  <a:srgbClr val="FFFFFF"/>
                </a:solidFill>
              </a:rPr>
              <a:t>The Problem of Overfitting</a:t>
            </a:r>
          </a:p>
        </p:txBody>
      </p:sp>
      <p:graphicFrame>
        <p:nvGraphicFramePr>
          <p:cNvPr id="5" name="Content Placeholder 2">
            <a:extLst>
              <a:ext uri="{FF2B5EF4-FFF2-40B4-BE49-F238E27FC236}">
                <a16:creationId xmlns:a16="http://schemas.microsoft.com/office/drawing/2014/main" id="{90156D92-3A08-4206-B6D6-331A9026590E}"/>
              </a:ext>
            </a:extLst>
          </p:cNvPr>
          <p:cNvGraphicFramePr>
            <a:graphicFrameLocks noGrp="1"/>
          </p:cNvGraphicFramePr>
          <p:nvPr>
            <p:ph idx="1"/>
            <p:extLst>
              <p:ext uri="{D42A27DB-BD31-4B8C-83A1-F6EECF244321}">
                <p14:modId xmlns:p14="http://schemas.microsoft.com/office/powerpoint/2010/main" val="861599792"/>
              </p:ext>
            </p:extLst>
          </p:nvPr>
        </p:nvGraphicFramePr>
        <p:xfrm>
          <a:off x="5280025" y="642940"/>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28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6F93DA-EE30-4343-A77E-47889A844FDA}"/>
              </a:ext>
            </a:extLst>
          </p:cNvPr>
          <p:cNvSpPr>
            <a:spLocks noGrp="1"/>
          </p:cNvSpPr>
          <p:nvPr>
            <p:ph type="title"/>
          </p:nvPr>
        </p:nvSpPr>
        <p:spPr>
          <a:xfrm>
            <a:off x="838363" y="0"/>
            <a:ext cx="2279445" cy="2716731"/>
          </a:xfrm>
        </p:spPr>
        <p:txBody>
          <a:bodyPr>
            <a:normAutofit/>
          </a:bodyPr>
          <a:lstStyle/>
          <a:p>
            <a:r>
              <a:rPr lang="en-US" dirty="0">
                <a:solidFill>
                  <a:srgbClr val="FFFFFF"/>
                </a:solidFill>
              </a:rPr>
              <a:t>The Bias-Variance Tradeoff</a:t>
            </a:r>
          </a:p>
        </p:txBody>
      </p:sp>
      <p:grpSp>
        <p:nvGrpSpPr>
          <p:cNvPr id="9" name="Group 8">
            <a:extLst>
              <a:ext uri="{FF2B5EF4-FFF2-40B4-BE49-F238E27FC236}">
                <a16:creationId xmlns:a16="http://schemas.microsoft.com/office/drawing/2014/main" id="{3E54D141-4C89-43FB-BA0A-6BB80BDA02E5}"/>
              </a:ext>
            </a:extLst>
          </p:cNvPr>
          <p:cNvGrpSpPr/>
          <p:nvPr/>
        </p:nvGrpSpPr>
        <p:grpSpPr>
          <a:xfrm>
            <a:off x="3371853" y="2"/>
            <a:ext cx="8676603" cy="6857999"/>
            <a:chOff x="3965702" y="611319"/>
            <a:chExt cx="7870470" cy="5884735"/>
          </a:xfrm>
        </p:grpSpPr>
        <p:pic>
          <p:nvPicPr>
            <p:cNvPr id="11" name="Picture 10">
              <a:extLst>
                <a:ext uri="{FF2B5EF4-FFF2-40B4-BE49-F238E27FC236}">
                  <a16:creationId xmlns:a16="http://schemas.microsoft.com/office/drawing/2014/main" id="{A34AA5D1-75E6-46A7-8FEB-A5E55C0870DB}"/>
                </a:ext>
              </a:extLst>
            </p:cNvPr>
            <p:cNvPicPr>
              <a:picLocks noChangeAspect="1"/>
            </p:cNvPicPr>
            <p:nvPr/>
          </p:nvPicPr>
          <p:blipFill>
            <a:blip r:embed="rId2"/>
            <a:stretch>
              <a:fillRect/>
            </a:stretch>
          </p:blipFill>
          <p:spPr>
            <a:xfrm>
              <a:off x="3965702" y="611319"/>
              <a:ext cx="7870470" cy="5884735"/>
            </a:xfrm>
            <a:prstGeom prst="rect">
              <a:avLst/>
            </a:prstGeom>
            <a:noFill/>
            <a:ln>
              <a:noFill/>
            </a:ln>
          </p:spPr>
          <p:style>
            <a:lnRef idx="2">
              <a:schemeClr val="accent1"/>
            </a:lnRef>
            <a:fillRef idx="1">
              <a:schemeClr val="lt1"/>
            </a:fillRef>
            <a:effectRef idx="0">
              <a:schemeClr val="accent1"/>
            </a:effectRef>
            <a:fontRef idx="minor">
              <a:schemeClr val="dk1"/>
            </a:fontRef>
          </p:style>
        </p:pic>
        <p:sp>
          <p:nvSpPr>
            <p:cNvPr id="13" name="TextBox 12">
              <a:extLst>
                <a:ext uri="{FF2B5EF4-FFF2-40B4-BE49-F238E27FC236}">
                  <a16:creationId xmlns:a16="http://schemas.microsoft.com/office/drawing/2014/main" id="{D3E248E1-F71F-4CE6-AE6E-6ED9787CB375}"/>
                </a:ext>
              </a:extLst>
            </p:cNvPr>
            <p:cNvSpPr txBox="1"/>
            <p:nvPr/>
          </p:nvSpPr>
          <p:spPr>
            <a:xfrm rot="16200000">
              <a:off x="3985183" y="2786640"/>
              <a:ext cx="877685" cy="530444"/>
            </a:xfrm>
            <a:prstGeom prst="rect">
              <a:avLst/>
            </a:prstGeom>
            <a:noFill/>
          </p:spPr>
          <p:txBody>
            <a:bodyPr wrap="none" rtlCol="0">
              <a:spAutoFit/>
            </a:bodyPr>
            <a:lstStyle/>
            <a:p>
              <a:r>
                <a:rPr lang="en-US" sz="3200" dirty="0"/>
                <a:t>Error</a:t>
              </a:r>
            </a:p>
          </p:txBody>
        </p:sp>
      </p:grpSp>
      <p:sp>
        <p:nvSpPr>
          <p:cNvPr id="14" name="TextBox 13">
            <a:extLst>
              <a:ext uri="{FF2B5EF4-FFF2-40B4-BE49-F238E27FC236}">
                <a16:creationId xmlns:a16="http://schemas.microsoft.com/office/drawing/2014/main" id="{8338D3AF-2E24-465F-A653-A78A6DA2AE3C}"/>
              </a:ext>
            </a:extLst>
          </p:cNvPr>
          <p:cNvSpPr txBox="1"/>
          <p:nvPr/>
        </p:nvSpPr>
        <p:spPr>
          <a:xfrm>
            <a:off x="496657" y="5426840"/>
            <a:ext cx="2621141" cy="954107"/>
          </a:xfrm>
          <a:prstGeom prst="rect">
            <a:avLst/>
          </a:prstGeom>
          <a:noFill/>
        </p:spPr>
        <p:txBody>
          <a:bodyPr wrap="square" rtlCol="0">
            <a:spAutoFit/>
          </a:bodyPr>
          <a:lstStyle/>
          <a:p>
            <a:r>
              <a:rPr lang="en-US" sz="1400" dirty="0"/>
              <a:t>Figure Credit: Emily Fox</a:t>
            </a:r>
          </a:p>
          <a:p>
            <a:r>
              <a:rPr lang="en-US" sz="1400" dirty="0"/>
              <a:t>&amp; Carlos Guestrin, University</a:t>
            </a:r>
          </a:p>
          <a:p>
            <a:r>
              <a:rPr lang="en-US" sz="1400" dirty="0"/>
              <a:t>of Washington, Coursera Machine Learning Specialization.</a:t>
            </a:r>
          </a:p>
        </p:txBody>
      </p:sp>
    </p:spTree>
    <p:extLst>
      <p:ext uri="{BB962C8B-B14F-4D97-AF65-F5344CB8AC3E}">
        <p14:creationId xmlns:p14="http://schemas.microsoft.com/office/powerpoint/2010/main" val="182013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B8BA-35B3-4E31-BB78-4D417D93D156}"/>
              </a:ext>
            </a:extLst>
          </p:cNvPr>
          <p:cNvSpPr>
            <a:spLocks noGrp="1"/>
          </p:cNvSpPr>
          <p:nvPr>
            <p:ph type="title"/>
          </p:nvPr>
        </p:nvSpPr>
        <p:spPr>
          <a:xfrm>
            <a:off x="838200" y="365127"/>
            <a:ext cx="10515600" cy="1325563"/>
          </a:xfrm>
        </p:spPr>
        <p:txBody>
          <a:bodyPr>
            <a:normAutofit/>
          </a:bodyPr>
          <a:lstStyle/>
          <a:p>
            <a:r>
              <a:rPr lang="en-US"/>
              <a:t>Ways to Address Overfitting: </a:t>
            </a:r>
            <a:r>
              <a:rPr lang="en-US" b="1"/>
              <a:t>Avoid It</a:t>
            </a:r>
            <a:endParaRPr lang="en-US" b="1" dirty="0"/>
          </a:p>
        </p:txBody>
      </p:sp>
      <p:graphicFrame>
        <p:nvGraphicFramePr>
          <p:cNvPr id="7" name="Content Placeholder 2">
            <a:extLst>
              <a:ext uri="{FF2B5EF4-FFF2-40B4-BE49-F238E27FC236}">
                <a16:creationId xmlns:a16="http://schemas.microsoft.com/office/drawing/2014/main" id="{5292E438-0FA3-42C7-BD68-884B0B7C25FC}"/>
              </a:ext>
            </a:extLst>
          </p:cNvPr>
          <p:cNvGraphicFramePr>
            <a:graphicFrameLocks noGrp="1"/>
          </p:cNvGraphicFramePr>
          <p:nvPr>
            <p:ph idx="1"/>
            <p:extLst>
              <p:ext uri="{D42A27DB-BD31-4B8C-83A1-F6EECF244321}">
                <p14:modId xmlns:p14="http://schemas.microsoft.com/office/powerpoint/2010/main" val="14608277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49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F70B8BA-35B3-4E31-BB78-4D417D93D156}"/>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Ways to Address Overfitting: </a:t>
            </a:r>
            <a:r>
              <a:rPr lang="en-US" b="1" dirty="0">
                <a:solidFill>
                  <a:schemeClr val="accent1"/>
                </a:solidFill>
              </a:rPr>
              <a:t>Regularization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F448DA-5173-494D-A9DA-7D5781FCFD1C}"/>
                  </a:ext>
                </a:extLst>
              </p:cNvPr>
              <p:cNvSpPr>
                <a:spLocks noGrp="1"/>
              </p:cNvSpPr>
              <p:nvPr>
                <p:ph idx="1"/>
              </p:nvPr>
            </p:nvSpPr>
            <p:spPr>
              <a:xfrm>
                <a:off x="4976031" y="963877"/>
                <a:ext cx="5911044" cy="4930246"/>
              </a:xfrm>
            </p:spPr>
            <p:txBody>
              <a:bodyPr anchor="ctr">
                <a:normAutofit/>
              </a:bodyPr>
              <a:lstStyle/>
              <a:p>
                <a:r>
                  <a:rPr lang="en-US" sz="3200" dirty="0"/>
                  <a:t>Explicitly penalize model complexity.</a:t>
                </a:r>
              </a:p>
              <a:p>
                <a:r>
                  <a:rPr lang="en-US" sz="3200" dirty="0"/>
                  <a:t>Example: Decision Trees: limit tree depth.</a:t>
                </a:r>
              </a:p>
              <a:p>
                <a:r>
                  <a:rPr lang="en-US" sz="3200" dirty="0"/>
                  <a:t>Example: Ridge Regression -</a:t>
                </a:r>
                <a14:m>
                  <m:oMath xmlns:m="http://schemas.openxmlformats.org/officeDocument/2006/math">
                    <m:func>
                      <m:funcPr>
                        <m:ctrlPr>
                          <a:rPr lang="en-US" sz="3200" i="1">
                            <a:latin typeface="Cambria Math" panose="02040503050406030204" pitchFamily="18" charset="0"/>
                          </a:rPr>
                        </m:ctrlPr>
                      </m:funcPr>
                      <m:fName>
                        <m:sSub>
                          <m:sSubPr>
                            <m:ctrlPr>
                              <a:rPr lang="en-US" sz="3200" i="1">
                                <a:latin typeface="Cambria Math" panose="02040503050406030204" pitchFamily="18" charset="0"/>
                              </a:rPr>
                            </m:ctrlPr>
                          </m:sSubPr>
                          <m:e>
                            <m:r>
                              <a:rPr lang="en-US" sz="3200" i="1">
                                <a:latin typeface="Cambria Math" panose="02040503050406030204" pitchFamily="18" charset="0"/>
                              </a:rPr>
                              <m:t>𝑚𝑖𝑛</m:t>
                            </m:r>
                          </m:e>
                          <m:sub>
                            <m:r>
                              <a:rPr lang="en-US" sz="3200" i="1">
                                <a:latin typeface="Cambria Math" panose="02040503050406030204" pitchFamily="18" charset="0"/>
                              </a:rPr>
                              <m:t>𝑊</m:t>
                            </m:r>
                          </m:sub>
                        </m:sSub>
                      </m:fName>
                      <m:e>
                        <m:d>
                          <m:dPr>
                            <m:ctrlPr>
                              <a:rPr lang="en-US" sz="3200" i="1">
                                <a:latin typeface="Cambria Math" panose="02040503050406030204" pitchFamily="18" charset="0"/>
                              </a:rPr>
                            </m:ctrlPr>
                          </m:dPr>
                          <m:e>
                            <m:r>
                              <a:rPr lang="en-US" sz="3200" i="1">
                                <a:latin typeface="Cambria Math" panose="02040503050406030204" pitchFamily="18" charset="0"/>
                              </a:rPr>
                              <m:t>𝑅𝑀𝑆</m:t>
                            </m:r>
                            <m:r>
                              <a:rPr lang="en-US" sz="3200" i="1">
                                <a:latin typeface="Cambria Math" panose="02040503050406030204" pitchFamily="18" charset="0"/>
                              </a:rPr>
                              <m:t>𝐸</m:t>
                            </m:r>
                          </m:e>
                        </m:d>
                        <m:r>
                          <a:rPr lang="en-US" sz="3200" i="1">
                            <a:latin typeface="Cambria Math" panose="02040503050406030204" pitchFamily="18" charset="0"/>
                          </a:rPr>
                          <m:t>+</m:t>
                        </m:r>
                        <m:r>
                          <a:rPr lang="en-US" sz="3200" i="1">
                            <a:latin typeface="Cambria Math" panose="02040503050406030204" pitchFamily="18" charset="0"/>
                          </a:rPr>
                          <m:t>𝜆</m:t>
                        </m:r>
                        <m:r>
                          <a:rPr lang="en-US" sz="3200" i="1">
                            <a:latin typeface="Cambria Math" panose="02040503050406030204" pitchFamily="18" charset="0"/>
                          </a:rPr>
                          <m:t>𝑤</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𝑤</m:t>
                        </m:r>
                      </m:e>
                    </m:func>
                  </m:oMath>
                </a14:m>
                <a:r>
                  <a:rPr lang="en-US" sz="3200" dirty="0"/>
                  <a:t> for suitable a </a:t>
                </a:r>
                <a14:m>
                  <m:oMath xmlns:m="http://schemas.openxmlformats.org/officeDocument/2006/math">
                    <m:r>
                      <a:rPr lang="en-US" sz="3200" i="1">
                        <a:latin typeface="Cambria Math" panose="02040503050406030204" pitchFamily="18" charset="0"/>
                      </a:rPr>
                      <m:t>𝜆</m:t>
                    </m:r>
                  </m:oMath>
                </a14:m>
                <a:r>
                  <a:rPr lang="en-US" sz="3200" dirty="0"/>
                  <a:t>.</a:t>
                </a:r>
              </a:p>
            </p:txBody>
          </p:sp>
        </mc:Choice>
        <mc:Fallback>
          <p:sp>
            <p:nvSpPr>
              <p:cNvPr id="3" name="Content Placeholder 2">
                <a:extLst>
                  <a:ext uri="{FF2B5EF4-FFF2-40B4-BE49-F238E27FC236}">
                    <a16:creationId xmlns:a16="http://schemas.microsoft.com/office/drawing/2014/main" id="{EFF448DA-5173-494D-A9DA-7D5781FCFD1C}"/>
                  </a:ext>
                </a:extLst>
              </p:cNvPr>
              <p:cNvSpPr>
                <a:spLocks noGrp="1" noRot="1" noChangeAspect="1" noMove="1" noResize="1" noEditPoints="1" noAdjustHandles="1" noChangeArrowheads="1" noChangeShapeType="1" noTextEdit="1"/>
              </p:cNvSpPr>
              <p:nvPr>
                <p:ph idx="1"/>
              </p:nvPr>
            </p:nvSpPr>
            <p:spPr>
              <a:xfrm>
                <a:off x="4976031" y="963877"/>
                <a:ext cx="5911044" cy="4930246"/>
              </a:xfrm>
              <a:blipFill>
                <a:blip r:embed="rId2"/>
                <a:stretch>
                  <a:fillRect l="-2371"/>
                </a:stretch>
              </a:blipFill>
            </p:spPr>
            <p:txBody>
              <a:bodyPr/>
              <a:lstStyle/>
              <a:p>
                <a:r>
                  <a:rPr lang="en-US">
                    <a:noFill/>
                  </a:rPr>
                  <a:t> </a:t>
                </a:r>
              </a:p>
            </p:txBody>
          </p:sp>
        </mc:Fallback>
      </mc:AlternateContent>
    </p:spTree>
    <p:extLst>
      <p:ext uri="{BB962C8B-B14F-4D97-AF65-F5344CB8AC3E}">
        <p14:creationId xmlns:p14="http://schemas.microsoft.com/office/powerpoint/2010/main" val="3873943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E76E7-03A5-46FE-9287-9216F31281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Simple Linear Regression</a:t>
            </a:r>
          </a:p>
        </p:txBody>
      </p:sp>
      <p:sp>
        <p:nvSpPr>
          <p:cNvPr id="6" name="TextBox 5">
            <a:extLst>
              <a:ext uri="{FF2B5EF4-FFF2-40B4-BE49-F238E27FC236}">
                <a16:creationId xmlns:a16="http://schemas.microsoft.com/office/drawing/2014/main" id="{B220EDF8-CFFE-48D8-8A37-318058249F25}"/>
              </a:ext>
            </a:extLst>
          </p:cNvPr>
          <p:cNvSpPr txBox="1"/>
          <p:nvPr/>
        </p:nvSpPr>
        <p:spPr>
          <a:xfrm>
            <a:off x="9761086" y="5937319"/>
            <a:ext cx="2267628" cy="738664"/>
          </a:xfrm>
          <a:prstGeom prst="rect">
            <a:avLst/>
          </a:prstGeom>
          <a:noFill/>
        </p:spPr>
        <p:txBody>
          <a:bodyPr wrap="square" rtlCol="0">
            <a:spAutoFit/>
          </a:bodyPr>
          <a:lstStyle/>
          <a:p>
            <a:r>
              <a:rPr lang="en-US" sz="1400" dirty="0"/>
              <a:t>Figure Credit: Emily Fox</a:t>
            </a:r>
          </a:p>
          <a:p>
            <a:r>
              <a:rPr lang="en-US" sz="1400" dirty="0"/>
              <a:t>&amp; Carlos Guestrin, University</a:t>
            </a:r>
          </a:p>
          <a:p>
            <a:r>
              <a:rPr lang="en-US" sz="1400" dirty="0"/>
              <a:t>of Washington</a:t>
            </a:r>
          </a:p>
        </p:txBody>
      </p:sp>
      <p:pic>
        <p:nvPicPr>
          <p:cNvPr id="3" name="Picture 2">
            <a:extLst>
              <a:ext uri="{FF2B5EF4-FFF2-40B4-BE49-F238E27FC236}">
                <a16:creationId xmlns:a16="http://schemas.microsoft.com/office/drawing/2014/main" id="{50D9A44E-51D9-49C6-B05A-0F81878E960F}"/>
              </a:ext>
            </a:extLst>
          </p:cNvPr>
          <p:cNvPicPr>
            <a:picLocks noChangeAspect="1"/>
          </p:cNvPicPr>
          <p:nvPr/>
        </p:nvPicPr>
        <p:blipFill>
          <a:blip r:embed="rId2"/>
          <a:stretch>
            <a:fillRect/>
          </a:stretch>
        </p:blipFill>
        <p:spPr>
          <a:xfrm>
            <a:off x="1683657" y="1507240"/>
            <a:ext cx="7505913" cy="5168743"/>
          </a:xfrm>
          <a:prstGeom prst="rect">
            <a:avLst/>
          </a:prstGeom>
        </p:spPr>
      </p:pic>
    </p:spTree>
    <p:extLst>
      <p:ext uri="{BB962C8B-B14F-4D97-AF65-F5344CB8AC3E}">
        <p14:creationId xmlns:p14="http://schemas.microsoft.com/office/powerpoint/2010/main" val="25894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E76E7-03A5-46FE-9287-9216F31281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Multiple Linear Regression</a:t>
            </a:r>
          </a:p>
        </p:txBody>
      </p:sp>
      <p:pic>
        <p:nvPicPr>
          <p:cNvPr id="4" name="Picture 3">
            <a:extLst>
              <a:ext uri="{FF2B5EF4-FFF2-40B4-BE49-F238E27FC236}">
                <a16:creationId xmlns:a16="http://schemas.microsoft.com/office/drawing/2014/main" id="{23D429E2-27ED-4F6E-8F41-C2561ED073B2}"/>
              </a:ext>
            </a:extLst>
          </p:cNvPr>
          <p:cNvPicPr>
            <a:picLocks noChangeAspect="1"/>
          </p:cNvPicPr>
          <p:nvPr/>
        </p:nvPicPr>
        <p:blipFill>
          <a:blip r:embed="rId2"/>
          <a:stretch>
            <a:fillRect/>
          </a:stretch>
        </p:blipFill>
        <p:spPr>
          <a:xfrm>
            <a:off x="1643061" y="1627733"/>
            <a:ext cx="9420225" cy="5048250"/>
          </a:xfrm>
          <a:prstGeom prst="rect">
            <a:avLst/>
          </a:prstGeom>
        </p:spPr>
      </p:pic>
      <p:sp>
        <p:nvSpPr>
          <p:cNvPr id="6" name="TextBox 5">
            <a:extLst>
              <a:ext uri="{FF2B5EF4-FFF2-40B4-BE49-F238E27FC236}">
                <a16:creationId xmlns:a16="http://schemas.microsoft.com/office/drawing/2014/main" id="{B220EDF8-CFFE-48D8-8A37-318058249F25}"/>
              </a:ext>
            </a:extLst>
          </p:cNvPr>
          <p:cNvSpPr txBox="1"/>
          <p:nvPr/>
        </p:nvSpPr>
        <p:spPr>
          <a:xfrm>
            <a:off x="9499829" y="5937319"/>
            <a:ext cx="2267628" cy="738664"/>
          </a:xfrm>
          <a:prstGeom prst="rect">
            <a:avLst/>
          </a:prstGeom>
          <a:noFill/>
        </p:spPr>
        <p:txBody>
          <a:bodyPr wrap="square" rtlCol="0">
            <a:spAutoFit/>
          </a:bodyPr>
          <a:lstStyle/>
          <a:p>
            <a:r>
              <a:rPr lang="en-US" sz="1400" dirty="0"/>
              <a:t>Figure Credit: Emily Fox</a:t>
            </a:r>
          </a:p>
          <a:p>
            <a:r>
              <a:rPr lang="en-US" sz="1400" dirty="0"/>
              <a:t>&amp; Carlos Guestrin, University</a:t>
            </a:r>
          </a:p>
          <a:p>
            <a:r>
              <a:rPr lang="en-US" sz="1400" dirty="0"/>
              <a:t>of Washington</a:t>
            </a:r>
          </a:p>
        </p:txBody>
      </p:sp>
    </p:spTree>
    <p:extLst>
      <p:ext uri="{BB962C8B-B14F-4D97-AF65-F5344CB8AC3E}">
        <p14:creationId xmlns:p14="http://schemas.microsoft.com/office/powerpoint/2010/main" val="373720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E76E7-03A5-46FE-9287-9216F31281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Polynomial Regression</a:t>
            </a:r>
          </a:p>
        </p:txBody>
      </p:sp>
      <p:sp>
        <p:nvSpPr>
          <p:cNvPr id="6" name="TextBox 5">
            <a:extLst>
              <a:ext uri="{FF2B5EF4-FFF2-40B4-BE49-F238E27FC236}">
                <a16:creationId xmlns:a16="http://schemas.microsoft.com/office/drawing/2014/main" id="{B220EDF8-CFFE-48D8-8A37-318058249F25}"/>
              </a:ext>
            </a:extLst>
          </p:cNvPr>
          <p:cNvSpPr txBox="1"/>
          <p:nvPr/>
        </p:nvSpPr>
        <p:spPr>
          <a:xfrm>
            <a:off x="9499829" y="5937319"/>
            <a:ext cx="2267628" cy="738664"/>
          </a:xfrm>
          <a:prstGeom prst="rect">
            <a:avLst/>
          </a:prstGeom>
          <a:noFill/>
        </p:spPr>
        <p:txBody>
          <a:bodyPr wrap="square" rtlCol="0">
            <a:spAutoFit/>
          </a:bodyPr>
          <a:lstStyle/>
          <a:p>
            <a:r>
              <a:rPr lang="en-US" sz="1400" dirty="0"/>
              <a:t>Figure Credit: Emily Fox</a:t>
            </a:r>
          </a:p>
          <a:p>
            <a:r>
              <a:rPr lang="en-US" sz="1400" dirty="0"/>
              <a:t>&amp; Carlos Guestrin, University</a:t>
            </a:r>
          </a:p>
          <a:p>
            <a:r>
              <a:rPr lang="en-US" sz="1400" dirty="0"/>
              <a:t>of Washington</a:t>
            </a:r>
          </a:p>
        </p:txBody>
      </p:sp>
      <p:pic>
        <p:nvPicPr>
          <p:cNvPr id="3" name="Picture 2">
            <a:extLst>
              <a:ext uri="{FF2B5EF4-FFF2-40B4-BE49-F238E27FC236}">
                <a16:creationId xmlns:a16="http://schemas.microsoft.com/office/drawing/2014/main" id="{5045D362-FEA7-494F-AC52-04DFD062F55F}"/>
              </a:ext>
            </a:extLst>
          </p:cNvPr>
          <p:cNvPicPr>
            <a:picLocks noChangeAspect="1"/>
          </p:cNvPicPr>
          <p:nvPr/>
        </p:nvPicPr>
        <p:blipFill>
          <a:blip r:embed="rId2"/>
          <a:stretch>
            <a:fillRect/>
          </a:stretch>
        </p:blipFill>
        <p:spPr>
          <a:xfrm>
            <a:off x="1279298" y="1872827"/>
            <a:ext cx="7435454" cy="4658602"/>
          </a:xfrm>
          <a:prstGeom prst="rect">
            <a:avLst/>
          </a:prstGeom>
        </p:spPr>
      </p:pic>
    </p:spTree>
    <p:extLst>
      <p:ext uri="{BB962C8B-B14F-4D97-AF65-F5344CB8AC3E}">
        <p14:creationId xmlns:p14="http://schemas.microsoft.com/office/powerpoint/2010/main" val="198317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E76E7-03A5-46FE-9287-9216F31281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Error Sum of Squares</a:t>
            </a:r>
            <a:endParaRPr lang="en-US" sz="3200" kern="1200" dirty="0">
              <a:solidFill>
                <a:schemeClr val="bg1"/>
              </a:solidFill>
              <a:latin typeface="+mj-lt"/>
              <a:ea typeface="+mj-ea"/>
              <a:cs typeface="+mj-cs"/>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64FB4CD-75C9-42E7-ADB9-D1D0BDC7C901}"/>
                  </a:ext>
                </a:extLst>
              </p:cNvPr>
              <p:cNvSpPr txBox="1"/>
              <p:nvPr/>
            </p:nvSpPr>
            <p:spPr>
              <a:xfrm>
                <a:off x="2214819" y="2798173"/>
                <a:ext cx="7762362" cy="2523896"/>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𝑆𝑆𝐸</m:t>
                      </m:r>
                      <m:r>
                        <a:rPr lang="en-US" sz="4800" b="0" i="1" smtClean="0">
                          <a:latin typeface="Cambria Math" panose="02040503050406030204" pitchFamily="18" charset="0"/>
                        </a:rPr>
                        <m:t>=</m:t>
                      </m:r>
                      <m:nary>
                        <m:naryPr>
                          <m:chr m:val="∑"/>
                          <m:ctrlPr>
                            <a:rPr lang="en-US" sz="4800" i="1" smtClean="0">
                              <a:latin typeface="Cambria Math" panose="02040503050406030204" pitchFamily="18" charset="0"/>
                            </a:rPr>
                          </m:ctrlPr>
                        </m:naryPr>
                        <m:sub>
                          <m:r>
                            <m:rPr>
                              <m:brk m:alnAt="23"/>
                            </m:rPr>
                            <a:rPr lang="en-US" sz="4800" b="0" i="1" smtClean="0">
                              <a:latin typeface="Cambria Math" panose="02040503050406030204" pitchFamily="18" charset="0"/>
                            </a:rPr>
                            <m:t>𝑖</m:t>
                          </m:r>
                          <m:r>
                            <a:rPr lang="en-US" sz="4800" b="0" i="1" smtClean="0">
                              <a:latin typeface="Cambria Math" panose="02040503050406030204" pitchFamily="18" charset="0"/>
                            </a:rPr>
                            <m:t>=1</m:t>
                          </m:r>
                        </m:sub>
                        <m:sup>
                          <m:r>
                            <a:rPr lang="en-US" sz="4800" b="0" i="1" smtClean="0">
                              <a:latin typeface="Cambria Math" panose="02040503050406030204" pitchFamily="18" charset="0"/>
                            </a:rPr>
                            <m:t>𝑛</m:t>
                          </m:r>
                        </m:sup>
                        <m:e>
                          <m:sSup>
                            <m:sSupPr>
                              <m:ctrlPr>
                                <a:rPr lang="en-US" sz="4800" i="1" smtClean="0">
                                  <a:latin typeface="Cambria Math" panose="02040503050406030204" pitchFamily="18" charset="0"/>
                                </a:rPr>
                              </m:ctrlPr>
                            </m:sSupPr>
                            <m:e>
                              <m:d>
                                <m:dPr>
                                  <m:ctrlPr>
                                    <a:rPr lang="en-US" sz="4800" i="1">
                                      <a:latin typeface="Cambria Math" panose="02040503050406030204" pitchFamily="18" charset="0"/>
                                    </a:rPr>
                                  </m:ctrlPr>
                                </m:dPr>
                                <m:e>
                                  <m:sSub>
                                    <m:sSubPr>
                                      <m:ctrlPr>
                                        <a:rPr lang="en-US" sz="4800" i="1">
                                          <a:latin typeface="Cambria Math" panose="02040503050406030204" pitchFamily="18" charset="0"/>
                                        </a:rPr>
                                      </m:ctrlPr>
                                    </m:sSubPr>
                                    <m:e>
                                      <m:r>
                                        <a:rPr lang="en-US" sz="4800" i="1">
                                          <a:latin typeface="Cambria Math" panose="02040503050406030204" pitchFamily="18" charset="0"/>
                                        </a:rPr>
                                        <m:t>𝑦</m:t>
                                      </m:r>
                                    </m:e>
                                    <m:sub>
                                      <m:r>
                                        <a:rPr lang="en-US" sz="4800" i="1">
                                          <a:latin typeface="Cambria Math" panose="02040503050406030204" pitchFamily="18" charset="0"/>
                                        </a:rPr>
                                        <m:t>𝑖</m:t>
                                      </m:r>
                                    </m:sub>
                                  </m:sSub>
                                  <m:r>
                                    <a:rPr lang="en-US" sz="4800" i="1">
                                      <a:latin typeface="Cambria Math" panose="02040503050406030204" pitchFamily="18" charset="0"/>
                                    </a:rPr>
                                    <m:t>−</m:t>
                                  </m:r>
                                  <m:nary>
                                    <m:naryPr>
                                      <m:chr m:val="∑"/>
                                      <m:ctrlPr>
                                        <a:rPr lang="en-US" sz="4800" i="1">
                                          <a:latin typeface="Cambria Math" panose="02040503050406030204" pitchFamily="18" charset="0"/>
                                        </a:rPr>
                                      </m:ctrlPr>
                                    </m:naryPr>
                                    <m:sub>
                                      <m:r>
                                        <m:rPr>
                                          <m:brk m:alnAt="23"/>
                                        </m:rPr>
                                        <a:rPr lang="en-US" sz="4800" i="1">
                                          <a:latin typeface="Cambria Math" panose="02040503050406030204" pitchFamily="18" charset="0"/>
                                        </a:rPr>
                                        <m:t>𝑗</m:t>
                                      </m:r>
                                      <m:r>
                                        <a:rPr lang="en-US" sz="4800" i="1">
                                          <a:latin typeface="Cambria Math" panose="02040503050406030204" pitchFamily="18" charset="0"/>
                                        </a:rPr>
                                        <m:t>=1</m:t>
                                      </m:r>
                                    </m:sub>
                                    <m:sup>
                                      <m:r>
                                        <a:rPr lang="en-US" sz="4800" i="1">
                                          <a:latin typeface="Cambria Math" panose="02040503050406030204" pitchFamily="18" charset="0"/>
                                        </a:rPr>
                                        <m:t>𝑝</m:t>
                                      </m:r>
                                    </m:sup>
                                    <m:e>
                                      <m:sSub>
                                        <m:sSubPr>
                                          <m:ctrlPr>
                                            <a:rPr lang="en-US" sz="4800" i="1">
                                              <a:latin typeface="Cambria Math" panose="02040503050406030204" pitchFamily="18" charset="0"/>
                                            </a:rPr>
                                          </m:ctrlPr>
                                        </m:sSubPr>
                                        <m:e>
                                          <m:r>
                                            <a:rPr lang="en-US" sz="4800" i="1">
                                              <a:latin typeface="Cambria Math" panose="02040503050406030204" pitchFamily="18" charset="0"/>
                                            </a:rPr>
                                            <m:t>𝑥</m:t>
                                          </m:r>
                                        </m:e>
                                        <m:sub>
                                          <m:r>
                                            <a:rPr lang="en-US" sz="4800" i="1">
                                              <a:latin typeface="Cambria Math" panose="02040503050406030204" pitchFamily="18" charset="0"/>
                                            </a:rPr>
                                            <m:t>𝑖𝑗</m:t>
                                          </m:r>
                                        </m:sub>
                                      </m:sSub>
                                      <m:sSub>
                                        <m:sSubPr>
                                          <m:ctrlPr>
                                            <a:rPr lang="en-US" sz="4800" i="1">
                                              <a:latin typeface="Cambria Math" panose="02040503050406030204" pitchFamily="18" charset="0"/>
                                            </a:rPr>
                                          </m:ctrlPr>
                                        </m:sSubPr>
                                        <m:e>
                                          <m:r>
                                            <a:rPr lang="en-US" sz="4800" i="1">
                                              <a:latin typeface="Cambria Math" panose="02040503050406030204" pitchFamily="18" charset="0"/>
                                            </a:rPr>
                                            <m:t>𝑤</m:t>
                                          </m:r>
                                        </m:e>
                                        <m:sub>
                                          <m:r>
                                            <a:rPr lang="en-US" sz="4800" i="1">
                                              <a:latin typeface="Cambria Math" panose="02040503050406030204" pitchFamily="18" charset="0"/>
                                            </a:rPr>
                                            <m:t>𝑗</m:t>
                                          </m:r>
                                        </m:sub>
                                      </m:sSub>
                                    </m:e>
                                  </m:nary>
                                </m:e>
                              </m:d>
                            </m:e>
                            <m:sup>
                              <m:r>
                                <a:rPr lang="en-US" sz="4800" b="0" i="1" smtClean="0">
                                  <a:latin typeface="Cambria Math" panose="02040503050406030204" pitchFamily="18" charset="0"/>
                                </a:rPr>
                                <m:t>2</m:t>
                              </m:r>
                            </m:sup>
                          </m:sSup>
                        </m:e>
                      </m:nary>
                    </m:oMath>
                  </m:oMathPara>
                </a14:m>
                <a:endParaRPr lang="en-US" sz="4800" dirty="0"/>
              </a:p>
            </p:txBody>
          </p:sp>
        </mc:Choice>
        <mc:Fallback>
          <p:sp>
            <p:nvSpPr>
              <p:cNvPr id="8" name="TextBox 7">
                <a:extLst>
                  <a:ext uri="{FF2B5EF4-FFF2-40B4-BE49-F238E27FC236}">
                    <a16:creationId xmlns:a16="http://schemas.microsoft.com/office/drawing/2014/main" id="{F64FB4CD-75C9-42E7-ADB9-D1D0BDC7C901}"/>
                  </a:ext>
                </a:extLst>
              </p:cNvPr>
              <p:cNvSpPr txBox="1">
                <a:spLocks noRot="1" noChangeAspect="1" noMove="1" noResize="1" noEditPoints="1" noAdjustHandles="1" noChangeArrowheads="1" noChangeShapeType="1" noTextEdit="1"/>
              </p:cNvSpPr>
              <p:nvPr/>
            </p:nvSpPr>
            <p:spPr>
              <a:xfrm>
                <a:off x="2214819" y="2798173"/>
                <a:ext cx="7762362" cy="252389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0579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1909-E818-489F-B639-1EF2D0D833C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976EE63-2017-4E3A-AA98-E9A34B45A22A}"/>
              </a:ext>
            </a:extLst>
          </p:cNvPr>
          <p:cNvSpPr>
            <a:spLocks noGrp="1"/>
          </p:cNvSpPr>
          <p:nvPr>
            <p:ph idx="1"/>
          </p:nvPr>
        </p:nvSpPr>
        <p:spPr>
          <a:xfrm>
            <a:off x="1197429" y="1690688"/>
            <a:ext cx="10515600" cy="4171270"/>
          </a:xfrm>
        </p:spPr>
        <p:txBody>
          <a:bodyPr>
            <a:normAutofit/>
          </a:bodyPr>
          <a:lstStyle/>
          <a:p>
            <a:pPr marL="0" indent="0">
              <a:buNone/>
            </a:pPr>
            <a:r>
              <a:rPr lang="en-US" b="1" dirty="0"/>
              <a:t>Applied Machine Learning in Python</a:t>
            </a:r>
          </a:p>
          <a:p>
            <a:pPr marL="0" indent="0">
              <a:lnSpc>
                <a:spcPct val="100000"/>
              </a:lnSpc>
              <a:spcBef>
                <a:spcPts val="0"/>
              </a:spcBef>
              <a:buNone/>
            </a:pPr>
            <a:r>
              <a:rPr lang="en-US" dirty="0"/>
              <a:t>University of Michigan, Prof. Kevin Collins Thompson</a:t>
            </a:r>
            <a:endParaRPr lang="en-US" b="1" dirty="0"/>
          </a:p>
          <a:p>
            <a:pPr marL="0" indent="0">
              <a:spcBef>
                <a:spcPts val="0"/>
              </a:spcBef>
              <a:buNone/>
            </a:pPr>
            <a:r>
              <a:rPr lang="en-US" sz="2400" dirty="0">
                <a:hlinkClick r:id="rId2"/>
              </a:rPr>
              <a:t>https://www.coursera.org/learn/python-machine-learning/home/welcome</a:t>
            </a:r>
            <a:endParaRPr lang="en-US" sz="2400" dirty="0"/>
          </a:p>
          <a:p>
            <a:pPr marL="0" indent="0">
              <a:lnSpc>
                <a:spcPct val="100000"/>
              </a:lnSpc>
              <a:spcBef>
                <a:spcPts val="0"/>
              </a:spcBef>
              <a:buNone/>
            </a:pPr>
            <a:endParaRPr lang="en-US" b="1" dirty="0"/>
          </a:p>
          <a:p>
            <a:pPr marL="0" indent="0">
              <a:lnSpc>
                <a:spcPct val="100000"/>
              </a:lnSpc>
              <a:spcBef>
                <a:spcPts val="0"/>
              </a:spcBef>
              <a:buNone/>
            </a:pPr>
            <a:r>
              <a:rPr lang="en-US" b="1" dirty="0"/>
              <a:t>Machine Learning: Regression</a:t>
            </a:r>
          </a:p>
          <a:p>
            <a:pPr marL="0" indent="0">
              <a:lnSpc>
                <a:spcPct val="100000"/>
              </a:lnSpc>
              <a:spcBef>
                <a:spcPts val="0"/>
              </a:spcBef>
              <a:buNone/>
            </a:pPr>
            <a:r>
              <a:rPr lang="en-US" dirty="0"/>
              <a:t>University of Washington, Profs. Emily Fox &amp; Carlos Guestrin</a:t>
            </a:r>
          </a:p>
          <a:p>
            <a:pPr marL="0" indent="0">
              <a:lnSpc>
                <a:spcPct val="100000"/>
              </a:lnSpc>
              <a:spcBef>
                <a:spcPts val="0"/>
              </a:spcBef>
              <a:buNone/>
            </a:pPr>
            <a:r>
              <a:rPr lang="en-US" sz="2400" b="1" dirty="0">
                <a:hlinkClick r:id="rId3"/>
              </a:rPr>
              <a:t>https://www.coursera.org/learn/ml-regression/home/welcome</a:t>
            </a:r>
            <a:endParaRPr lang="en-US" sz="2400" b="1" dirty="0"/>
          </a:p>
          <a:p>
            <a:pPr marL="0" indent="0">
              <a:lnSpc>
                <a:spcPct val="100000"/>
              </a:lnSpc>
              <a:spcBef>
                <a:spcPts val="0"/>
              </a:spcBef>
              <a:buNone/>
            </a:pPr>
            <a:endParaRPr lang="en-US" b="1" dirty="0"/>
          </a:p>
          <a:p>
            <a:pPr marL="0" indent="0">
              <a:lnSpc>
                <a:spcPct val="100000"/>
              </a:lnSpc>
              <a:spcBef>
                <a:spcPts val="0"/>
              </a:spcBef>
              <a:buNone/>
            </a:pPr>
            <a:r>
              <a:rPr lang="en-US" b="1" dirty="0"/>
              <a:t>CS181 Intelligent Machines: Perception, Learning and Uncertainty</a:t>
            </a:r>
          </a:p>
          <a:p>
            <a:pPr marL="0" indent="0">
              <a:spcBef>
                <a:spcPts val="0"/>
              </a:spcBef>
              <a:buNone/>
            </a:pPr>
            <a:r>
              <a:rPr lang="en-US" dirty="0"/>
              <a:t>Harvard University, Prof. David Parkes, Spring 2011.</a:t>
            </a:r>
          </a:p>
        </p:txBody>
      </p:sp>
    </p:spTree>
    <p:extLst>
      <p:ext uri="{BB962C8B-B14F-4D97-AF65-F5344CB8AC3E}">
        <p14:creationId xmlns:p14="http://schemas.microsoft.com/office/powerpoint/2010/main" val="249529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57576CE-4679-4CF6-8DB7-23570EF8891C}"/>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LASSO</a:t>
            </a:r>
            <a:br>
              <a:rPr lang="en-US" dirty="0">
                <a:solidFill>
                  <a:srgbClr val="FFFFFF"/>
                </a:solidFill>
              </a:rPr>
            </a:br>
            <a:r>
              <a:rPr lang="en-US" dirty="0">
                <a:solidFill>
                  <a:srgbClr val="FFFFFF"/>
                </a:solidFill>
              </a:rPr>
              <a:t>and Ridge Regression </a:t>
            </a:r>
          </a:p>
        </p:txBody>
      </p:sp>
      <p:graphicFrame>
        <p:nvGraphicFramePr>
          <p:cNvPr id="5" name="Content Placeholder 2">
            <a:extLst>
              <a:ext uri="{FF2B5EF4-FFF2-40B4-BE49-F238E27FC236}">
                <a16:creationId xmlns:a16="http://schemas.microsoft.com/office/drawing/2014/main" id="{B3218AE4-5F0B-414E-A0FA-C3AF28EA2434}"/>
              </a:ext>
            </a:extLst>
          </p:cNvPr>
          <p:cNvGraphicFramePr>
            <a:graphicFrameLocks noGrp="1"/>
          </p:cNvGraphicFramePr>
          <p:nvPr>
            <p:ph idx="1"/>
            <p:extLst>
              <p:ext uri="{D42A27DB-BD31-4B8C-83A1-F6EECF244321}">
                <p14:modId xmlns:p14="http://schemas.microsoft.com/office/powerpoint/2010/main" val="2618415648"/>
              </p:ext>
            </p:extLst>
          </p:nvPr>
        </p:nvGraphicFramePr>
        <p:xfrm>
          <a:off x="5280025" y="642940"/>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417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9DAA-7634-434C-8854-AA0000B82A83}"/>
              </a:ext>
            </a:extLst>
          </p:cNvPr>
          <p:cNvSpPr>
            <a:spLocks noGrp="1"/>
          </p:cNvSpPr>
          <p:nvPr>
            <p:ph type="title"/>
          </p:nvPr>
        </p:nvSpPr>
        <p:spPr>
          <a:xfrm>
            <a:off x="838200" y="365127"/>
            <a:ext cx="10515600" cy="1098295"/>
          </a:xfrm>
          <a:solidFill>
            <a:schemeClr val="bg1"/>
          </a:solidFill>
        </p:spPr>
        <p:txBody>
          <a:bodyPr/>
          <a:lstStyle/>
          <a:p>
            <a:pPr algn="ctr"/>
            <a:r>
              <a:rPr lang="en-US" dirty="0"/>
              <a:t>L2 Regularization – Ridge Regression</a:t>
            </a:r>
          </a:p>
        </p:txBody>
      </p:sp>
      <p:sp>
        <p:nvSpPr>
          <p:cNvPr id="3" name="Content Placeholder 2">
            <a:extLst>
              <a:ext uri="{FF2B5EF4-FFF2-40B4-BE49-F238E27FC236}">
                <a16:creationId xmlns:a16="http://schemas.microsoft.com/office/drawing/2014/main" id="{D3B3503C-8BF3-4756-99EF-4957B0C7F12A}"/>
              </a:ext>
            </a:extLst>
          </p:cNvPr>
          <p:cNvSpPr>
            <a:spLocks noGrp="1"/>
          </p:cNvSpPr>
          <p:nvPr>
            <p:ph idx="1"/>
          </p:nvPr>
        </p:nvSpPr>
        <p:spPr>
          <a:xfrm>
            <a:off x="838200" y="1690690"/>
            <a:ext cx="10515600" cy="2431184"/>
          </a:xfrm>
        </p:spPr>
        <p:txBody>
          <a:bodyPr vert="horz" lIns="91440" tIns="45720" rIns="91440" bIns="45720" rtlCol="0" anchor="t">
            <a:normAutofit/>
          </a:bodyPr>
          <a:lstStyle/>
          <a:p>
            <a:r>
              <a:rPr lang="en-US" dirty="0"/>
              <a:t>The L2 penalty is the sum of the square of the weights.</a:t>
            </a:r>
          </a:p>
          <a:p>
            <a:r>
              <a:rPr lang="en-US" dirty="0"/>
              <a:t>Adds “squared magnitude” of coefficient as penalty term to the loss function.</a:t>
            </a:r>
          </a:p>
          <a:p>
            <a:r>
              <a:rPr lang="en-US" dirty="0"/>
              <a:t>Penalizes large coefficients, which are associated with overfitting in linear regression.</a:t>
            </a:r>
          </a:p>
        </p:txBody>
      </p:sp>
      <p:sp>
        <p:nvSpPr>
          <p:cNvPr id="5" name="TextBox 4">
            <a:extLst>
              <a:ext uri="{FF2B5EF4-FFF2-40B4-BE49-F238E27FC236}">
                <a16:creationId xmlns:a16="http://schemas.microsoft.com/office/drawing/2014/main" id="{6A248C1B-678F-438B-B729-11482D86F95F}"/>
              </a:ext>
            </a:extLst>
          </p:cNvPr>
          <p:cNvSpPr txBox="1"/>
          <p:nvPr/>
        </p:nvSpPr>
        <p:spPr>
          <a:xfrm>
            <a:off x="4898684" y="4840135"/>
            <a:ext cx="65" cy="276999"/>
          </a:xfrm>
          <a:prstGeom prst="rect">
            <a:avLst/>
          </a:prstGeom>
          <a:noFill/>
        </p:spPr>
        <p:txBody>
          <a:bodyPr wrap="none" lIns="0" tIns="0" rIns="0" bIns="0" rtlCol="0">
            <a:spAutoFit/>
          </a:bodyPr>
          <a:lstStyle/>
          <a:p>
            <a:endParaRPr lang="en-US" dirty="0"/>
          </a:p>
        </p:txBody>
      </p:sp>
      <p:grpSp>
        <p:nvGrpSpPr>
          <p:cNvPr id="9" name="Group 8">
            <a:extLst>
              <a:ext uri="{FF2B5EF4-FFF2-40B4-BE49-F238E27FC236}">
                <a16:creationId xmlns:a16="http://schemas.microsoft.com/office/drawing/2014/main" id="{7159897A-F88F-4BAE-A5D0-4B6D412CE8A7}"/>
              </a:ext>
            </a:extLst>
          </p:cNvPr>
          <p:cNvGrpSpPr/>
          <p:nvPr/>
        </p:nvGrpSpPr>
        <p:grpSpPr>
          <a:xfrm>
            <a:off x="2194438" y="4338246"/>
            <a:ext cx="7423091" cy="1892954"/>
            <a:chOff x="2194438" y="4338246"/>
            <a:chExt cx="7423091" cy="1892954"/>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70C6D63-7257-449D-A28F-23E94F8A86D5}"/>
                    </a:ext>
                  </a:extLst>
                </p:cNvPr>
                <p:cNvSpPr txBox="1"/>
                <p:nvPr/>
              </p:nvSpPr>
              <p:spPr>
                <a:xfrm>
                  <a:off x="2194438" y="4338246"/>
                  <a:ext cx="7423091" cy="1892954"/>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n-US" sz="3600" i="1" smtClean="0">
                                <a:latin typeface="Cambria Math" panose="02040503050406030204" pitchFamily="18" charset="0"/>
                              </a:rPr>
                            </m:ctrlPr>
                          </m:naryPr>
                          <m:sub>
                            <m:r>
                              <m:rPr>
                                <m:brk m:alnAt="23"/>
                              </m:rPr>
                              <a:rPr lang="en-US" sz="3600" b="0" i="1" smtClean="0">
                                <a:latin typeface="Cambria Math" panose="02040503050406030204" pitchFamily="18" charset="0"/>
                              </a:rPr>
                              <m:t>𝑖</m:t>
                            </m:r>
                            <m:r>
                              <a:rPr lang="en-US" sz="3600" b="0" i="1" smtClean="0">
                                <a:latin typeface="Cambria Math" panose="02040503050406030204" pitchFamily="18" charset="0"/>
                              </a:rPr>
                              <m:t>=1</m:t>
                            </m:r>
                          </m:sub>
                          <m:sup>
                            <m:r>
                              <a:rPr lang="en-US" sz="3600" b="0" i="1" smtClean="0">
                                <a:latin typeface="Cambria Math" panose="02040503050406030204" pitchFamily="18" charset="0"/>
                              </a:rPr>
                              <m:t>𝑛</m:t>
                            </m:r>
                          </m:sup>
                          <m:e>
                            <m:sSup>
                              <m:sSupPr>
                                <m:ctrlPr>
                                  <a:rPr lang="en-US" sz="3600" i="1" smtClean="0">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r>
                                          <a:rPr lang="en-US" sz="3600" i="1">
                                            <a:latin typeface="Cambria Math" panose="02040503050406030204" pitchFamily="18" charset="0"/>
                                          </a:rPr>
                                          <m:t>𝑝</m:t>
                                        </m:r>
                                      </m:sup>
                                      <m:e>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𝑖𝑗</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𝑤</m:t>
                                            </m:r>
                                          </m:e>
                                          <m:sub>
                                            <m:r>
                                              <a:rPr lang="en-US" sz="3600" i="1">
                                                <a:latin typeface="Cambria Math" panose="02040503050406030204" pitchFamily="18" charset="0"/>
                                              </a:rPr>
                                              <m:t>𝑗</m:t>
                                            </m:r>
                                          </m:sub>
                                        </m:sSub>
                                      </m:e>
                                    </m:nary>
                                  </m:e>
                                </m:d>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r>
                              <a:rPr lang="en-US" sz="3600" b="0" i="1" smtClean="0">
                                <a:latin typeface="Cambria Math" panose="02040503050406030204" pitchFamily="18" charset="0"/>
                              </a:rPr>
                              <m:t>𝛌</m:t>
                            </m:r>
                            <m:nary>
                              <m:naryPr>
                                <m:chr m:val="∑"/>
                                <m:limLoc m:val="subSup"/>
                                <m:ctrlPr>
                                  <a:rPr lang="en-US" sz="3600" b="0" i="1" smtClean="0">
                                    <a:latin typeface="Cambria Math" panose="02040503050406030204" pitchFamily="18" charset="0"/>
                                  </a:rPr>
                                </m:ctrlPr>
                              </m:naryPr>
                              <m:sub>
                                <m:r>
                                  <m:rPr>
                                    <m:brk m:alnAt="25"/>
                                  </m:rPr>
                                  <a:rPr lang="en-US" sz="3600" b="0" i="1" smtClean="0">
                                    <a:latin typeface="Cambria Math" panose="02040503050406030204" pitchFamily="18" charset="0"/>
                                  </a:rPr>
                                  <m:t>𝑗</m:t>
                                </m:r>
                                <m:r>
                                  <a:rPr lang="en-US" sz="3600" b="0" i="1" smtClean="0">
                                    <a:latin typeface="Cambria Math" panose="02040503050406030204" pitchFamily="18" charset="0"/>
                                  </a:rPr>
                                  <m:t>=1</m:t>
                                </m:r>
                              </m:sub>
                              <m:sup>
                                <m:r>
                                  <a:rPr lang="en-US" sz="3600" b="0" i="1" smtClean="0">
                                    <a:latin typeface="Cambria Math" panose="02040503050406030204" pitchFamily="18" charset="0"/>
                                  </a:rPr>
                                  <m:t>𝑝</m:t>
                                </m:r>
                              </m:sup>
                              <m:e>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𝑤</m:t>
                                    </m:r>
                                  </m:e>
                                  <m:sub>
                                    <m:r>
                                      <a:rPr lang="en-US" sz="3600" b="0" i="1" smtClean="0">
                                        <a:latin typeface="Cambria Math" panose="02040503050406030204" pitchFamily="18" charset="0"/>
                                      </a:rPr>
                                      <m:t>𝑗</m:t>
                                    </m:r>
                                  </m:sub>
                                  <m:sup>
                                    <m:r>
                                      <a:rPr lang="en-US" sz="3600" b="0" i="1" smtClean="0">
                                        <a:latin typeface="Cambria Math" panose="02040503050406030204" pitchFamily="18" charset="0"/>
                                      </a:rPr>
                                      <m:t>2</m:t>
                                    </m:r>
                                  </m:sup>
                                </m:sSubSup>
                              </m:e>
                            </m:nary>
                          </m:e>
                        </m:nary>
                      </m:oMath>
                    </m:oMathPara>
                  </a14:m>
                  <a:endParaRPr lang="en-US" sz="3600" dirty="0"/>
                </a:p>
              </p:txBody>
            </p:sp>
          </mc:Choice>
          <mc:Fallback>
            <p:sp>
              <p:nvSpPr>
                <p:cNvPr id="6" name="TextBox 5">
                  <a:extLst>
                    <a:ext uri="{FF2B5EF4-FFF2-40B4-BE49-F238E27FC236}">
                      <a16:creationId xmlns:a16="http://schemas.microsoft.com/office/drawing/2014/main" id="{C70C6D63-7257-449D-A28F-23E94F8A86D5}"/>
                    </a:ext>
                  </a:extLst>
                </p:cNvPr>
                <p:cNvSpPr txBox="1">
                  <a:spLocks noRot="1" noChangeAspect="1" noMove="1" noResize="1" noEditPoints="1" noAdjustHandles="1" noChangeArrowheads="1" noChangeShapeType="1" noTextEdit="1"/>
                </p:cNvSpPr>
                <p:nvPr/>
              </p:nvSpPr>
              <p:spPr>
                <a:xfrm>
                  <a:off x="2194438" y="4338246"/>
                  <a:ext cx="7423091" cy="189295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EBB7E578-2F1F-47C6-860D-754A59D2A134}"/>
                    </a:ext>
                  </a:extLst>
                </p14:cNvPr>
                <p14:cNvContentPartPr/>
                <p14:nvPr/>
              </p14:nvContentPartPr>
              <p14:xfrm>
                <a:off x="7135913" y="4762543"/>
                <a:ext cx="2220293" cy="1044360"/>
              </p14:xfrm>
            </p:contentPart>
          </mc:Choice>
          <mc:Fallback>
            <p:pic>
              <p:nvPicPr>
                <p:cNvPr id="8" name="Ink 7">
                  <a:extLst>
                    <a:ext uri="{FF2B5EF4-FFF2-40B4-BE49-F238E27FC236}">
                      <a16:creationId xmlns:a16="http://schemas.microsoft.com/office/drawing/2014/main" id="{EBB7E578-2F1F-47C6-860D-754A59D2A134}"/>
                    </a:ext>
                  </a:extLst>
                </p:cNvPr>
                <p:cNvPicPr/>
                <p:nvPr/>
              </p:nvPicPr>
              <p:blipFill>
                <a:blip r:embed="rId4"/>
                <a:stretch>
                  <a:fillRect/>
                </a:stretch>
              </p:blipFill>
              <p:spPr>
                <a:xfrm>
                  <a:off x="7046281" y="4582903"/>
                  <a:ext cx="2399918" cy="1404000"/>
                </a:xfrm>
                <a:prstGeom prst="rect">
                  <a:avLst/>
                </a:prstGeom>
              </p:spPr>
            </p:pic>
          </mc:Fallback>
        </mc:AlternateContent>
      </p:grpSp>
      <p:sp>
        <p:nvSpPr>
          <p:cNvPr id="10" name="TextBox 9">
            <a:extLst>
              <a:ext uri="{FF2B5EF4-FFF2-40B4-BE49-F238E27FC236}">
                <a16:creationId xmlns:a16="http://schemas.microsoft.com/office/drawing/2014/main" id="{7E6F1B97-DD15-44AE-A848-655ED327634A}"/>
              </a:ext>
            </a:extLst>
          </p:cNvPr>
          <p:cNvSpPr txBox="1"/>
          <p:nvPr/>
        </p:nvSpPr>
        <p:spPr>
          <a:xfrm>
            <a:off x="140896" y="6027003"/>
            <a:ext cx="1833048" cy="830997"/>
          </a:xfrm>
          <a:prstGeom prst="rect">
            <a:avLst/>
          </a:prstGeom>
          <a:noFill/>
        </p:spPr>
        <p:txBody>
          <a:bodyPr wrap="square" rtlCol="0">
            <a:spAutoFit/>
          </a:bodyPr>
          <a:lstStyle/>
          <a:p>
            <a:r>
              <a:rPr lang="en-US" sz="1200" dirty="0"/>
              <a:t>Figure Credit: Adapted from Gene </a:t>
            </a:r>
            <a:r>
              <a:rPr lang="en-US" sz="1200" dirty="0" err="1"/>
              <a:t>Olafsen</a:t>
            </a:r>
            <a:r>
              <a:rPr lang="en-US" sz="1200" dirty="0"/>
              <a:t>, Regularization, 3/14/18</a:t>
            </a:r>
          </a:p>
          <a:p>
            <a:endParaRPr lang="en-US" sz="1200" dirty="0"/>
          </a:p>
        </p:txBody>
      </p:sp>
    </p:spTree>
    <p:extLst>
      <p:ext uri="{BB962C8B-B14F-4D97-AF65-F5344CB8AC3E}">
        <p14:creationId xmlns:p14="http://schemas.microsoft.com/office/powerpoint/2010/main" val="2316165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99B38A-54E5-4DED-9AED-C3048AA646DA}"/>
              </a:ext>
            </a:extLst>
          </p:cNvPr>
          <p:cNvPicPr>
            <a:picLocks noChangeAspect="1"/>
          </p:cNvPicPr>
          <p:nvPr/>
        </p:nvPicPr>
        <p:blipFill>
          <a:blip r:embed="rId2"/>
          <a:stretch>
            <a:fillRect/>
          </a:stretch>
        </p:blipFill>
        <p:spPr>
          <a:xfrm>
            <a:off x="1439645" y="1617170"/>
            <a:ext cx="9312710" cy="5052144"/>
          </a:xfrm>
          <a:prstGeom prst="rect">
            <a:avLst/>
          </a:prstGeom>
        </p:spPr>
      </p:pic>
      <p:sp>
        <p:nvSpPr>
          <p:cNvPr id="2" name="Title 1">
            <a:extLst>
              <a:ext uri="{FF2B5EF4-FFF2-40B4-BE49-F238E27FC236}">
                <a16:creationId xmlns:a16="http://schemas.microsoft.com/office/drawing/2014/main" id="{2F3E76E7-03A5-46FE-9287-9216F31281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Change in Weights as Lambda Increase (L2)</a:t>
            </a:r>
          </a:p>
        </p:txBody>
      </p:sp>
      <p:sp>
        <p:nvSpPr>
          <p:cNvPr id="6" name="TextBox 5">
            <a:extLst>
              <a:ext uri="{FF2B5EF4-FFF2-40B4-BE49-F238E27FC236}">
                <a16:creationId xmlns:a16="http://schemas.microsoft.com/office/drawing/2014/main" id="{B220EDF8-CFFE-48D8-8A37-318058249F25}"/>
              </a:ext>
            </a:extLst>
          </p:cNvPr>
          <p:cNvSpPr txBox="1"/>
          <p:nvPr/>
        </p:nvSpPr>
        <p:spPr>
          <a:xfrm>
            <a:off x="9761086" y="5937319"/>
            <a:ext cx="2267628" cy="738664"/>
          </a:xfrm>
          <a:prstGeom prst="rect">
            <a:avLst/>
          </a:prstGeom>
          <a:noFill/>
        </p:spPr>
        <p:txBody>
          <a:bodyPr wrap="square" rtlCol="0">
            <a:spAutoFit/>
          </a:bodyPr>
          <a:lstStyle/>
          <a:p>
            <a:r>
              <a:rPr lang="en-US" sz="1400" dirty="0"/>
              <a:t>Figure Credit: Emily Fox</a:t>
            </a:r>
          </a:p>
          <a:p>
            <a:r>
              <a:rPr lang="en-US" sz="1400" dirty="0"/>
              <a:t>&amp; Carlos Guestrin, University</a:t>
            </a:r>
          </a:p>
          <a:p>
            <a:r>
              <a:rPr lang="en-US" sz="1400" dirty="0"/>
              <a:t>of Washington</a:t>
            </a:r>
          </a:p>
        </p:txBody>
      </p:sp>
    </p:spTree>
    <p:extLst>
      <p:ext uri="{BB962C8B-B14F-4D97-AF65-F5344CB8AC3E}">
        <p14:creationId xmlns:p14="http://schemas.microsoft.com/office/powerpoint/2010/main" val="2264419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EFAA803-2999-438F-9202-0AA599F6DE91}"/>
              </a:ext>
            </a:extLst>
          </p:cNvPr>
          <p:cNvGrpSpPr/>
          <p:nvPr/>
        </p:nvGrpSpPr>
        <p:grpSpPr>
          <a:xfrm>
            <a:off x="2194438" y="4338246"/>
            <a:ext cx="7978262" cy="1892954"/>
            <a:chOff x="2194438" y="4338246"/>
            <a:chExt cx="7978262" cy="1892954"/>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70C6D63-7257-449D-A28F-23E94F8A86D5}"/>
                    </a:ext>
                  </a:extLst>
                </p:cNvPr>
                <p:cNvSpPr txBox="1"/>
                <p:nvPr/>
              </p:nvSpPr>
              <p:spPr>
                <a:xfrm>
                  <a:off x="2194438" y="4338246"/>
                  <a:ext cx="7978262" cy="1892954"/>
                </a:xfrm>
                <a:prstGeom prst="rect">
                  <a:avLst/>
                </a:prstGeom>
                <a:solidFill>
                  <a:schemeClr val="bg1"/>
                </a:solid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nary>
                          <m:naryPr>
                            <m:chr m:val="∑"/>
                            <m:ctrlPr>
                              <a:rPr lang="en-US" sz="3600" i="1" smtClean="0">
                                <a:latin typeface="Cambria Math" panose="02040503050406030204" pitchFamily="18" charset="0"/>
                              </a:rPr>
                            </m:ctrlPr>
                          </m:naryPr>
                          <m:sub>
                            <m:r>
                              <m:rPr>
                                <m:brk m:alnAt="23"/>
                              </m:rPr>
                              <a:rPr lang="en-US" sz="3600" b="0" i="1" smtClean="0">
                                <a:latin typeface="Cambria Math" panose="02040503050406030204" pitchFamily="18" charset="0"/>
                              </a:rPr>
                              <m:t>𝑖</m:t>
                            </m:r>
                            <m:r>
                              <a:rPr lang="en-US" sz="3600" b="0" i="1" smtClean="0">
                                <a:latin typeface="Cambria Math" panose="02040503050406030204" pitchFamily="18" charset="0"/>
                              </a:rPr>
                              <m:t>=1</m:t>
                            </m:r>
                          </m:sub>
                          <m:sup>
                            <m:r>
                              <a:rPr lang="en-US" sz="3600" b="0" i="1" smtClean="0">
                                <a:latin typeface="Cambria Math" panose="02040503050406030204" pitchFamily="18" charset="0"/>
                              </a:rPr>
                              <m:t>𝑛</m:t>
                            </m:r>
                          </m:sup>
                          <m:e>
                            <m:sSup>
                              <m:sSupPr>
                                <m:ctrlPr>
                                  <a:rPr lang="en-US" sz="3600" i="1" smtClean="0">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r>
                                          <a:rPr lang="en-US" sz="3600" i="1">
                                            <a:latin typeface="Cambria Math" panose="02040503050406030204" pitchFamily="18" charset="0"/>
                                          </a:rPr>
                                          <m:t>𝑝</m:t>
                                        </m:r>
                                      </m:sup>
                                      <m:e>
                                        <m:sSub>
                                          <m:sSubPr>
                                            <m:ctrlPr>
                                              <a:rPr lang="en-US" sz="3600" i="1">
                                                <a:latin typeface="Cambria Math" panose="02040503050406030204" pitchFamily="18" charset="0"/>
                                              </a:rPr>
                                            </m:ctrlPr>
                                          </m:sSubPr>
                                          <m:e>
                                            <m:r>
                                              <a:rPr lang="en-US" sz="3600" i="1">
                                                <a:latin typeface="Cambria Math" panose="02040503050406030204" pitchFamily="18" charset="0"/>
                                              </a:rPr>
                                              <m:t>𝑥</m:t>
                                            </m:r>
                                          </m:e>
                                          <m:sub>
                                            <m:r>
                                              <a:rPr lang="en-US" sz="3600" i="1">
                                                <a:latin typeface="Cambria Math" panose="02040503050406030204" pitchFamily="18" charset="0"/>
                                              </a:rPr>
                                              <m:t>𝑖𝑗</m:t>
                                            </m:r>
                                          </m:sub>
                                        </m:sSub>
                                        <m:sSub>
                                          <m:sSubPr>
                                            <m:ctrlPr>
                                              <a:rPr lang="en-US" sz="3600" i="1">
                                                <a:latin typeface="Cambria Math" panose="02040503050406030204" pitchFamily="18" charset="0"/>
                                              </a:rPr>
                                            </m:ctrlPr>
                                          </m:sSubPr>
                                          <m:e>
                                            <m:r>
                                              <a:rPr lang="en-US" sz="3600" i="1">
                                                <a:latin typeface="Cambria Math" panose="02040503050406030204" pitchFamily="18" charset="0"/>
                                              </a:rPr>
                                              <m:t>𝑤</m:t>
                                            </m:r>
                                          </m:e>
                                          <m:sub>
                                            <m:r>
                                              <a:rPr lang="en-US" sz="3600" i="1">
                                                <a:latin typeface="Cambria Math" panose="02040503050406030204" pitchFamily="18" charset="0"/>
                                              </a:rPr>
                                              <m:t>𝑗</m:t>
                                            </m:r>
                                          </m:sub>
                                        </m:sSub>
                                      </m:e>
                                    </m:nary>
                                  </m:e>
                                </m:d>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r>
                              <a:rPr lang="en-US" sz="3600" b="0" i="1" smtClean="0">
                                <a:latin typeface="Cambria Math" panose="02040503050406030204" pitchFamily="18" charset="0"/>
                              </a:rPr>
                              <m:t>𝛌</m:t>
                            </m:r>
                            <m:nary>
                              <m:naryPr>
                                <m:chr m:val="∑"/>
                                <m:limLoc m:val="subSup"/>
                                <m:ctrlPr>
                                  <a:rPr lang="en-US" sz="3600" b="0" i="1" smtClean="0">
                                    <a:latin typeface="Cambria Math" panose="02040503050406030204" pitchFamily="18" charset="0"/>
                                  </a:rPr>
                                </m:ctrlPr>
                              </m:naryPr>
                              <m:sub>
                                <m:r>
                                  <m:rPr>
                                    <m:brk m:alnAt="25"/>
                                  </m:rPr>
                                  <a:rPr lang="en-US" sz="3600" b="0" i="1" smtClean="0">
                                    <a:latin typeface="Cambria Math" panose="02040503050406030204" pitchFamily="18" charset="0"/>
                                  </a:rPr>
                                  <m:t>𝑗</m:t>
                                </m:r>
                                <m:r>
                                  <a:rPr lang="en-US" sz="3600" b="0" i="1" smtClean="0">
                                    <a:latin typeface="Cambria Math" panose="02040503050406030204" pitchFamily="18" charset="0"/>
                                  </a:rPr>
                                  <m:t>=1</m:t>
                                </m:r>
                              </m:sub>
                              <m:sup>
                                <m:r>
                                  <a:rPr lang="en-US" sz="3600" b="0" i="1" smtClean="0">
                                    <a:latin typeface="Cambria Math" panose="02040503050406030204" pitchFamily="18" charset="0"/>
                                  </a:rPr>
                                  <m:t>𝑝</m:t>
                                </m:r>
                              </m:sup>
                              <m:e>
                                <m:d>
                                  <m:dPr>
                                    <m:begChr m:val="|"/>
                                    <m:endChr m:val="|"/>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𝑤</m:t>
                                        </m:r>
                                      </m:e>
                                      <m:sub>
                                        <m:r>
                                          <a:rPr lang="en-US" sz="3600" b="0" i="1" smtClean="0">
                                            <a:latin typeface="Cambria Math" panose="02040503050406030204" pitchFamily="18" charset="0"/>
                                          </a:rPr>
                                          <m:t>𝑗</m:t>
                                        </m:r>
                                      </m:sub>
                                    </m:sSub>
                                  </m:e>
                                </m:d>
                              </m:e>
                            </m:nary>
                          </m:e>
                        </m:nary>
                      </m:oMath>
                    </m:oMathPara>
                  </a14:m>
                  <a:endParaRPr lang="en-US" sz="3600" dirty="0"/>
                </a:p>
              </p:txBody>
            </p:sp>
          </mc:Choice>
          <mc:Fallback>
            <p:sp>
              <p:nvSpPr>
                <p:cNvPr id="6" name="TextBox 5">
                  <a:extLst>
                    <a:ext uri="{FF2B5EF4-FFF2-40B4-BE49-F238E27FC236}">
                      <a16:creationId xmlns:a16="http://schemas.microsoft.com/office/drawing/2014/main" id="{C70C6D63-7257-449D-A28F-23E94F8A86D5}"/>
                    </a:ext>
                  </a:extLst>
                </p:cNvPr>
                <p:cNvSpPr txBox="1">
                  <a:spLocks noRot="1" noChangeAspect="1" noMove="1" noResize="1" noEditPoints="1" noAdjustHandles="1" noChangeArrowheads="1" noChangeShapeType="1" noTextEdit="1"/>
                </p:cNvSpPr>
                <p:nvPr/>
              </p:nvSpPr>
              <p:spPr>
                <a:xfrm>
                  <a:off x="2194438" y="4338246"/>
                  <a:ext cx="7978262" cy="189295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EBB7E578-2F1F-47C6-860D-754A59D2A134}"/>
                    </a:ext>
                  </a:extLst>
                </p14:cNvPr>
                <p14:cNvContentPartPr/>
                <p14:nvPr/>
              </p14:nvContentPartPr>
              <p14:xfrm>
                <a:off x="7397103" y="4762543"/>
                <a:ext cx="2449026" cy="1044360"/>
              </p14:xfrm>
            </p:contentPart>
          </mc:Choice>
          <mc:Fallback>
            <p:pic>
              <p:nvPicPr>
                <p:cNvPr id="8" name="Ink 7">
                  <a:extLst>
                    <a:ext uri="{FF2B5EF4-FFF2-40B4-BE49-F238E27FC236}">
                      <a16:creationId xmlns:a16="http://schemas.microsoft.com/office/drawing/2014/main" id="{EBB7E578-2F1F-47C6-860D-754A59D2A134}"/>
                    </a:ext>
                  </a:extLst>
                </p:cNvPr>
                <p:cNvPicPr/>
                <p:nvPr/>
              </p:nvPicPr>
              <p:blipFill>
                <a:blip r:embed="rId4"/>
                <a:stretch>
                  <a:fillRect/>
                </a:stretch>
              </p:blipFill>
              <p:spPr>
                <a:xfrm>
                  <a:off x="7307105" y="4582903"/>
                  <a:ext cx="2628662" cy="1404000"/>
                </a:xfrm>
                <a:prstGeom prst="rect">
                  <a:avLst/>
                </a:prstGeom>
              </p:spPr>
            </p:pic>
          </mc:Fallback>
        </mc:AlternateContent>
      </p:grpSp>
      <p:sp>
        <p:nvSpPr>
          <p:cNvPr id="2" name="Title 1">
            <a:extLst>
              <a:ext uri="{FF2B5EF4-FFF2-40B4-BE49-F238E27FC236}">
                <a16:creationId xmlns:a16="http://schemas.microsoft.com/office/drawing/2014/main" id="{C4319DAA-7634-434C-8854-AA0000B82A83}"/>
              </a:ext>
            </a:extLst>
          </p:cNvPr>
          <p:cNvSpPr>
            <a:spLocks noGrp="1"/>
          </p:cNvSpPr>
          <p:nvPr>
            <p:ph type="title"/>
          </p:nvPr>
        </p:nvSpPr>
        <p:spPr>
          <a:xfrm>
            <a:off x="838200" y="365127"/>
            <a:ext cx="10515600" cy="1098295"/>
          </a:xfrm>
          <a:solidFill>
            <a:schemeClr val="bg1"/>
          </a:solidFill>
        </p:spPr>
        <p:txBody>
          <a:bodyPr/>
          <a:lstStyle/>
          <a:p>
            <a:pPr algn="ctr"/>
            <a:r>
              <a:rPr lang="en-US" dirty="0"/>
              <a:t>L1 Regularization – LASSO Regression</a:t>
            </a:r>
          </a:p>
        </p:txBody>
      </p:sp>
      <p:sp>
        <p:nvSpPr>
          <p:cNvPr id="3" name="Content Placeholder 2">
            <a:extLst>
              <a:ext uri="{FF2B5EF4-FFF2-40B4-BE49-F238E27FC236}">
                <a16:creationId xmlns:a16="http://schemas.microsoft.com/office/drawing/2014/main" id="{D3B3503C-8BF3-4756-99EF-4957B0C7F12A}"/>
              </a:ext>
            </a:extLst>
          </p:cNvPr>
          <p:cNvSpPr>
            <a:spLocks noGrp="1"/>
          </p:cNvSpPr>
          <p:nvPr>
            <p:ph idx="1"/>
          </p:nvPr>
        </p:nvSpPr>
        <p:spPr>
          <a:xfrm>
            <a:off x="838200" y="1690690"/>
            <a:ext cx="10515600" cy="2647556"/>
          </a:xfrm>
        </p:spPr>
        <p:txBody>
          <a:bodyPr vert="horz" lIns="91440" tIns="45720" rIns="91440" bIns="45720" rtlCol="0" anchor="t">
            <a:normAutofit/>
          </a:bodyPr>
          <a:lstStyle/>
          <a:p>
            <a:r>
              <a:rPr lang="en-US" dirty="0"/>
              <a:t>The L1 penalty is the sum of the weight magnitudes.</a:t>
            </a:r>
          </a:p>
          <a:p>
            <a:r>
              <a:rPr lang="en-US" dirty="0"/>
              <a:t>Lasso shrinks the less important feature’s coefficient to zero removing some feature altogether. This works well for feature selection in cases having a huge number of features.</a:t>
            </a:r>
          </a:p>
          <a:p>
            <a:r>
              <a:rPr lang="en-US" dirty="0"/>
              <a:t>As lambda increases, the number of non-zero weights decreases.</a:t>
            </a:r>
          </a:p>
        </p:txBody>
      </p:sp>
      <p:sp>
        <p:nvSpPr>
          <p:cNvPr id="5" name="TextBox 4">
            <a:extLst>
              <a:ext uri="{FF2B5EF4-FFF2-40B4-BE49-F238E27FC236}">
                <a16:creationId xmlns:a16="http://schemas.microsoft.com/office/drawing/2014/main" id="{6A248C1B-678F-438B-B729-11482D86F95F}"/>
              </a:ext>
            </a:extLst>
          </p:cNvPr>
          <p:cNvSpPr txBox="1"/>
          <p:nvPr/>
        </p:nvSpPr>
        <p:spPr>
          <a:xfrm>
            <a:off x="4898684" y="4840135"/>
            <a:ext cx="65" cy="276999"/>
          </a:xfrm>
          <a:prstGeom prst="rect">
            <a:avLst/>
          </a:prstGeom>
          <a:noFill/>
        </p:spPr>
        <p:txBody>
          <a:bodyPr wrap="none" lIns="0" tIns="0" rIns="0" bIns="0" rtlCol="0">
            <a:spAutoFit/>
          </a:bodyPr>
          <a:lstStyle/>
          <a:p>
            <a:endParaRPr lang="en-US" dirty="0"/>
          </a:p>
        </p:txBody>
      </p:sp>
      <p:sp>
        <p:nvSpPr>
          <p:cNvPr id="10" name="TextBox 9">
            <a:extLst>
              <a:ext uri="{FF2B5EF4-FFF2-40B4-BE49-F238E27FC236}">
                <a16:creationId xmlns:a16="http://schemas.microsoft.com/office/drawing/2014/main" id="{DDADEB42-B0EA-4BD9-8361-F4E093E3780A}"/>
              </a:ext>
            </a:extLst>
          </p:cNvPr>
          <p:cNvSpPr txBox="1"/>
          <p:nvPr/>
        </p:nvSpPr>
        <p:spPr>
          <a:xfrm>
            <a:off x="96814" y="6027003"/>
            <a:ext cx="1717472" cy="830997"/>
          </a:xfrm>
          <a:prstGeom prst="rect">
            <a:avLst/>
          </a:prstGeom>
          <a:noFill/>
        </p:spPr>
        <p:txBody>
          <a:bodyPr wrap="square" rtlCol="0">
            <a:spAutoFit/>
          </a:bodyPr>
          <a:lstStyle/>
          <a:p>
            <a:r>
              <a:rPr lang="en-US" sz="1200" dirty="0"/>
              <a:t>Figure Credit: Adapted from Gene </a:t>
            </a:r>
            <a:r>
              <a:rPr lang="en-US" sz="1200" dirty="0" err="1"/>
              <a:t>Olafsen</a:t>
            </a:r>
            <a:r>
              <a:rPr lang="en-US" sz="1200" dirty="0"/>
              <a:t>, Regularization, 3/14/18</a:t>
            </a:r>
          </a:p>
          <a:p>
            <a:endParaRPr lang="en-US" sz="1200" dirty="0"/>
          </a:p>
        </p:txBody>
      </p:sp>
    </p:spTree>
    <p:extLst>
      <p:ext uri="{BB962C8B-B14F-4D97-AF65-F5344CB8AC3E}">
        <p14:creationId xmlns:p14="http://schemas.microsoft.com/office/powerpoint/2010/main" val="552204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99B38A-54E5-4DED-9AED-C3048AA64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25" y="1515569"/>
            <a:ext cx="9064899" cy="5342431"/>
          </a:xfrm>
          <a:prstGeom prst="rect">
            <a:avLst/>
          </a:prstGeom>
        </p:spPr>
      </p:pic>
      <p:sp>
        <p:nvSpPr>
          <p:cNvPr id="2" name="Title 1">
            <a:extLst>
              <a:ext uri="{FF2B5EF4-FFF2-40B4-BE49-F238E27FC236}">
                <a16:creationId xmlns:a16="http://schemas.microsoft.com/office/drawing/2014/main" id="{2F3E76E7-03A5-46FE-9287-9216F31281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Change in Weights as Lambda Increase (L2)</a:t>
            </a:r>
          </a:p>
        </p:txBody>
      </p:sp>
      <p:sp>
        <p:nvSpPr>
          <p:cNvPr id="6" name="TextBox 5">
            <a:extLst>
              <a:ext uri="{FF2B5EF4-FFF2-40B4-BE49-F238E27FC236}">
                <a16:creationId xmlns:a16="http://schemas.microsoft.com/office/drawing/2014/main" id="{B220EDF8-CFFE-48D8-8A37-318058249F25}"/>
              </a:ext>
            </a:extLst>
          </p:cNvPr>
          <p:cNvSpPr txBox="1"/>
          <p:nvPr/>
        </p:nvSpPr>
        <p:spPr>
          <a:xfrm>
            <a:off x="9761086" y="5937319"/>
            <a:ext cx="2267628" cy="738664"/>
          </a:xfrm>
          <a:prstGeom prst="rect">
            <a:avLst/>
          </a:prstGeom>
          <a:noFill/>
        </p:spPr>
        <p:txBody>
          <a:bodyPr wrap="square" rtlCol="0">
            <a:spAutoFit/>
          </a:bodyPr>
          <a:lstStyle/>
          <a:p>
            <a:r>
              <a:rPr lang="en-US" sz="1400" dirty="0"/>
              <a:t>Figure Credit: Emily Fox</a:t>
            </a:r>
          </a:p>
          <a:p>
            <a:r>
              <a:rPr lang="en-US" sz="1400" dirty="0"/>
              <a:t>&amp; Carlos Guestrin, University</a:t>
            </a:r>
          </a:p>
          <a:p>
            <a:r>
              <a:rPr lang="en-US" sz="1400" dirty="0"/>
              <a:t>of Washington</a:t>
            </a:r>
          </a:p>
        </p:txBody>
      </p:sp>
    </p:spTree>
    <p:extLst>
      <p:ext uri="{BB962C8B-B14F-4D97-AF65-F5344CB8AC3E}">
        <p14:creationId xmlns:p14="http://schemas.microsoft.com/office/powerpoint/2010/main" val="423878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4"/>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86968555-B606-497D-8849-4C21DAADBD07}"/>
              </a:ext>
            </a:extLst>
          </p:cNvPr>
          <p:cNvPicPr>
            <a:picLocks noChangeAspect="1"/>
          </p:cNvPicPr>
          <p:nvPr/>
        </p:nvPicPr>
        <p:blipFill>
          <a:blip r:embed="rId2"/>
          <a:stretch>
            <a:fillRect/>
          </a:stretch>
        </p:blipFill>
        <p:spPr>
          <a:xfrm>
            <a:off x="643467" y="1923992"/>
            <a:ext cx="10905066" cy="3896668"/>
          </a:xfrm>
          <a:prstGeom prst="rect">
            <a:avLst/>
          </a:prstGeom>
        </p:spPr>
      </p:pic>
      <p:sp>
        <p:nvSpPr>
          <p:cNvPr id="2" name="Title 1">
            <a:extLst>
              <a:ext uri="{FF2B5EF4-FFF2-40B4-BE49-F238E27FC236}">
                <a16:creationId xmlns:a16="http://schemas.microsoft.com/office/drawing/2014/main" id="{F1B1B7A6-AFB4-4193-9613-1772B00842AF}"/>
              </a:ext>
            </a:extLst>
          </p:cNvPr>
          <p:cNvSpPr>
            <a:spLocks noGrp="1"/>
          </p:cNvSpPr>
          <p:nvPr>
            <p:ph type="title"/>
          </p:nvPr>
        </p:nvSpPr>
        <p:spPr>
          <a:xfrm>
            <a:off x="556533" y="643467"/>
            <a:ext cx="11210925" cy="744836"/>
          </a:xfrm>
        </p:spPr>
        <p:txBody>
          <a:bodyPr vert="horz" lIns="91440" tIns="45720" rIns="91440" bIns="45720" rtlCol="0" anchor="ctr">
            <a:normAutofit/>
          </a:bodyPr>
          <a:lstStyle/>
          <a:p>
            <a:pPr algn="ctr"/>
            <a:r>
              <a:rPr lang="en-US" sz="3200">
                <a:solidFill>
                  <a:schemeClr val="bg1"/>
                </a:solidFill>
              </a:rPr>
              <a:t>L1 and L2 Summary</a:t>
            </a:r>
          </a:p>
        </p:txBody>
      </p:sp>
      <p:sp>
        <p:nvSpPr>
          <p:cNvPr id="8" name="TextBox 7">
            <a:extLst>
              <a:ext uri="{FF2B5EF4-FFF2-40B4-BE49-F238E27FC236}">
                <a16:creationId xmlns:a16="http://schemas.microsoft.com/office/drawing/2014/main" id="{E9AD6A92-7C83-4B24-B62A-198860E90EE7}"/>
              </a:ext>
            </a:extLst>
          </p:cNvPr>
          <p:cNvSpPr txBox="1"/>
          <p:nvPr/>
        </p:nvSpPr>
        <p:spPr>
          <a:xfrm>
            <a:off x="9833656" y="5987015"/>
            <a:ext cx="2184171" cy="738664"/>
          </a:xfrm>
          <a:prstGeom prst="rect">
            <a:avLst/>
          </a:prstGeom>
          <a:noFill/>
        </p:spPr>
        <p:txBody>
          <a:bodyPr wrap="square" rtlCol="0">
            <a:spAutoFit/>
          </a:bodyPr>
          <a:lstStyle/>
          <a:p>
            <a:r>
              <a:rPr lang="en-US" sz="1400" dirty="0"/>
              <a:t>Figure Credit: Gene </a:t>
            </a:r>
            <a:r>
              <a:rPr lang="en-US" sz="1400" dirty="0" err="1"/>
              <a:t>Olafson</a:t>
            </a:r>
            <a:r>
              <a:rPr lang="en-US" sz="1400" dirty="0"/>
              <a:t>, Regularization 3/14/18</a:t>
            </a:r>
          </a:p>
        </p:txBody>
      </p:sp>
    </p:spTree>
    <p:extLst>
      <p:ext uri="{BB962C8B-B14F-4D97-AF65-F5344CB8AC3E}">
        <p14:creationId xmlns:p14="http://schemas.microsoft.com/office/powerpoint/2010/main" val="603722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3" y="2466606"/>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31" y="2327990"/>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5"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5F48DD-CE0E-40D0-9880-4186183DB521}"/>
              </a:ext>
            </a:extLst>
          </p:cNvPr>
          <p:cNvSpPr>
            <a:spLocks noGrp="1"/>
          </p:cNvSpPr>
          <p:nvPr>
            <p:ph type="ctrTitle"/>
          </p:nvPr>
        </p:nvSpPr>
        <p:spPr>
          <a:xfrm>
            <a:off x="642257" y="4525347"/>
            <a:ext cx="6939722" cy="1737360"/>
          </a:xfrm>
        </p:spPr>
        <p:txBody>
          <a:bodyPr anchor="ctr">
            <a:normAutofit fontScale="90000"/>
          </a:bodyPr>
          <a:lstStyle/>
          <a:p>
            <a:pPr algn="r"/>
            <a:r>
              <a:rPr lang="en-US" sz="5100" dirty="0"/>
              <a:t>Preventing Overfitting with Ridge and Lasso Regression</a:t>
            </a:r>
          </a:p>
        </p:txBody>
      </p:sp>
      <p:sp>
        <p:nvSpPr>
          <p:cNvPr id="3" name="Subtitle 2">
            <a:extLst>
              <a:ext uri="{FF2B5EF4-FFF2-40B4-BE49-F238E27FC236}">
                <a16:creationId xmlns:a16="http://schemas.microsoft.com/office/drawing/2014/main" id="{21EB5A32-EC04-4C9F-938D-367E634A754B}"/>
              </a:ext>
            </a:extLst>
          </p:cNvPr>
          <p:cNvSpPr>
            <a:spLocks noGrp="1"/>
          </p:cNvSpPr>
          <p:nvPr>
            <p:ph type="subTitle" idx="1"/>
          </p:nvPr>
        </p:nvSpPr>
        <p:spPr>
          <a:xfrm>
            <a:off x="8050762" y="4525347"/>
            <a:ext cx="3211288" cy="1737360"/>
          </a:xfrm>
        </p:spPr>
        <p:txBody>
          <a:bodyPr anchor="ctr">
            <a:normAutofit/>
          </a:bodyPr>
          <a:lstStyle/>
          <a:p>
            <a:pPr algn="l"/>
            <a:r>
              <a:rPr lang="en-US" dirty="0"/>
              <a:t>Scott O’Hara</a:t>
            </a:r>
          </a:p>
        </p:txBody>
      </p:sp>
    </p:spTree>
    <p:extLst>
      <p:ext uri="{BB962C8B-B14F-4D97-AF65-F5344CB8AC3E}">
        <p14:creationId xmlns:p14="http://schemas.microsoft.com/office/powerpoint/2010/main" val="3552288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7072-1F6D-44AB-B0D5-562E9FAAAE83}"/>
              </a:ext>
            </a:extLst>
          </p:cNvPr>
          <p:cNvSpPr>
            <a:spLocks noGrp="1"/>
          </p:cNvSpPr>
          <p:nvPr>
            <p:ph type="title"/>
          </p:nvPr>
        </p:nvSpPr>
        <p:spPr/>
        <p:txBody>
          <a:bodyPr/>
          <a:lstStyle/>
          <a:p>
            <a:r>
              <a:rPr lang="en-US" dirty="0"/>
              <a:t>Other Slides</a:t>
            </a:r>
          </a:p>
        </p:txBody>
      </p:sp>
    </p:spTree>
    <p:extLst>
      <p:ext uri="{BB962C8B-B14F-4D97-AF65-F5344CB8AC3E}">
        <p14:creationId xmlns:p14="http://schemas.microsoft.com/office/powerpoint/2010/main" val="124654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5676-58EC-42C1-8080-6186DE0133EF}"/>
              </a:ext>
            </a:extLst>
          </p:cNvPr>
          <p:cNvSpPr>
            <a:spLocks noGrp="1"/>
          </p:cNvSpPr>
          <p:nvPr>
            <p:ph type="title"/>
          </p:nvPr>
        </p:nvSpPr>
        <p:spPr>
          <a:xfrm>
            <a:off x="1534692" y="591303"/>
            <a:ext cx="9394723" cy="914400"/>
          </a:xfrm>
        </p:spPr>
        <p:txBody>
          <a:bodyPr>
            <a:normAutofit fontScale="90000"/>
          </a:bodyPr>
          <a:lstStyle/>
          <a:p>
            <a:r>
              <a:rPr lang="en-US" dirty="0"/>
              <a:t>A Highly Biased Classification Algorithm ()</a:t>
            </a:r>
          </a:p>
        </p:txBody>
      </p:sp>
      <p:pic>
        <p:nvPicPr>
          <p:cNvPr id="5" name="Content Placeholder 4" descr="Cat">
            <a:extLst>
              <a:ext uri="{FF2B5EF4-FFF2-40B4-BE49-F238E27FC236}">
                <a16:creationId xmlns:a16="http://schemas.microsoft.com/office/drawing/2014/main" id="{1829212F-3FB6-46B1-8938-C58F0DCF474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3892" y="5279194"/>
            <a:ext cx="914400" cy="914400"/>
          </a:xfrm>
        </p:spPr>
      </p:pic>
      <p:pic>
        <p:nvPicPr>
          <p:cNvPr id="7" name="Graphic 6" descr="Dog">
            <a:extLst>
              <a:ext uri="{FF2B5EF4-FFF2-40B4-BE49-F238E27FC236}">
                <a16:creationId xmlns:a16="http://schemas.microsoft.com/office/drawing/2014/main" id="{945EB635-8B88-4D80-AFBF-B3C1B4FD3F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95772" y="5279194"/>
            <a:ext cx="914400" cy="914400"/>
          </a:xfrm>
          <a:prstGeom prst="rect">
            <a:avLst/>
          </a:prstGeom>
        </p:spPr>
      </p:pic>
      <p:pic>
        <p:nvPicPr>
          <p:cNvPr id="15" name="Graphic 14" descr="Snake">
            <a:extLst>
              <a:ext uri="{FF2B5EF4-FFF2-40B4-BE49-F238E27FC236}">
                <a16:creationId xmlns:a16="http://schemas.microsoft.com/office/drawing/2014/main" id="{9919462B-B37C-4857-B59D-4733042502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05172" y="5279194"/>
            <a:ext cx="914400" cy="914400"/>
          </a:xfrm>
          <a:prstGeom prst="rect">
            <a:avLst/>
          </a:prstGeom>
        </p:spPr>
      </p:pic>
      <p:sp>
        <p:nvSpPr>
          <p:cNvPr id="18" name="TextBox 17">
            <a:extLst>
              <a:ext uri="{FF2B5EF4-FFF2-40B4-BE49-F238E27FC236}">
                <a16:creationId xmlns:a16="http://schemas.microsoft.com/office/drawing/2014/main" id="{C43D00AF-199D-4B35-9741-85CE621C3EB7}"/>
              </a:ext>
            </a:extLst>
          </p:cNvPr>
          <p:cNvSpPr txBox="1"/>
          <p:nvPr/>
        </p:nvSpPr>
        <p:spPr>
          <a:xfrm>
            <a:off x="435476" y="5515894"/>
            <a:ext cx="1975734" cy="523220"/>
          </a:xfrm>
          <a:prstGeom prst="rect">
            <a:avLst/>
          </a:prstGeom>
          <a:noFill/>
        </p:spPr>
        <p:txBody>
          <a:bodyPr wrap="none" rtlCol="0">
            <a:spAutoFit/>
          </a:bodyPr>
          <a:lstStyle/>
          <a:p>
            <a:r>
              <a:rPr lang="en-US" sz="2800" dirty="0"/>
              <a:t>Training Set:</a:t>
            </a:r>
          </a:p>
        </p:txBody>
      </p:sp>
      <p:pic>
        <p:nvPicPr>
          <p:cNvPr id="20" name="Picture 19" descr="A picture containing text&#10;&#10;Description generated with high confidence">
            <a:extLst>
              <a:ext uri="{FF2B5EF4-FFF2-40B4-BE49-F238E27FC236}">
                <a16:creationId xmlns:a16="http://schemas.microsoft.com/office/drawing/2014/main" id="{79332CB7-1EB2-4419-BABA-FB5A0E88F56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377428" y="1669062"/>
            <a:ext cx="1894629" cy="2246437"/>
          </a:xfrm>
          <a:prstGeom prst="rect">
            <a:avLst/>
          </a:prstGeom>
        </p:spPr>
      </p:pic>
      <p:sp>
        <p:nvSpPr>
          <p:cNvPr id="22" name="TextBox 21">
            <a:extLst>
              <a:ext uri="{FF2B5EF4-FFF2-40B4-BE49-F238E27FC236}">
                <a16:creationId xmlns:a16="http://schemas.microsoft.com/office/drawing/2014/main" id="{4266D793-1167-4881-B2EA-5B7288C9778F}"/>
              </a:ext>
            </a:extLst>
          </p:cNvPr>
          <p:cNvSpPr txBox="1"/>
          <p:nvPr/>
        </p:nvSpPr>
        <p:spPr>
          <a:xfrm>
            <a:off x="435476" y="4481055"/>
            <a:ext cx="1192955" cy="523220"/>
          </a:xfrm>
          <a:prstGeom prst="rect">
            <a:avLst/>
          </a:prstGeom>
          <a:noFill/>
        </p:spPr>
        <p:txBody>
          <a:bodyPr wrap="none" rtlCol="0">
            <a:spAutoFit/>
          </a:bodyPr>
          <a:lstStyle/>
          <a:p>
            <a:r>
              <a:rPr lang="en-US" sz="2800" dirty="0"/>
              <a:t>Labels:</a:t>
            </a:r>
          </a:p>
        </p:txBody>
      </p:sp>
      <p:sp>
        <p:nvSpPr>
          <p:cNvPr id="24" name="TextBox 23">
            <a:extLst>
              <a:ext uri="{FF2B5EF4-FFF2-40B4-BE49-F238E27FC236}">
                <a16:creationId xmlns:a16="http://schemas.microsoft.com/office/drawing/2014/main" id="{D60B1B9A-B21F-4CDF-A3CD-796FD460AC80}"/>
              </a:ext>
            </a:extLst>
          </p:cNvPr>
          <p:cNvSpPr txBox="1"/>
          <p:nvPr/>
        </p:nvSpPr>
        <p:spPr>
          <a:xfrm>
            <a:off x="4194973" y="4542612"/>
            <a:ext cx="689612" cy="461665"/>
          </a:xfrm>
          <a:prstGeom prst="rect">
            <a:avLst/>
          </a:prstGeom>
          <a:noFill/>
        </p:spPr>
        <p:txBody>
          <a:bodyPr wrap="none" rtlCol="0">
            <a:spAutoFit/>
          </a:bodyPr>
          <a:lstStyle/>
          <a:p>
            <a:r>
              <a:rPr lang="en-US" sz="2400" b="1" dirty="0"/>
              <a:t>Dog</a:t>
            </a:r>
          </a:p>
        </p:txBody>
      </p:sp>
      <p:sp>
        <p:nvSpPr>
          <p:cNvPr id="26" name="TextBox 25">
            <a:extLst>
              <a:ext uri="{FF2B5EF4-FFF2-40B4-BE49-F238E27FC236}">
                <a16:creationId xmlns:a16="http://schemas.microsoft.com/office/drawing/2014/main" id="{6D2C3601-4CFA-436D-9772-F3CE3FC5CA89}"/>
              </a:ext>
            </a:extLst>
          </p:cNvPr>
          <p:cNvSpPr txBox="1"/>
          <p:nvPr/>
        </p:nvSpPr>
        <p:spPr>
          <a:xfrm>
            <a:off x="6437135" y="4542612"/>
            <a:ext cx="689612" cy="461665"/>
          </a:xfrm>
          <a:prstGeom prst="rect">
            <a:avLst/>
          </a:prstGeom>
          <a:noFill/>
        </p:spPr>
        <p:txBody>
          <a:bodyPr wrap="none" rtlCol="0">
            <a:spAutoFit/>
          </a:bodyPr>
          <a:lstStyle/>
          <a:p>
            <a:r>
              <a:rPr lang="en-US" sz="2400" b="1" dirty="0"/>
              <a:t>Dog</a:t>
            </a:r>
          </a:p>
        </p:txBody>
      </p:sp>
      <p:sp>
        <p:nvSpPr>
          <p:cNvPr id="27" name="TextBox 26">
            <a:extLst>
              <a:ext uri="{FF2B5EF4-FFF2-40B4-BE49-F238E27FC236}">
                <a16:creationId xmlns:a16="http://schemas.microsoft.com/office/drawing/2014/main" id="{C92B0CBB-286D-45F3-A448-EB0BCEEEB1EB}"/>
              </a:ext>
            </a:extLst>
          </p:cNvPr>
          <p:cNvSpPr txBox="1"/>
          <p:nvPr/>
        </p:nvSpPr>
        <p:spPr>
          <a:xfrm>
            <a:off x="7558216" y="4542612"/>
            <a:ext cx="689612" cy="461665"/>
          </a:xfrm>
          <a:prstGeom prst="rect">
            <a:avLst/>
          </a:prstGeom>
          <a:noFill/>
        </p:spPr>
        <p:txBody>
          <a:bodyPr wrap="none" rtlCol="0">
            <a:spAutoFit/>
          </a:bodyPr>
          <a:lstStyle/>
          <a:p>
            <a:r>
              <a:rPr lang="en-US" sz="2400" b="1" dirty="0"/>
              <a:t>Dog</a:t>
            </a:r>
          </a:p>
        </p:txBody>
      </p:sp>
      <p:sp>
        <p:nvSpPr>
          <p:cNvPr id="28" name="TextBox 27">
            <a:extLst>
              <a:ext uri="{FF2B5EF4-FFF2-40B4-BE49-F238E27FC236}">
                <a16:creationId xmlns:a16="http://schemas.microsoft.com/office/drawing/2014/main" id="{4264D11C-9953-476A-942D-16C7E908F30F}"/>
              </a:ext>
            </a:extLst>
          </p:cNvPr>
          <p:cNvSpPr txBox="1"/>
          <p:nvPr/>
        </p:nvSpPr>
        <p:spPr>
          <a:xfrm>
            <a:off x="8679297" y="4542612"/>
            <a:ext cx="689612" cy="461665"/>
          </a:xfrm>
          <a:prstGeom prst="rect">
            <a:avLst/>
          </a:prstGeom>
          <a:noFill/>
        </p:spPr>
        <p:txBody>
          <a:bodyPr wrap="none" rtlCol="0">
            <a:spAutoFit/>
          </a:bodyPr>
          <a:lstStyle/>
          <a:p>
            <a:r>
              <a:rPr lang="en-US" sz="2400" b="1" dirty="0"/>
              <a:t>Dog</a:t>
            </a:r>
          </a:p>
        </p:txBody>
      </p:sp>
      <p:pic>
        <p:nvPicPr>
          <p:cNvPr id="30" name="Graphic 29" descr="Dog">
            <a:extLst>
              <a:ext uri="{FF2B5EF4-FFF2-40B4-BE49-F238E27FC236}">
                <a16:creationId xmlns:a16="http://schemas.microsoft.com/office/drawing/2014/main" id="{5825F2FD-ED60-4FBA-BC23-CDDD5E25F1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9297" y="5279194"/>
            <a:ext cx="914400" cy="914400"/>
          </a:xfrm>
          <a:prstGeom prst="rect">
            <a:avLst/>
          </a:prstGeom>
        </p:spPr>
      </p:pic>
      <p:pic>
        <p:nvPicPr>
          <p:cNvPr id="21" name="Graphic 20" descr="Dog">
            <a:extLst>
              <a:ext uri="{FF2B5EF4-FFF2-40B4-BE49-F238E27FC236}">
                <a16:creationId xmlns:a16="http://schemas.microsoft.com/office/drawing/2014/main" id="{380DCC02-7C43-45B6-B63B-0983B57A8E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4741" y="5307962"/>
            <a:ext cx="914400" cy="914400"/>
          </a:xfrm>
          <a:prstGeom prst="rect">
            <a:avLst/>
          </a:prstGeom>
        </p:spPr>
      </p:pic>
      <p:pic>
        <p:nvPicPr>
          <p:cNvPr id="31" name="Graphic 30" descr="Dog">
            <a:extLst>
              <a:ext uri="{FF2B5EF4-FFF2-40B4-BE49-F238E27FC236}">
                <a16:creationId xmlns:a16="http://schemas.microsoft.com/office/drawing/2014/main" id="{B1EBF3BF-C23B-4C77-B689-D44F409081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46042" y="5279194"/>
            <a:ext cx="914400" cy="914400"/>
          </a:xfrm>
          <a:prstGeom prst="rect">
            <a:avLst/>
          </a:prstGeom>
        </p:spPr>
      </p:pic>
      <p:sp>
        <p:nvSpPr>
          <p:cNvPr id="32" name="TextBox 31">
            <a:extLst>
              <a:ext uri="{FF2B5EF4-FFF2-40B4-BE49-F238E27FC236}">
                <a16:creationId xmlns:a16="http://schemas.microsoft.com/office/drawing/2014/main" id="{85B5980A-96F4-489A-A6DD-302653F66324}"/>
              </a:ext>
            </a:extLst>
          </p:cNvPr>
          <p:cNvSpPr txBox="1"/>
          <p:nvPr/>
        </p:nvSpPr>
        <p:spPr>
          <a:xfrm>
            <a:off x="3167898" y="4327168"/>
            <a:ext cx="689612" cy="830997"/>
          </a:xfrm>
          <a:prstGeom prst="rect">
            <a:avLst/>
          </a:prstGeom>
          <a:noFill/>
        </p:spPr>
        <p:txBody>
          <a:bodyPr wrap="none" rtlCol="0">
            <a:spAutoFit/>
          </a:bodyPr>
          <a:lstStyle/>
          <a:p>
            <a:r>
              <a:rPr lang="en-US" sz="2400" b="1" dirty="0"/>
              <a:t>Not</a:t>
            </a:r>
          </a:p>
          <a:p>
            <a:r>
              <a:rPr lang="en-US" sz="2400" b="1" dirty="0"/>
              <a:t>Dog</a:t>
            </a:r>
          </a:p>
        </p:txBody>
      </p:sp>
      <p:sp>
        <p:nvSpPr>
          <p:cNvPr id="35" name="TextBox 34">
            <a:extLst>
              <a:ext uri="{FF2B5EF4-FFF2-40B4-BE49-F238E27FC236}">
                <a16:creationId xmlns:a16="http://schemas.microsoft.com/office/drawing/2014/main" id="{438BC304-C4AA-4B70-B5E9-041A19EC3232}"/>
              </a:ext>
            </a:extLst>
          </p:cNvPr>
          <p:cNvSpPr txBox="1"/>
          <p:nvPr/>
        </p:nvSpPr>
        <p:spPr>
          <a:xfrm>
            <a:off x="9917566" y="4327168"/>
            <a:ext cx="689612" cy="830997"/>
          </a:xfrm>
          <a:prstGeom prst="rect">
            <a:avLst/>
          </a:prstGeom>
          <a:noFill/>
        </p:spPr>
        <p:txBody>
          <a:bodyPr wrap="none" rtlCol="0">
            <a:spAutoFit/>
          </a:bodyPr>
          <a:lstStyle/>
          <a:p>
            <a:r>
              <a:rPr lang="en-US" sz="2400" b="1" dirty="0"/>
              <a:t>Not</a:t>
            </a:r>
          </a:p>
          <a:p>
            <a:r>
              <a:rPr lang="en-US" sz="2400" b="1" dirty="0"/>
              <a:t>Dog</a:t>
            </a:r>
          </a:p>
        </p:txBody>
      </p:sp>
      <p:pic>
        <p:nvPicPr>
          <p:cNvPr id="23" name="Graphic 22" descr="Dog">
            <a:extLst>
              <a:ext uri="{FF2B5EF4-FFF2-40B4-BE49-F238E27FC236}">
                <a16:creationId xmlns:a16="http://schemas.microsoft.com/office/drawing/2014/main" id="{4EE9C606-DDA8-46D5-B3B3-F784A58160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0914" y="5279194"/>
            <a:ext cx="914400" cy="914400"/>
          </a:xfrm>
          <a:prstGeom prst="rect">
            <a:avLst/>
          </a:prstGeom>
        </p:spPr>
      </p:pic>
      <p:sp>
        <p:nvSpPr>
          <p:cNvPr id="25" name="TextBox 24">
            <a:extLst>
              <a:ext uri="{FF2B5EF4-FFF2-40B4-BE49-F238E27FC236}">
                <a16:creationId xmlns:a16="http://schemas.microsoft.com/office/drawing/2014/main" id="{9CF63A94-45FD-4434-81BE-21816AB4FBF9}"/>
              </a:ext>
            </a:extLst>
          </p:cNvPr>
          <p:cNvSpPr txBox="1"/>
          <p:nvPr/>
        </p:nvSpPr>
        <p:spPr>
          <a:xfrm>
            <a:off x="5316054" y="4542611"/>
            <a:ext cx="689612" cy="461665"/>
          </a:xfrm>
          <a:prstGeom prst="rect">
            <a:avLst/>
          </a:prstGeom>
          <a:noFill/>
        </p:spPr>
        <p:txBody>
          <a:bodyPr wrap="none" rtlCol="0">
            <a:spAutoFit/>
          </a:bodyPr>
          <a:lstStyle/>
          <a:p>
            <a:r>
              <a:rPr lang="en-US" sz="2400" b="1" dirty="0"/>
              <a:t>Dog</a:t>
            </a:r>
          </a:p>
        </p:txBody>
      </p:sp>
    </p:spTree>
    <p:extLst>
      <p:ext uri="{BB962C8B-B14F-4D97-AF65-F5344CB8AC3E}">
        <p14:creationId xmlns:p14="http://schemas.microsoft.com/office/powerpoint/2010/main" val="3379948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5676-58EC-42C1-8080-6186DE0133EF}"/>
              </a:ext>
            </a:extLst>
          </p:cNvPr>
          <p:cNvSpPr>
            <a:spLocks noGrp="1"/>
          </p:cNvSpPr>
          <p:nvPr>
            <p:ph type="title"/>
          </p:nvPr>
        </p:nvSpPr>
        <p:spPr>
          <a:xfrm>
            <a:off x="1042398" y="429956"/>
            <a:ext cx="9926535" cy="1325563"/>
          </a:xfrm>
        </p:spPr>
        <p:txBody>
          <a:bodyPr/>
          <a:lstStyle/>
          <a:p>
            <a:r>
              <a:rPr lang="en-US" dirty="0"/>
              <a:t>A Highly Biased Classification Algorithm (2)</a:t>
            </a:r>
          </a:p>
        </p:txBody>
      </p:sp>
      <p:pic>
        <p:nvPicPr>
          <p:cNvPr id="5" name="Content Placeholder 4" descr="Cat">
            <a:extLst>
              <a:ext uri="{FF2B5EF4-FFF2-40B4-BE49-F238E27FC236}">
                <a16:creationId xmlns:a16="http://schemas.microsoft.com/office/drawing/2014/main" id="{1829212F-3FB6-46B1-8938-C58F0DCF474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3892" y="4895742"/>
            <a:ext cx="914400" cy="914400"/>
          </a:xfrm>
        </p:spPr>
      </p:pic>
      <p:pic>
        <p:nvPicPr>
          <p:cNvPr id="7" name="Graphic 6" descr="Dog">
            <a:extLst>
              <a:ext uri="{FF2B5EF4-FFF2-40B4-BE49-F238E27FC236}">
                <a16:creationId xmlns:a16="http://schemas.microsoft.com/office/drawing/2014/main" id="{945EB635-8B88-4D80-AFBF-B3C1B4FD3F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95772" y="4895742"/>
            <a:ext cx="914400" cy="914400"/>
          </a:xfrm>
          <a:prstGeom prst="rect">
            <a:avLst/>
          </a:prstGeom>
        </p:spPr>
      </p:pic>
      <p:pic>
        <p:nvPicPr>
          <p:cNvPr id="9" name="Graphic 8" descr="Rabbit">
            <a:extLst>
              <a:ext uri="{FF2B5EF4-FFF2-40B4-BE49-F238E27FC236}">
                <a16:creationId xmlns:a16="http://schemas.microsoft.com/office/drawing/2014/main" id="{2417FFC8-9FF9-4EAC-9A02-5596E9174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39532" y="4895742"/>
            <a:ext cx="914400" cy="914400"/>
          </a:xfrm>
          <a:prstGeom prst="rect">
            <a:avLst/>
          </a:prstGeom>
        </p:spPr>
      </p:pic>
      <p:sp>
        <p:nvSpPr>
          <p:cNvPr id="18" name="TextBox 17">
            <a:extLst>
              <a:ext uri="{FF2B5EF4-FFF2-40B4-BE49-F238E27FC236}">
                <a16:creationId xmlns:a16="http://schemas.microsoft.com/office/drawing/2014/main" id="{C43D00AF-199D-4B35-9741-85CE621C3EB7}"/>
              </a:ext>
            </a:extLst>
          </p:cNvPr>
          <p:cNvSpPr txBox="1"/>
          <p:nvPr/>
        </p:nvSpPr>
        <p:spPr>
          <a:xfrm>
            <a:off x="618574" y="5132442"/>
            <a:ext cx="1401922" cy="523220"/>
          </a:xfrm>
          <a:prstGeom prst="rect">
            <a:avLst/>
          </a:prstGeom>
          <a:noFill/>
        </p:spPr>
        <p:txBody>
          <a:bodyPr wrap="none" rtlCol="0">
            <a:spAutoFit/>
          </a:bodyPr>
          <a:lstStyle/>
          <a:p>
            <a:r>
              <a:rPr lang="en-US" sz="2800" dirty="0"/>
              <a:t>Test Set:</a:t>
            </a:r>
          </a:p>
        </p:txBody>
      </p:sp>
      <p:pic>
        <p:nvPicPr>
          <p:cNvPr id="20" name="Picture 19" descr="A picture containing text&#10;&#10;Description generated with high confidence">
            <a:extLst>
              <a:ext uri="{FF2B5EF4-FFF2-40B4-BE49-F238E27FC236}">
                <a16:creationId xmlns:a16="http://schemas.microsoft.com/office/drawing/2014/main" id="{79332CB7-1EB2-4419-BABA-FB5A0E88F561}"/>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148687" y="1804994"/>
            <a:ext cx="1894629" cy="2246437"/>
          </a:xfrm>
          <a:prstGeom prst="rect">
            <a:avLst/>
          </a:prstGeom>
        </p:spPr>
      </p:pic>
      <p:sp>
        <p:nvSpPr>
          <p:cNvPr id="22" name="TextBox 21">
            <a:extLst>
              <a:ext uri="{FF2B5EF4-FFF2-40B4-BE49-F238E27FC236}">
                <a16:creationId xmlns:a16="http://schemas.microsoft.com/office/drawing/2014/main" id="{4266D793-1167-4881-B2EA-5B7288C9778F}"/>
              </a:ext>
            </a:extLst>
          </p:cNvPr>
          <p:cNvSpPr txBox="1"/>
          <p:nvPr/>
        </p:nvSpPr>
        <p:spPr>
          <a:xfrm>
            <a:off x="651660" y="4237819"/>
            <a:ext cx="1909562" cy="523220"/>
          </a:xfrm>
          <a:prstGeom prst="rect">
            <a:avLst/>
          </a:prstGeom>
          <a:noFill/>
        </p:spPr>
        <p:txBody>
          <a:bodyPr wrap="none" rtlCol="0">
            <a:spAutoFit/>
          </a:bodyPr>
          <a:lstStyle/>
          <a:p>
            <a:r>
              <a:rPr lang="en-US" sz="2800" dirty="0"/>
              <a:t>Predictions:</a:t>
            </a:r>
          </a:p>
        </p:txBody>
      </p:sp>
      <p:sp>
        <p:nvSpPr>
          <p:cNvPr id="23" name="TextBox 22">
            <a:extLst>
              <a:ext uri="{FF2B5EF4-FFF2-40B4-BE49-F238E27FC236}">
                <a16:creationId xmlns:a16="http://schemas.microsoft.com/office/drawing/2014/main" id="{0A999526-4007-4B3A-B84D-071AFCBF127C}"/>
              </a:ext>
            </a:extLst>
          </p:cNvPr>
          <p:cNvSpPr txBox="1"/>
          <p:nvPr/>
        </p:nvSpPr>
        <p:spPr>
          <a:xfrm>
            <a:off x="3073892" y="4321388"/>
            <a:ext cx="689612" cy="461665"/>
          </a:xfrm>
          <a:prstGeom prst="rect">
            <a:avLst/>
          </a:prstGeom>
          <a:noFill/>
        </p:spPr>
        <p:txBody>
          <a:bodyPr wrap="none" rtlCol="0">
            <a:spAutoFit/>
          </a:bodyPr>
          <a:lstStyle/>
          <a:p>
            <a:r>
              <a:rPr lang="en-US" sz="2400" b="1" dirty="0"/>
              <a:t>Dog</a:t>
            </a:r>
          </a:p>
        </p:txBody>
      </p:sp>
      <p:sp>
        <p:nvSpPr>
          <p:cNvPr id="24" name="TextBox 23">
            <a:extLst>
              <a:ext uri="{FF2B5EF4-FFF2-40B4-BE49-F238E27FC236}">
                <a16:creationId xmlns:a16="http://schemas.microsoft.com/office/drawing/2014/main" id="{D60B1B9A-B21F-4CDF-A3CD-796FD460AC80}"/>
              </a:ext>
            </a:extLst>
          </p:cNvPr>
          <p:cNvSpPr txBox="1"/>
          <p:nvPr/>
        </p:nvSpPr>
        <p:spPr>
          <a:xfrm>
            <a:off x="4194973" y="4321388"/>
            <a:ext cx="689612" cy="461665"/>
          </a:xfrm>
          <a:prstGeom prst="rect">
            <a:avLst/>
          </a:prstGeom>
          <a:noFill/>
        </p:spPr>
        <p:txBody>
          <a:bodyPr wrap="none" rtlCol="0">
            <a:spAutoFit/>
          </a:bodyPr>
          <a:lstStyle/>
          <a:p>
            <a:r>
              <a:rPr lang="en-US" sz="2400" b="1" dirty="0"/>
              <a:t>Dog</a:t>
            </a:r>
          </a:p>
        </p:txBody>
      </p:sp>
      <p:sp>
        <p:nvSpPr>
          <p:cNvPr id="25" name="TextBox 24">
            <a:extLst>
              <a:ext uri="{FF2B5EF4-FFF2-40B4-BE49-F238E27FC236}">
                <a16:creationId xmlns:a16="http://schemas.microsoft.com/office/drawing/2014/main" id="{7850C8F0-150D-435A-B84D-5039E6D68417}"/>
              </a:ext>
            </a:extLst>
          </p:cNvPr>
          <p:cNvSpPr txBox="1"/>
          <p:nvPr/>
        </p:nvSpPr>
        <p:spPr>
          <a:xfrm>
            <a:off x="5316054" y="4321388"/>
            <a:ext cx="689612" cy="461665"/>
          </a:xfrm>
          <a:prstGeom prst="rect">
            <a:avLst/>
          </a:prstGeom>
          <a:noFill/>
        </p:spPr>
        <p:txBody>
          <a:bodyPr wrap="none" rtlCol="0">
            <a:spAutoFit/>
          </a:bodyPr>
          <a:lstStyle/>
          <a:p>
            <a:r>
              <a:rPr lang="en-US" sz="2400" b="1" dirty="0"/>
              <a:t>Dog</a:t>
            </a:r>
          </a:p>
        </p:txBody>
      </p:sp>
      <p:sp>
        <p:nvSpPr>
          <p:cNvPr id="26" name="TextBox 25">
            <a:extLst>
              <a:ext uri="{FF2B5EF4-FFF2-40B4-BE49-F238E27FC236}">
                <a16:creationId xmlns:a16="http://schemas.microsoft.com/office/drawing/2014/main" id="{6D2C3601-4CFA-436D-9772-F3CE3FC5CA89}"/>
              </a:ext>
            </a:extLst>
          </p:cNvPr>
          <p:cNvSpPr txBox="1"/>
          <p:nvPr/>
        </p:nvSpPr>
        <p:spPr>
          <a:xfrm>
            <a:off x="6437135" y="4321388"/>
            <a:ext cx="689612" cy="461665"/>
          </a:xfrm>
          <a:prstGeom prst="rect">
            <a:avLst/>
          </a:prstGeom>
          <a:noFill/>
        </p:spPr>
        <p:txBody>
          <a:bodyPr wrap="none" rtlCol="0">
            <a:spAutoFit/>
          </a:bodyPr>
          <a:lstStyle/>
          <a:p>
            <a:r>
              <a:rPr lang="en-US" sz="2400" b="1" dirty="0"/>
              <a:t>Dog</a:t>
            </a:r>
          </a:p>
        </p:txBody>
      </p:sp>
      <p:sp>
        <p:nvSpPr>
          <p:cNvPr id="27" name="TextBox 26">
            <a:extLst>
              <a:ext uri="{FF2B5EF4-FFF2-40B4-BE49-F238E27FC236}">
                <a16:creationId xmlns:a16="http://schemas.microsoft.com/office/drawing/2014/main" id="{C92B0CBB-286D-45F3-A448-EB0BCEEEB1EB}"/>
              </a:ext>
            </a:extLst>
          </p:cNvPr>
          <p:cNvSpPr txBox="1"/>
          <p:nvPr/>
        </p:nvSpPr>
        <p:spPr>
          <a:xfrm>
            <a:off x="7558216" y="4321388"/>
            <a:ext cx="689612" cy="461665"/>
          </a:xfrm>
          <a:prstGeom prst="rect">
            <a:avLst/>
          </a:prstGeom>
          <a:noFill/>
        </p:spPr>
        <p:txBody>
          <a:bodyPr wrap="none" rtlCol="0">
            <a:spAutoFit/>
          </a:bodyPr>
          <a:lstStyle/>
          <a:p>
            <a:r>
              <a:rPr lang="en-US" sz="2400" b="1" dirty="0"/>
              <a:t>Dog</a:t>
            </a:r>
          </a:p>
        </p:txBody>
      </p:sp>
      <p:sp>
        <p:nvSpPr>
          <p:cNvPr id="28" name="TextBox 27">
            <a:extLst>
              <a:ext uri="{FF2B5EF4-FFF2-40B4-BE49-F238E27FC236}">
                <a16:creationId xmlns:a16="http://schemas.microsoft.com/office/drawing/2014/main" id="{4264D11C-9953-476A-942D-16C7E908F30F}"/>
              </a:ext>
            </a:extLst>
          </p:cNvPr>
          <p:cNvSpPr txBox="1"/>
          <p:nvPr/>
        </p:nvSpPr>
        <p:spPr>
          <a:xfrm>
            <a:off x="8679297" y="4321388"/>
            <a:ext cx="689612" cy="461665"/>
          </a:xfrm>
          <a:prstGeom prst="rect">
            <a:avLst/>
          </a:prstGeom>
          <a:noFill/>
        </p:spPr>
        <p:txBody>
          <a:bodyPr wrap="none" rtlCol="0">
            <a:spAutoFit/>
          </a:bodyPr>
          <a:lstStyle/>
          <a:p>
            <a:r>
              <a:rPr lang="en-US" sz="2400" b="1" dirty="0"/>
              <a:t>Dog</a:t>
            </a:r>
          </a:p>
        </p:txBody>
      </p:sp>
      <p:sp>
        <p:nvSpPr>
          <p:cNvPr id="29" name="TextBox 28">
            <a:extLst>
              <a:ext uri="{FF2B5EF4-FFF2-40B4-BE49-F238E27FC236}">
                <a16:creationId xmlns:a16="http://schemas.microsoft.com/office/drawing/2014/main" id="{C63CF5E9-8EBA-4173-997C-89112243F3B9}"/>
              </a:ext>
            </a:extLst>
          </p:cNvPr>
          <p:cNvSpPr txBox="1"/>
          <p:nvPr/>
        </p:nvSpPr>
        <p:spPr>
          <a:xfrm>
            <a:off x="9800378" y="4321388"/>
            <a:ext cx="689612" cy="461665"/>
          </a:xfrm>
          <a:prstGeom prst="rect">
            <a:avLst/>
          </a:prstGeom>
          <a:noFill/>
        </p:spPr>
        <p:txBody>
          <a:bodyPr wrap="none" rtlCol="0">
            <a:spAutoFit/>
          </a:bodyPr>
          <a:lstStyle/>
          <a:p>
            <a:r>
              <a:rPr lang="en-US" sz="2400" b="1" dirty="0"/>
              <a:t>Dog</a:t>
            </a:r>
          </a:p>
        </p:txBody>
      </p:sp>
      <p:sp>
        <p:nvSpPr>
          <p:cNvPr id="34" name="TextBox 33">
            <a:extLst>
              <a:ext uri="{FF2B5EF4-FFF2-40B4-BE49-F238E27FC236}">
                <a16:creationId xmlns:a16="http://schemas.microsoft.com/office/drawing/2014/main" id="{6BD7C7D8-EB8E-475F-A37C-A83512DB35EA}"/>
              </a:ext>
            </a:extLst>
          </p:cNvPr>
          <p:cNvSpPr txBox="1"/>
          <p:nvPr/>
        </p:nvSpPr>
        <p:spPr>
          <a:xfrm>
            <a:off x="618574" y="6027065"/>
            <a:ext cx="2290050" cy="523220"/>
          </a:xfrm>
          <a:prstGeom prst="rect">
            <a:avLst/>
          </a:prstGeom>
          <a:noFill/>
        </p:spPr>
        <p:txBody>
          <a:bodyPr wrap="none" rtlCol="0">
            <a:spAutoFit/>
          </a:bodyPr>
          <a:lstStyle/>
          <a:p>
            <a:r>
              <a:rPr lang="en-US" sz="2800" dirty="0"/>
              <a:t>Accuracy: 43%</a:t>
            </a:r>
          </a:p>
        </p:txBody>
      </p:sp>
      <p:pic>
        <p:nvPicPr>
          <p:cNvPr id="35" name="Graphic 34" descr="Dog">
            <a:extLst>
              <a:ext uri="{FF2B5EF4-FFF2-40B4-BE49-F238E27FC236}">
                <a16:creationId xmlns:a16="http://schemas.microsoft.com/office/drawing/2014/main" id="{7DC5008F-174A-4D77-842D-211A2B4DC3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3422" y="4895742"/>
            <a:ext cx="914400" cy="914400"/>
          </a:xfrm>
          <a:prstGeom prst="rect">
            <a:avLst/>
          </a:prstGeom>
        </p:spPr>
      </p:pic>
      <p:pic>
        <p:nvPicPr>
          <p:cNvPr id="36" name="Graphic 35" descr="Dog">
            <a:extLst>
              <a:ext uri="{FF2B5EF4-FFF2-40B4-BE49-F238E27FC236}">
                <a16:creationId xmlns:a16="http://schemas.microsoft.com/office/drawing/2014/main" id="{C34352EE-E754-4A2E-95AE-03059F0A1E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5269" y="4895742"/>
            <a:ext cx="914400" cy="914400"/>
          </a:xfrm>
          <a:prstGeom prst="rect">
            <a:avLst/>
          </a:prstGeom>
        </p:spPr>
      </p:pic>
      <p:pic>
        <p:nvPicPr>
          <p:cNvPr id="37" name="Graphic 36" descr="Rat">
            <a:extLst>
              <a:ext uri="{FF2B5EF4-FFF2-40B4-BE49-F238E27FC236}">
                <a16:creationId xmlns:a16="http://schemas.microsoft.com/office/drawing/2014/main" id="{9660D1F1-36BC-4463-B81A-833CB721A3C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87984" y="4895742"/>
            <a:ext cx="914400" cy="914400"/>
          </a:xfrm>
          <a:prstGeom prst="rect">
            <a:avLst/>
          </a:prstGeom>
        </p:spPr>
      </p:pic>
      <p:pic>
        <p:nvPicPr>
          <p:cNvPr id="21" name="Graphic 20" descr="Snake">
            <a:extLst>
              <a:ext uri="{FF2B5EF4-FFF2-40B4-BE49-F238E27FC236}">
                <a16:creationId xmlns:a16="http://schemas.microsoft.com/office/drawing/2014/main" id="{5D7A5E77-5CAD-45C6-B2D4-C57E534CADD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20703" y="4936852"/>
            <a:ext cx="914400" cy="914400"/>
          </a:xfrm>
          <a:prstGeom prst="rect">
            <a:avLst/>
          </a:prstGeom>
        </p:spPr>
      </p:pic>
    </p:spTree>
    <p:extLst>
      <p:ext uri="{BB962C8B-B14F-4D97-AF65-F5344CB8AC3E}">
        <p14:creationId xmlns:p14="http://schemas.microsoft.com/office/powerpoint/2010/main" val="223317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6F93DA-EE30-4343-A77E-47889A844FDA}"/>
              </a:ext>
            </a:extLst>
          </p:cNvPr>
          <p:cNvSpPr>
            <a:spLocks noGrp="1"/>
          </p:cNvSpPr>
          <p:nvPr>
            <p:ph type="title"/>
          </p:nvPr>
        </p:nvSpPr>
        <p:spPr>
          <a:xfrm>
            <a:off x="632505" y="514171"/>
            <a:ext cx="3370998" cy="2207125"/>
          </a:xfrm>
        </p:spPr>
        <p:txBody>
          <a:bodyPr>
            <a:normAutofit/>
          </a:bodyPr>
          <a:lstStyle/>
          <a:p>
            <a:pPr algn="ctr"/>
            <a:r>
              <a:rPr lang="en-US" dirty="0"/>
              <a:t>The Machine Learning Problem</a:t>
            </a:r>
            <a:endParaRPr lang="en-US" dirty="0">
              <a:solidFill>
                <a:srgbClr val="FFFFFF"/>
              </a:solidFill>
            </a:endParaRPr>
          </a:p>
        </p:txBody>
      </p:sp>
      <p:sp>
        <p:nvSpPr>
          <p:cNvPr id="4" name="Content Placeholder 3">
            <a:extLst>
              <a:ext uri="{FF2B5EF4-FFF2-40B4-BE49-F238E27FC236}">
                <a16:creationId xmlns:a16="http://schemas.microsoft.com/office/drawing/2014/main" id="{2E97E974-4D8F-4C8C-B03B-EA37EBCFAA8D}"/>
              </a:ext>
            </a:extLst>
          </p:cNvPr>
          <p:cNvSpPr>
            <a:spLocks noGrp="1"/>
          </p:cNvSpPr>
          <p:nvPr>
            <p:ph idx="1"/>
          </p:nvPr>
        </p:nvSpPr>
        <p:spPr>
          <a:xfrm>
            <a:off x="777157" y="2911165"/>
            <a:ext cx="3674242" cy="3432664"/>
          </a:xfrm>
        </p:spPr>
        <p:txBody>
          <a:bodyPr>
            <a:normAutofit lnSpcReduction="10000"/>
          </a:bodyPr>
          <a:lstStyle/>
          <a:p>
            <a:pPr marL="0" indent="0">
              <a:buNone/>
            </a:pPr>
            <a:r>
              <a:rPr lang="en-US" dirty="0"/>
              <a:t>One way of looking at machine learning is that we are trying to approximate (learn) a hidden function in the domain we are interested in so we can make predictions about that domain.</a:t>
            </a:r>
          </a:p>
          <a:p>
            <a:pPr marL="0" indent="0">
              <a:buNone/>
            </a:pPr>
            <a:endParaRPr lang="en-US" dirty="0"/>
          </a:p>
        </p:txBody>
      </p:sp>
      <p:sp>
        <p:nvSpPr>
          <p:cNvPr id="6" name="TextBox 5">
            <a:extLst>
              <a:ext uri="{FF2B5EF4-FFF2-40B4-BE49-F238E27FC236}">
                <a16:creationId xmlns:a16="http://schemas.microsoft.com/office/drawing/2014/main" id="{E33695B0-7404-4019-9C19-143E12C5ED29}"/>
              </a:ext>
            </a:extLst>
          </p:cNvPr>
          <p:cNvSpPr txBox="1"/>
          <p:nvPr/>
        </p:nvSpPr>
        <p:spPr>
          <a:xfrm>
            <a:off x="5717965" y="1369134"/>
            <a:ext cx="1490857" cy="461665"/>
          </a:xfrm>
          <a:prstGeom prst="rect">
            <a:avLst/>
          </a:prstGeom>
          <a:noFill/>
        </p:spPr>
        <p:txBody>
          <a:bodyPr wrap="none" rtlCol="0">
            <a:spAutoFit/>
          </a:bodyPr>
          <a:lstStyle/>
          <a:p>
            <a:r>
              <a:rPr lang="en-US" sz="2400" b="1" dirty="0"/>
              <a:t>Prediction</a:t>
            </a:r>
          </a:p>
        </p:txBody>
      </p:sp>
      <p:sp>
        <p:nvSpPr>
          <p:cNvPr id="14" name="TextBox 13">
            <a:extLst>
              <a:ext uri="{FF2B5EF4-FFF2-40B4-BE49-F238E27FC236}">
                <a16:creationId xmlns:a16="http://schemas.microsoft.com/office/drawing/2014/main" id="{9CB9178A-BF9C-4BA0-9166-7F3A8D5959AF}"/>
              </a:ext>
            </a:extLst>
          </p:cNvPr>
          <p:cNvSpPr txBox="1"/>
          <p:nvPr/>
        </p:nvSpPr>
        <p:spPr>
          <a:xfrm>
            <a:off x="7501593" y="934198"/>
            <a:ext cx="1297150" cy="830997"/>
          </a:xfrm>
          <a:prstGeom prst="rect">
            <a:avLst/>
          </a:prstGeom>
          <a:noFill/>
        </p:spPr>
        <p:txBody>
          <a:bodyPr wrap="none" rtlCol="0">
            <a:spAutoFit/>
          </a:bodyPr>
          <a:lstStyle/>
          <a:p>
            <a:pPr algn="ctr"/>
            <a:r>
              <a:rPr lang="en-US" sz="2400" b="1" dirty="0"/>
              <a:t>Learned</a:t>
            </a:r>
          </a:p>
          <a:p>
            <a:pPr algn="ctr"/>
            <a:r>
              <a:rPr lang="en-US" sz="2400" b="1" dirty="0"/>
              <a:t>Function</a:t>
            </a:r>
          </a:p>
        </p:txBody>
      </p:sp>
      <p:sp>
        <p:nvSpPr>
          <p:cNvPr id="15" name="TextBox 14">
            <a:extLst>
              <a:ext uri="{FF2B5EF4-FFF2-40B4-BE49-F238E27FC236}">
                <a16:creationId xmlns:a16="http://schemas.microsoft.com/office/drawing/2014/main" id="{D38375CB-866B-46A0-B79F-B6A4373935B8}"/>
              </a:ext>
            </a:extLst>
          </p:cNvPr>
          <p:cNvSpPr txBox="1"/>
          <p:nvPr/>
        </p:nvSpPr>
        <p:spPr>
          <a:xfrm>
            <a:off x="9186066" y="1077520"/>
            <a:ext cx="1283108" cy="461665"/>
          </a:xfrm>
          <a:prstGeom prst="rect">
            <a:avLst/>
          </a:prstGeom>
          <a:noFill/>
        </p:spPr>
        <p:txBody>
          <a:bodyPr wrap="none" rtlCol="0">
            <a:spAutoFit/>
          </a:bodyPr>
          <a:lstStyle/>
          <a:p>
            <a:r>
              <a:rPr lang="en-US" sz="2400" b="1" dirty="0"/>
              <a:t>Features</a:t>
            </a:r>
          </a:p>
        </p:txBody>
      </p:sp>
      <p:sp>
        <p:nvSpPr>
          <p:cNvPr id="16" name="TextBox 15">
            <a:extLst>
              <a:ext uri="{FF2B5EF4-FFF2-40B4-BE49-F238E27FC236}">
                <a16:creationId xmlns:a16="http://schemas.microsoft.com/office/drawing/2014/main" id="{17FB4F37-5A42-4D22-9D2B-547F5E790471}"/>
              </a:ext>
            </a:extLst>
          </p:cNvPr>
          <p:cNvSpPr txBox="1"/>
          <p:nvPr/>
        </p:nvSpPr>
        <p:spPr>
          <a:xfrm>
            <a:off x="10915480" y="1369134"/>
            <a:ext cx="906017" cy="461665"/>
          </a:xfrm>
          <a:prstGeom prst="rect">
            <a:avLst/>
          </a:prstGeom>
          <a:noFill/>
        </p:spPr>
        <p:txBody>
          <a:bodyPr wrap="none" rtlCol="0">
            <a:spAutoFit/>
          </a:bodyPr>
          <a:lstStyle/>
          <a:p>
            <a:pPr algn="ctr"/>
            <a:r>
              <a:rPr lang="en-US" sz="2400" b="1" dirty="0"/>
              <a:t>Noise</a:t>
            </a:r>
          </a:p>
        </p:txBody>
      </p:sp>
      <p:cxnSp>
        <p:nvCxnSpPr>
          <p:cNvPr id="17" name="Straight Connector 16">
            <a:extLst>
              <a:ext uri="{FF2B5EF4-FFF2-40B4-BE49-F238E27FC236}">
                <a16:creationId xmlns:a16="http://schemas.microsoft.com/office/drawing/2014/main" id="{A58D51E9-D9E2-4141-8D9A-D5CE9A8A23B6}"/>
              </a:ext>
            </a:extLst>
          </p:cNvPr>
          <p:cNvCxnSpPr>
            <a:cxnSpLocks/>
          </p:cNvCxnSpPr>
          <p:nvPr/>
        </p:nvCxnSpPr>
        <p:spPr>
          <a:xfrm flipH="1" flipV="1">
            <a:off x="6463394" y="1858243"/>
            <a:ext cx="203514" cy="408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E0F320-64D2-441A-87D7-96270F39C8AA}"/>
              </a:ext>
            </a:extLst>
          </p:cNvPr>
          <p:cNvCxnSpPr>
            <a:cxnSpLocks/>
            <a:stCxn id="14" idx="2"/>
          </p:cNvCxnSpPr>
          <p:nvPr/>
        </p:nvCxnSpPr>
        <p:spPr>
          <a:xfrm>
            <a:off x="8150168" y="1765195"/>
            <a:ext cx="136583" cy="252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E26FDBF-2151-41D1-9395-3E5ED41124FF}"/>
              </a:ext>
            </a:extLst>
          </p:cNvPr>
          <p:cNvCxnSpPr>
            <a:cxnSpLocks/>
            <a:endCxn id="15" idx="2"/>
          </p:cNvCxnSpPr>
          <p:nvPr/>
        </p:nvCxnSpPr>
        <p:spPr>
          <a:xfrm flipV="1">
            <a:off x="9186066" y="1539185"/>
            <a:ext cx="641554" cy="52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2DB5CED-ADBE-4668-9D07-D8FA1EE50061}"/>
              </a:ext>
            </a:extLst>
          </p:cNvPr>
          <p:cNvCxnSpPr>
            <a:cxnSpLocks/>
            <a:endCxn id="16" idx="2"/>
          </p:cNvCxnSpPr>
          <p:nvPr/>
        </p:nvCxnSpPr>
        <p:spPr>
          <a:xfrm flipV="1">
            <a:off x="10805909" y="1830799"/>
            <a:ext cx="562580" cy="35631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334D4962-287F-4DFC-B73D-1077F5F8FABB}"/>
                  </a:ext>
                </a:extLst>
              </p:cNvPr>
              <p:cNvSpPr txBox="1"/>
              <p:nvPr/>
            </p:nvSpPr>
            <p:spPr>
              <a:xfrm>
                <a:off x="6443419" y="1895502"/>
                <a:ext cx="4533933" cy="1015663"/>
              </a:xfrm>
              <a:prstGeom prst="rect">
                <a:avLst/>
              </a:prstGeom>
              <a:noFill/>
            </p:spPr>
            <p:txBody>
              <a:bodyPr wrap="none" lIns="0" tIns="0" rIns="0" bIns="0" rtlCol="0">
                <a:spAutoFit/>
              </a:bodyPr>
              <a:lstStyle/>
              <a:p>
                <a14:m>
                  <m:oMath xmlns:m="http://schemas.openxmlformats.org/officeDocument/2006/math">
                    <m:r>
                      <a:rPr lang="en-US" sz="6600" b="0" i="1" smtClean="0">
                        <a:latin typeface="Cambria Math" panose="02040503050406030204" pitchFamily="18" charset="0"/>
                      </a:rPr>
                      <m:t>𝑦</m:t>
                    </m:r>
                    <m:r>
                      <a:rPr lang="en-US" sz="6600" b="0" i="1" smtClean="0">
                        <a:latin typeface="Cambria Math" panose="02040503050406030204" pitchFamily="18" charset="0"/>
                      </a:rPr>
                      <m:t>=</m:t>
                    </m:r>
                    <m:r>
                      <a:rPr lang="en-US" sz="6600" i="1">
                        <a:latin typeface="Cambria Math" panose="02040503050406030204" pitchFamily="18" charset="0"/>
                      </a:rPr>
                      <m:t>𝑓</m:t>
                    </m:r>
                    <m:d>
                      <m:dPr>
                        <m:ctrlPr>
                          <a:rPr lang="en-US" sz="6600" i="1">
                            <a:latin typeface="Cambria Math" panose="02040503050406030204" pitchFamily="18" charset="0"/>
                          </a:rPr>
                        </m:ctrlPr>
                      </m:dPr>
                      <m:e>
                        <m:r>
                          <a:rPr lang="en-US" sz="6600" i="1">
                            <a:latin typeface="Cambria Math" panose="02040503050406030204" pitchFamily="18" charset="0"/>
                          </a:rPr>
                          <m:t>𝑋</m:t>
                        </m:r>
                      </m:e>
                    </m:d>
                    <m:r>
                      <a:rPr lang="en-US" sz="6600" b="0" i="1" smtClean="0">
                        <a:latin typeface="Cambria Math" panose="02040503050406030204" pitchFamily="18" charset="0"/>
                      </a:rPr>
                      <m:t>+</m:t>
                    </m:r>
                  </m:oMath>
                </a14:m>
                <a:r>
                  <a:rPr lang="el-GR" sz="6600" dirty="0"/>
                  <a:t>ϵ</a:t>
                </a:r>
                <a:endParaRPr lang="en-US" sz="6600" dirty="0"/>
              </a:p>
            </p:txBody>
          </p:sp>
        </mc:Choice>
        <mc:Fallback>
          <p:sp>
            <p:nvSpPr>
              <p:cNvPr id="30" name="TextBox 29">
                <a:extLst>
                  <a:ext uri="{FF2B5EF4-FFF2-40B4-BE49-F238E27FC236}">
                    <a16:creationId xmlns:a16="http://schemas.microsoft.com/office/drawing/2014/main" id="{334D4962-287F-4DFC-B73D-1077F5F8FABB}"/>
                  </a:ext>
                </a:extLst>
              </p:cNvPr>
              <p:cNvSpPr txBox="1">
                <a:spLocks noRot="1" noChangeAspect="1" noMove="1" noResize="1" noEditPoints="1" noAdjustHandles="1" noChangeArrowheads="1" noChangeShapeType="1" noTextEdit="1"/>
              </p:cNvSpPr>
              <p:nvPr/>
            </p:nvSpPr>
            <p:spPr>
              <a:xfrm>
                <a:off x="6443419" y="1895502"/>
                <a:ext cx="4533933" cy="1015663"/>
              </a:xfrm>
              <a:prstGeom prst="rect">
                <a:avLst/>
              </a:prstGeom>
              <a:blipFill>
                <a:blip r:embed="rId2"/>
                <a:stretch>
                  <a:fillRect t="-25150" r="-10215" b="-491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0C9724F-5FBB-4D0C-B682-22763D629253}"/>
                  </a:ext>
                </a:extLst>
              </p:cNvPr>
              <p:cNvSpPr txBox="1"/>
              <p:nvPr/>
            </p:nvSpPr>
            <p:spPr>
              <a:xfrm>
                <a:off x="6137181" y="4303152"/>
                <a:ext cx="5323124" cy="101566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𝑦</m:t>
                          </m:r>
                        </m:e>
                        <m:sub>
                          <m:r>
                            <a:rPr lang="en-US" sz="6600" b="0" i="1" smtClean="0">
                              <a:latin typeface="Cambria Math" panose="02040503050406030204" pitchFamily="18" charset="0"/>
                            </a:rPr>
                            <m:t>𝑊</m:t>
                          </m:r>
                        </m:sub>
                      </m:sSub>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𝐹</m:t>
                          </m:r>
                        </m:e>
                        <m:sub>
                          <m:r>
                            <a:rPr lang="en-US" sz="6600" b="0" i="1" smtClean="0">
                              <a:latin typeface="Cambria Math" panose="02040503050406030204" pitchFamily="18" charset="0"/>
                            </a:rPr>
                            <m:t>𝑊</m:t>
                          </m:r>
                        </m:sub>
                      </m:sSub>
                      <m:d>
                        <m:dPr>
                          <m:ctrlPr>
                            <a:rPr lang="en-US" sz="6600" i="1">
                              <a:latin typeface="Cambria Math" panose="02040503050406030204" pitchFamily="18" charset="0"/>
                            </a:rPr>
                          </m:ctrlPr>
                        </m:dPr>
                        <m:e>
                          <m:sSub>
                            <m:sSubPr>
                              <m:ctrlPr>
                                <a:rPr lang="en-US" sz="6600" i="1" smtClean="0">
                                  <a:latin typeface="Cambria Math" panose="02040503050406030204" pitchFamily="18" charset="0"/>
                                </a:rPr>
                              </m:ctrlPr>
                            </m:sSubPr>
                            <m:e>
                              <m:r>
                                <a:rPr lang="en-US" sz="6600" b="0" i="1" smtClean="0">
                                  <a:latin typeface="Cambria Math" panose="02040503050406030204" pitchFamily="18" charset="0"/>
                                </a:rPr>
                                <m:t>𝑋</m:t>
                              </m:r>
                            </m:e>
                            <m:sub>
                              <m:r>
                                <a:rPr lang="en-US" sz="6600" b="0" i="1" smtClean="0">
                                  <a:latin typeface="Cambria Math" panose="02040503050406030204" pitchFamily="18" charset="0"/>
                                </a:rPr>
                                <m:t>𝑊</m:t>
                              </m:r>
                            </m:sub>
                          </m:sSub>
                        </m:e>
                      </m:d>
                    </m:oMath>
                  </m:oMathPara>
                </a14:m>
                <a:endParaRPr lang="en-US" sz="6600" dirty="0"/>
              </a:p>
            </p:txBody>
          </p:sp>
        </mc:Choice>
        <mc:Fallback>
          <p:sp>
            <p:nvSpPr>
              <p:cNvPr id="31" name="TextBox 30">
                <a:extLst>
                  <a:ext uri="{FF2B5EF4-FFF2-40B4-BE49-F238E27FC236}">
                    <a16:creationId xmlns:a16="http://schemas.microsoft.com/office/drawing/2014/main" id="{A0C9724F-5FBB-4D0C-B682-22763D629253}"/>
                  </a:ext>
                </a:extLst>
              </p:cNvPr>
              <p:cNvSpPr txBox="1">
                <a:spLocks noRot="1" noChangeAspect="1" noMove="1" noResize="1" noEditPoints="1" noAdjustHandles="1" noChangeArrowheads="1" noChangeShapeType="1" noTextEdit="1"/>
              </p:cNvSpPr>
              <p:nvPr/>
            </p:nvSpPr>
            <p:spPr>
              <a:xfrm>
                <a:off x="6137181" y="4303152"/>
                <a:ext cx="5323124" cy="1015663"/>
              </a:xfrm>
              <a:prstGeom prst="rect">
                <a:avLst/>
              </a:prstGeom>
              <a:blipFill>
                <a:blip r:embed="rId3"/>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9C627861-4E02-49C3-B692-88FD756EA10B}"/>
              </a:ext>
            </a:extLst>
          </p:cNvPr>
          <p:cNvSpPr txBox="1"/>
          <p:nvPr/>
        </p:nvSpPr>
        <p:spPr>
          <a:xfrm>
            <a:off x="4889434" y="319198"/>
            <a:ext cx="1657954" cy="707886"/>
          </a:xfrm>
          <a:prstGeom prst="rect">
            <a:avLst/>
          </a:prstGeom>
          <a:noFill/>
        </p:spPr>
        <p:txBody>
          <a:bodyPr wrap="none" rtlCol="0">
            <a:spAutoFit/>
          </a:bodyPr>
          <a:lstStyle/>
          <a:p>
            <a:r>
              <a:rPr lang="en-US" sz="4000" b="1" dirty="0"/>
              <a:t>AGENT</a:t>
            </a:r>
          </a:p>
        </p:txBody>
      </p:sp>
      <p:sp>
        <p:nvSpPr>
          <p:cNvPr id="43" name="TextBox 42">
            <a:extLst>
              <a:ext uri="{FF2B5EF4-FFF2-40B4-BE49-F238E27FC236}">
                <a16:creationId xmlns:a16="http://schemas.microsoft.com/office/drawing/2014/main" id="{588188BA-B49A-410F-8DCA-900D2E17AE77}"/>
              </a:ext>
            </a:extLst>
          </p:cNvPr>
          <p:cNvSpPr txBox="1"/>
          <p:nvPr/>
        </p:nvSpPr>
        <p:spPr>
          <a:xfrm>
            <a:off x="4848653" y="5830916"/>
            <a:ext cx="1818255" cy="707886"/>
          </a:xfrm>
          <a:prstGeom prst="rect">
            <a:avLst/>
          </a:prstGeom>
          <a:noFill/>
        </p:spPr>
        <p:txBody>
          <a:bodyPr wrap="none" rtlCol="0">
            <a:spAutoFit/>
          </a:bodyPr>
          <a:lstStyle/>
          <a:p>
            <a:r>
              <a:rPr lang="en-US" sz="4000" b="1" dirty="0"/>
              <a:t>WORLD</a:t>
            </a:r>
          </a:p>
        </p:txBody>
      </p:sp>
      <p:cxnSp>
        <p:nvCxnSpPr>
          <p:cNvPr id="45" name="Straight Connector 44">
            <a:extLst>
              <a:ext uri="{FF2B5EF4-FFF2-40B4-BE49-F238E27FC236}">
                <a16:creationId xmlns:a16="http://schemas.microsoft.com/office/drawing/2014/main" id="{06AFA36E-0C41-483A-A547-DC784476EF05}"/>
              </a:ext>
            </a:extLst>
          </p:cNvPr>
          <p:cNvCxnSpPr/>
          <p:nvPr/>
        </p:nvCxnSpPr>
        <p:spPr>
          <a:xfrm>
            <a:off x="4636008" y="3646712"/>
            <a:ext cx="755599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870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9BFB-8DFE-4C1F-97F5-09B7010EAB0C}"/>
              </a:ext>
            </a:extLst>
          </p:cNvPr>
          <p:cNvSpPr>
            <a:spLocks noGrp="1"/>
          </p:cNvSpPr>
          <p:nvPr>
            <p:ph type="title"/>
          </p:nvPr>
        </p:nvSpPr>
        <p:spPr/>
        <p:txBody>
          <a:bodyPr/>
          <a:lstStyle/>
          <a:p>
            <a:r>
              <a:rPr lang="en-US" dirty="0"/>
              <a:t>More Data Reduces Over-Fitting</a:t>
            </a:r>
          </a:p>
        </p:txBody>
      </p:sp>
      <p:pic>
        <p:nvPicPr>
          <p:cNvPr id="4" name="Picture 3">
            <a:extLst>
              <a:ext uri="{FF2B5EF4-FFF2-40B4-BE49-F238E27FC236}">
                <a16:creationId xmlns:a16="http://schemas.microsoft.com/office/drawing/2014/main" id="{692EF13A-DAD9-4C90-872F-09B561F2AFDB}"/>
              </a:ext>
            </a:extLst>
          </p:cNvPr>
          <p:cNvPicPr>
            <a:picLocks noChangeAspect="1"/>
          </p:cNvPicPr>
          <p:nvPr/>
        </p:nvPicPr>
        <p:blipFill>
          <a:blip r:embed="rId2"/>
          <a:stretch>
            <a:fillRect/>
          </a:stretch>
        </p:blipFill>
        <p:spPr>
          <a:xfrm>
            <a:off x="838200" y="1690690"/>
            <a:ext cx="10515600" cy="4760463"/>
          </a:xfrm>
          <a:prstGeom prst="rect">
            <a:avLst/>
          </a:prstGeom>
        </p:spPr>
      </p:pic>
    </p:spTree>
    <p:extLst>
      <p:ext uri="{BB962C8B-B14F-4D97-AF65-F5344CB8AC3E}">
        <p14:creationId xmlns:p14="http://schemas.microsoft.com/office/powerpoint/2010/main" val="414592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E9DE-C2C8-4BA3-8AB8-519497CAB51F}"/>
              </a:ext>
            </a:extLst>
          </p:cNvPr>
          <p:cNvSpPr>
            <a:spLocks noGrp="1"/>
          </p:cNvSpPr>
          <p:nvPr>
            <p:ph type="title"/>
          </p:nvPr>
        </p:nvSpPr>
        <p:spPr>
          <a:xfrm>
            <a:off x="838200" y="365127"/>
            <a:ext cx="10515600" cy="1325563"/>
          </a:xfrm>
        </p:spPr>
        <p:txBody>
          <a:bodyPr/>
          <a:lstStyle/>
          <a:p>
            <a:r>
              <a:rPr lang="en-US" dirty="0"/>
              <a:t>Inductive Bias</a:t>
            </a:r>
          </a:p>
        </p:txBody>
      </p:sp>
      <p:sp>
        <p:nvSpPr>
          <p:cNvPr id="3" name="Content Placeholder 2">
            <a:extLst>
              <a:ext uri="{FF2B5EF4-FFF2-40B4-BE49-F238E27FC236}">
                <a16:creationId xmlns:a16="http://schemas.microsoft.com/office/drawing/2014/main" id="{772C144A-F6B7-4C49-B24D-F4C85E63D6A3}"/>
              </a:ext>
            </a:extLst>
          </p:cNvPr>
          <p:cNvSpPr>
            <a:spLocks noGrp="1"/>
          </p:cNvSpPr>
          <p:nvPr>
            <p:ph idx="1"/>
          </p:nvPr>
        </p:nvSpPr>
        <p:spPr>
          <a:xfrm>
            <a:off x="838200" y="1690688"/>
            <a:ext cx="10515600" cy="4351338"/>
          </a:xfrm>
        </p:spPr>
        <p:txBody>
          <a:bodyPr>
            <a:noAutofit/>
          </a:bodyPr>
          <a:lstStyle/>
          <a:p>
            <a:r>
              <a:rPr lang="en-US" sz="3200" dirty="0"/>
              <a:t>In order for learning to be possible, one needs to make assumptions about what it is one wants to learn.  This implies that some true concepts are considered more likely than others.</a:t>
            </a:r>
          </a:p>
          <a:p>
            <a:r>
              <a:rPr lang="en-US" sz="3200" dirty="0"/>
              <a:t>Consider Nelson Goodman’s Grue concept: </a:t>
            </a:r>
          </a:p>
          <a:p>
            <a:pPr lvl="1"/>
            <a:r>
              <a:rPr lang="en-US" sz="3200" dirty="0"/>
              <a:t>“All emeralds are green”</a:t>
            </a:r>
          </a:p>
          <a:p>
            <a:pPr lvl="1"/>
            <a:r>
              <a:rPr lang="en-US" sz="3200" dirty="0"/>
              <a:t>“All emeralds are </a:t>
            </a:r>
            <a:r>
              <a:rPr lang="en-US" sz="3200" dirty="0" err="1"/>
              <a:t>grue</a:t>
            </a:r>
            <a:r>
              <a:rPr lang="en-US" sz="3200" dirty="0"/>
              <a:t>” (</a:t>
            </a:r>
            <a:r>
              <a:rPr lang="en-US" sz="3200" dirty="0" err="1"/>
              <a:t>grue</a:t>
            </a:r>
            <a:r>
              <a:rPr lang="en-US" sz="3200" dirty="0"/>
              <a:t> = green before Jan 2100, blue afterwards)</a:t>
            </a:r>
          </a:p>
          <a:p>
            <a:pPr lvl="1"/>
            <a:r>
              <a:rPr lang="en-US" sz="3200" dirty="0"/>
              <a:t>Clearly, we are biased toward the first concept.</a:t>
            </a:r>
          </a:p>
        </p:txBody>
      </p:sp>
    </p:spTree>
    <p:extLst>
      <p:ext uri="{BB962C8B-B14F-4D97-AF65-F5344CB8AC3E}">
        <p14:creationId xmlns:p14="http://schemas.microsoft.com/office/powerpoint/2010/main" val="3313875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E9DE-C2C8-4BA3-8AB8-519497CAB51F}"/>
              </a:ext>
            </a:extLst>
          </p:cNvPr>
          <p:cNvSpPr>
            <a:spLocks noGrp="1"/>
          </p:cNvSpPr>
          <p:nvPr>
            <p:ph type="title"/>
          </p:nvPr>
        </p:nvSpPr>
        <p:spPr>
          <a:xfrm>
            <a:off x="838200" y="365127"/>
            <a:ext cx="10515600" cy="1325563"/>
          </a:xfrm>
        </p:spPr>
        <p:txBody>
          <a:bodyPr/>
          <a:lstStyle/>
          <a:p>
            <a:r>
              <a:rPr lang="en-US" dirty="0"/>
              <a:t>Inductive Bias ≠ Bias</a:t>
            </a:r>
          </a:p>
        </p:txBody>
      </p:sp>
      <p:sp>
        <p:nvSpPr>
          <p:cNvPr id="3" name="Content Placeholder 2">
            <a:extLst>
              <a:ext uri="{FF2B5EF4-FFF2-40B4-BE49-F238E27FC236}">
                <a16:creationId xmlns:a16="http://schemas.microsoft.com/office/drawing/2014/main" id="{772C144A-F6B7-4C49-B24D-F4C85E63D6A3}"/>
              </a:ext>
            </a:extLst>
          </p:cNvPr>
          <p:cNvSpPr>
            <a:spLocks noGrp="1"/>
          </p:cNvSpPr>
          <p:nvPr>
            <p:ph idx="1"/>
          </p:nvPr>
        </p:nvSpPr>
        <p:spPr>
          <a:xfrm>
            <a:off x="838200" y="1690688"/>
            <a:ext cx="10515600" cy="4351338"/>
          </a:xfrm>
        </p:spPr>
        <p:txBody>
          <a:bodyPr>
            <a:noAutofit/>
          </a:bodyPr>
          <a:lstStyle/>
          <a:p>
            <a:r>
              <a:rPr lang="en-US" sz="3200" b="1" dirty="0"/>
              <a:t>Inductive Bias </a:t>
            </a:r>
            <a:r>
              <a:rPr lang="en-US" sz="3200" dirty="0"/>
              <a:t>refers to the set of assumptions that the learner uses to predict outputs given inputs that it has not encountered. E.g., Occam’s razor, minimum description length, minimum cross-validation error etc.</a:t>
            </a:r>
            <a:endParaRPr lang="en-US" sz="3200" b="1" dirty="0"/>
          </a:p>
          <a:p>
            <a:r>
              <a:rPr lang="en-US" sz="3200" b="1" dirty="0"/>
              <a:t>Bias</a:t>
            </a:r>
            <a:r>
              <a:rPr lang="en-US" sz="3200" dirty="0"/>
              <a:t> refers to the systematic error of a prediction algorithm, as we have seen.</a:t>
            </a:r>
          </a:p>
          <a:p>
            <a:endParaRPr lang="en-US" sz="3200" b="1" dirty="0"/>
          </a:p>
        </p:txBody>
      </p:sp>
    </p:spTree>
    <p:extLst>
      <p:ext uri="{BB962C8B-B14F-4D97-AF65-F5344CB8AC3E}">
        <p14:creationId xmlns:p14="http://schemas.microsoft.com/office/powerpoint/2010/main" val="128113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6F93DA-EE30-4343-A77E-47889A844FDA}"/>
              </a:ext>
            </a:extLst>
          </p:cNvPr>
          <p:cNvSpPr>
            <a:spLocks noGrp="1"/>
          </p:cNvSpPr>
          <p:nvPr>
            <p:ph type="title"/>
          </p:nvPr>
        </p:nvSpPr>
        <p:spPr>
          <a:xfrm>
            <a:off x="943277" y="712269"/>
            <a:ext cx="3370998" cy="5502264"/>
          </a:xfrm>
        </p:spPr>
        <p:txBody>
          <a:bodyPr>
            <a:normAutofit/>
          </a:bodyPr>
          <a:lstStyle/>
          <a:p>
            <a:pPr algn="ctr"/>
            <a:r>
              <a:rPr lang="en-US" dirty="0"/>
              <a:t>Sources of Error in Machine Learning Predictions</a:t>
            </a:r>
            <a:endParaRPr lang="en-US" dirty="0">
              <a:solidFill>
                <a:srgbClr val="FFFFFF"/>
              </a:solidFill>
            </a:endParaRPr>
          </a:p>
        </p:txBody>
      </p:sp>
      <p:sp>
        <p:nvSpPr>
          <p:cNvPr id="14" name="TextBox 13">
            <a:extLst>
              <a:ext uri="{FF2B5EF4-FFF2-40B4-BE49-F238E27FC236}">
                <a16:creationId xmlns:a16="http://schemas.microsoft.com/office/drawing/2014/main" id="{9CB9178A-BF9C-4BA0-9166-7F3A8D5959AF}"/>
              </a:ext>
            </a:extLst>
          </p:cNvPr>
          <p:cNvSpPr txBox="1"/>
          <p:nvPr/>
        </p:nvSpPr>
        <p:spPr>
          <a:xfrm>
            <a:off x="5793523" y="3471864"/>
            <a:ext cx="1438535" cy="830997"/>
          </a:xfrm>
          <a:prstGeom prst="rect">
            <a:avLst/>
          </a:prstGeom>
          <a:noFill/>
        </p:spPr>
        <p:txBody>
          <a:bodyPr wrap="none" rtlCol="0">
            <a:spAutoFit/>
          </a:bodyPr>
          <a:lstStyle/>
          <a:p>
            <a:pPr algn="ctr"/>
            <a:r>
              <a:rPr lang="en-US" sz="2400" b="1" dirty="0"/>
              <a:t>Reducible</a:t>
            </a:r>
          </a:p>
          <a:p>
            <a:pPr algn="ctr"/>
            <a:r>
              <a:rPr lang="en-US" sz="2400" b="1" dirty="0"/>
              <a:t>Error</a:t>
            </a:r>
          </a:p>
        </p:txBody>
      </p:sp>
      <p:sp>
        <p:nvSpPr>
          <p:cNvPr id="16" name="TextBox 15">
            <a:extLst>
              <a:ext uri="{FF2B5EF4-FFF2-40B4-BE49-F238E27FC236}">
                <a16:creationId xmlns:a16="http://schemas.microsoft.com/office/drawing/2014/main" id="{17FB4F37-5A42-4D22-9D2B-547F5E790471}"/>
              </a:ext>
            </a:extLst>
          </p:cNvPr>
          <p:cNvSpPr txBox="1"/>
          <p:nvPr/>
        </p:nvSpPr>
        <p:spPr>
          <a:xfrm>
            <a:off x="9657144" y="3314879"/>
            <a:ext cx="1566198" cy="830997"/>
          </a:xfrm>
          <a:prstGeom prst="rect">
            <a:avLst/>
          </a:prstGeom>
          <a:noFill/>
        </p:spPr>
        <p:txBody>
          <a:bodyPr wrap="none" rtlCol="0">
            <a:spAutoFit/>
          </a:bodyPr>
          <a:lstStyle/>
          <a:p>
            <a:pPr algn="ctr"/>
            <a:r>
              <a:rPr lang="en-US" sz="2400" b="1" dirty="0"/>
              <a:t>Irreducible</a:t>
            </a:r>
          </a:p>
          <a:p>
            <a:pPr algn="ctr"/>
            <a:r>
              <a:rPr lang="en-US" sz="2400" b="1" dirty="0"/>
              <a:t>Error</a:t>
            </a:r>
          </a:p>
        </p:txBody>
      </p:sp>
      <p:cxnSp>
        <p:nvCxnSpPr>
          <p:cNvPr id="19" name="Straight Connector 18">
            <a:extLst>
              <a:ext uri="{FF2B5EF4-FFF2-40B4-BE49-F238E27FC236}">
                <a16:creationId xmlns:a16="http://schemas.microsoft.com/office/drawing/2014/main" id="{7FE0F320-64D2-441A-87D7-96270F39C8AA}"/>
              </a:ext>
            </a:extLst>
          </p:cNvPr>
          <p:cNvCxnSpPr>
            <a:cxnSpLocks/>
            <a:stCxn id="14" idx="0"/>
          </p:cNvCxnSpPr>
          <p:nvPr/>
        </p:nvCxnSpPr>
        <p:spPr>
          <a:xfrm flipV="1">
            <a:off x="6512791" y="2636670"/>
            <a:ext cx="1461489" cy="835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2DB5CED-ADBE-4668-9D07-D8FA1EE50061}"/>
              </a:ext>
            </a:extLst>
          </p:cNvPr>
          <p:cNvCxnSpPr>
            <a:cxnSpLocks/>
            <a:endCxn id="16" idx="0"/>
          </p:cNvCxnSpPr>
          <p:nvPr/>
        </p:nvCxnSpPr>
        <p:spPr>
          <a:xfrm>
            <a:off x="10220240" y="2483055"/>
            <a:ext cx="220005" cy="831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E87C58-6409-4895-935E-FC933600B2CA}"/>
              </a:ext>
            </a:extLst>
          </p:cNvPr>
          <p:cNvCxnSpPr>
            <a:cxnSpLocks/>
          </p:cNvCxnSpPr>
          <p:nvPr/>
        </p:nvCxnSpPr>
        <p:spPr>
          <a:xfrm flipH="1">
            <a:off x="9688088" y="4145876"/>
            <a:ext cx="312147" cy="411839"/>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E2D4FD4-7A05-495D-A681-98130871D0F4}"/>
              </a:ext>
            </a:extLst>
          </p:cNvPr>
          <p:cNvSpPr txBox="1"/>
          <p:nvPr/>
        </p:nvSpPr>
        <p:spPr>
          <a:xfrm>
            <a:off x="8009026" y="4590665"/>
            <a:ext cx="2047035" cy="830997"/>
          </a:xfrm>
          <a:prstGeom prst="rect">
            <a:avLst/>
          </a:prstGeom>
          <a:noFill/>
        </p:spPr>
        <p:txBody>
          <a:bodyPr wrap="none" rtlCol="0">
            <a:spAutoFit/>
          </a:bodyPr>
          <a:lstStyle/>
          <a:p>
            <a:pPr algn="ctr"/>
            <a:r>
              <a:rPr lang="en-US" sz="2400" b="1" dirty="0"/>
              <a:t>Unmeasurable</a:t>
            </a:r>
          </a:p>
          <a:p>
            <a:pPr algn="ctr"/>
            <a:r>
              <a:rPr lang="en-US" sz="2400" b="1" dirty="0"/>
              <a:t>Variables</a:t>
            </a:r>
          </a:p>
        </p:txBody>
      </p:sp>
      <p:sp>
        <p:nvSpPr>
          <p:cNvPr id="23" name="TextBox 22">
            <a:extLst>
              <a:ext uri="{FF2B5EF4-FFF2-40B4-BE49-F238E27FC236}">
                <a16:creationId xmlns:a16="http://schemas.microsoft.com/office/drawing/2014/main" id="{9587F437-BA48-4188-ADD6-ADBEE767E3B2}"/>
              </a:ext>
            </a:extLst>
          </p:cNvPr>
          <p:cNvSpPr txBox="1"/>
          <p:nvPr/>
        </p:nvSpPr>
        <p:spPr>
          <a:xfrm>
            <a:off x="10056061" y="4590665"/>
            <a:ext cx="2047035" cy="830997"/>
          </a:xfrm>
          <a:prstGeom prst="rect">
            <a:avLst/>
          </a:prstGeom>
          <a:noFill/>
        </p:spPr>
        <p:txBody>
          <a:bodyPr wrap="none" rtlCol="0">
            <a:spAutoFit/>
          </a:bodyPr>
          <a:lstStyle/>
          <a:p>
            <a:pPr algn="ctr"/>
            <a:r>
              <a:rPr lang="en-US" sz="2400" b="1" dirty="0"/>
              <a:t>Unmeasurable</a:t>
            </a:r>
          </a:p>
          <a:p>
            <a:pPr algn="ctr"/>
            <a:r>
              <a:rPr lang="en-US" sz="2400" b="1" dirty="0"/>
              <a:t>Variation</a:t>
            </a:r>
          </a:p>
        </p:txBody>
      </p:sp>
      <p:cxnSp>
        <p:nvCxnSpPr>
          <p:cNvPr id="24" name="Straight Connector 23">
            <a:extLst>
              <a:ext uri="{FF2B5EF4-FFF2-40B4-BE49-F238E27FC236}">
                <a16:creationId xmlns:a16="http://schemas.microsoft.com/office/drawing/2014/main" id="{9E3A9C38-0476-4D7E-AA43-D24D23795473}"/>
              </a:ext>
            </a:extLst>
          </p:cNvPr>
          <p:cNvCxnSpPr>
            <a:cxnSpLocks/>
            <a:endCxn id="23" idx="0"/>
          </p:cNvCxnSpPr>
          <p:nvPr/>
        </p:nvCxnSpPr>
        <p:spPr>
          <a:xfrm>
            <a:off x="10809514" y="4145874"/>
            <a:ext cx="270063" cy="44478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9DDDD5F-3006-4F0F-AC5A-6A017066043A}"/>
              </a:ext>
            </a:extLst>
          </p:cNvPr>
          <p:cNvSpPr txBox="1"/>
          <p:nvPr/>
        </p:nvSpPr>
        <p:spPr>
          <a:xfrm>
            <a:off x="5187329" y="4696786"/>
            <a:ext cx="708848" cy="461665"/>
          </a:xfrm>
          <a:prstGeom prst="rect">
            <a:avLst/>
          </a:prstGeom>
          <a:noFill/>
        </p:spPr>
        <p:txBody>
          <a:bodyPr wrap="none" rtlCol="0">
            <a:spAutoFit/>
          </a:bodyPr>
          <a:lstStyle/>
          <a:p>
            <a:pPr algn="ctr"/>
            <a:r>
              <a:rPr lang="en-US" sz="2400" b="1" dirty="0"/>
              <a:t>Bias</a:t>
            </a:r>
          </a:p>
        </p:txBody>
      </p:sp>
      <p:sp>
        <p:nvSpPr>
          <p:cNvPr id="31" name="TextBox 30">
            <a:extLst>
              <a:ext uri="{FF2B5EF4-FFF2-40B4-BE49-F238E27FC236}">
                <a16:creationId xmlns:a16="http://schemas.microsoft.com/office/drawing/2014/main" id="{994CFD49-2E46-4AE0-AFFB-366BA278992C}"/>
              </a:ext>
            </a:extLst>
          </p:cNvPr>
          <p:cNvSpPr txBox="1"/>
          <p:nvPr/>
        </p:nvSpPr>
        <p:spPr>
          <a:xfrm>
            <a:off x="6232448" y="4691544"/>
            <a:ext cx="1288173" cy="461665"/>
          </a:xfrm>
          <a:prstGeom prst="rect">
            <a:avLst/>
          </a:prstGeom>
          <a:noFill/>
        </p:spPr>
        <p:txBody>
          <a:bodyPr wrap="none" rtlCol="0">
            <a:spAutoFit/>
          </a:bodyPr>
          <a:lstStyle/>
          <a:p>
            <a:pPr algn="ctr"/>
            <a:r>
              <a:rPr lang="en-US" sz="2400" b="1" dirty="0"/>
              <a:t>Variance</a:t>
            </a:r>
          </a:p>
        </p:txBody>
      </p:sp>
      <p:cxnSp>
        <p:nvCxnSpPr>
          <p:cNvPr id="33" name="Straight Connector 32">
            <a:extLst>
              <a:ext uri="{FF2B5EF4-FFF2-40B4-BE49-F238E27FC236}">
                <a16:creationId xmlns:a16="http://schemas.microsoft.com/office/drawing/2014/main" id="{FD0412D5-B988-4D71-8D56-9644108B83CA}"/>
              </a:ext>
            </a:extLst>
          </p:cNvPr>
          <p:cNvCxnSpPr>
            <a:cxnSpLocks/>
          </p:cNvCxnSpPr>
          <p:nvPr/>
        </p:nvCxnSpPr>
        <p:spPr>
          <a:xfrm flipH="1">
            <a:off x="5771693" y="4220169"/>
            <a:ext cx="312147" cy="411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91B42E7-C8BA-44EA-AFFB-D2E64774C31C}"/>
              </a:ext>
            </a:extLst>
          </p:cNvPr>
          <p:cNvCxnSpPr>
            <a:cxnSpLocks/>
          </p:cNvCxnSpPr>
          <p:nvPr/>
        </p:nvCxnSpPr>
        <p:spPr>
          <a:xfrm>
            <a:off x="6591783" y="4239813"/>
            <a:ext cx="270063" cy="44478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259B2E5F-83A3-4AFB-966D-AA82CEAD5EDA}"/>
                  </a:ext>
                </a:extLst>
              </p:cNvPr>
              <p:cNvSpPr txBox="1"/>
              <p:nvPr/>
            </p:nvSpPr>
            <p:spPr>
              <a:xfrm>
                <a:off x="5927766" y="1518999"/>
                <a:ext cx="4533933" cy="1015663"/>
              </a:xfrm>
              <a:prstGeom prst="rect">
                <a:avLst/>
              </a:prstGeom>
              <a:noFill/>
            </p:spPr>
            <p:txBody>
              <a:bodyPr wrap="none" lIns="0" tIns="0" rIns="0" bIns="0" rtlCol="0">
                <a:spAutoFit/>
              </a:bodyPr>
              <a:lstStyle/>
              <a:p>
                <a14:m>
                  <m:oMath xmlns:m="http://schemas.openxmlformats.org/officeDocument/2006/math">
                    <m:r>
                      <a:rPr lang="en-US" sz="6600" b="0" i="1" smtClean="0">
                        <a:latin typeface="Cambria Math" panose="02040503050406030204" pitchFamily="18" charset="0"/>
                      </a:rPr>
                      <m:t>𝑦</m:t>
                    </m:r>
                    <m:r>
                      <a:rPr lang="en-US" sz="6600" b="0" i="1" smtClean="0">
                        <a:latin typeface="Cambria Math" panose="02040503050406030204" pitchFamily="18" charset="0"/>
                      </a:rPr>
                      <m:t>=</m:t>
                    </m:r>
                    <m:r>
                      <a:rPr lang="en-US" sz="6600" i="1">
                        <a:latin typeface="Cambria Math" panose="02040503050406030204" pitchFamily="18" charset="0"/>
                      </a:rPr>
                      <m:t>𝑓</m:t>
                    </m:r>
                    <m:d>
                      <m:dPr>
                        <m:ctrlPr>
                          <a:rPr lang="en-US" sz="6600" i="1">
                            <a:latin typeface="Cambria Math" panose="02040503050406030204" pitchFamily="18" charset="0"/>
                          </a:rPr>
                        </m:ctrlPr>
                      </m:dPr>
                      <m:e>
                        <m:r>
                          <a:rPr lang="en-US" sz="6600" i="1">
                            <a:latin typeface="Cambria Math" panose="02040503050406030204" pitchFamily="18" charset="0"/>
                          </a:rPr>
                          <m:t>𝑋</m:t>
                        </m:r>
                      </m:e>
                    </m:d>
                    <m:r>
                      <a:rPr lang="en-US" sz="6600" b="0" i="1" smtClean="0">
                        <a:latin typeface="Cambria Math" panose="02040503050406030204" pitchFamily="18" charset="0"/>
                      </a:rPr>
                      <m:t>+</m:t>
                    </m:r>
                  </m:oMath>
                </a14:m>
                <a:r>
                  <a:rPr lang="el-GR" sz="6600" dirty="0"/>
                  <a:t>ϵ</a:t>
                </a:r>
                <a:endParaRPr lang="en-US" sz="6600" dirty="0"/>
              </a:p>
            </p:txBody>
          </p:sp>
        </mc:Choice>
        <mc:Fallback>
          <p:sp>
            <p:nvSpPr>
              <p:cNvPr id="44" name="TextBox 43">
                <a:extLst>
                  <a:ext uri="{FF2B5EF4-FFF2-40B4-BE49-F238E27FC236}">
                    <a16:creationId xmlns:a16="http://schemas.microsoft.com/office/drawing/2014/main" id="{259B2E5F-83A3-4AFB-966D-AA82CEAD5EDA}"/>
                  </a:ext>
                </a:extLst>
              </p:cNvPr>
              <p:cNvSpPr txBox="1">
                <a:spLocks noRot="1" noChangeAspect="1" noMove="1" noResize="1" noEditPoints="1" noAdjustHandles="1" noChangeArrowheads="1" noChangeShapeType="1" noTextEdit="1"/>
              </p:cNvSpPr>
              <p:nvPr/>
            </p:nvSpPr>
            <p:spPr>
              <a:xfrm>
                <a:off x="5927766" y="1518999"/>
                <a:ext cx="4533933" cy="1015663"/>
              </a:xfrm>
              <a:prstGeom prst="rect">
                <a:avLst/>
              </a:prstGeom>
              <a:blipFill>
                <a:blip r:embed="rId2"/>
                <a:stretch>
                  <a:fillRect t="-25150" r="-10349" b="-49701"/>
                </a:stretch>
              </a:blipFill>
            </p:spPr>
            <p:txBody>
              <a:bodyPr/>
              <a:lstStyle/>
              <a:p>
                <a:r>
                  <a:rPr lang="en-US">
                    <a:noFill/>
                  </a:rPr>
                  <a:t> </a:t>
                </a:r>
              </a:p>
            </p:txBody>
          </p:sp>
        </mc:Fallback>
      </mc:AlternateContent>
    </p:spTree>
    <p:extLst>
      <p:ext uri="{BB962C8B-B14F-4D97-AF65-F5344CB8AC3E}">
        <p14:creationId xmlns:p14="http://schemas.microsoft.com/office/powerpoint/2010/main" val="1694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6F93DA-EE30-4343-A77E-47889A844FDA}"/>
              </a:ext>
            </a:extLst>
          </p:cNvPr>
          <p:cNvSpPr>
            <a:spLocks noGrp="1"/>
          </p:cNvSpPr>
          <p:nvPr>
            <p:ph type="title"/>
          </p:nvPr>
        </p:nvSpPr>
        <p:spPr>
          <a:xfrm>
            <a:off x="943277" y="712269"/>
            <a:ext cx="3370998" cy="5502264"/>
          </a:xfrm>
        </p:spPr>
        <p:txBody>
          <a:bodyPr>
            <a:normAutofit/>
          </a:bodyPr>
          <a:lstStyle/>
          <a:p>
            <a:r>
              <a:rPr lang="en-US">
                <a:solidFill>
                  <a:srgbClr val="FFFFFF"/>
                </a:solidFill>
              </a:rPr>
              <a:t>Bias</a:t>
            </a:r>
          </a:p>
        </p:txBody>
      </p:sp>
      <p:graphicFrame>
        <p:nvGraphicFramePr>
          <p:cNvPr id="5" name="Content Placeholder 2">
            <a:extLst>
              <a:ext uri="{FF2B5EF4-FFF2-40B4-BE49-F238E27FC236}">
                <a16:creationId xmlns:a16="http://schemas.microsoft.com/office/drawing/2014/main" id="{5F9902D0-A06D-4BF3-903A-7FB4B036832F}"/>
              </a:ext>
            </a:extLst>
          </p:cNvPr>
          <p:cNvGraphicFramePr>
            <a:graphicFrameLocks noGrp="1"/>
          </p:cNvGraphicFramePr>
          <p:nvPr>
            <p:ph idx="1"/>
            <p:extLst>
              <p:ext uri="{D42A27DB-BD31-4B8C-83A1-F6EECF244321}">
                <p14:modId xmlns:p14="http://schemas.microsoft.com/office/powerpoint/2010/main" val="3953182879"/>
              </p:ext>
            </p:extLst>
          </p:nvPr>
        </p:nvGraphicFramePr>
        <p:xfrm>
          <a:off x="5280025" y="642940"/>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9339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065E9DE-C2C8-4BA3-8AB8-519497CAB51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Kinds of Biases: Restriction Bias</a:t>
            </a:r>
          </a:p>
        </p:txBody>
      </p:sp>
      <p:sp>
        <p:nvSpPr>
          <p:cNvPr id="3" name="Content Placeholder 2">
            <a:extLst>
              <a:ext uri="{FF2B5EF4-FFF2-40B4-BE49-F238E27FC236}">
                <a16:creationId xmlns:a16="http://schemas.microsoft.com/office/drawing/2014/main" id="{772C144A-F6B7-4C49-B24D-F4C85E63D6A3}"/>
              </a:ext>
            </a:extLst>
          </p:cNvPr>
          <p:cNvSpPr>
            <a:spLocks noGrp="1"/>
          </p:cNvSpPr>
          <p:nvPr>
            <p:ph idx="1"/>
          </p:nvPr>
        </p:nvSpPr>
        <p:spPr>
          <a:xfrm>
            <a:off x="4976033" y="963877"/>
            <a:ext cx="6377769" cy="4930246"/>
          </a:xfrm>
        </p:spPr>
        <p:txBody>
          <a:bodyPr anchor="ctr">
            <a:normAutofit/>
          </a:bodyPr>
          <a:lstStyle/>
          <a:p>
            <a:pPr marL="0" indent="0">
              <a:buNone/>
            </a:pPr>
            <a:r>
              <a:rPr lang="en-US" sz="2400"/>
              <a:t>A learning algorithm does not consider all possible classifiers / regressors but restricts the learning to task to a particular kind of solution.</a:t>
            </a:r>
          </a:p>
          <a:p>
            <a:pPr marL="0" indent="0">
              <a:buNone/>
            </a:pPr>
            <a:r>
              <a:rPr lang="en-US" sz="2400"/>
              <a:t>For example:</a:t>
            </a:r>
          </a:p>
          <a:p>
            <a:pPr lvl="1"/>
            <a:r>
              <a:rPr lang="en-US" u="sng"/>
              <a:t>Linear Classifier</a:t>
            </a:r>
            <a:r>
              <a:rPr lang="en-US"/>
              <a:t> classifies items by partitioning the feature space with a hyperplane.</a:t>
            </a:r>
          </a:p>
          <a:p>
            <a:pPr lvl="1"/>
            <a:r>
              <a:rPr lang="en-US" u="sng"/>
              <a:t>Decision Tree</a:t>
            </a:r>
            <a:r>
              <a:rPr lang="en-US"/>
              <a:t> classifies items by projecting a tree hierarchy onto feature space.</a:t>
            </a:r>
          </a:p>
          <a:p>
            <a:pPr lvl="1"/>
            <a:r>
              <a:rPr lang="en-US" u="sng"/>
              <a:t>Neural Network</a:t>
            </a:r>
            <a:r>
              <a:rPr lang="en-US"/>
              <a:t> classifies items through the ability of features to activate neurons in a hierarchical neural structure.</a:t>
            </a:r>
          </a:p>
        </p:txBody>
      </p:sp>
    </p:spTree>
    <p:extLst>
      <p:ext uri="{BB962C8B-B14F-4D97-AF65-F5344CB8AC3E}">
        <p14:creationId xmlns:p14="http://schemas.microsoft.com/office/powerpoint/2010/main" val="367713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065E9DE-C2C8-4BA3-8AB8-519497CAB51F}"/>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Kinds of Biases: Preference Bias</a:t>
            </a:r>
          </a:p>
        </p:txBody>
      </p:sp>
      <p:sp>
        <p:nvSpPr>
          <p:cNvPr id="3" name="Content Placeholder 2">
            <a:extLst>
              <a:ext uri="{FF2B5EF4-FFF2-40B4-BE49-F238E27FC236}">
                <a16:creationId xmlns:a16="http://schemas.microsoft.com/office/drawing/2014/main" id="{772C144A-F6B7-4C49-B24D-F4C85E63D6A3}"/>
              </a:ext>
            </a:extLst>
          </p:cNvPr>
          <p:cNvSpPr>
            <a:spLocks noGrp="1"/>
          </p:cNvSpPr>
          <p:nvPr>
            <p:ph idx="1"/>
          </p:nvPr>
        </p:nvSpPr>
        <p:spPr>
          <a:xfrm>
            <a:off x="4976033" y="963877"/>
            <a:ext cx="6377769" cy="4930246"/>
          </a:xfrm>
        </p:spPr>
        <p:txBody>
          <a:bodyPr anchor="ctr">
            <a:normAutofit/>
          </a:bodyPr>
          <a:lstStyle/>
          <a:p>
            <a:pPr marL="0" indent="0">
              <a:buNone/>
            </a:pPr>
            <a:r>
              <a:rPr lang="en-US" sz="2400"/>
              <a:t>Among possible hypotheses that a learning algorithm may consider, prefer some hypotheses over others.</a:t>
            </a:r>
          </a:p>
          <a:p>
            <a:pPr marL="0" indent="0">
              <a:buNone/>
            </a:pPr>
            <a:r>
              <a:rPr lang="en-US" sz="2400"/>
              <a:t>For example:</a:t>
            </a:r>
          </a:p>
          <a:p>
            <a:pPr lvl="1"/>
            <a:r>
              <a:rPr lang="en-US" u="sng"/>
              <a:t>Linear Classifier/Regressor</a:t>
            </a:r>
            <a:r>
              <a:rPr lang="en-US"/>
              <a:t>: prefer weights on linear equations to be small.  (Ridge and Lasso)</a:t>
            </a:r>
          </a:p>
          <a:p>
            <a:pPr lvl="1"/>
            <a:r>
              <a:rPr lang="en-US" u="sng"/>
              <a:t>Decision Tree</a:t>
            </a:r>
            <a:r>
              <a:rPr lang="en-US"/>
              <a:t>: prefer shallow trees; prefer fewer nodes; prefer higher information gain; etc.</a:t>
            </a:r>
          </a:p>
          <a:p>
            <a:pPr lvl="1"/>
            <a:r>
              <a:rPr lang="en-US" u="sng"/>
              <a:t>Neural Network</a:t>
            </a:r>
            <a:r>
              <a:rPr lang="en-US"/>
              <a:t> prefer fewer hidden units.</a:t>
            </a:r>
          </a:p>
        </p:txBody>
      </p:sp>
    </p:spTree>
    <p:extLst>
      <p:ext uri="{BB962C8B-B14F-4D97-AF65-F5344CB8AC3E}">
        <p14:creationId xmlns:p14="http://schemas.microsoft.com/office/powerpoint/2010/main" val="42289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50D2BD1-98F9-412D-905B-3A843EF4078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6F93DA-EE30-4343-A77E-47889A844FDA}"/>
              </a:ext>
            </a:extLst>
          </p:cNvPr>
          <p:cNvSpPr>
            <a:spLocks noGrp="1"/>
          </p:cNvSpPr>
          <p:nvPr>
            <p:ph type="title"/>
          </p:nvPr>
        </p:nvSpPr>
        <p:spPr>
          <a:xfrm>
            <a:off x="943277" y="712269"/>
            <a:ext cx="3370998" cy="5502264"/>
          </a:xfrm>
        </p:spPr>
        <p:txBody>
          <a:bodyPr>
            <a:normAutofit/>
          </a:bodyPr>
          <a:lstStyle/>
          <a:p>
            <a:r>
              <a:rPr lang="en-US">
                <a:solidFill>
                  <a:srgbClr val="FFFFFF"/>
                </a:solidFill>
              </a:rPr>
              <a:t>Variance</a:t>
            </a:r>
          </a:p>
        </p:txBody>
      </p:sp>
      <p:graphicFrame>
        <p:nvGraphicFramePr>
          <p:cNvPr id="5" name="Content Placeholder 2">
            <a:extLst>
              <a:ext uri="{FF2B5EF4-FFF2-40B4-BE49-F238E27FC236}">
                <a16:creationId xmlns:a16="http://schemas.microsoft.com/office/drawing/2014/main" id="{11B3E17D-A6AA-4A38-A9A7-C86D7112096B}"/>
              </a:ext>
            </a:extLst>
          </p:cNvPr>
          <p:cNvGraphicFramePr>
            <a:graphicFrameLocks noGrp="1"/>
          </p:cNvGraphicFramePr>
          <p:nvPr>
            <p:ph idx="1"/>
            <p:extLst>
              <p:ext uri="{D42A27DB-BD31-4B8C-83A1-F6EECF244321}">
                <p14:modId xmlns:p14="http://schemas.microsoft.com/office/powerpoint/2010/main" val="3633899030"/>
              </p:ext>
            </p:extLst>
          </p:nvPr>
        </p:nvGraphicFramePr>
        <p:xfrm>
          <a:off x="5280025" y="642940"/>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93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E76E7-03A5-46FE-9287-9216F31281D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Variance in a High Complexity Model</a:t>
            </a:r>
          </a:p>
        </p:txBody>
      </p:sp>
      <p:sp>
        <p:nvSpPr>
          <p:cNvPr id="6" name="TextBox 5">
            <a:extLst>
              <a:ext uri="{FF2B5EF4-FFF2-40B4-BE49-F238E27FC236}">
                <a16:creationId xmlns:a16="http://schemas.microsoft.com/office/drawing/2014/main" id="{B220EDF8-CFFE-48D8-8A37-318058249F25}"/>
              </a:ext>
            </a:extLst>
          </p:cNvPr>
          <p:cNvSpPr txBox="1"/>
          <p:nvPr/>
        </p:nvSpPr>
        <p:spPr>
          <a:xfrm>
            <a:off x="9761086" y="5937319"/>
            <a:ext cx="2267628" cy="738664"/>
          </a:xfrm>
          <a:prstGeom prst="rect">
            <a:avLst/>
          </a:prstGeom>
          <a:noFill/>
        </p:spPr>
        <p:txBody>
          <a:bodyPr wrap="square" rtlCol="0">
            <a:spAutoFit/>
          </a:bodyPr>
          <a:lstStyle/>
          <a:p>
            <a:r>
              <a:rPr lang="en-US" sz="1400" dirty="0"/>
              <a:t>Figure Credit: Emily Fox</a:t>
            </a:r>
          </a:p>
          <a:p>
            <a:r>
              <a:rPr lang="en-US" sz="1400" dirty="0"/>
              <a:t>&amp; Carlos Guestrin, University</a:t>
            </a:r>
          </a:p>
          <a:p>
            <a:r>
              <a:rPr lang="en-US" sz="1400" dirty="0"/>
              <a:t>of Washington</a:t>
            </a:r>
          </a:p>
        </p:txBody>
      </p:sp>
      <p:pic>
        <p:nvPicPr>
          <p:cNvPr id="4" name="Picture 3">
            <a:extLst>
              <a:ext uri="{FF2B5EF4-FFF2-40B4-BE49-F238E27FC236}">
                <a16:creationId xmlns:a16="http://schemas.microsoft.com/office/drawing/2014/main" id="{3D3EBBE5-412A-40CE-A059-2F503E3565CE}"/>
              </a:ext>
            </a:extLst>
          </p:cNvPr>
          <p:cNvPicPr>
            <a:picLocks noChangeAspect="1"/>
          </p:cNvPicPr>
          <p:nvPr/>
        </p:nvPicPr>
        <p:blipFill>
          <a:blip r:embed="rId2"/>
          <a:stretch>
            <a:fillRect/>
          </a:stretch>
        </p:blipFill>
        <p:spPr>
          <a:xfrm>
            <a:off x="2854837" y="1588050"/>
            <a:ext cx="6614314" cy="5087933"/>
          </a:xfrm>
          <a:prstGeom prst="rect">
            <a:avLst/>
          </a:prstGeom>
        </p:spPr>
      </p:pic>
      <p:sp>
        <p:nvSpPr>
          <p:cNvPr id="5" name="TextBox 4">
            <a:extLst>
              <a:ext uri="{FF2B5EF4-FFF2-40B4-BE49-F238E27FC236}">
                <a16:creationId xmlns:a16="http://schemas.microsoft.com/office/drawing/2014/main" id="{D17740F9-9BB6-4959-978A-54E1D0785689}"/>
              </a:ext>
            </a:extLst>
          </p:cNvPr>
          <p:cNvSpPr txBox="1"/>
          <p:nvPr/>
        </p:nvSpPr>
        <p:spPr>
          <a:xfrm>
            <a:off x="447171" y="3281258"/>
            <a:ext cx="2115731" cy="1200329"/>
          </a:xfrm>
          <a:prstGeom prst="rect">
            <a:avLst/>
          </a:prstGeom>
          <a:noFill/>
        </p:spPr>
        <p:txBody>
          <a:bodyPr wrap="square" rtlCol="0">
            <a:spAutoFit/>
          </a:bodyPr>
          <a:lstStyle/>
          <a:p>
            <a:pPr algn="ctr"/>
            <a:r>
              <a:rPr lang="en-US" sz="2400" dirty="0"/>
              <a:t>Assume we fit a high-order polynomial</a:t>
            </a:r>
          </a:p>
        </p:txBody>
      </p:sp>
    </p:spTree>
    <p:extLst>
      <p:ext uri="{BB962C8B-B14F-4D97-AF65-F5344CB8AC3E}">
        <p14:creationId xmlns:p14="http://schemas.microsoft.com/office/powerpoint/2010/main" val="1255744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4455</TotalTime>
  <Words>1181</Words>
  <Application>Microsoft Office PowerPoint</Application>
  <PresentationFormat>Widescreen</PresentationFormat>
  <Paragraphs>167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Preventing Overfitting with Ridge and Lasso Regression</vt:lpstr>
      <vt:lpstr>References</vt:lpstr>
      <vt:lpstr>The Machine Learning Problem</vt:lpstr>
      <vt:lpstr>Sources of Error in Machine Learning Predictions</vt:lpstr>
      <vt:lpstr>Bias</vt:lpstr>
      <vt:lpstr>Kinds of Biases: Restriction Bias</vt:lpstr>
      <vt:lpstr>Kinds of Biases: Preference Bias</vt:lpstr>
      <vt:lpstr>Variance</vt:lpstr>
      <vt:lpstr>Variance in a High Complexity Model</vt:lpstr>
      <vt:lpstr>Bias and Variance</vt:lpstr>
      <vt:lpstr>The Bias-Variance Tradeoff</vt:lpstr>
      <vt:lpstr>The Problem of Overfitting</vt:lpstr>
      <vt:lpstr>The Bias-Variance Tradeoff</vt:lpstr>
      <vt:lpstr>Ways to Address Overfitting: Avoid It</vt:lpstr>
      <vt:lpstr>Ways to Address Overfitting: Regularization</vt:lpstr>
      <vt:lpstr>Simple Linear Regression</vt:lpstr>
      <vt:lpstr>Multiple Linear Regression</vt:lpstr>
      <vt:lpstr>Polynomial Regression</vt:lpstr>
      <vt:lpstr>Error Sum of Squares</vt:lpstr>
      <vt:lpstr>LASSO and Ridge Regression </vt:lpstr>
      <vt:lpstr>L2 Regularization – Ridge Regression</vt:lpstr>
      <vt:lpstr>Change in Weights as Lambda Increase (L2)</vt:lpstr>
      <vt:lpstr>L1 Regularization – LASSO Regression</vt:lpstr>
      <vt:lpstr>Change in Weights as Lambda Increase (L2)</vt:lpstr>
      <vt:lpstr>L1 and L2 Summary</vt:lpstr>
      <vt:lpstr>Preventing Overfitting with Ridge and Lasso Regression</vt:lpstr>
      <vt:lpstr>Other Slides</vt:lpstr>
      <vt:lpstr>A Highly Biased Classification Algorithm ()</vt:lpstr>
      <vt:lpstr>A Highly Biased Classification Algorithm (2)</vt:lpstr>
      <vt:lpstr>More Data Reduces Over-Fitting</vt:lpstr>
      <vt:lpstr>Inductive Bias</vt:lpstr>
      <vt:lpstr>Inductive Bias ≠ Bias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Regularization with Ridge and Lasso Regression</dc:title>
  <dc:creator>Scott O'Hara</dc:creator>
  <cp:lastModifiedBy>Scott O'Hara</cp:lastModifiedBy>
  <cp:revision>86</cp:revision>
  <dcterms:created xsi:type="dcterms:W3CDTF">2018-03-25T18:16:27Z</dcterms:created>
  <dcterms:modified xsi:type="dcterms:W3CDTF">2018-03-28T20:31:43Z</dcterms:modified>
</cp:coreProperties>
</file>