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86"/>
  </p:notesMasterIdLst>
  <p:sldIdLst>
    <p:sldId id="258" r:id="rId2"/>
    <p:sldId id="314" r:id="rId3"/>
    <p:sldId id="315" r:id="rId4"/>
    <p:sldId id="259" r:id="rId5"/>
    <p:sldId id="294" r:id="rId6"/>
    <p:sldId id="276" r:id="rId7"/>
    <p:sldId id="277" r:id="rId8"/>
    <p:sldId id="275" r:id="rId9"/>
    <p:sldId id="280" r:id="rId10"/>
    <p:sldId id="281" r:id="rId11"/>
    <p:sldId id="271" r:id="rId12"/>
    <p:sldId id="272" r:id="rId13"/>
    <p:sldId id="316" r:id="rId14"/>
    <p:sldId id="295" r:id="rId15"/>
    <p:sldId id="283" r:id="rId16"/>
    <p:sldId id="288" r:id="rId17"/>
    <p:sldId id="289" r:id="rId18"/>
    <p:sldId id="260" r:id="rId19"/>
    <p:sldId id="284" r:id="rId20"/>
    <p:sldId id="286" r:id="rId21"/>
    <p:sldId id="290" r:id="rId22"/>
    <p:sldId id="291" r:id="rId23"/>
    <p:sldId id="287" r:id="rId24"/>
    <p:sldId id="292" r:id="rId25"/>
    <p:sldId id="262" r:id="rId26"/>
    <p:sldId id="329" r:id="rId27"/>
    <p:sldId id="330" r:id="rId28"/>
    <p:sldId id="331" r:id="rId29"/>
    <p:sldId id="296" r:id="rId30"/>
    <p:sldId id="332" r:id="rId31"/>
    <p:sldId id="327" r:id="rId32"/>
    <p:sldId id="334" r:id="rId33"/>
    <p:sldId id="328" r:id="rId34"/>
    <p:sldId id="297" r:id="rId35"/>
    <p:sldId id="325" r:id="rId36"/>
    <p:sldId id="326" r:id="rId37"/>
    <p:sldId id="337" r:id="rId38"/>
    <p:sldId id="336" r:id="rId39"/>
    <p:sldId id="324" r:id="rId40"/>
    <p:sldId id="340" r:id="rId41"/>
    <p:sldId id="341" r:id="rId42"/>
    <p:sldId id="342" r:id="rId43"/>
    <p:sldId id="343" r:id="rId44"/>
    <p:sldId id="345" r:id="rId45"/>
    <p:sldId id="344" r:id="rId46"/>
    <p:sldId id="346" r:id="rId47"/>
    <p:sldId id="347" r:id="rId48"/>
    <p:sldId id="348" r:id="rId49"/>
    <p:sldId id="349" r:id="rId50"/>
    <p:sldId id="350" r:id="rId51"/>
    <p:sldId id="351" r:id="rId52"/>
    <p:sldId id="352" r:id="rId53"/>
    <p:sldId id="353" r:id="rId54"/>
    <p:sldId id="354" r:id="rId55"/>
    <p:sldId id="355" r:id="rId56"/>
    <p:sldId id="356" r:id="rId57"/>
    <p:sldId id="357" r:id="rId58"/>
    <p:sldId id="358" r:id="rId59"/>
    <p:sldId id="359" r:id="rId60"/>
    <p:sldId id="360" r:id="rId61"/>
    <p:sldId id="361" r:id="rId62"/>
    <p:sldId id="362" r:id="rId63"/>
    <p:sldId id="363" r:id="rId64"/>
    <p:sldId id="364" r:id="rId65"/>
    <p:sldId id="365" r:id="rId66"/>
    <p:sldId id="333" r:id="rId67"/>
    <p:sldId id="293" r:id="rId68"/>
    <p:sldId id="298" r:id="rId69"/>
    <p:sldId id="299" r:id="rId70"/>
    <p:sldId id="300" r:id="rId71"/>
    <p:sldId id="301" r:id="rId72"/>
    <p:sldId id="304" r:id="rId73"/>
    <p:sldId id="305" r:id="rId74"/>
    <p:sldId id="306" r:id="rId75"/>
    <p:sldId id="317" r:id="rId76"/>
    <p:sldId id="318" r:id="rId77"/>
    <p:sldId id="319" r:id="rId78"/>
    <p:sldId id="320" r:id="rId79"/>
    <p:sldId id="321" r:id="rId80"/>
    <p:sldId id="322" r:id="rId81"/>
    <p:sldId id="323" r:id="rId82"/>
    <p:sldId id="265" r:id="rId83"/>
    <p:sldId id="269" r:id="rId84"/>
    <p:sldId id="339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85696" autoAdjust="0"/>
  </p:normalViewPr>
  <p:slideViewPr>
    <p:cSldViewPr snapToGrid="0">
      <p:cViewPr varScale="1">
        <p:scale>
          <a:sx n="87" d="100"/>
          <a:sy n="87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3T20:47:46.511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7,'123'5,"16"6,-18 0,25-5,-120-7,0 0,0-2,0-1,-1 0,4-3,14-1,1 2,0 3,0 1,0 2,22 3,35 0,4195-3,-4270 2,-1 1,0 0,0 2,0 1,13 6,-10-3,-1-2,1-1,0-1,11-1,-15-3,12 1,-1 0,0 2,0 2,9 4,7 2,0-2,0-3,1-2,0-2,43-3,-69-1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3T20:47:50.718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69,'88'3,"45"10,-42-4,36-2,1424-8,-1514-1,1-2,29-6,-26 3,1 2,7 1,278 5,-308-3,0 0,0-1,0-1,0-1,-1-1,8-3,-3 1,0 1,1 1,21-2,54 1,0 6,19 4,34 0,-84 0,57 10,-52-4,29-2,-79-6,-1 2,1 0,-1 1,1 1,-1 2,20 8,20 11,40 25,-26-12,-61-32,1-1,0-1,0 0,1-1,-1-1,1-1,0 0,1-1,41 0,41-5,-4 0,452 4,-496 3,-1 3,1 2,26 8,-22-5,-19-2,-1 2,0 1,18 10,-30-11,2-1,-1-1,2-1,-1-1,1-1,0-2,15 1,326-9,-342 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3T20:47:56.392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0 277,'1'-2,"-1"1,1-1,0 0,-1 0,1 1,0-1,0 0,0 1,0-1,1 1,-1-1,0 1,1 0,-1 0,1-1,-1 1,1 0,-1 0,1 0,0 0,38-19,-38 19,23-8,0 1,1 0,-1 2,1 1,1 1,21 0,44 2,31 5,-21-1,841-1,-912-3,0-1,0-1,3-2,73-9,146 17,-137 1,80-9,-177 3,0-1,-1 0,1-1,14-7,-13 4,1 2,0 0,0 1,0 1,243-13,-157 7,1 5,2 5,74-4,-87-4,43-12,-135 19,45-7,11-2,1 2,26 2,400 6,-219 1,-177 3,0 4,0 3,45 15,-93-20,1-2,0-2,0-2,12-2,-17-1,0 3,-1 1,1 2,0 1,19 6,-38-3,0 0,-1 2,12 6,-18-8,0 0,1-1,0 0,0-1,1-1,0-1,13 2,100 6,39 2,17-7,392-7,-548 3,1 1,-1 2,-1 1,1 1,-1 2,14 6,-14-5,1-1,0-1,0-1,1-2,-1-1,9 0,144-6,-156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3T20:47:58.949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2077 126,'-140'2,"25"1,-62-9,80-8,57 7,1 2,-4 1,-21 2,20 2,0-2,1-2,-1-1,1-3,0-1,-12-6,18 3,0 2,-1 2,0 1,-1 2,-8 1,-70 0,-7 6,7-1,98 0,0 1,0 1,-1 1,-1 1,-64 10,50-11,0 1,1 2,0 2,0 1,0 1,0 3,5-2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3T20:48:01.682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3154 277,'0'-1,"-1"0,1-1,-1 1,1 0,-1 0,0 0,1 0,-1 0,0 0,0 0,0 0,0 0,0 0,0 0,0 1,0-1,0 0,0 1,-1-1,1 1,0-1,0 1,-1 0,1-1,0 1,0 0,-2 0,-42-7,39 7,-130-3,98 4,0-2,0-1,1-2,-2-1,-46-13,-1 4,0 3,-78 2,21 13,42-1,-85-8,158 1,0-2,1 0,-15-7,12 4,0 2,-16-3,-116-12,-425-55,499 64,40 5,0 3,-25 0,-221 7,281-1,0 1,1 1,-1 0,1 0,0 1,0 1,0 0,0 1,1 0,-5 4,-60 26,-51 11,101-37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37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Probability of an observed sequence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Probability of the latent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Statistical significance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01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73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01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18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75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99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15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77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22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356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25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Probability of an observed sequence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Probability of the latent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Statistical significance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435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Probability of an observed sequence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Probability of the latent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Statistical significance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09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50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860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937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037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30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799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501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Probability of an observed sequence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Probability of the latent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Statistical significance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370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Probability of an observed sequence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Probability of the latent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Statistical significance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746DE6-3336-457D-A091-FA20AC1C53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240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Probability of an observed sequence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Probability of the latent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Statistical significance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783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General description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Compared with a simple mixture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Examples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two-level Bayesian HMM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Poisson hidden Markov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62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Probability of an observed sequence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Probability of the latent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Statistical significance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2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Probability of an observed sequence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Probability of the latent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Statistical significance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0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31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74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22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0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812D-75C8-4BE6-9D19-308562BF004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084C-64F2-4071-BA22-1119E1D57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0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812D-75C8-4BE6-9D19-308562BF004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084C-64F2-4071-BA22-1119E1D57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0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812D-75C8-4BE6-9D19-308562BF004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084C-64F2-4071-BA22-1119E1D57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72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812D-75C8-4BE6-9D19-308562BF004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084C-64F2-4071-BA22-1119E1D57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0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812D-75C8-4BE6-9D19-308562BF004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084C-64F2-4071-BA22-1119E1D57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812D-75C8-4BE6-9D19-308562BF004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084C-64F2-4071-BA22-1119E1D57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9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812D-75C8-4BE6-9D19-308562BF004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084C-64F2-4071-BA22-1119E1D57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9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812D-75C8-4BE6-9D19-308562BF004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084C-64F2-4071-BA22-1119E1D57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0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812D-75C8-4BE6-9D19-308562BF004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084C-64F2-4071-BA22-1119E1D57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6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812D-75C8-4BE6-9D19-308562BF004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084C-64F2-4071-BA22-1119E1D57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9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812D-75C8-4BE6-9D19-308562BF004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084C-64F2-4071-BA22-1119E1D57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4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D812D-75C8-4BE6-9D19-308562BF004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3084C-64F2-4071-BA22-1119E1D57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5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customXml" Target="../ink/ink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jurafsky/slp3/9.pdf" TargetMode="External"/><Relationship Id="rId2" Type="http://schemas.openxmlformats.org/officeDocument/2006/relationships/hyperlink" Target="https://en.oxforddictionaries.com/definition/us/markov_chai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jurafsky/slp3/9.pdf" TargetMode="External"/><Relationship Id="rId2" Type="http://schemas.openxmlformats.org/officeDocument/2006/relationships/hyperlink" Target="https://en.wikipedia.org/wiki/Hidden_Markov_model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15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Hidden Markov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Scott O’Hara</a:t>
            </a:r>
          </a:p>
          <a:p>
            <a:pPr algn="l"/>
            <a:r>
              <a:rPr lang="en-US"/>
              <a:t>Metrowest Developers Machine Learning Group</a:t>
            </a:r>
          </a:p>
          <a:p>
            <a:pPr algn="l"/>
            <a:r>
              <a:rPr lang="en-US"/>
              <a:t>05/23/2018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46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529" y="577315"/>
            <a:ext cx="4459391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HMM Example (2)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6B5F6FB-A0C2-4D21-8DE2-98C5B09EA39D}"/>
              </a:ext>
            </a:extLst>
          </p:cNvPr>
          <p:cNvGrpSpPr/>
          <p:nvPr/>
        </p:nvGrpSpPr>
        <p:grpSpPr>
          <a:xfrm>
            <a:off x="1028479" y="1716439"/>
            <a:ext cx="10402592" cy="2292803"/>
            <a:chOff x="799376" y="2393678"/>
            <a:chExt cx="10402592" cy="229280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20B53C-B8E3-4B51-931C-6C8202737A7A}"/>
                </a:ext>
              </a:extLst>
            </p:cNvPr>
            <p:cNvSpPr txBox="1"/>
            <p:nvPr/>
          </p:nvSpPr>
          <p:spPr>
            <a:xfrm>
              <a:off x="847738" y="2393678"/>
              <a:ext cx="35608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An Observation Sequence: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FA4A6CF-F095-4386-81CC-A7F22B874533}"/>
                </a:ext>
              </a:extLst>
            </p:cNvPr>
            <p:cNvGrpSpPr/>
            <p:nvPr/>
          </p:nvGrpSpPr>
          <p:grpSpPr>
            <a:xfrm>
              <a:off x="799376" y="4014280"/>
              <a:ext cx="634053" cy="646331"/>
              <a:chOff x="5891087" y="2153480"/>
              <a:chExt cx="634053" cy="646331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C686FF9-2A62-46CA-A28A-4D6C4B3E58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1087" y="2153480"/>
                <a:ext cx="624170" cy="624170"/>
              </a:xfrm>
              <a:prstGeom prst="ellipse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6E112BF-B328-4AA8-AA9D-2172801C7EBA}"/>
                  </a:ext>
                </a:extLst>
              </p:cNvPr>
              <p:cNvSpPr txBox="1"/>
              <p:nvPr/>
            </p:nvSpPr>
            <p:spPr>
              <a:xfrm>
                <a:off x="5911767" y="2153480"/>
                <a:ext cx="6133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Dow</a:t>
                </a:r>
              </a:p>
              <a:p>
                <a:r>
                  <a:rPr lang="en-US" dirty="0"/>
                  <a:t> Up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0FB6D91-FAC9-4E47-8E47-3F24E571B820}"/>
                </a:ext>
              </a:extLst>
            </p:cNvPr>
            <p:cNvGrpSpPr/>
            <p:nvPr/>
          </p:nvGrpSpPr>
          <p:grpSpPr>
            <a:xfrm>
              <a:off x="804317" y="2995462"/>
              <a:ext cx="624170" cy="624170"/>
              <a:chOff x="5891087" y="2153480"/>
              <a:chExt cx="624170" cy="624170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142E411-D296-4F92-A35C-4E3FBFA51A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1087" y="2153480"/>
                <a:ext cx="624170" cy="624170"/>
              </a:xfrm>
              <a:prstGeom prst="ellipse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FF495D9-F81D-4976-ABD5-9EFBCBF38E5A}"/>
                  </a:ext>
                </a:extLst>
              </p:cNvPr>
              <p:cNvSpPr txBox="1"/>
              <p:nvPr/>
            </p:nvSpPr>
            <p:spPr>
              <a:xfrm>
                <a:off x="5934508" y="229027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Bull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26D1D76-39FC-4E01-9200-7DEDCEBB9E0D}"/>
                </a:ext>
              </a:extLst>
            </p:cNvPr>
            <p:cNvGrpSpPr/>
            <p:nvPr/>
          </p:nvGrpSpPr>
          <p:grpSpPr>
            <a:xfrm>
              <a:off x="1892152" y="2995462"/>
              <a:ext cx="624170" cy="624170"/>
              <a:chOff x="5891087" y="2153480"/>
              <a:chExt cx="624170" cy="624170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888952A-9D48-4C1C-98CE-6932E2BA3D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1087" y="2153480"/>
                <a:ext cx="624170" cy="624170"/>
              </a:xfrm>
              <a:prstGeom prst="ellipse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5E3D0D3-ADE4-4D40-8CD7-6ADC0A50BFB5}"/>
                  </a:ext>
                </a:extLst>
              </p:cNvPr>
              <p:cNvSpPr txBox="1"/>
              <p:nvPr/>
            </p:nvSpPr>
            <p:spPr>
              <a:xfrm>
                <a:off x="5934508" y="229027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Bull</a:t>
                </a:r>
              </a:p>
            </p:txBody>
          </p:sp>
        </p:grp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E3F324D-E310-49D1-ABEF-30AA65A892E7}"/>
                </a:ext>
              </a:extLst>
            </p:cNvPr>
            <p:cNvCxnSpPr>
              <a:cxnSpLocks/>
            </p:cNvCxnSpPr>
            <p:nvPr/>
          </p:nvCxnSpPr>
          <p:spPr>
            <a:xfrm>
              <a:off x="1428489" y="3307547"/>
              <a:ext cx="46366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FE0A62A-8641-49A2-9DD1-28EA7AC01051}"/>
                </a:ext>
              </a:extLst>
            </p:cNvPr>
            <p:cNvCxnSpPr>
              <a:cxnSpLocks/>
            </p:cNvCxnSpPr>
            <p:nvPr/>
          </p:nvCxnSpPr>
          <p:spPr>
            <a:xfrm>
              <a:off x="1111232" y="3619632"/>
              <a:ext cx="10341" cy="3929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3621A84-E02C-4646-B497-3E7FB1456E0B}"/>
                </a:ext>
              </a:extLst>
            </p:cNvPr>
            <p:cNvGrpSpPr/>
            <p:nvPr/>
          </p:nvGrpSpPr>
          <p:grpSpPr>
            <a:xfrm>
              <a:off x="1892152" y="4014280"/>
              <a:ext cx="634053" cy="646331"/>
              <a:chOff x="5891087" y="2153480"/>
              <a:chExt cx="634053" cy="646331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3835F38-4512-4616-8327-50D0520472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1087" y="2153480"/>
                <a:ext cx="624170" cy="624170"/>
              </a:xfrm>
              <a:prstGeom prst="ellipse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8B3FE6D-1F7A-4208-8185-B6B8ED420CB3}"/>
                  </a:ext>
                </a:extLst>
              </p:cNvPr>
              <p:cNvSpPr txBox="1"/>
              <p:nvPr/>
            </p:nvSpPr>
            <p:spPr>
              <a:xfrm>
                <a:off x="5911767" y="2153480"/>
                <a:ext cx="6133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Dow</a:t>
                </a:r>
              </a:p>
              <a:p>
                <a:r>
                  <a:rPr lang="en-US" dirty="0"/>
                  <a:t> Up</a:t>
                </a:r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F5D1CC7-D5AE-4B5F-B656-E6E42E4A221F}"/>
                </a:ext>
              </a:extLst>
            </p:cNvPr>
            <p:cNvCxnSpPr>
              <a:cxnSpLocks/>
            </p:cNvCxnSpPr>
            <p:nvPr/>
          </p:nvCxnSpPr>
          <p:spPr>
            <a:xfrm>
              <a:off x="2204008" y="3622972"/>
              <a:ext cx="10341" cy="3929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66736AD-5FA9-4BD5-B4C1-8C15099D7428}"/>
                </a:ext>
              </a:extLst>
            </p:cNvPr>
            <p:cNvGrpSpPr/>
            <p:nvPr/>
          </p:nvGrpSpPr>
          <p:grpSpPr>
            <a:xfrm>
              <a:off x="2966273" y="3008397"/>
              <a:ext cx="624170" cy="624170"/>
              <a:chOff x="5891087" y="2153480"/>
              <a:chExt cx="624170" cy="624170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81B9EF02-9BD9-496E-B11F-0B4E29E943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1087" y="2153480"/>
                <a:ext cx="624170" cy="624170"/>
              </a:xfrm>
              <a:prstGeom prst="ellipse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8CDF087-4233-470A-8F52-5EF7D1382208}"/>
                  </a:ext>
                </a:extLst>
              </p:cNvPr>
              <p:cNvSpPr txBox="1"/>
              <p:nvPr/>
            </p:nvSpPr>
            <p:spPr>
              <a:xfrm>
                <a:off x="5934508" y="229027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Bull</a:t>
                </a:r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620E120-6F18-45FE-ACC0-F3002E3CEA08}"/>
                </a:ext>
              </a:extLst>
            </p:cNvPr>
            <p:cNvCxnSpPr>
              <a:cxnSpLocks/>
            </p:cNvCxnSpPr>
            <p:nvPr/>
          </p:nvCxnSpPr>
          <p:spPr>
            <a:xfrm>
              <a:off x="2502610" y="3320482"/>
              <a:ext cx="46366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53868B4-F715-4EE0-A7EC-59ED98F03946}"/>
                </a:ext>
              </a:extLst>
            </p:cNvPr>
            <p:cNvGrpSpPr/>
            <p:nvPr/>
          </p:nvGrpSpPr>
          <p:grpSpPr>
            <a:xfrm>
              <a:off x="2966273" y="4027215"/>
              <a:ext cx="634053" cy="646331"/>
              <a:chOff x="5891087" y="2153480"/>
              <a:chExt cx="634053" cy="646331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5B543CFE-C063-4DEF-A41D-EB1DB03AF7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1087" y="2153480"/>
                <a:ext cx="624170" cy="624170"/>
              </a:xfrm>
              <a:prstGeom prst="ellipse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7C3BA32-2744-4A04-8361-32EA0EF40FD5}"/>
                  </a:ext>
                </a:extLst>
              </p:cNvPr>
              <p:cNvSpPr txBox="1"/>
              <p:nvPr/>
            </p:nvSpPr>
            <p:spPr>
              <a:xfrm>
                <a:off x="5911767" y="2153480"/>
                <a:ext cx="6133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Dow</a:t>
                </a:r>
              </a:p>
              <a:p>
                <a:r>
                  <a:rPr lang="en-US" dirty="0"/>
                  <a:t> Up</a:t>
                </a:r>
              </a:p>
            </p:txBody>
          </p: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26BF1D6-076B-4C07-B4BD-BAAA2F106FAC}"/>
                </a:ext>
              </a:extLst>
            </p:cNvPr>
            <p:cNvCxnSpPr>
              <a:cxnSpLocks/>
            </p:cNvCxnSpPr>
            <p:nvPr/>
          </p:nvCxnSpPr>
          <p:spPr>
            <a:xfrm>
              <a:off x="3278129" y="3635907"/>
              <a:ext cx="10341" cy="3929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99873D1-4510-4621-9410-80E4EFA06C1B}"/>
                </a:ext>
              </a:extLst>
            </p:cNvPr>
            <p:cNvGrpSpPr/>
            <p:nvPr/>
          </p:nvGrpSpPr>
          <p:grpSpPr>
            <a:xfrm>
              <a:off x="4050277" y="2995462"/>
              <a:ext cx="627620" cy="624170"/>
              <a:chOff x="5891087" y="2153480"/>
              <a:chExt cx="627620" cy="624170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3AF45263-ACFD-4B5C-BBCD-A053C79F44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1087" y="2153480"/>
                <a:ext cx="624170" cy="624170"/>
              </a:xfrm>
              <a:prstGeom prst="ellipse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E02C705-D588-43F3-ACD7-96CE284D6145}"/>
                  </a:ext>
                </a:extLst>
              </p:cNvPr>
              <p:cNvSpPr txBox="1"/>
              <p:nvPr/>
            </p:nvSpPr>
            <p:spPr>
              <a:xfrm>
                <a:off x="5934508" y="2290278"/>
                <a:ext cx="5841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</a:t>
                </a:r>
              </a:p>
            </p:txBody>
          </p:sp>
        </p:grp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5AEFB98D-103B-4D9B-961A-33EAE281D396}"/>
                </a:ext>
              </a:extLst>
            </p:cNvPr>
            <p:cNvCxnSpPr>
              <a:cxnSpLocks/>
            </p:cNvCxnSpPr>
            <p:nvPr/>
          </p:nvCxnSpPr>
          <p:spPr>
            <a:xfrm>
              <a:off x="3586614" y="3307547"/>
              <a:ext cx="46366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0F17B5B-4101-4CCF-BD33-EC013F8865CE}"/>
                </a:ext>
              </a:extLst>
            </p:cNvPr>
            <p:cNvGrpSpPr/>
            <p:nvPr/>
          </p:nvGrpSpPr>
          <p:grpSpPr>
            <a:xfrm>
              <a:off x="4050277" y="4014280"/>
              <a:ext cx="634053" cy="646331"/>
              <a:chOff x="5891087" y="2153480"/>
              <a:chExt cx="634053" cy="646331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F5D6BD7B-88FD-4C8E-B2CD-4A99C0BF72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1087" y="2153480"/>
                <a:ext cx="624170" cy="624170"/>
              </a:xfrm>
              <a:prstGeom prst="ellipse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E494718-A1D1-43EB-9B45-D50159E40E49}"/>
                  </a:ext>
                </a:extLst>
              </p:cNvPr>
              <p:cNvSpPr txBox="1"/>
              <p:nvPr/>
            </p:nvSpPr>
            <p:spPr>
              <a:xfrm>
                <a:off x="5911767" y="2153480"/>
                <a:ext cx="6133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Dow</a:t>
                </a:r>
              </a:p>
              <a:p>
                <a:r>
                  <a:rPr lang="en-US" dirty="0"/>
                  <a:t> Dn</a:t>
                </a:r>
              </a:p>
            </p:txBody>
          </p:sp>
        </p:grp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84532D9D-D0E6-43D9-A6DE-02D1D0BEF004}"/>
                </a:ext>
              </a:extLst>
            </p:cNvPr>
            <p:cNvCxnSpPr>
              <a:cxnSpLocks/>
            </p:cNvCxnSpPr>
            <p:nvPr/>
          </p:nvCxnSpPr>
          <p:spPr>
            <a:xfrm>
              <a:off x="4362133" y="3622972"/>
              <a:ext cx="10341" cy="3929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31FC05A-5D0C-417F-9DAD-9DE5C9BF47E8}"/>
                </a:ext>
              </a:extLst>
            </p:cNvPr>
            <p:cNvGrpSpPr/>
            <p:nvPr/>
          </p:nvGrpSpPr>
          <p:grpSpPr>
            <a:xfrm>
              <a:off x="5138110" y="2995060"/>
              <a:ext cx="627620" cy="624170"/>
              <a:chOff x="5891087" y="2153480"/>
              <a:chExt cx="627620" cy="624170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E97FC048-F372-4D80-BA1E-72AF6A0A27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1087" y="2153480"/>
                <a:ext cx="624170" cy="624170"/>
              </a:xfrm>
              <a:prstGeom prst="ellipse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EAA76BF-C0BB-45A7-9022-7BBD13101754}"/>
                  </a:ext>
                </a:extLst>
              </p:cNvPr>
              <p:cNvSpPr txBox="1"/>
              <p:nvPr/>
            </p:nvSpPr>
            <p:spPr>
              <a:xfrm>
                <a:off x="5934508" y="2290278"/>
                <a:ext cx="5841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</a:t>
                </a:r>
              </a:p>
            </p:txBody>
          </p:sp>
        </p:grp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77A66F8F-FCA8-44EB-B441-61A3E3B21E48}"/>
                </a:ext>
              </a:extLst>
            </p:cNvPr>
            <p:cNvCxnSpPr>
              <a:cxnSpLocks/>
            </p:cNvCxnSpPr>
            <p:nvPr/>
          </p:nvCxnSpPr>
          <p:spPr>
            <a:xfrm>
              <a:off x="4674447" y="3307145"/>
              <a:ext cx="46366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26386C1A-3536-4FF1-86E3-1EDD6FCB5DA0}"/>
                </a:ext>
              </a:extLst>
            </p:cNvPr>
            <p:cNvGrpSpPr/>
            <p:nvPr/>
          </p:nvGrpSpPr>
          <p:grpSpPr>
            <a:xfrm>
              <a:off x="5138110" y="4013878"/>
              <a:ext cx="634053" cy="646331"/>
              <a:chOff x="5891087" y="2153480"/>
              <a:chExt cx="634053" cy="646331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E803D84F-70F9-45E5-B9FF-83DD58FD0C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1087" y="2153480"/>
                <a:ext cx="624170" cy="624170"/>
              </a:xfrm>
              <a:prstGeom prst="ellipse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596F17A-D999-46B0-84A6-B269A99068DA}"/>
                  </a:ext>
                </a:extLst>
              </p:cNvPr>
              <p:cNvSpPr txBox="1"/>
              <p:nvPr/>
            </p:nvSpPr>
            <p:spPr>
              <a:xfrm>
                <a:off x="5911767" y="2153480"/>
                <a:ext cx="6133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Dow</a:t>
                </a:r>
              </a:p>
              <a:p>
                <a:r>
                  <a:rPr lang="en-US" dirty="0"/>
                  <a:t> Up</a:t>
                </a:r>
              </a:p>
            </p:txBody>
          </p:sp>
        </p:grp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B78CEFDE-1D14-4317-9884-D734AD7DAB30}"/>
                </a:ext>
              </a:extLst>
            </p:cNvPr>
            <p:cNvCxnSpPr>
              <a:cxnSpLocks/>
            </p:cNvCxnSpPr>
            <p:nvPr/>
          </p:nvCxnSpPr>
          <p:spPr>
            <a:xfrm>
              <a:off x="5449966" y="3622570"/>
              <a:ext cx="10341" cy="3929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6BD7D9F8-328F-409C-8EC4-C64527A749B1}"/>
                </a:ext>
              </a:extLst>
            </p:cNvPr>
            <p:cNvGrpSpPr/>
            <p:nvPr/>
          </p:nvGrpSpPr>
          <p:grpSpPr>
            <a:xfrm>
              <a:off x="6246411" y="3008397"/>
              <a:ext cx="624170" cy="624170"/>
              <a:chOff x="5891087" y="2153480"/>
              <a:chExt cx="624170" cy="624170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8CE1536E-3C8B-4982-BCAA-5CBD1E1D50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1087" y="2153480"/>
                <a:ext cx="624170" cy="624170"/>
              </a:xfrm>
              <a:prstGeom prst="ellipse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4946156-4B31-46B6-9C0A-9597F62300F2}"/>
                  </a:ext>
                </a:extLst>
              </p:cNvPr>
              <p:cNvSpPr txBox="1"/>
              <p:nvPr/>
            </p:nvSpPr>
            <p:spPr>
              <a:xfrm>
                <a:off x="5934508" y="229027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Bull</a:t>
                </a:r>
              </a:p>
            </p:txBody>
          </p:sp>
        </p:grp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37329781-B33C-4D6C-84FE-D44F45C8C866}"/>
                </a:ext>
              </a:extLst>
            </p:cNvPr>
            <p:cNvCxnSpPr>
              <a:cxnSpLocks/>
            </p:cNvCxnSpPr>
            <p:nvPr/>
          </p:nvCxnSpPr>
          <p:spPr>
            <a:xfrm>
              <a:off x="5782748" y="3320482"/>
              <a:ext cx="46366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A9E00B0-034B-47F3-AA8E-0020A31A912B}"/>
                </a:ext>
              </a:extLst>
            </p:cNvPr>
            <p:cNvGrpSpPr/>
            <p:nvPr/>
          </p:nvGrpSpPr>
          <p:grpSpPr>
            <a:xfrm>
              <a:off x="6246411" y="4027215"/>
              <a:ext cx="634053" cy="646331"/>
              <a:chOff x="5891087" y="2153480"/>
              <a:chExt cx="634053" cy="646331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207EAC58-3E37-4B87-81DD-884C1D5DAC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1087" y="2153480"/>
                <a:ext cx="624170" cy="624170"/>
              </a:xfrm>
              <a:prstGeom prst="ellipse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E0DD98A-124A-4F67-9128-925974BD7648}"/>
                  </a:ext>
                </a:extLst>
              </p:cNvPr>
              <p:cNvSpPr txBox="1"/>
              <p:nvPr/>
            </p:nvSpPr>
            <p:spPr>
              <a:xfrm>
                <a:off x="5911767" y="2153480"/>
                <a:ext cx="6133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Dow</a:t>
                </a:r>
              </a:p>
              <a:p>
                <a:r>
                  <a:rPr lang="en-US" dirty="0"/>
                  <a:t> Up</a:t>
                </a:r>
              </a:p>
            </p:txBody>
          </p:sp>
        </p:grp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C0FCC6E7-5F59-403C-B966-B9E98009BB9D}"/>
                </a:ext>
              </a:extLst>
            </p:cNvPr>
            <p:cNvCxnSpPr>
              <a:cxnSpLocks/>
            </p:cNvCxnSpPr>
            <p:nvPr/>
          </p:nvCxnSpPr>
          <p:spPr>
            <a:xfrm>
              <a:off x="6558267" y="3635907"/>
              <a:ext cx="10341" cy="3929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BA7686F-9FC1-4F19-84E9-37AC92933A93}"/>
                </a:ext>
              </a:extLst>
            </p:cNvPr>
            <p:cNvGrpSpPr/>
            <p:nvPr/>
          </p:nvGrpSpPr>
          <p:grpSpPr>
            <a:xfrm>
              <a:off x="7320532" y="3021332"/>
              <a:ext cx="627620" cy="624170"/>
              <a:chOff x="5891087" y="2153480"/>
              <a:chExt cx="627620" cy="624170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45A4A382-CD6A-4D3F-89B1-582296403F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1087" y="2153480"/>
                <a:ext cx="624170" cy="624170"/>
              </a:xfrm>
              <a:prstGeom prst="ellipse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7B87D6A-C6C3-40CE-B7A7-A2C8C465E7B4}"/>
                  </a:ext>
                </a:extLst>
              </p:cNvPr>
              <p:cNvSpPr txBox="1"/>
              <p:nvPr/>
            </p:nvSpPr>
            <p:spPr>
              <a:xfrm>
                <a:off x="5934508" y="2290278"/>
                <a:ext cx="5841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</a:t>
                </a: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08970A25-D2A9-44A5-A2B6-F97B466C90A7}"/>
                </a:ext>
              </a:extLst>
            </p:cNvPr>
            <p:cNvCxnSpPr>
              <a:cxnSpLocks/>
            </p:cNvCxnSpPr>
            <p:nvPr/>
          </p:nvCxnSpPr>
          <p:spPr>
            <a:xfrm>
              <a:off x="6856869" y="3333417"/>
              <a:ext cx="46366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D8AD2EE-B645-4CEF-BF82-D3791064F9E1}"/>
                </a:ext>
              </a:extLst>
            </p:cNvPr>
            <p:cNvGrpSpPr/>
            <p:nvPr/>
          </p:nvGrpSpPr>
          <p:grpSpPr>
            <a:xfrm>
              <a:off x="7320532" y="4040150"/>
              <a:ext cx="634053" cy="646331"/>
              <a:chOff x="5891087" y="2153480"/>
              <a:chExt cx="634053" cy="646331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E40B8188-B3DB-4C71-A836-71307755D7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1087" y="2153480"/>
                <a:ext cx="624170" cy="624170"/>
              </a:xfrm>
              <a:prstGeom prst="ellipse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EC1420D-0420-418B-B221-C7995670FF7F}"/>
                  </a:ext>
                </a:extLst>
              </p:cNvPr>
              <p:cNvSpPr txBox="1"/>
              <p:nvPr/>
            </p:nvSpPr>
            <p:spPr>
              <a:xfrm>
                <a:off x="5911767" y="2153480"/>
                <a:ext cx="6133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Dow</a:t>
                </a:r>
              </a:p>
              <a:p>
                <a:r>
                  <a:rPr lang="en-US" dirty="0"/>
                  <a:t> Dn</a:t>
                </a:r>
              </a:p>
            </p:txBody>
          </p:sp>
        </p:grp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B4B73322-8D14-4CA6-A8FC-DFD7772373D5}"/>
                </a:ext>
              </a:extLst>
            </p:cNvPr>
            <p:cNvCxnSpPr>
              <a:cxnSpLocks/>
            </p:cNvCxnSpPr>
            <p:nvPr/>
          </p:nvCxnSpPr>
          <p:spPr>
            <a:xfrm>
              <a:off x="7632388" y="3648842"/>
              <a:ext cx="10341" cy="3929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9F435F76-BB7F-4E8B-9E22-72757757174A}"/>
                </a:ext>
              </a:extLst>
            </p:cNvPr>
            <p:cNvGrpSpPr/>
            <p:nvPr/>
          </p:nvGrpSpPr>
          <p:grpSpPr>
            <a:xfrm>
              <a:off x="8404536" y="3008397"/>
              <a:ext cx="659295" cy="624170"/>
              <a:chOff x="5891087" y="2153480"/>
              <a:chExt cx="659295" cy="624170"/>
            </a:xfrm>
          </p:grpSpPr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1709AE3B-914B-4B6D-94B8-35E8F4FB58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1087" y="2153480"/>
                <a:ext cx="624170" cy="624170"/>
              </a:xfrm>
              <a:prstGeom prst="ellipse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B33FDF7-3CC6-4944-8FEB-C76BEE3EFD6C}"/>
                  </a:ext>
                </a:extLst>
              </p:cNvPr>
              <p:cNvSpPr txBox="1"/>
              <p:nvPr/>
            </p:nvSpPr>
            <p:spPr>
              <a:xfrm>
                <a:off x="5934508" y="2290278"/>
                <a:ext cx="615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Bear</a:t>
                </a:r>
              </a:p>
            </p:txBody>
          </p:sp>
        </p:grp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5D5DFE97-2C75-45EA-9C7D-A8C071780F1B}"/>
                </a:ext>
              </a:extLst>
            </p:cNvPr>
            <p:cNvCxnSpPr>
              <a:cxnSpLocks/>
            </p:cNvCxnSpPr>
            <p:nvPr/>
          </p:nvCxnSpPr>
          <p:spPr>
            <a:xfrm>
              <a:off x="7940873" y="3320482"/>
              <a:ext cx="46366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BBE98C22-FCA0-4FBF-A032-990C918C0247}"/>
                </a:ext>
              </a:extLst>
            </p:cNvPr>
            <p:cNvGrpSpPr/>
            <p:nvPr/>
          </p:nvGrpSpPr>
          <p:grpSpPr>
            <a:xfrm>
              <a:off x="8404536" y="4027215"/>
              <a:ext cx="634053" cy="646331"/>
              <a:chOff x="5891087" y="2153480"/>
              <a:chExt cx="634053" cy="646331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46DA27C4-6067-4143-8CED-94201EBED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1087" y="2153480"/>
                <a:ext cx="624170" cy="624170"/>
              </a:xfrm>
              <a:prstGeom prst="ellipse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76CD844-8306-47C6-B350-59E4DCAB7BE9}"/>
                  </a:ext>
                </a:extLst>
              </p:cNvPr>
              <p:cNvSpPr txBox="1"/>
              <p:nvPr/>
            </p:nvSpPr>
            <p:spPr>
              <a:xfrm>
                <a:off x="5911767" y="2153480"/>
                <a:ext cx="6133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Dow</a:t>
                </a:r>
              </a:p>
              <a:p>
                <a:r>
                  <a:rPr lang="en-US" dirty="0"/>
                  <a:t> Up</a:t>
                </a:r>
              </a:p>
            </p:txBody>
          </p:sp>
        </p:grp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F380E35A-9D0F-4222-8204-3034177185D0}"/>
                </a:ext>
              </a:extLst>
            </p:cNvPr>
            <p:cNvCxnSpPr>
              <a:cxnSpLocks/>
            </p:cNvCxnSpPr>
            <p:nvPr/>
          </p:nvCxnSpPr>
          <p:spPr>
            <a:xfrm>
              <a:off x="8716392" y="3635907"/>
              <a:ext cx="10341" cy="3929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06EC08F0-2691-4E0A-9B73-FC49A1F6A41B}"/>
                </a:ext>
              </a:extLst>
            </p:cNvPr>
            <p:cNvGrpSpPr/>
            <p:nvPr/>
          </p:nvGrpSpPr>
          <p:grpSpPr>
            <a:xfrm>
              <a:off x="9492369" y="3007995"/>
              <a:ext cx="659295" cy="624170"/>
              <a:chOff x="5891087" y="2153480"/>
              <a:chExt cx="659295" cy="624170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52A61E4E-80A7-43FE-9767-DEE0F5F43E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1087" y="2153480"/>
                <a:ext cx="624170" cy="624170"/>
              </a:xfrm>
              <a:prstGeom prst="ellipse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8D7209E-5024-4193-AD59-2A15EA89A1F9}"/>
                  </a:ext>
                </a:extLst>
              </p:cNvPr>
              <p:cNvSpPr txBox="1"/>
              <p:nvPr/>
            </p:nvSpPr>
            <p:spPr>
              <a:xfrm>
                <a:off x="5934508" y="2290278"/>
                <a:ext cx="615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Bear</a:t>
                </a:r>
              </a:p>
            </p:txBody>
          </p:sp>
        </p:grp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1BC605D4-5251-46E6-9AF1-7FCDB05BE8F5}"/>
                </a:ext>
              </a:extLst>
            </p:cNvPr>
            <p:cNvCxnSpPr>
              <a:cxnSpLocks/>
            </p:cNvCxnSpPr>
            <p:nvPr/>
          </p:nvCxnSpPr>
          <p:spPr>
            <a:xfrm>
              <a:off x="9028706" y="3320080"/>
              <a:ext cx="46366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CA71334-0D4B-404A-AEC1-AB6E66B1744F}"/>
                </a:ext>
              </a:extLst>
            </p:cNvPr>
            <p:cNvGrpSpPr/>
            <p:nvPr/>
          </p:nvGrpSpPr>
          <p:grpSpPr>
            <a:xfrm>
              <a:off x="9492369" y="4026813"/>
              <a:ext cx="634053" cy="646331"/>
              <a:chOff x="5891087" y="2153480"/>
              <a:chExt cx="634053" cy="646331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A38C483A-9D6B-41EC-9267-B4C3BECBE6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1087" y="2153480"/>
                <a:ext cx="624170" cy="624170"/>
              </a:xfrm>
              <a:prstGeom prst="ellipse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7976C6A-1111-4CEE-B5F8-E1C9FD4C0CCE}"/>
                  </a:ext>
                </a:extLst>
              </p:cNvPr>
              <p:cNvSpPr txBox="1"/>
              <p:nvPr/>
            </p:nvSpPr>
            <p:spPr>
              <a:xfrm>
                <a:off x="5911767" y="2153480"/>
                <a:ext cx="6133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Dow</a:t>
                </a:r>
              </a:p>
              <a:p>
                <a:r>
                  <a:rPr lang="en-US" dirty="0"/>
                  <a:t> Dn</a:t>
                </a:r>
              </a:p>
            </p:txBody>
          </p:sp>
        </p:grp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D9E609F8-1ACD-4885-B997-365FAA1A0EFC}"/>
                </a:ext>
              </a:extLst>
            </p:cNvPr>
            <p:cNvCxnSpPr>
              <a:cxnSpLocks/>
            </p:cNvCxnSpPr>
            <p:nvPr/>
          </p:nvCxnSpPr>
          <p:spPr>
            <a:xfrm>
              <a:off x="9804225" y="3635505"/>
              <a:ext cx="10341" cy="3929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3B806590-9193-4403-9D8D-7E3B8C3C9922}"/>
                </a:ext>
              </a:extLst>
            </p:cNvPr>
            <p:cNvCxnSpPr>
              <a:cxnSpLocks/>
            </p:cNvCxnSpPr>
            <p:nvPr/>
          </p:nvCxnSpPr>
          <p:spPr>
            <a:xfrm>
              <a:off x="10151664" y="3333265"/>
              <a:ext cx="46366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4818879-0DE2-406B-B88A-2D5708251E81}"/>
                </a:ext>
              </a:extLst>
            </p:cNvPr>
            <p:cNvSpPr txBox="1"/>
            <p:nvPr/>
          </p:nvSpPr>
          <p:spPr>
            <a:xfrm>
              <a:off x="10271905" y="3111963"/>
              <a:ext cx="9300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. . .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F83A867-A4C5-468E-856A-BDCC815FF572}"/>
              </a:ext>
            </a:extLst>
          </p:cNvPr>
          <p:cNvGrpSpPr>
            <a:grpSpLocks noChangeAspect="1"/>
          </p:cNvGrpSpPr>
          <p:nvPr/>
        </p:nvGrpSpPr>
        <p:grpSpPr>
          <a:xfrm>
            <a:off x="4895496" y="4420532"/>
            <a:ext cx="2202240" cy="1952054"/>
            <a:chOff x="992529" y="2197945"/>
            <a:chExt cx="3651821" cy="3236955"/>
          </a:xfrm>
        </p:grpSpPr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54C6EF88-F570-46F7-B31F-C0D90FF1C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2529" y="2691462"/>
              <a:ext cx="3651821" cy="2743438"/>
            </a:xfrm>
            <a:prstGeom prst="rect">
              <a:avLst/>
            </a:prstGeom>
          </p:spPr>
        </p:pic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D5D5FE2-B609-4ABD-938C-5D854C97A29A}"/>
                </a:ext>
              </a:extLst>
            </p:cNvPr>
            <p:cNvSpPr txBox="1"/>
            <p:nvPr/>
          </p:nvSpPr>
          <p:spPr>
            <a:xfrm>
              <a:off x="992529" y="2197945"/>
              <a:ext cx="3063531" cy="461665"/>
            </a:xfrm>
            <a:prstGeom prst="rect">
              <a:avLst/>
            </a:prstGeom>
            <a:noFill/>
          </p:spPr>
          <p:txBody>
            <a:bodyPr wrap="none" rtlCol="0">
              <a:normAutofit fontScale="55000" lnSpcReduction="20000"/>
            </a:bodyPr>
            <a:lstStyle/>
            <a:p>
              <a:r>
                <a:rPr lang="en-US" sz="2400" b="1" dirty="0"/>
                <a:t>States and Transitions: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75333FF-5BBC-438C-974E-4B2D97AA4F03}"/>
              </a:ext>
            </a:extLst>
          </p:cNvPr>
          <p:cNvGrpSpPr>
            <a:grpSpLocks noChangeAspect="1"/>
          </p:cNvGrpSpPr>
          <p:nvPr/>
        </p:nvGrpSpPr>
        <p:grpSpPr>
          <a:xfrm>
            <a:off x="7661225" y="4465231"/>
            <a:ext cx="3409276" cy="1486758"/>
            <a:chOff x="5306035" y="2554968"/>
            <a:chExt cx="5772949" cy="251753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514D930-19EA-4384-9FA7-776FAA71F50A}"/>
                </a:ext>
              </a:extLst>
            </p:cNvPr>
            <p:cNvSpPr txBox="1"/>
            <p:nvPr/>
          </p:nvSpPr>
          <p:spPr>
            <a:xfrm>
              <a:off x="5306035" y="2554968"/>
              <a:ext cx="3362011" cy="461665"/>
            </a:xfrm>
            <a:prstGeom prst="rect">
              <a:avLst/>
            </a:prstGeom>
            <a:noFill/>
          </p:spPr>
          <p:txBody>
            <a:bodyPr wrap="none" rtlCol="0">
              <a:normAutofit fontScale="55000" lnSpcReduction="20000"/>
            </a:bodyPr>
            <a:lstStyle/>
            <a:p>
              <a:r>
                <a:rPr lang="en-US" sz="2400" b="1" dirty="0"/>
                <a:t>States and Observations:</a:t>
              </a:r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CF53F793-2081-4AF9-BBE7-5172435EB1FC}"/>
                </a:ext>
              </a:extLst>
            </p:cNvPr>
            <p:cNvGrpSpPr/>
            <p:nvPr/>
          </p:nvGrpSpPr>
          <p:grpSpPr>
            <a:xfrm>
              <a:off x="5565907" y="3107847"/>
              <a:ext cx="1512102" cy="1934156"/>
              <a:chOff x="5438107" y="2153480"/>
              <a:chExt cx="1512102" cy="1934156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B40E97C7-DB6B-4479-9993-3BD4A206EC05}"/>
                  </a:ext>
                </a:extLst>
              </p:cNvPr>
              <p:cNvGrpSpPr/>
              <p:nvPr/>
            </p:nvGrpSpPr>
            <p:grpSpPr>
              <a:xfrm>
                <a:off x="5891087" y="2153480"/>
                <a:ext cx="624170" cy="624170"/>
                <a:chOff x="5891087" y="2153480"/>
                <a:chExt cx="624170" cy="624170"/>
              </a:xfrm>
            </p:grpSpPr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D412EB68-1087-4CD8-80ED-2B7A0D83C1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91087" y="2153480"/>
                  <a:ext cx="624170" cy="624170"/>
                </a:xfrm>
                <a:prstGeom prst="ellipse">
                  <a:avLst/>
                </a:prstGeom>
                <a:solidFill>
                  <a:schemeClr val="bg1"/>
                </a:solidFill>
                <a:ln w="3175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70000" lnSpcReduction="20000"/>
                </a:bodyPr>
                <a:lstStyle/>
                <a:p>
                  <a:pPr algn="ctr"/>
                  <a:endParaRPr lang="en-US" dirty="0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54A1F773-AC32-4311-9AE8-B8C0108E9614}"/>
                    </a:ext>
                  </a:extLst>
                </p:cNvPr>
                <p:cNvSpPr txBox="1"/>
                <p:nvPr/>
              </p:nvSpPr>
              <p:spPr>
                <a:xfrm>
                  <a:off x="5934508" y="2290278"/>
                  <a:ext cx="5373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900" dirty="0"/>
                    <a:t>Bull</a:t>
                  </a:r>
                </a:p>
              </p:txBody>
            </p: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E086E9F5-776E-4855-9D6C-1B096ECD2310}"/>
                  </a:ext>
                </a:extLst>
              </p:cNvPr>
              <p:cNvGrpSpPr/>
              <p:nvPr/>
            </p:nvGrpSpPr>
            <p:grpSpPr>
              <a:xfrm>
                <a:off x="5438107" y="3441305"/>
                <a:ext cx="634053" cy="646331"/>
                <a:chOff x="5891087" y="2153480"/>
                <a:chExt cx="634053" cy="646331"/>
              </a:xfrm>
            </p:grpSpPr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BC450CBC-7907-40C2-B228-065EF449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91087" y="2153480"/>
                  <a:ext cx="624170" cy="624170"/>
                </a:xfrm>
                <a:prstGeom prst="ellipse">
                  <a:avLst/>
                </a:prstGeom>
                <a:solidFill>
                  <a:schemeClr val="bg1"/>
                </a:solidFill>
                <a:ln w="3175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70000" lnSpcReduction="20000"/>
                </a:bodyPr>
                <a:lstStyle/>
                <a:p>
                  <a:pPr algn="ctr"/>
                  <a:endParaRPr lang="en-US" dirty="0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75F65D7D-E3A5-42C2-B08B-7B57E4123F2B}"/>
                    </a:ext>
                  </a:extLst>
                </p:cNvPr>
                <p:cNvSpPr txBox="1"/>
                <p:nvPr/>
              </p:nvSpPr>
              <p:spPr>
                <a:xfrm>
                  <a:off x="5911767" y="2153480"/>
                  <a:ext cx="61337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1000" dirty="0"/>
                    <a:t>Dow</a:t>
                  </a:r>
                </a:p>
                <a:p>
                  <a:r>
                    <a:rPr lang="en-US" sz="1000" dirty="0"/>
                    <a:t> Up</a:t>
                  </a:r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672994A6-3E37-4BB3-A693-11FBB9C4ECAC}"/>
                  </a:ext>
                </a:extLst>
              </p:cNvPr>
              <p:cNvGrpSpPr/>
              <p:nvPr/>
            </p:nvGrpSpPr>
            <p:grpSpPr>
              <a:xfrm>
                <a:off x="6316156" y="3441305"/>
                <a:ext cx="634053" cy="646331"/>
                <a:chOff x="5891087" y="2153480"/>
                <a:chExt cx="634053" cy="646331"/>
              </a:xfrm>
            </p:grpSpPr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5A88AD17-8EF8-469D-A5A0-A60B2788CD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91087" y="2153480"/>
                  <a:ext cx="624170" cy="624170"/>
                </a:xfrm>
                <a:prstGeom prst="ellipse">
                  <a:avLst/>
                </a:prstGeom>
                <a:solidFill>
                  <a:schemeClr val="bg1"/>
                </a:solidFill>
                <a:ln w="3175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70000" lnSpcReduction="20000"/>
                </a:bodyPr>
                <a:lstStyle/>
                <a:p>
                  <a:pPr algn="ctr"/>
                  <a:endParaRPr lang="en-US" dirty="0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BBF2AC3F-4F37-4935-94BC-DE339F8928E1}"/>
                    </a:ext>
                  </a:extLst>
                </p:cNvPr>
                <p:cNvSpPr txBox="1"/>
                <p:nvPr/>
              </p:nvSpPr>
              <p:spPr>
                <a:xfrm>
                  <a:off x="5911767" y="2153480"/>
                  <a:ext cx="61337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1000" dirty="0"/>
                    <a:t>Dow</a:t>
                  </a:r>
                </a:p>
                <a:p>
                  <a:r>
                    <a:rPr lang="en-US" sz="1000" dirty="0"/>
                    <a:t>  Dn</a:t>
                  </a:r>
                </a:p>
              </p:txBody>
            </p:sp>
          </p:grp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7FD26697-BFEB-4C01-96F6-B8773F311E63}"/>
                  </a:ext>
                </a:extLst>
              </p:cNvPr>
              <p:cNvCxnSpPr>
                <a:cxnSpLocks/>
                <a:stCxn id="181" idx="3"/>
                <a:endCxn id="180" idx="0"/>
              </p:cNvCxnSpPr>
              <p:nvPr/>
            </p:nvCxnSpPr>
            <p:spPr>
              <a:xfrm flipH="1">
                <a:off x="5765474" y="2686242"/>
                <a:ext cx="217021" cy="7550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6A82207E-B9AC-4DBD-9DA6-ED89AD3A230F}"/>
                  </a:ext>
                </a:extLst>
              </p:cNvPr>
              <p:cNvCxnSpPr>
                <a:cxnSpLocks/>
                <a:stCxn id="181" idx="5"/>
                <a:endCxn id="178" idx="0"/>
              </p:cNvCxnSpPr>
              <p:nvPr/>
            </p:nvCxnSpPr>
            <p:spPr>
              <a:xfrm>
                <a:off x="6423849" y="2686242"/>
                <a:ext cx="219674" cy="7550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326E5B38-3131-47AF-AA61-DFDBC36010F0}"/>
                </a:ext>
              </a:extLst>
            </p:cNvPr>
            <p:cNvGrpSpPr/>
            <p:nvPr/>
          </p:nvGrpSpPr>
          <p:grpSpPr>
            <a:xfrm>
              <a:off x="7474137" y="3089089"/>
              <a:ext cx="1512102" cy="1971672"/>
              <a:chOff x="7773719" y="2172238"/>
              <a:chExt cx="1512102" cy="1971672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E459550F-5560-4F59-B080-DC16FC91FA73}"/>
                  </a:ext>
                </a:extLst>
              </p:cNvPr>
              <p:cNvGrpSpPr/>
              <p:nvPr/>
            </p:nvGrpSpPr>
            <p:grpSpPr>
              <a:xfrm>
                <a:off x="8221486" y="2172238"/>
                <a:ext cx="624170" cy="624170"/>
                <a:chOff x="5891087" y="2153480"/>
                <a:chExt cx="624170" cy="624170"/>
              </a:xfrm>
            </p:grpSpPr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32ADEA14-6597-4D6C-926A-1CAA7CF5A9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91087" y="2153480"/>
                  <a:ext cx="624170" cy="624170"/>
                </a:xfrm>
                <a:prstGeom prst="ellipse">
                  <a:avLst/>
                </a:prstGeom>
                <a:solidFill>
                  <a:schemeClr val="bg1"/>
                </a:solidFill>
                <a:ln w="3175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70000" lnSpcReduction="20000"/>
                </a:bodyPr>
                <a:lstStyle/>
                <a:p>
                  <a:pPr algn="ctr"/>
                  <a:endParaRPr lang="en-US" dirty="0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CB5E897C-CDE2-43F8-A282-873E1CC31FC4}"/>
                    </a:ext>
                  </a:extLst>
                </p:cNvPr>
                <p:cNvSpPr txBox="1"/>
                <p:nvPr/>
              </p:nvSpPr>
              <p:spPr>
                <a:xfrm>
                  <a:off x="5919760" y="2290278"/>
                  <a:ext cx="5841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900" dirty="0"/>
                    <a:t>Stag</a:t>
                  </a:r>
                </a:p>
              </p:txBody>
            </p: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D1C4F5E3-5697-4F81-B492-76B7FE02EEB8}"/>
                  </a:ext>
                </a:extLst>
              </p:cNvPr>
              <p:cNvGrpSpPr/>
              <p:nvPr/>
            </p:nvGrpSpPr>
            <p:grpSpPr>
              <a:xfrm>
                <a:off x="7773719" y="3497579"/>
                <a:ext cx="634053" cy="646331"/>
                <a:chOff x="5891087" y="2153480"/>
                <a:chExt cx="634053" cy="646331"/>
              </a:xfrm>
            </p:grpSpPr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D9CBB9E3-482A-43C5-B68A-29CCD23B3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91087" y="2153480"/>
                  <a:ext cx="624170" cy="624170"/>
                </a:xfrm>
                <a:prstGeom prst="ellipse">
                  <a:avLst/>
                </a:prstGeom>
                <a:solidFill>
                  <a:schemeClr val="bg1"/>
                </a:solidFill>
                <a:ln w="3175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70000" lnSpcReduction="20000"/>
                </a:bodyPr>
                <a:lstStyle/>
                <a:p>
                  <a:pPr algn="ctr"/>
                  <a:endParaRPr lang="en-US" dirty="0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0B45B981-C673-469E-89F2-805993748EC0}"/>
                    </a:ext>
                  </a:extLst>
                </p:cNvPr>
                <p:cNvSpPr txBox="1"/>
                <p:nvPr/>
              </p:nvSpPr>
              <p:spPr>
                <a:xfrm>
                  <a:off x="5911767" y="2153480"/>
                  <a:ext cx="61337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1000" dirty="0"/>
                    <a:t>Dow</a:t>
                  </a:r>
                </a:p>
                <a:p>
                  <a:r>
                    <a:rPr lang="en-US" sz="1000" dirty="0"/>
                    <a:t> Up</a:t>
                  </a:r>
                </a:p>
              </p:txBody>
            </p:sp>
          </p:grp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8CD28C13-FBDF-4CB1-A3AD-B282A51A99DA}"/>
                  </a:ext>
                </a:extLst>
              </p:cNvPr>
              <p:cNvGrpSpPr/>
              <p:nvPr/>
            </p:nvGrpSpPr>
            <p:grpSpPr>
              <a:xfrm>
                <a:off x="8651768" y="3497579"/>
                <a:ext cx="634053" cy="646331"/>
                <a:chOff x="5891087" y="2153480"/>
                <a:chExt cx="634053" cy="646331"/>
              </a:xfrm>
            </p:grpSpPr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94B02BBD-455F-48E8-8EA2-7922C35907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91087" y="2153480"/>
                  <a:ext cx="624170" cy="624170"/>
                </a:xfrm>
                <a:prstGeom prst="ellipse">
                  <a:avLst/>
                </a:prstGeom>
                <a:solidFill>
                  <a:schemeClr val="bg1"/>
                </a:solidFill>
                <a:ln w="3175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70000" lnSpcReduction="20000"/>
                </a:bodyPr>
                <a:lstStyle/>
                <a:p>
                  <a:pPr algn="ctr"/>
                  <a:endParaRPr lang="en-US" dirty="0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C839814A-09B7-4762-9AB3-05D165B6341F}"/>
                    </a:ext>
                  </a:extLst>
                </p:cNvPr>
                <p:cNvSpPr txBox="1"/>
                <p:nvPr/>
              </p:nvSpPr>
              <p:spPr>
                <a:xfrm>
                  <a:off x="5911767" y="2153480"/>
                  <a:ext cx="61337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1000" dirty="0"/>
                    <a:t>Dow</a:t>
                  </a:r>
                </a:p>
                <a:p>
                  <a:r>
                    <a:rPr lang="en-US" sz="1000" dirty="0"/>
                    <a:t>  Dn</a:t>
                  </a:r>
                </a:p>
              </p:txBody>
            </p:sp>
          </p:grp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5324C1ED-2D6B-44F6-A17F-536559944930}"/>
                  </a:ext>
                </a:extLst>
              </p:cNvPr>
              <p:cNvCxnSpPr>
                <a:cxnSpLocks/>
                <a:endCxn id="169" idx="0"/>
              </p:cNvCxnSpPr>
              <p:nvPr/>
            </p:nvCxnSpPr>
            <p:spPr>
              <a:xfrm flipH="1">
                <a:off x="8101086" y="2742516"/>
                <a:ext cx="217021" cy="7550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FB8CAE17-106E-463C-97F7-F2DFCBD43A75}"/>
                  </a:ext>
                </a:extLst>
              </p:cNvPr>
              <p:cNvCxnSpPr>
                <a:cxnSpLocks/>
                <a:endCxn id="167" idx="0"/>
              </p:cNvCxnSpPr>
              <p:nvPr/>
            </p:nvCxnSpPr>
            <p:spPr>
              <a:xfrm>
                <a:off x="8759461" y="2742516"/>
                <a:ext cx="219674" cy="7550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5D85D272-A929-4D1D-BC78-BB86F1E502D6}"/>
                </a:ext>
              </a:extLst>
            </p:cNvPr>
            <p:cNvGrpSpPr/>
            <p:nvPr/>
          </p:nvGrpSpPr>
          <p:grpSpPr>
            <a:xfrm>
              <a:off x="9382367" y="3077345"/>
              <a:ext cx="1512102" cy="1995160"/>
              <a:chOff x="10133585" y="2162859"/>
              <a:chExt cx="1512102" cy="1995160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54B6C708-85E4-40C1-8790-9C5D5ABAC22C}"/>
                  </a:ext>
                </a:extLst>
              </p:cNvPr>
              <p:cNvGrpSpPr/>
              <p:nvPr/>
            </p:nvGrpSpPr>
            <p:grpSpPr>
              <a:xfrm>
                <a:off x="10577475" y="2162859"/>
                <a:ext cx="659295" cy="624170"/>
                <a:chOff x="5891087" y="2153480"/>
                <a:chExt cx="659295" cy="624170"/>
              </a:xfrm>
            </p:grpSpPr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A7D31F74-882A-4E12-A14C-B1757202C7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91087" y="2153480"/>
                  <a:ext cx="624170" cy="624170"/>
                </a:xfrm>
                <a:prstGeom prst="ellipse">
                  <a:avLst/>
                </a:prstGeom>
                <a:solidFill>
                  <a:schemeClr val="bg1"/>
                </a:solidFill>
                <a:ln w="3175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70000" lnSpcReduction="20000"/>
                </a:bodyPr>
                <a:lstStyle/>
                <a:p>
                  <a:pPr algn="ctr"/>
                  <a:endParaRPr lang="en-US" dirty="0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09B2C310-25D9-4970-9168-1908E093B0D9}"/>
                    </a:ext>
                  </a:extLst>
                </p:cNvPr>
                <p:cNvSpPr txBox="1"/>
                <p:nvPr/>
              </p:nvSpPr>
              <p:spPr>
                <a:xfrm>
                  <a:off x="5934508" y="2290278"/>
                  <a:ext cx="6158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900" dirty="0"/>
                    <a:t>Bear</a:t>
                  </a:r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213ED590-195D-4460-815D-63AD4AE1E97B}"/>
                  </a:ext>
                </a:extLst>
              </p:cNvPr>
              <p:cNvGrpSpPr/>
              <p:nvPr/>
            </p:nvGrpSpPr>
            <p:grpSpPr>
              <a:xfrm>
                <a:off x="10133585" y="3511688"/>
                <a:ext cx="634053" cy="646331"/>
                <a:chOff x="5891087" y="2153480"/>
                <a:chExt cx="634053" cy="646331"/>
              </a:xfrm>
            </p:grpSpPr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3EE77518-D594-4BB1-A9C0-30CBDD2E66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91087" y="2153480"/>
                  <a:ext cx="624170" cy="624170"/>
                </a:xfrm>
                <a:prstGeom prst="ellipse">
                  <a:avLst/>
                </a:prstGeom>
                <a:solidFill>
                  <a:schemeClr val="bg1"/>
                </a:solidFill>
                <a:ln w="3175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70000" lnSpcReduction="20000"/>
                </a:bodyPr>
                <a:lstStyle/>
                <a:p>
                  <a:pPr algn="ctr"/>
                  <a:endParaRPr lang="en-US" dirty="0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D3C5A734-5559-4DF5-AC0C-C615AB91FA21}"/>
                    </a:ext>
                  </a:extLst>
                </p:cNvPr>
                <p:cNvSpPr txBox="1"/>
                <p:nvPr/>
              </p:nvSpPr>
              <p:spPr>
                <a:xfrm>
                  <a:off x="5911767" y="2153480"/>
                  <a:ext cx="61337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1000" dirty="0"/>
                    <a:t>Dow</a:t>
                  </a:r>
                </a:p>
                <a:p>
                  <a:r>
                    <a:rPr lang="en-US" sz="1000" dirty="0"/>
                    <a:t> Up</a:t>
                  </a:r>
                </a:p>
              </p:txBody>
            </p:sp>
          </p:grp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0C69B371-7033-4BDB-ADDA-A82BE1375524}"/>
                  </a:ext>
                </a:extLst>
              </p:cNvPr>
              <p:cNvGrpSpPr/>
              <p:nvPr/>
            </p:nvGrpSpPr>
            <p:grpSpPr>
              <a:xfrm>
                <a:off x="11011634" y="3511688"/>
                <a:ext cx="634053" cy="646331"/>
                <a:chOff x="5891087" y="2153480"/>
                <a:chExt cx="634053" cy="646331"/>
              </a:xfrm>
            </p:grpSpPr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C40F7556-1534-4600-B3EC-D8B35EEDD3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91087" y="2153480"/>
                  <a:ext cx="624170" cy="624170"/>
                </a:xfrm>
                <a:prstGeom prst="ellipse">
                  <a:avLst/>
                </a:prstGeom>
                <a:solidFill>
                  <a:schemeClr val="bg1"/>
                </a:solidFill>
                <a:ln w="3175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70000" lnSpcReduction="20000"/>
                </a:bodyPr>
                <a:lstStyle/>
                <a:p>
                  <a:pPr algn="ctr"/>
                  <a:endParaRPr lang="en-US" dirty="0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5A71EE43-6B10-451A-BB74-F7572C404CFE}"/>
                    </a:ext>
                  </a:extLst>
                </p:cNvPr>
                <p:cNvSpPr txBox="1"/>
                <p:nvPr/>
              </p:nvSpPr>
              <p:spPr>
                <a:xfrm>
                  <a:off x="5911767" y="2153480"/>
                  <a:ext cx="61337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1000" dirty="0"/>
                    <a:t>Dow</a:t>
                  </a:r>
                </a:p>
                <a:p>
                  <a:r>
                    <a:rPr lang="en-US" sz="1000" dirty="0"/>
                    <a:t>  Dn</a:t>
                  </a:r>
                </a:p>
              </p:txBody>
            </p:sp>
          </p:grp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278CC608-28E1-47FD-B1A9-48EDBDBC8D9A}"/>
                  </a:ext>
                </a:extLst>
              </p:cNvPr>
              <p:cNvCxnSpPr>
                <a:cxnSpLocks/>
                <a:endCxn id="158" idx="0"/>
              </p:cNvCxnSpPr>
              <p:nvPr/>
            </p:nvCxnSpPr>
            <p:spPr>
              <a:xfrm flipH="1">
                <a:off x="10460952" y="2756625"/>
                <a:ext cx="217021" cy="7550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DBFC2D75-F675-4089-BAB2-F113ACFFC071}"/>
                  </a:ext>
                </a:extLst>
              </p:cNvPr>
              <p:cNvCxnSpPr>
                <a:cxnSpLocks/>
                <a:endCxn id="156" idx="0"/>
              </p:cNvCxnSpPr>
              <p:nvPr/>
            </p:nvCxnSpPr>
            <p:spPr>
              <a:xfrm>
                <a:off x="11119327" y="2756625"/>
                <a:ext cx="219674" cy="7550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5731301-4DDF-4221-8E36-376A8CFDEEB2}"/>
                </a:ext>
              </a:extLst>
            </p:cNvPr>
            <p:cNvSpPr txBox="1"/>
            <p:nvPr/>
          </p:nvSpPr>
          <p:spPr>
            <a:xfrm>
              <a:off x="5451920" y="376626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normAutofit fontScale="55000" lnSpcReduction="20000"/>
            </a:bodyPr>
            <a:lstStyle/>
            <a:p>
              <a:r>
                <a:rPr lang="en-US" dirty="0"/>
                <a:t>0.75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5FC15C8-5648-4EC5-896B-48E2AC3649FB}"/>
                </a:ext>
              </a:extLst>
            </p:cNvPr>
            <p:cNvSpPr txBox="1"/>
            <p:nvPr/>
          </p:nvSpPr>
          <p:spPr>
            <a:xfrm>
              <a:off x="10485552" y="376626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normAutofit fontScale="55000" lnSpcReduction="20000"/>
            </a:bodyPr>
            <a:lstStyle/>
            <a:p>
              <a:r>
                <a:rPr lang="en-US" dirty="0"/>
                <a:t>0.75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508B30A-A564-48F8-945F-1C8EA81C64D4}"/>
                </a:ext>
              </a:extLst>
            </p:cNvPr>
            <p:cNvSpPr txBox="1"/>
            <p:nvPr/>
          </p:nvSpPr>
          <p:spPr>
            <a:xfrm>
              <a:off x="9257284" y="376626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normAutofit fontScale="55000" lnSpcReduction="20000"/>
            </a:bodyPr>
            <a:lstStyle/>
            <a:p>
              <a:r>
                <a:rPr lang="en-US" dirty="0"/>
                <a:t>0.25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B203BF17-4B38-4746-8686-FCE1B05E066B}"/>
                </a:ext>
              </a:extLst>
            </p:cNvPr>
            <p:cNvSpPr txBox="1"/>
            <p:nvPr/>
          </p:nvSpPr>
          <p:spPr>
            <a:xfrm>
              <a:off x="6622282" y="3766264"/>
              <a:ext cx="593432" cy="369332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r>
                <a:rPr lang="en-US" dirty="0"/>
                <a:t>0.25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DA0ACA9-A832-4031-BE52-D9696B20D5E6}"/>
                </a:ext>
              </a:extLst>
            </p:cNvPr>
            <p:cNvSpPr txBox="1"/>
            <p:nvPr/>
          </p:nvSpPr>
          <p:spPr>
            <a:xfrm>
              <a:off x="7372427" y="3762659"/>
              <a:ext cx="593432" cy="369332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r>
                <a:rPr lang="en-US" dirty="0"/>
                <a:t>0.50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80282FA-8960-4D16-8CDC-39C2800963E8}"/>
                </a:ext>
              </a:extLst>
            </p:cNvPr>
            <p:cNvSpPr txBox="1"/>
            <p:nvPr/>
          </p:nvSpPr>
          <p:spPr>
            <a:xfrm>
              <a:off x="8527475" y="3766264"/>
              <a:ext cx="593432" cy="369332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r>
                <a:rPr lang="en-US" dirty="0"/>
                <a:t>0.50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0675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Markov Assumption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76031" y="1103701"/>
                <a:ext cx="6894405" cy="2072400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The future is independent of the past given the present: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6031" y="1103701"/>
                <a:ext cx="6894405" cy="2072400"/>
              </a:xfrm>
              <a:blipFill>
                <a:blip r:embed="rId2"/>
                <a:stretch>
                  <a:fillRect l="-1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3E41E39-DA7D-4DD9-921A-2050E971B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889" y="3429000"/>
            <a:ext cx="5704955" cy="232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72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Markov Assumption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76031" y="1103701"/>
                <a:ext cx="6894405" cy="2072400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Observations depend only on the current hidden state: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6031" y="1103701"/>
                <a:ext cx="6894405" cy="2072400"/>
              </a:xfrm>
              <a:blipFill>
                <a:blip r:embed="rId2"/>
                <a:stretch>
                  <a:fillRect l="-1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3E41E39-DA7D-4DD9-921A-2050E971B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889" y="3493971"/>
            <a:ext cx="5704955" cy="219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54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D9F96009-6FA8-4FB8-A486-30DB9B6B878E}"/>
              </a:ext>
            </a:extLst>
          </p:cNvPr>
          <p:cNvSpPr txBox="1">
            <a:spLocks/>
          </p:cNvSpPr>
          <p:nvPr/>
        </p:nvSpPr>
        <p:spPr>
          <a:xfrm>
            <a:off x="992528" y="577315"/>
            <a:ext cx="54721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HMM Data Structures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E2B247-1F4D-4DD9-92E1-4BEEE2E11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69" y="2139909"/>
            <a:ext cx="4270669" cy="32934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1C8B81F-B1D5-4701-B61B-C8A47079A9E1}"/>
              </a:ext>
            </a:extLst>
          </p:cNvPr>
          <p:cNvSpPr/>
          <p:nvPr/>
        </p:nvSpPr>
        <p:spPr>
          <a:xfrm>
            <a:off x="943869" y="5438087"/>
            <a:ext cx="27603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By </a:t>
            </a:r>
            <a:r>
              <a:rPr lang="en-US" sz="800" dirty="0" err="1"/>
              <a:t>Terencehonles</a:t>
            </a:r>
            <a:r>
              <a:rPr lang="en-US" sz="800" dirty="0"/>
              <a:t> - Own work, Public Domain, https://commons.wikimedia.org/w/index.php?curid=8384168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15C3E38-C895-4242-849F-02E2683D3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700" y="2016936"/>
            <a:ext cx="5793574" cy="35394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# n = 2 hidden states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('Rainy', 'Sunny’)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highlight>
                  <a:srgbClr val="00FFFF"/>
                </a:highlight>
                <a:latin typeface="Arial Unicode MS"/>
              </a:rPr>
              <a:t># m = 3 observation states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('walk', 'shop', 'clean’)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highlight>
                  <a:srgbClr val="00FFFF"/>
                </a:highlight>
                <a:latin typeface="Arial Unicode MS"/>
              </a:rPr>
              <a:t># n x 1 start table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start_probability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{'Rainy': 0.6, 'Sunny': 0.4}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highlight>
                  <a:srgbClr val="00FFFF"/>
                </a:highlight>
                <a:latin typeface="Arial Unicode MS"/>
              </a:rPr>
              <a:t># n x n transition table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transition_probability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{ 'Rainy' : {'Rainy': 0.7, 'Sunny': 0.3},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/>
              </a:rPr>
              <a:t>                       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'Sunny' : {'Rainy': 0.4, 'Sunny': 0.6},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highlight>
                  <a:srgbClr val="00FFFF"/>
                </a:highlight>
              </a:rPr>
              <a:t># n x m observation table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emission_probability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{ 'Rainy' : {'walk': 0.1, 'shop': 0.4, 'clean': 0.5},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/>
              </a:rPr>
              <a:t>                       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'Sunny' : {'walk': 0.6, 'shop': 0.3, 'clean': 0.1}, 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F8408-20B0-4629-84D9-66CD745D72B0}"/>
              </a:ext>
            </a:extLst>
          </p:cNvPr>
          <p:cNvSpPr/>
          <p:nvPr/>
        </p:nvSpPr>
        <p:spPr>
          <a:xfrm>
            <a:off x="5645700" y="5539913"/>
            <a:ext cx="459823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Adapted from https://en.wikipedia.org/w/index.php?title=Hidden_Markov_model&amp;oldid=841523243</a:t>
            </a:r>
          </a:p>
        </p:txBody>
      </p:sp>
    </p:spTree>
    <p:extLst>
      <p:ext uri="{BB962C8B-B14F-4D97-AF65-F5344CB8AC3E}">
        <p14:creationId xmlns:p14="http://schemas.microsoft.com/office/powerpoint/2010/main" val="2935833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092" y="1727047"/>
            <a:ext cx="63398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Some Probability Preliminaries</a:t>
            </a:r>
          </a:p>
        </p:txBody>
      </p:sp>
    </p:spTree>
    <p:extLst>
      <p:ext uri="{BB962C8B-B14F-4D97-AF65-F5344CB8AC3E}">
        <p14:creationId xmlns:p14="http://schemas.microsoft.com/office/powerpoint/2010/main" val="882276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Some Probability Preliminaries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616198" cy="4930246"/>
          </a:xfrm>
        </p:spPr>
        <p:txBody>
          <a:bodyPr anchor="ctr">
            <a:normAutofit/>
          </a:bodyPr>
          <a:lstStyle/>
          <a:p>
            <a:r>
              <a:rPr lang="en-US" dirty="0"/>
              <a:t>Discrete Random Variables</a:t>
            </a:r>
          </a:p>
          <a:p>
            <a:r>
              <a:rPr lang="en-US" dirty="0"/>
              <a:t>Probabilities and the Sum Rule</a:t>
            </a:r>
          </a:p>
          <a:p>
            <a:r>
              <a:rPr lang="en-US" dirty="0"/>
              <a:t>Joint Probability</a:t>
            </a:r>
          </a:p>
          <a:p>
            <a:r>
              <a:rPr lang="en-US" dirty="0"/>
              <a:t>Conditional Probability</a:t>
            </a:r>
          </a:p>
          <a:p>
            <a:r>
              <a:rPr lang="en-US" dirty="0"/>
              <a:t>The Product Rule</a:t>
            </a:r>
          </a:p>
          <a:p>
            <a:r>
              <a:rPr lang="en-US" dirty="0"/>
              <a:t>The Chain Rule </a:t>
            </a:r>
          </a:p>
          <a:p>
            <a:r>
              <a:rPr lang="en-US" dirty="0"/>
              <a:t>Bayes’ Rule</a:t>
            </a:r>
          </a:p>
          <a:p>
            <a:r>
              <a:rPr lang="en-US" dirty="0"/>
              <a:t>Marginalization</a:t>
            </a:r>
          </a:p>
        </p:txBody>
      </p:sp>
    </p:spTree>
    <p:extLst>
      <p:ext uri="{BB962C8B-B14F-4D97-AF65-F5344CB8AC3E}">
        <p14:creationId xmlns:p14="http://schemas.microsoft.com/office/powerpoint/2010/main" val="3192841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Discrete 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92500" lnSpcReduction="10000"/>
          </a:bodyPr>
          <a:lstStyle/>
          <a:p>
            <a:r>
              <a:rPr lang="en-US" i="1" dirty="0"/>
              <a:t>Discrete Variable </a:t>
            </a:r>
            <a:r>
              <a:rPr lang="en-US" dirty="0"/>
              <a:t>– a variable that can only take on a finite number of values.</a:t>
            </a:r>
          </a:p>
          <a:p>
            <a:r>
              <a:rPr lang="en-US" i="1" dirty="0"/>
              <a:t>Random Variable </a:t>
            </a:r>
            <a:r>
              <a:rPr lang="en-US" dirty="0"/>
              <a:t>- a variable whose possible values are outcomes of a random process.</a:t>
            </a:r>
          </a:p>
          <a:p>
            <a:r>
              <a:rPr lang="en-US" dirty="0"/>
              <a:t>Random variables are represented as bold-faced capital letters e.g., </a:t>
            </a:r>
            <a:r>
              <a:rPr lang="en-US" b="1" dirty="0"/>
              <a:t>A</a:t>
            </a:r>
            <a:r>
              <a:rPr lang="en-US" dirty="0"/>
              <a:t> or </a:t>
            </a:r>
            <a:r>
              <a:rPr lang="en-US" b="1" dirty="0"/>
              <a:t>B.</a:t>
            </a:r>
          </a:p>
          <a:p>
            <a:r>
              <a:rPr lang="en-US" dirty="0"/>
              <a:t>For random variable </a:t>
            </a:r>
            <a:r>
              <a:rPr lang="en-US" b="1" dirty="0"/>
              <a:t>X</a:t>
            </a:r>
            <a:r>
              <a:rPr lang="en-US" dirty="0"/>
              <a:t>, the set of possible values it may take is represented by the lowercase X.</a:t>
            </a:r>
          </a:p>
          <a:p>
            <a:r>
              <a:rPr lang="en-US" dirty="0"/>
              <a:t>A </a:t>
            </a:r>
            <a:r>
              <a:rPr lang="en-US" b="1" i="1" dirty="0"/>
              <a:t>Discrete Random Variable </a:t>
            </a:r>
            <a:r>
              <a:rPr lang="en-US" dirty="0"/>
              <a:t>is a discrete variable whose possible values are outcomes of a random process.</a:t>
            </a:r>
          </a:p>
        </p:txBody>
      </p:sp>
    </p:spTree>
    <p:extLst>
      <p:ext uri="{BB962C8B-B14F-4D97-AF65-F5344CB8AC3E}">
        <p14:creationId xmlns:p14="http://schemas.microsoft.com/office/powerpoint/2010/main" val="2413390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Probabilities and the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Sum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76031" y="963877"/>
                <a:ext cx="6377769" cy="2973942"/>
              </a:xfrm>
            </p:spPr>
            <p:txBody>
              <a:bodyPr anchor="ctr">
                <a:normAutofit/>
              </a:bodyPr>
              <a:lstStyle/>
              <a:p>
                <a:r>
                  <a:rPr lang="en-US" i="1" dirty="0"/>
                  <a:t>P(</a:t>
                </a:r>
                <a:r>
                  <a:rPr lang="en-US" b="1" i="1" dirty="0"/>
                  <a:t>X</a:t>
                </a:r>
                <a:r>
                  <a:rPr lang="en-US" i="1" dirty="0"/>
                  <a:t>=x) – </a:t>
                </a:r>
                <a:r>
                  <a:rPr lang="en-US" dirty="0"/>
                  <a:t>probability that discrete random variable </a:t>
                </a:r>
                <a:r>
                  <a:rPr lang="en-US" b="1" i="1" dirty="0"/>
                  <a:t>X</a:t>
                </a:r>
                <a:r>
                  <a:rPr lang="en-US" i="1" dirty="0"/>
                  <a:t> </a:t>
                </a:r>
                <a:r>
                  <a:rPr lang="en-US" dirty="0"/>
                  <a:t>equals the value </a:t>
                </a:r>
                <a:r>
                  <a:rPr lang="en-US" i="1" dirty="0"/>
                  <a:t>x </a:t>
                </a:r>
                <a:r>
                  <a:rPr lang="el-GR" i="1" dirty="0"/>
                  <a:t>ϵ</a:t>
                </a:r>
                <a:r>
                  <a:rPr lang="en-US" i="1" dirty="0"/>
                  <a:t> X.</a:t>
                </a:r>
              </a:p>
              <a:p>
                <a:r>
                  <a:rPr lang="en-US" i="1" dirty="0"/>
                  <a:t>P(</a:t>
                </a:r>
                <a:r>
                  <a:rPr lang="en-US" b="1" i="1" dirty="0"/>
                  <a:t>X</a:t>
                </a:r>
                <a:r>
                  <a:rPr lang="en-US" i="1" dirty="0"/>
                  <a:t>)</a:t>
                </a:r>
                <a:r>
                  <a:rPr lang="en-US" dirty="0"/>
                  <a:t> is always a value between 0.0 and 1.0.</a:t>
                </a:r>
                <a:endParaRPr lang="en-US" i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0.0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 dirty="0">
                          <a:solidFill>
                            <a:srgbClr val="0070C0"/>
                          </a:solidFill>
                        </a:rPr>
                        <m:t>≤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1.0</m:t>
                      </m:r>
                    </m:oMath>
                  </m:oMathPara>
                </a14:m>
                <a:endParaRPr lang="en-US" i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6031" y="963877"/>
                <a:ext cx="6377769" cy="2973942"/>
              </a:xfrm>
              <a:blipFill>
                <a:blip r:embed="rId2"/>
                <a:stretch>
                  <a:fillRect l="-1719" r="-2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966353-6F37-43E9-8A84-62BE99BAA18B}"/>
                  </a:ext>
                </a:extLst>
              </p:cNvPr>
              <p:cNvSpPr txBox="1"/>
              <p:nvPr/>
            </p:nvSpPr>
            <p:spPr>
              <a:xfrm>
                <a:off x="5669206" y="4185463"/>
                <a:ext cx="3867662" cy="123027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4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US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nary>
                      <m:r>
                        <a:rPr lang="en-US" sz="4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966353-6F37-43E9-8A84-62BE99BAA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06" y="4185463"/>
                <a:ext cx="3867662" cy="1230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16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615331-F4ED-4FF6-BC5D-9CDAB0CD4E1F}"/>
              </a:ext>
            </a:extLst>
          </p:cNvPr>
          <p:cNvSpPr/>
          <p:nvPr/>
        </p:nvSpPr>
        <p:spPr>
          <a:xfrm>
            <a:off x="5069421" y="963877"/>
            <a:ext cx="6596545" cy="5230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160389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Joint Probability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462FC-FFDF-4281-B864-704C75D2C9F4}"/>
              </a:ext>
            </a:extLst>
          </p:cNvPr>
          <p:cNvSpPr txBox="1"/>
          <p:nvPr/>
        </p:nvSpPr>
        <p:spPr>
          <a:xfrm>
            <a:off x="5069421" y="1033057"/>
            <a:ext cx="7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World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C2C61F-44EE-41EB-86AC-3A325E358CB3}"/>
              </a:ext>
            </a:extLst>
          </p:cNvPr>
          <p:cNvSpPr txBox="1"/>
          <p:nvPr/>
        </p:nvSpPr>
        <p:spPr>
          <a:xfrm>
            <a:off x="6627421" y="2106109"/>
            <a:ext cx="67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4D7D5D-A739-4C73-8DA9-E393ACF6FA90}"/>
              </a:ext>
            </a:extLst>
          </p:cNvPr>
          <p:cNvSpPr txBox="1"/>
          <p:nvPr/>
        </p:nvSpPr>
        <p:spPr>
          <a:xfrm>
            <a:off x="9191863" y="2106108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P(b)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4EAFF8-2AF4-464C-A9F4-845F9A79F315}"/>
              </a:ext>
            </a:extLst>
          </p:cNvPr>
          <p:cNvSpPr txBox="1"/>
          <p:nvPr/>
        </p:nvSpPr>
        <p:spPr>
          <a:xfrm>
            <a:off x="7845595" y="319816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P(a,b)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023323-D451-44BC-9978-9E6A1ACD69AC}"/>
              </a:ext>
            </a:extLst>
          </p:cNvPr>
          <p:cNvSpPr txBox="1"/>
          <p:nvPr/>
        </p:nvSpPr>
        <p:spPr>
          <a:xfrm>
            <a:off x="1429302" y="2567773"/>
            <a:ext cx="26003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Identities:</a:t>
            </a:r>
          </a:p>
          <a:p>
            <a:r>
              <a:rPr lang="en-US" sz="2800" dirty="0"/>
              <a:t>   P(</a:t>
            </a:r>
            <a:r>
              <a:rPr lang="en-US" sz="2800" b="1" dirty="0"/>
              <a:t>A</a:t>
            </a:r>
            <a:r>
              <a:rPr lang="en-US" sz="2800" dirty="0"/>
              <a:t>,</a:t>
            </a:r>
            <a:r>
              <a:rPr lang="en-US" sz="2800" b="1" dirty="0"/>
              <a:t>B</a:t>
            </a:r>
            <a:r>
              <a:rPr lang="en-US" sz="2800" dirty="0"/>
              <a:t>) = P(</a:t>
            </a:r>
            <a:r>
              <a:rPr lang="en-US" sz="2800" b="1" dirty="0"/>
              <a:t>B</a:t>
            </a:r>
            <a:r>
              <a:rPr lang="en-US" sz="2800" dirty="0"/>
              <a:t>,</a:t>
            </a:r>
            <a:r>
              <a:rPr lang="en-US" sz="2800" b="1" dirty="0"/>
              <a:t>A</a:t>
            </a:r>
            <a:r>
              <a:rPr lang="en-US" sz="2800" dirty="0"/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E09316-BAAD-47C3-980D-6507E17E2F24}"/>
              </a:ext>
            </a:extLst>
          </p:cNvPr>
          <p:cNvGrpSpPr>
            <a:grpSpLocks noChangeAspect="1"/>
          </p:cNvGrpSpPr>
          <p:nvPr/>
        </p:nvGrpSpPr>
        <p:grpSpPr>
          <a:xfrm>
            <a:off x="5570863" y="1840900"/>
            <a:ext cx="5388170" cy="3176199"/>
            <a:chOff x="5231649" y="1735014"/>
            <a:chExt cx="6284379" cy="370449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4AC5881-F83E-44BB-A061-AD4111ECBDFF}"/>
                </a:ext>
              </a:extLst>
            </p:cNvPr>
            <p:cNvSpPr/>
            <p:nvPr/>
          </p:nvSpPr>
          <p:spPr>
            <a:xfrm>
              <a:off x="5231649" y="1735014"/>
              <a:ext cx="3845162" cy="3704493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E07DFD-0154-4AD6-A5B6-B5121E70FAC2}"/>
                </a:ext>
              </a:extLst>
            </p:cNvPr>
            <p:cNvSpPr/>
            <p:nvPr/>
          </p:nvSpPr>
          <p:spPr>
            <a:xfrm>
              <a:off x="7670866" y="1735014"/>
              <a:ext cx="3845162" cy="3704493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5032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615331-F4ED-4FF6-BC5D-9CDAB0CD4E1F}"/>
              </a:ext>
            </a:extLst>
          </p:cNvPr>
          <p:cNvSpPr/>
          <p:nvPr/>
        </p:nvSpPr>
        <p:spPr>
          <a:xfrm>
            <a:off x="5069421" y="963877"/>
            <a:ext cx="6596545" cy="5230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374" y="954360"/>
            <a:ext cx="3494362" cy="160389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Conditional Probability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462FC-FFDF-4281-B864-704C75D2C9F4}"/>
              </a:ext>
            </a:extLst>
          </p:cNvPr>
          <p:cNvSpPr txBox="1"/>
          <p:nvPr/>
        </p:nvSpPr>
        <p:spPr>
          <a:xfrm>
            <a:off x="5069421" y="1033057"/>
            <a:ext cx="7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World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C2C61F-44EE-41EB-86AC-3A325E358CB3}"/>
              </a:ext>
            </a:extLst>
          </p:cNvPr>
          <p:cNvSpPr txBox="1"/>
          <p:nvPr/>
        </p:nvSpPr>
        <p:spPr>
          <a:xfrm>
            <a:off x="6627421" y="2106109"/>
            <a:ext cx="67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4D7D5D-A739-4C73-8DA9-E393ACF6FA90}"/>
              </a:ext>
            </a:extLst>
          </p:cNvPr>
          <p:cNvSpPr txBox="1"/>
          <p:nvPr/>
        </p:nvSpPr>
        <p:spPr>
          <a:xfrm>
            <a:off x="9191863" y="2106108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P(b)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023323-D451-44BC-9978-9E6A1ACD69AC}"/>
                  </a:ext>
                </a:extLst>
              </p:cNvPr>
              <p:cNvSpPr txBox="1"/>
              <p:nvPr/>
            </p:nvSpPr>
            <p:spPr>
              <a:xfrm>
                <a:off x="1429302" y="2567773"/>
                <a:ext cx="3170933" cy="336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P(</a:t>
                </a:r>
                <a:r>
                  <a:rPr lang="en-US" sz="2800" b="1" dirty="0"/>
                  <a:t>A</a:t>
                </a:r>
                <a:r>
                  <a:rPr lang="en-US" sz="2800" dirty="0"/>
                  <a:t>|</a:t>
                </a:r>
                <a:r>
                  <a:rPr lang="en-US" sz="2800" b="1" dirty="0"/>
                  <a:t>B</a:t>
                </a:r>
                <a:r>
                  <a:rPr lang="en-US" sz="2800" dirty="0"/>
                  <a:t>) – What is the</a:t>
                </a:r>
              </a:p>
              <a:p>
                <a:r>
                  <a:rPr lang="en-US" sz="2800" dirty="0"/>
                  <a:t>probability that </a:t>
                </a:r>
                <a:r>
                  <a:rPr lang="en-US" sz="2800" b="1" dirty="0"/>
                  <a:t>A</a:t>
                </a:r>
                <a:r>
                  <a:rPr lang="en-US" sz="2800" dirty="0"/>
                  <a:t> is</a:t>
                </a:r>
              </a:p>
              <a:p>
                <a:r>
                  <a:rPr lang="en-US" sz="2800" dirty="0"/>
                  <a:t>true given that </a:t>
                </a:r>
                <a:r>
                  <a:rPr lang="en-US" sz="2800" b="1" dirty="0"/>
                  <a:t>B</a:t>
                </a:r>
                <a:r>
                  <a:rPr lang="en-US" sz="2800" dirty="0"/>
                  <a:t> is </a:t>
                </a:r>
              </a:p>
              <a:p>
                <a:r>
                  <a:rPr lang="en-US" sz="2800" dirty="0"/>
                  <a:t>true?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Identities:</a:t>
                </a:r>
              </a:p>
              <a:p>
                <a:r>
                  <a:rPr lang="en-US" sz="280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023323-D451-44BC-9978-9E6A1ACD6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302" y="2567773"/>
                <a:ext cx="3170933" cy="3363998"/>
              </a:xfrm>
              <a:prstGeom prst="rect">
                <a:avLst/>
              </a:prstGeom>
              <a:blipFill>
                <a:blip r:embed="rId2"/>
                <a:stretch>
                  <a:fillRect l="-3839" t="-1630" r="-3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64EAFF8-2AF4-464C-A9F4-845F9A79F315}"/>
              </a:ext>
            </a:extLst>
          </p:cNvPr>
          <p:cNvSpPr txBox="1"/>
          <p:nvPr/>
        </p:nvSpPr>
        <p:spPr>
          <a:xfrm>
            <a:off x="7754223" y="3198166"/>
            <a:ext cx="104868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P(</a:t>
            </a:r>
            <a:r>
              <a:rPr lang="en-US" sz="2400" dirty="0" err="1"/>
              <a:t>a|b</a:t>
            </a:r>
            <a:r>
              <a:rPr lang="en-US" sz="2400" dirty="0"/>
              <a:t>)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E09316-BAAD-47C3-980D-6507E17E2F24}"/>
              </a:ext>
            </a:extLst>
          </p:cNvPr>
          <p:cNvGrpSpPr>
            <a:grpSpLocks noChangeAspect="1"/>
          </p:cNvGrpSpPr>
          <p:nvPr/>
        </p:nvGrpSpPr>
        <p:grpSpPr>
          <a:xfrm>
            <a:off x="5570863" y="1840900"/>
            <a:ext cx="5388170" cy="3176199"/>
            <a:chOff x="5231649" y="1735014"/>
            <a:chExt cx="6284379" cy="370449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E07DFD-0154-4AD6-A5B6-B5121E70FAC2}"/>
                </a:ext>
              </a:extLst>
            </p:cNvPr>
            <p:cNvSpPr/>
            <p:nvPr/>
          </p:nvSpPr>
          <p:spPr>
            <a:xfrm>
              <a:off x="7670866" y="1735014"/>
              <a:ext cx="3845162" cy="3704493"/>
            </a:xfrm>
            <a:prstGeom prst="ellipse">
              <a:avLst/>
            </a:prstGeom>
            <a:pattFill prst="ltVert">
              <a:fgClr>
                <a:srgbClr val="FF0000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4AC5881-F83E-44BB-A061-AD4111ECBDFF}"/>
                </a:ext>
              </a:extLst>
            </p:cNvPr>
            <p:cNvSpPr/>
            <p:nvPr/>
          </p:nvSpPr>
          <p:spPr>
            <a:xfrm>
              <a:off x="5231649" y="1735014"/>
              <a:ext cx="3845162" cy="3704493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146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D05D2D-CB6A-431B-BE4A-2A7FCC9FA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E84CD6E5-269B-4A44-867D-78DBB4DFF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990600"/>
            <a:ext cx="10271760" cy="4305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1E6B8C4-1463-4BBB-AA6D-BCE94494D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351" y="1309878"/>
            <a:ext cx="8429298" cy="3666744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3515E7-39A3-478F-A1D8-987BC974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419725"/>
            <a:ext cx="10271760" cy="936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RNN Discussion Reminded Me of HMMs</a:t>
            </a:r>
          </a:p>
        </p:txBody>
      </p:sp>
    </p:spTree>
    <p:extLst>
      <p:ext uri="{BB962C8B-B14F-4D97-AF65-F5344CB8AC3E}">
        <p14:creationId xmlns:p14="http://schemas.microsoft.com/office/powerpoint/2010/main" val="4218545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Product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4441"/>
                <a:ext cx="10515600" cy="427722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</m:num>
                      <m:den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			Conditional Probability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4441"/>
                <a:ext cx="10515600" cy="427722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767CC7-22AB-4200-9122-A4F1CF0504C4}"/>
                  </a:ext>
                </a:extLst>
              </p:cNvPr>
              <p:cNvSpPr txBox="1"/>
              <p:nvPr/>
            </p:nvSpPr>
            <p:spPr>
              <a:xfrm>
                <a:off x="1776676" y="3793862"/>
                <a:ext cx="8737007" cy="707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767CC7-22AB-4200-9122-A4F1CF050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676" y="3793862"/>
                <a:ext cx="8737007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387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Chain Rule (Generalized Product Rule)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44441"/>
                <a:ext cx="10695039" cy="427722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3200" dirty="0"/>
                      <m:t> </m:t>
                    </m:r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m:rPr>
                        <m:nor/>
                      </m:rPr>
                      <a:rPr lang="en-US" sz="3200" dirty="0"/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r>
                  <a:rPr lang="en-US" sz="3200" dirty="0"/>
                  <a:t>			Product Rule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44441"/>
                <a:ext cx="10695039" cy="4277226"/>
              </a:xfrm>
              <a:blipFill>
                <a:blip r:embed="rId2"/>
                <a:stretch>
                  <a:fillRect t="-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767CC7-22AB-4200-9122-A4F1CF0504C4}"/>
                  </a:ext>
                </a:extLst>
              </p:cNvPr>
              <p:cNvSpPr txBox="1"/>
              <p:nvPr/>
            </p:nvSpPr>
            <p:spPr>
              <a:xfrm>
                <a:off x="941437" y="3105834"/>
                <a:ext cx="9762609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3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3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36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767CC7-22AB-4200-9122-A4F1CF050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37" y="3105834"/>
                <a:ext cx="976260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779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Chain Rule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44441"/>
                <a:ext cx="10695039" cy="427722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3200" dirty="0"/>
                      <m:t> </m:t>
                    </m:r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										Chain Rule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dirty="0"/>
                  <a:t>Example: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sz="2800" dirty="0"/>
                  <a:t>			  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sz="2800" dirty="0"/>
                  <a:t>			  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44441"/>
                <a:ext cx="10695039" cy="4277226"/>
              </a:xfrm>
              <a:blipFill>
                <a:blip r:embed="rId2"/>
                <a:stretch>
                  <a:fillRect l="-1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956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Bayes’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4441"/>
                <a:ext cx="10515600" cy="427722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	Product Rule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m:rPr>
                        <m:nor/>
                      </m:rPr>
                      <a:rPr lang="en-US" sz="3200" dirty="0"/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endParaRPr lang="en-US" sz="32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3200" dirty="0"/>
              </a:p>
              <a:p>
                <a:pPr>
                  <a:lnSpc>
                    <a:spcPct val="100000"/>
                  </a:lnSpc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4441"/>
                <a:ext cx="10515600" cy="4277226"/>
              </a:xfrm>
              <a:blipFill>
                <a:blip r:embed="rId2"/>
                <a:stretch>
                  <a:fillRect t="-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3BE1EC-E17E-48C2-BC8D-F4C7EC3FF2F1}"/>
                  </a:ext>
                </a:extLst>
              </p:cNvPr>
              <p:cNvSpPr txBox="1"/>
              <p:nvPr/>
            </p:nvSpPr>
            <p:spPr>
              <a:xfrm>
                <a:off x="3440561" y="4213598"/>
                <a:ext cx="5369483" cy="13740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4000" dirty="0"/>
                            <m:t>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3BE1EC-E17E-48C2-BC8D-F4C7EC3FF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561" y="4213598"/>
                <a:ext cx="5369483" cy="13740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666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597" y="923694"/>
            <a:ext cx="3767861" cy="11517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Marginalization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615331-F4ED-4FF6-BC5D-9CDAB0CD4E1F}"/>
              </a:ext>
            </a:extLst>
          </p:cNvPr>
          <p:cNvSpPr/>
          <p:nvPr/>
        </p:nvSpPr>
        <p:spPr>
          <a:xfrm>
            <a:off x="4994718" y="923694"/>
            <a:ext cx="6596545" cy="52304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462FC-FFDF-4281-B864-704C75D2C9F4}"/>
              </a:ext>
            </a:extLst>
          </p:cNvPr>
          <p:cNvSpPr txBox="1"/>
          <p:nvPr/>
        </p:nvSpPr>
        <p:spPr>
          <a:xfrm>
            <a:off x="5069421" y="1033057"/>
            <a:ext cx="7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4D7D5D-A739-4C73-8DA9-E393ACF6FA90}"/>
              </a:ext>
            </a:extLst>
          </p:cNvPr>
          <p:cNvSpPr txBox="1"/>
          <p:nvPr/>
        </p:nvSpPr>
        <p:spPr>
          <a:xfrm>
            <a:off x="8802908" y="4140073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P(b)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023323-D451-44BC-9978-9E6A1ACD69AC}"/>
                  </a:ext>
                </a:extLst>
              </p:cNvPr>
              <p:cNvSpPr txBox="1"/>
              <p:nvPr/>
            </p:nvSpPr>
            <p:spPr>
              <a:xfrm>
                <a:off x="456820" y="2297710"/>
                <a:ext cx="4536799" cy="3043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/>
              </a:p>
              <a:p>
                <a:endParaRPr lang="en-US" sz="28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</m:nary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(Sum Rule)</a:t>
                </a:r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023323-D451-44BC-9978-9E6A1ACD6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20" y="2297710"/>
                <a:ext cx="4536799" cy="3043269"/>
              </a:xfrm>
              <a:prstGeom prst="rect">
                <a:avLst/>
              </a:prstGeom>
              <a:blipFill>
                <a:blip r:embed="rId2"/>
                <a:stretch>
                  <a:fillRect l="-2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5D846171-B3B5-4522-B4C8-861B2CF500B3}"/>
              </a:ext>
            </a:extLst>
          </p:cNvPr>
          <p:cNvSpPr/>
          <p:nvPr/>
        </p:nvSpPr>
        <p:spPr>
          <a:xfrm>
            <a:off x="6644588" y="2151648"/>
            <a:ext cx="3296807" cy="3176199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4EAFF8-2AF4-464C-A9F4-845F9A79F315}"/>
              </a:ext>
            </a:extLst>
          </p:cNvPr>
          <p:cNvSpPr txBox="1"/>
          <p:nvPr/>
        </p:nvSpPr>
        <p:spPr>
          <a:xfrm>
            <a:off x="6870894" y="3353026"/>
            <a:ext cx="76014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P(b)</a:t>
            </a:r>
            <a:r>
              <a:rPr lang="en-US" sz="2400" dirty="0"/>
              <a:t>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043C62-4497-4987-B6F4-65E4871DA8A5}"/>
              </a:ext>
            </a:extLst>
          </p:cNvPr>
          <p:cNvCxnSpPr>
            <a:cxnSpLocks/>
          </p:cNvCxnSpPr>
          <p:nvPr/>
        </p:nvCxnSpPr>
        <p:spPr>
          <a:xfrm>
            <a:off x="6415548" y="954360"/>
            <a:ext cx="2387360" cy="26247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3F811F9-D179-46C4-811E-E07BCBAAD0E3}"/>
              </a:ext>
            </a:extLst>
          </p:cNvPr>
          <p:cNvCxnSpPr>
            <a:cxnSpLocks/>
          </p:cNvCxnSpPr>
          <p:nvPr/>
        </p:nvCxnSpPr>
        <p:spPr>
          <a:xfrm flipV="1">
            <a:off x="8802908" y="2567773"/>
            <a:ext cx="2863058" cy="10208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B10EBA6-31C1-4631-BAFE-CBFF876E5EA2}"/>
              </a:ext>
            </a:extLst>
          </p:cNvPr>
          <p:cNvCxnSpPr>
            <a:cxnSpLocks/>
          </p:cNvCxnSpPr>
          <p:nvPr/>
        </p:nvCxnSpPr>
        <p:spPr>
          <a:xfrm flipH="1">
            <a:off x="7864423" y="3598135"/>
            <a:ext cx="938485" cy="26057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0B3AF64-AC09-4F0A-8B91-4A4936DE3DCE}"/>
              </a:ext>
            </a:extLst>
          </p:cNvPr>
          <p:cNvSpPr txBox="1"/>
          <p:nvPr/>
        </p:nvSpPr>
        <p:spPr>
          <a:xfrm>
            <a:off x="5460657" y="1790509"/>
            <a:ext cx="118173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P(A=a</a:t>
            </a:r>
            <a:r>
              <a:rPr lang="en-US" sz="2400" baseline="-25000" dirty="0">
                <a:solidFill>
                  <a:srgbClr val="0070C0"/>
                </a:solidFill>
              </a:rPr>
              <a:t>1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  <a:r>
              <a:rPr lang="en-US" sz="2400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445BB7-4363-4C4D-86AA-F3037B90280B}"/>
              </a:ext>
            </a:extLst>
          </p:cNvPr>
          <p:cNvSpPr txBox="1"/>
          <p:nvPr/>
        </p:nvSpPr>
        <p:spPr>
          <a:xfrm>
            <a:off x="9558168" y="1402389"/>
            <a:ext cx="118173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P(A=a</a:t>
            </a:r>
            <a:r>
              <a:rPr lang="en-US" sz="2400" baseline="-25000" dirty="0">
                <a:solidFill>
                  <a:srgbClr val="0070C0"/>
                </a:solidFill>
              </a:rPr>
              <a:t>2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  <a:r>
              <a:rPr lang="en-US" sz="2400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FAAC1D-2908-40EB-AB4F-7DAA3CA8E0B4}"/>
              </a:ext>
            </a:extLst>
          </p:cNvPr>
          <p:cNvSpPr txBox="1"/>
          <p:nvPr/>
        </p:nvSpPr>
        <p:spPr>
          <a:xfrm>
            <a:off x="9819714" y="5085791"/>
            <a:ext cx="118173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P(A=a</a:t>
            </a:r>
            <a:r>
              <a:rPr lang="en-US" sz="2400" baseline="-25000" dirty="0">
                <a:solidFill>
                  <a:srgbClr val="0070C0"/>
                </a:solidFill>
              </a:rPr>
              <a:t>3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1723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1122363"/>
            <a:ext cx="63398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HMM Algorithms</a:t>
            </a:r>
          </a:p>
        </p:txBody>
      </p:sp>
    </p:spTree>
    <p:extLst>
      <p:ext uri="{BB962C8B-B14F-4D97-AF65-F5344CB8AC3E}">
        <p14:creationId xmlns:p14="http://schemas.microsoft.com/office/powerpoint/2010/main" val="892929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The 3 HMM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76031" y="604684"/>
                <a:ext cx="6616198" cy="5825613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Forward-Backward</a:t>
                </a:r>
                <a:r>
                  <a:rPr lang="en-US" sz="3200" dirty="0"/>
                  <a:t> – computes the probability of a sequence of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.</a:t>
                </a:r>
              </a:p>
              <a:p>
                <a:pPr marL="0" indent="0">
                  <a:spcBef>
                    <a:spcPts val="2400"/>
                  </a:spcBef>
                  <a:buNone/>
                </a:pPr>
                <a:r>
                  <a:rPr lang="en-US" sz="3200" b="1" dirty="0"/>
                  <a:t>Viterbi – </a:t>
                </a:r>
                <a:r>
                  <a:rPr lang="en-US" sz="3200" dirty="0"/>
                  <a:t>computes the most likely sequence of hidden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b="1" dirty="0"/>
                  <a:t> </a:t>
                </a:r>
                <a:r>
                  <a:rPr lang="en-US" sz="3200" dirty="0"/>
                  <a:t>that would result from an observation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.</a:t>
                </a:r>
                <a:endParaRPr lang="en-US" sz="3200" b="1" dirty="0"/>
              </a:p>
              <a:p>
                <a:pPr marL="0" indent="0">
                  <a:lnSpc>
                    <a:spcPct val="100000"/>
                  </a:lnSpc>
                  <a:spcBef>
                    <a:spcPts val="2400"/>
                  </a:spcBef>
                  <a:buNone/>
                </a:pPr>
                <a:r>
                  <a:rPr lang="en-US" sz="3200" b="1" dirty="0"/>
                  <a:t>Baum-Welch</a:t>
                </a:r>
                <a:r>
                  <a:rPr lang="en-US" sz="3200" dirty="0"/>
                  <a:t> – trains the parameters of HMM that so that it maximizes the likelihood of the training data. </a:t>
                </a:r>
                <a:endParaRPr lang="en-US" sz="32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6031" y="604684"/>
                <a:ext cx="6616198" cy="5825613"/>
              </a:xfrm>
              <a:blipFill>
                <a:blip r:embed="rId2"/>
                <a:stretch>
                  <a:fillRect l="-2302" r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843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The Forward-Backward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76031" y="516193"/>
                <a:ext cx="6616198" cy="5825613"/>
              </a:xfrm>
            </p:spPr>
            <p:txBody>
              <a:bodyPr anchor="ctr">
                <a:normAutofit fontScale="92500" lnSpcReduction="10000"/>
              </a:bodyPr>
              <a:lstStyle/>
              <a:p>
                <a:r>
                  <a:rPr lang="en-US" dirty="0"/>
                  <a:t>Given an HMM, the forward-backward algorithm takes as input an observation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and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i.e., the probability that the sequence would be generated by the HMM model.</a:t>
                </a:r>
              </a:p>
              <a:p>
                <a:r>
                  <a:rPr lang="en-US" dirty="0"/>
                  <a:t>Uses a dynamic programming approach, which is possible because of the Markov assumptions.</a:t>
                </a:r>
              </a:p>
              <a:p>
                <a:r>
                  <a:rPr lang="en-US" dirty="0"/>
                  <a:t>Relatively efficient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where </a:t>
                </a:r>
                <a:r>
                  <a:rPr lang="en-US" i="1" dirty="0"/>
                  <a:t>m</a:t>
                </a:r>
                <a:r>
                  <a:rPr lang="en-US" dirty="0"/>
                  <a:t> is the number of hidden states and </a:t>
                </a:r>
                <a:r>
                  <a:rPr lang="en-US" i="1" dirty="0"/>
                  <a:t>n</a:t>
                </a:r>
                <a:r>
                  <a:rPr lang="en-US" dirty="0"/>
                  <a:t> is the sequence length.</a:t>
                </a:r>
              </a:p>
              <a:p>
                <a:r>
                  <a:rPr lang="en-US" dirty="0"/>
                  <a:t>Forms the basis for </a:t>
                </a:r>
                <a:r>
                  <a:rPr lang="en-US" i="1" dirty="0"/>
                  <a:t>sequence classification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There are 2 forms: the forward algorithm and the backward algorithm. There is no advantage of one over the other.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6031" y="516193"/>
                <a:ext cx="6616198" cy="5825613"/>
              </a:xfrm>
              <a:blipFill>
                <a:blip r:embed="rId2"/>
                <a:stretch>
                  <a:fillRect l="-1381" t="-942" r="-829" b="-1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18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The Viterbi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4267" y="712347"/>
                <a:ext cx="6616198" cy="5825613"/>
              </a:xfrm>
            </p:spPr>
            <p:txBody>
              <a:bodyPr anchor="ctr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Given an HMM, the Viterbi algorithm computes the most likely sequence of hidden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that would result in a given observation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b="1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Uses a dynamic programming approach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Similar to the Forward-Backward algorithm but has both a forward and backward pass.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where </a:t>
                </a:r>
                <a:r>
                  <a:rPr lang="en-US" i="1" dirty="0"/>
                  <a:t>m</a:t>
                </a:r>
                <a:r>
                  <a:rPr lang="en-US" dirty="0"/>
                  <a:t> is the number of hidden states and </a:t>
                </a:r>
                <a:r>
                  <a:rPr lang="en-US" i="1" dirty="0"/>
                  <a:t>n</a:t>
                </a:r>
                <a:r>
                  <a:rPr lang="en-US" dirty="0"/>
                  <a:t> is the sequence length.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Used to find the “best explanation” for a given observation sequence.</a:t>
                </a: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4267" y="712347"/>
                <a:ext cx="6616198" cy="5825613"/>
              </a:xfrm>
              <a:blipFill>
                <a:blip r:embed="rId2"/>
                <a:stretch>
                  <a:fillRect l="-1659" t="-4812" r="-3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9787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63" y="963877"/>
            <a:ext cx="4332725" cy="493024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The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Baum-Welch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604684"/>
            <a:ext cx="6616198" cy="5825613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Given a set of observation sequences (training data) and the number of hidden states </a:t>
            </a:r>
            <a:r>
              <a:rPr lang="en-US" i="1" dirty="0"/>
              <a:t>m</a:t>
            </a:r>
            <a:r>
              <a:rPr lang="en-US" dirty="0"/>
              <a:t>, train the parameters of an </a:t>
            </a:r>
            <a:r>
              <a:rPr lang="en-US" i="1" dirty="0"/>
              <a:t>m</a:t>
            </a:r>
            <a:r>
              <a:rPr lang="en-US" dirty="0"/>
              <a:t>-state HMM that maximizes the likelihood of the training data.</a:t>
            </a:r>
          </a:p>
          <a:p>
            <a:pPr>
              <a:lnSpc>
                <a:spcPct val="100000"/>
              </a:lnSpc>
            </a:pPr>
            <a:r>
              <a:rPr lang="en-US" dirty="0"/>
              <a:t>The parameter include the probabilities in the </a:t>
            </a:r>
            <a:r>
              <a:rPr lang="en-US" u="sng" dirty="0"/>
              <a:t>start table</a:t>
            </a:r>
            <a:r>
              <a:rPr lang="en-US" dirty="0"/>
              <a:t>, the </a:t>
            </a:r>
            <a:r>
              <a:rPr lang="en-US" u="sng" dirty="0"/>
              <a:t>transition table </a:t>
            </a:r>
            <a:r>
              <a:rPr lang="en-US" dirty="0"/>
              <a:t>and the </a:t>
            </a:r>
            <a:r>
              <a:rPr lang="en-US" u="sng" dirty="0"/>
              <a:t>observation table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The algorithm is a hill-climbing algorithm and is an application of the more general </a:t>
            </a:r>
            <a:r>
              <a:rPr lang="en-US" i="1" dirty="0"/>
              <a:t>expectation-maximization</a:t>
            </a:r>
            <a:r>
              <a:rPr lang="en-US" dirty="0"/>
              <a:t> algorithm.</a:t>
            </a:r>
          </a:p>
          <a:p>
            <a:pPr>
              <a:lnSpc>
                <a:spcPct val="100000"/>
              </a:lnSpc>
            </a:pPr>
            <a:r>
              <a:rPr lang="en-US" dirty="0"/>
              <a:t>Uses Forward-Backward algorithm</a:t>
            </a:r>
          </a:p>
        </p:txBody>
      </p:sp>
    </p:spTree>
    <p:extLst>
      <p:ext uri="{BB962C8B-B14F-4D97-AF65-F5344CB8AC3E}">
        <p14:creationId xmlns:p14="http://schemas.microsoft.com/office/powerpoint/2010/main" val="183266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5D74C6-77D5-4697-AD1C-37DEC1CB5A4F}"/>
              </a:ext>
            </a:extLst>
          </p:cNvPr>
          <p:cNvGrpSpPr>
            <a:grpSpLocks noChangeAspect="1"/>
          </p:cNvGrpSpPr>
          <p:nvPr/>
        </p:nvGrpSpPr>
        <p:grpSpPr>
          <a:xfrm>
            <a:off x="3069127" y="2114467"/>
            <a:ext cx="1366154" cy="1366154"/>
            <a:chOff x="5891087" y="2153480"/>
            <a:chExt cx="624170" cy="62417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E9F0A6D-F0C4-4ED2-B5C6-AE59FD6BF6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1087" y="2153480"/>
              <a:ext cx="624170" cy="624170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 dirty="0">
                <a:ln w="635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68EB64-11C5-46EF-A202-9551A373A33F}"/>
                </a:ext>
              </a:extLst>
            </p:cNvPr>
            <p:cNvSpPr txBox="1"/>
            <p:nvPr/>
          </p:nvSpPr>
          <p:spPr>
            <a:xfrm>
              <a:off x="5996811" y="2301814"/>
              <a:ext cx="412721" cy="327502"/>
            </a:xfrm>
            <a:prstGeom prst="rect">
              <a:avLst/>
            </a:prstGeom>
            <a:noFill/>
          </p:spPr>
          <p:txBody>
            <a:bodyPr wrap="square" rtlCol="0">
              <a:normAutofit fontScale="85000" lnSpcReduction="10000"/>
            </a:bodyPr>
            <a:lstStyle/>
            <a:p>
              <a:pPr algn="ctr"/>
              <a:r>
                <a:rPr lang="en-US" dirty="0"/>
                <a:t>Choose Initial State</a:t>
              </a:r>
            </a:p>
          </p:txBody>
        </p:sp>
      </p:grpSp>
      <p:sp>
        <p:nvSpPr>
          <p:cNvPr id="69" name="Title 1">
            <a:extLst>
              <a:ext uri="{FF2B5EF4-FFF2-40B4-BE49-F238E27FC236}">
                <a16:creationId xmlns:a16="http://schemas.microsoft.com/office/drawing/2014/main" id="{D9F96009-6FA8-4FB8-A486-30DB9B6B878E}"/>
              </a:ext>
            </a:extLst>
          </p:cNvPr>
          <p:cNvSpPr txBox="1">
            <a:spLocks/>
          </p:cNvSpPr>
          <p:nvPr/>
        </p:nvSpPr>
        <p:spPr>
          <a:xfrm>
            <a:off x="992529" y="577315"/>
            <a:ext cx="44593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HMM Data Flow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D30DA3E-EE54-4ED6-A7AD-C09F6965B18E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4435281" y="2797544"/>
            <a:ext cx="9806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ED8E712-38FF-4DBA-885C-D207A5EA8EC1}"/>
              </a:ext>
            </a:extLst>
          </p:cNvPr>
          <p:cNvGrpSpPr>
            <a:grpSpLocks noChangeAspect="1"/>
          </p:cNvGrpSpPr>
          <p:nvPr/>
        </p:nvGrpSpPr>
        <p:grpSpPr>
          <a:xfrm>
            <a:off x="5412923" y="2152281"/>
            <a:ext cx="1366154" cy="1366154"/>
            <a:chOff x="5891087" y="2153480"/>
            <a:chExt cx="624170" cy="62417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E4A7266-A2AD-4629-A600-3DE9659697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1087" y="2153480"/>
              <a:ext cx="624170" cy="624170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 dirty="0">
                <a:ln w="635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8B1F34C-3BB5-4717-9623-BBE1BD5E7A54}"/>
                </a:ext>
              </a:extLst>
            </p:cNvPr>
            <p:cNvSpPr txBox="1"/>
            <p:nvPr/>
          </p:nvSpPr>
          <p:spPr>
            <a:xfrm>
              <a:off x="5996811" y="2301814"/>
              <a:ext cx="412721" cy="327502"/>
            </a:xfrm>
            <a:prstGeom prst="rect">
              <a:avLst/>
            </a:prstGeom>
            <a:noFill/>
          </p:spPr>
          <p:txBody>
            <a:bodyPr wrap="square" rtlCol="0">
              <a:normAutofit fontScale="85000" lnSpcReduction="10000"/>
            </a:bodyPr>
            <a:lstStyle/>
            <a:p>
              <a:pPr algn="ctr"/>
              <a:r>
                <a:rPr lang="en-US" dirty="0"/>
                <a:t>Choose Next State</a:t>
              </a:r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454B1FF-FFC8-415F-BC83-EBCDF4BB7938}"/>
              </a:ext>
            </a:extLst>
          </p:cNvPr>
          <p:cNvCxnSpPr>
            <a:cxnSpLocks/>
          </p:cNvCxnSpPr>
          <p:nvPr/>
        </p:nvCxnSpPr>
        <p:spPr>
          <a:xfrm>
            <a:off x="6776057" y="2797544"/>
            <a:ext cx="9806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986D04C-61CB-48AA-B897-7DB175B61A0E}"/>
              </a:ext>
            </a:extLst>
          </p:cNvPr>
          <p:cNvGrpSpPr>
            <a:grpSpLocks noChangeAspect="1"/>
          </p:cNvGrpSpPr>
          <p:nvPr/>
        </p:nvGrpSpPr>
        <p:grpSpPr>
          <a:xfrm>
            <a:off x="7753699" y="2152281"/>
            <a:ext cx="1366154" cy="1366154"/>
            <a:chOff x="5891087" y="2153480"/>
            <a:chExt cx="624170" cy="62417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18EB2FD-64F2-4A4E-ABD9-C1B5989F6E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1087" y="2153480"/>
              <a:ext cx="624170" cy="624170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 dirty="0">
                <a:ln w="635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4015922-419E-4ACD-816B-15892989C0D3}"/>
                </a:ext>
              </a:extLst>
            </p:cNvPr>
            <p:cNvSpPr txBox="1"/>
            <p:nvPr/>
          </p:nvSpPr>
          <p:spPr>
            <a:xfrm>
              <a:off x="5996811" y="2301814"/>
              <a:ext cx="412721" cy="327502"/>
            </a:xfrm>
            <a:prstGeom prst="rect">
              <a:avLst/>
            </a:prstGeom>
            <a:noFill/>
          </p:spPr>
          <p:txBody>
            <a:bodyPr wrap="square" rtlCol="0">
              <a:normAutofit fontScale="85000" lnSpcReduction="10000"/>
            </a:bodyPr>
            <a:lstStyle/>
            <a:p>
              <a:pPr algn="ctr"/>
              <a:r>
                <a:rPr lang="en-US" dirty="0"/>
                <a:t>Choose Final State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9E153BC-8ADE-42E4-AFC8-2EA4B13AF3AD}"/>
              </a:ext>
            </a:extLst>
          </p:cNvPr>
          <p:cNvGrpSpPr>
            <a:grpSpLocks noChangeAspect="1"/>
          </p:cNvGrpSpPr>
          <p:nvPr/>
        </p:nvGrpSpPr>
        <p:grpSpPr>
          <a:xfrm>
            <a:off x="5409903" y="4163698"/>
            <a:ext cx="1366154" cy="1366154"/>
            <a:chOff x="5891087" y="2153480"/>
            <a:chExt cx="624170" cy="62417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2D7EFF0-D854-46AC-A83C-CF0E52A4AB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1087" y="2153480"/>
              <a:ext cx="624170" cy="624170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 dirty="0">
                <a:ln w="635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3932866-F98E-4BDB-8E86-0CC6BA97EAA5}"/>
                </a:ext>
              </a:extLst>
            </p:cNvPr>
            <p:cNvSpPr txBox="1"/>
            <p:nvPr/>
          </p:nvSpPr>
          <p:spPr>
            <a:xfrm>
              <a:off x="5943949" y="2301814"/>
              <a:ext cx="518446" cy="327502"/>
            </a:xfrm>
            <a:prstGeom prst="rect">
              <a:avLst/>
            </a:prstGeom>
            <a:noFill/>
          </p:spPr>
          <p:txBody>
            <a:bodyPr wrap="square" rtlCol="0">
              <a:normAutofit fontScale="85000" lnSpcReduction="10000"/>
            </a:bodyPr>
            <a:lstStyle/>
            <a:p>
              <a:pPr algn="ctr"/>
              <a:r>
                <a:rPr lang="en-US" dirty="0"/>
                <a:t>Choose Observation State</a:t>
              </a:r>
            </a:p>
          </p:txBody>
        </p:sp>
      </p:grpSp>
      <p:sp>
        <p:nvSpPr>
          <p:cNvPr id="94" name="Arc 93">
            <a:extLst>
              <a:ext uri="{FF2B5EF4-FFF2-40B4-BE49-F238E27FC236}">
                <a16:creationId xmlns:a16="http://schemas.microsoft.com/office/drawing/2014/main" id="{0D9664B8-57CF-4428-8B9D-A831D979329D}"/>
              </a:ext>
            </a:extLst>
          </p:cNvPr>
          <p:cNvSpPr/>
          <p:nvPr/>
        </p:nvSpPr>
        <p:spPr>
          <a:xfrm>
            <a:off x="6407134" y="3193768"/>
            <a:ext cx="481607" cy="1366152"/>
          </a:xfrm>
          <a:prstGeom prst="arc">
            <a:avLst>
              <a:gd name="adj1" fmla="val 16460591"/>
              <a:gd name="adj2" fmla="val 518507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c 94">
            <a:extLst>
              <a:ext uri="{FF2B5EF4-FFF2-40B4-BE49-F238E27FC236}">
                <a16:creationId xmlns:a16="http://schemas.microsoft.com/office/drawing/2014/main" id="{D90653B0-73BF-4ED0-9594-65D8EBBB3002}"/>
              </a:ext>
            </a:extLst>
          </p:cNvPr>
          <p:cNvSpPr/>
          <p:nvPr/>
        </p:nvSpPr>
        <p:spPr>
          <a:xfrm flipH="1">
            <a:off x="5303260" y="3176897"/>
            <a:ext cx="481607" cy="1366152"/>
          </a:xfrm>
          <a:prstGeom prst="arc">
            <a:avLst>
              <a:gd name="adj1" fmla="val 16460591"/>
              <a:gd name="adj2" fmla="val 5185076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116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63" y="963877"/>
            <a:ext cx="4332725" cy="493024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Baum-Welch Algorithm Cost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76031" y="604684"/>
                <a:ext cx="6616198" cy="5825613"/>
              </a:xfrm>
            </p:spPr>
            <p:txBody>
              <a:bodyPr anchor="ctr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4000" i="1" dirty="0"/>
                  <a:t>m</a:t>
                </a:r>
                <a:r>
                  <a:rPr lang="en-US" sz="4000" dirty="0"/>
                  <a:t> hidden states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4000" i="1" dirty="0"/>
                  <a:t>N</a:t>
                </a:r>
                <a:r>
                  <a:rPr lang="en-US" sz="4000" dirty="0"/>
                  <a:t> training sequences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4000" i="1" dirty="0"/>
                  <a:t>n</a:t>
                </a:r>
                <a:r>
                  <a:rPr lang="en-US" sz="4000" dirty="0"/>
                  <a:t> max length per sequence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4000" i="1" dirty="0"/>
              </a:p>
              <a:p>
                <a:pPr>
                  <a:lnSpc>
                    <a:spcPct val="100000"/>
                  </a:lnSpc>
                </a:pPr>
                <a:r>
                  <a:rPr lang="en-US" sz="4000" dirty="0"/>
                  <a:t>How many iterations are needed? </a:t>
                </a:r>
                <a:r>
                  <a:rPr lang="en-US" sz="4000" b="1" dirty="0"/>
                  <a:t>Unknown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6031" y="604684"/>
                <a:ext cx="6616198" cy="5825613"/>
              </a:xfrm>
              <a:blipFill>
                <a:blip r:embed="rId2"/>
                <a:stretch>
                  <a:fillRect l="-2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418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Some HMM 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604684"/>
            <a:ext cx="6616198" cy="5825613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en-US" sz="3800" dirty="0"/>
              <a:t>There are many HMM variants</a:t>
            </a:r>
          </a:p>
          <a:p>
            <a:r>
              <a:rPr lang="en-US" b="1" dirty="0"/>
              <a:t>N-order HMMs</a:t>
            </a:r>
            <a:r>
              <a:rPr lang="en-US" dirty="0"/>
              <a:t> – HMM depends on n previous states.</a:t>
            </a:r>
          </a:p>
          <a:p>
            <a:r>
              <a:rPr lang="en-US" b="1" dirty="0"/>
              <a:t>Input/Output HMMs </a:t>
            </a:r>
            <a:r>
              <a:rPr lang="en-US" dirty="0"/>
              <a:t>– adds a visible input node I</a:t>
            </a:r>
            <a:r>
              <a:rPr lang="en-US" baseline="-25000" dirty="0"/>
              <a:t>t</a:t>
            </a:r>
            <a:r>
              <a:rPr lang="en-US" dirty="0"/>
              <a:t> at each time t. Each hidden node and observation node at time t receives an input from I</a:t>
            </a:r>
            <a:r>
              <a:rPr lang="en-US" baseline="-25000" dirty="0"/>
              <a:t>t</a:t>
            </a:r>
            <a:r>
              <a:rPr lang="en-US" dirty="0"/>
              <a:t>.</a:t>
            </a:r>
          </a:p>
          <a:p>
            <a:r>
              <a:rPr lang="en-US" b="1" dirty="0"/>
              <a:t>Factorial HMMs</a:t>
            </a:r>
            <a:r>
              <a:rPr lang="en-US" dirty="0"/>
              <a:t> – allow multiple chains of hidden nodes.  Does not satisfy Markov property.</a:t>
            </a:r>
          </a:p>
          <a:p>
            <a:r>
              <a:rPr lang="en-US" b="1" dirty="0"/>
              <a:t>Switching Auto-Regressive HMMs (SAR-HMMs)</a:t>
            </a:r>
            <a:r>
              <a:rPr lang="en-US" dirty="0"/>
              <a:t> – Use real-valued observations that are correlated to previous observations by linear regression.</a:t>
            </a:r>
          </a:p>
          <a:p>
            <a:r>
              <a:rPr lang="en-US" b="1" dirty="0"/>
              <a:t>Kalman Filter</a:t>
            </a:r>
            <a:r>
              <a:rPr lang="en-US" dirty="0"/>
              <a:t> – HMM cousin where hidden states are continuous real values as are the observations.</a:t>
            </a:r>
          </a:p>
          <a:p>
            <a:r>
              <a:rPr lang="en-US" b="1" dirty="0"/>
              <a:t>Etc., etc.</a:t>
            </a:r>
          </a:p>
        </p:txBody>
      </p:sp>
    </p:spTree>
    <p:extLst>
      <p:ext uri="{BB962C8B-B14F-4D97-AF65-F5344CB8AC3E}">
        <p14:creationId xmlns:p14="http://schemas.microsoft.com/office/powerpoint/2010/main" val="4083790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1122363"/>
            <a:ext cx="63398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HMM Applications</a:t>
            </a:r>
          </a:p>
        </p:txBody>
      </p:sp>
    </p:spTree>
    <p:extLst>
      <p:ext uri="{BB962C8B-B14F-4D97-AF65-F5344CB8AC3E}">
        <p14:creationId xmlns:p14="http://schemas.microsoft.com/office/powerpoint/2010/main" val="1168588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What Problems HMMs Can Solve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76031" y="604684"/>
                <a:ext cx="6616198" cy="5825613"/>
              </a:xfrm>
            </p:spPr>
            <p:txBody>
              <a:bodyPr anchor="ctr"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Filtering</a:t>
                </a:r>
                <a:r>
                  <a:rPr lang="en-US" sz="2400" dirty="0"/>
                  <a:t> – given a sequence of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,</a:t>
                </a:r>
                <a:r>
                  <a:rPr lang="en-US" sz="2400" b="1" dirty="0"/>
                  <a:t> </a:t>
                </a:r>
                <a:r>
                  <a:rPr lang="en-US" sz="2400" dirty="0"/>
                  <a:t>find the most likely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i.e., 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is maximal.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b="1" dirty="0"/>
                  <a:t>Smoothing</a:t>
                </a:r>
                <a:r>
                  <a:rPr lang="en-US" sz="2400" dirty="0"/>
                  <a:t>  – given a sequence of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and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, find the most likely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i.e., 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is maximal.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b="1" dirty="0"/>
                  <a:t>Prediction</a:t>
                </a:r>
                <a:r>
                  <a:rPr lang="en-US" sz="2400" dirty="0"/>
                  <a:t> – given a sequence of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, predict the most likely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/>
                  <a:t> i.e.,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is maximal.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b="1" dirty="0"/>
                  <a:t>Classification</a:t>
                </a:r>
                <a:r>
                  <a:rPr lang="en-US" sz="2400" dirty="0"/>
                  <a:t> – classify a sequence of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by assigning a class </a:t>
                </a:r>
                <a:r>
                  <a:rPr lang="en-US" sz="2400" i="1" dirty="0"/>
                  <a:t>c</a:t>
                </a:r>
                <a:r>
                  <a:rPr lang="en-US" sz="2400" dirty="0"/>
                  <a:t> associated with the </a:t>
                </a:r>
                <a:r>
                  <a:rPr lang="en-US" sz="2400" i="1" dirty="0"/>
                  <a:t>HMM</a:t>
                </a:r>
                <a:r>
                  <a:rPr lang="en-US" sz="2400" i="1" baseline="-25000" dirty="0"/>
                  <a:t>c</a:t>
                </a:r>
                <a:r>
                  <a:rPr lang="en-US" sz="2400" i="1" dirty="0"/>
                  <a:t> </a:t>
                </a:r>
                <a:r>
                  <a:rPr lang="en-US" sz="2400" dirty="0"/>
                  <a:t>that computes the highest probability of generating the sequence.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b="1" dirty="0"/>
                  <a:t>Explanation </a:t>
                </a:r>
                <a:r>
                  <a:rPr lang="en-US" sz="2400" dirty="0"/>
                  <a:t>– Given a a sequence of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, find a sequence of hidden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that best explains the observations.</a:t>
                </a:r>
                <a:endParaRPr lang="en-US" sz="24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6031" y="604684"/>
                <a:ext cx="6616198" cy="5825613"/>
              </a:xfrm>
              <a:blipFill>
                <a:blip r:embed="rId2"/>
                <a:stretch>
                  <a:fillRect l="-1381" t="-1360" b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673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Some Real HMM Application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604684"/>
            <a:ext cx="6616198" cy="5825613"/>
          </a:xfrm>
        </p:spPr>
        <p:txBody>
          <a:bodyPr anchor="ctr">
            <a:normAutofit/>
          </a:bodyPr>
          <a:lstStyle/>
          <a:p>
            <a:r>
              <a:rPr lang="en-US" b="1" dirty="0"/>
              <a:t>Computational Finance</a:t>
            </a:r>
          </a:p>
          <a:p>
            <a:r>
              <a:rPr lang="en-US" b="1" dirty="0"/>
              <a:t>Speech Recognition e.g., Siri</a:t>
            </a:r>
          </a:p>
          <a:p>
            <a:r>
              <a:rPr lang="en-US" b="1" dirty="0"/>
              <a:t>Speech Synthesis</a:t>
            </a:r>
          </a:p>
          <a:p>
            <a:r>
              <a:rPr lang="en-US" b="1" dirty="0"/>
              <a:t>Part-of-Speech Tagging</a:t>
            </a:r>
          </a:p>
          <a:p>
            <a:r>
              <a:rPr lang="en-US" b="1" dirty="0"/>
              <a:t>Protein Folding</a:t>
            </a:r>
          </a:p>
          <a:p>
            <a:r>
              <a:rPr lang="en-US" b="1" dirty="0"/>
              <a:t>Single-molecule kinetic analysis</a:t>
            </a:r>
          </a:p>
          <a:p>
            <a:r>
              <a:rPr lang="en-US" b="1" dirty="0"/>
              <a:t>Target tracking (Kalman filter)</a:t>
            </a:r>
          </a:p>
          <a:p>
            <a:r>
              <a:rPr lang="en-US" b="1" dirty="0"/>
              <a:t>etc., etc.</a:t>
            </a:r>
          </a:p>
          <a:p>
            <a:pPr marL="0" indent="0">
              <a:buNone/>
            </a:pPr>
            <a:r>
              <a:rPr lang="en-US" sz="1400" b="1" dirty="0"/>
              <a:t>Sources: </a:t>
            </a:r>
          </a:p>
          <a:p>
            <a:pPr marL="0" indent="0">
              <a:buNone/>
            </a:pPr>
            <a:r>
              <a:rPr lang="en-US" sz="1200" b="1" dirty="0"/>
              <a:t>“The Master Algorithm: How the Quest for the Ultimate Learning Machine Will Remake Our World”,  Pedro Domingos, 2015.</a:t>
            </a:r>
          </a:p>
          <a:p>
            <a:pPr marL="0" indent="0">
              <a:buNone/>
            </a:pPr>
            <a:r>
              <a:rPr lang="en-US" sz="1200" b="1" dirty="0"/>
              <a:t>https://en.wikipedia.org/wiki/Hidden_Markov_model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95339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F4654D2-267B-4C6A-A4FA-58AC56C13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Classifying an Observation Sequence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48FC48A-F998-45FE-B487-B79919597B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4441"/>
                <a:ext cx="10515600" cy="305617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u="sng" dirty="0"/>
                  <a:t>Approach 1</a:t>
                </a:r>
                <a:r>
                  <a:rPr lang="en-US" dirty="0"/>
                  <a:t>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Train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HMM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each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C.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Given observation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Classify sequence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48FC48A-F998-45FE-B487-B79919597B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4441"/>
                <a:ext cx="10515600" cy="3056172"/>
              </a:xfrm>
              <a:blipFill>
                <a:blip r:embed="rId2"/>
                <a:stretch>
                  <a:fillRect l="-1217" t="-1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2792C65-7ACE-4439-990E-99B902412686}"/>
              </a:ext>
            </a:extLst>
          </p:cNvPr>
          <p:cNvSpPr txBox="1"/>
          <p:nvPr/>
        </p:nvSpPr>
        <p:spPr>
          <a:xfrm>
            <a:off x="7659580" y="6145941"/>
            <a:ext cx="411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</a:t>
            </a:r>
            <a:r>
              <a:rPr lang="en-US" sz="1000" dirty="0"/>
              <a:t>adapted from lecture slides Sarah Finney, “CS181: Intelligent Machines Perception, Learning and Uncertainty”, 2009, Harvard University.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542072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402C80C-C96A-4FFA-BE4A-5B2847E6C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Classifying an Observation Sequence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3FD511B-B417-4B37-A5D2-826462C0D5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48949"/>
                <a:ext cx="10413733" cy="427722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u="sng" dirty="0"/>
                  <a:t>Approach 2</a:t>
                </a:r>
                <a:r>
                  <a:rPr lang="en-US" dirty="0"/>
                  <a:t>: Weight probabilities by prior probabilities for each class.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Compute prior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each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C.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Train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HMM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each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C.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Given observation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compute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>
                    <a:latin typeface="Cambria Math" panose="02040503050406030204" pitchFamily="18" charset="0"/>
                  </a:rPr>
                  <a:t>(by Bayes’ rule)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		     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has no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                                                                                                           effect on max)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Classify sequence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3FD511B-B417-4B37-A5D2-826462C0D5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48949"/>
                <a:ext cx="10413733" cy="4277226"/>
              </a:xfrm>
              <a:blipFill>
                <a:blip r:embed="rId2"/>
                <a:stretch>
                  <a:fillRect l="-1054" t="-2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370F35F-6084-40FB-AD40-97E131E3D56D}"/>
              </a:ext>
            </a:extLst>
          </p:cNvPr>
          <p:cNvSpPr txBox="1"/>
          <p:nvPr/>
        </p:nvSpPr>
        <p:spPr>
          <a:xfrm>
            <a:off x="7760047" y="6137850"/>
            <a:ext cx="411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</a:t>
            </a:r>
            <a:r>
              <a:rPr lang="en-US" sz="1000" dirty="0"/>
              <a:t>adapted from lecture slides Sarah Finney, “CS181: Intelligent Machines Perception, Learning and Uncertainty”, 2009, Harvard University.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92452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Application Example: Word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165" y="1972596"/>
            <a:ext cx="6616198" cy="2912807"/>
          </a:xfrm>
        </p:spPr>
        <p:txBody>
          <a:bodyPr anchor="ctr">
            <a:normAutofit/>
          </a:bodyPr>
          <a:lstStyle/>
          <a:p>
            <a:r>
              <a:rPr lang="en-US" dirty="0"/>
              <a:t>Train a separate HMM for each word.</a:t>
            </a:r>
          </a:p>
          <a:p>
            <a:r>
              <a:rPr lang="en-US" dirty="0"/>
              <a:t>Represent a word as a sequence of phonemes (hidden states)</a:t>
            </a:r>
          </a:p>
          <a:p>
            <a:r>
              <a:rPr lang="en-US" dirty="0"/>
              <a:t>Represent observations as frequency vectors.</a:t>
            </a:r>
          </a:p>
        </p:txBody>
      </p:sp>
    </p:spTree>
    <p:extLst>
      <p:ext uri="{BB962C8B-B14F-4D97-AF65-F5344CB8AC3E}">
        <p14:creationId xmlns:p14="http://schemas.microsoft.com/office/powerpoint/2010/main" val="30575637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Application Example: Word Recognition (2)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689BDB-3D7C-41EC-9A5D-D2C2F4548BA1}"/>
              </a:ext>
            </a:extLst>
          </p:cNvPr>
          <p:cNvSpPr txBox="1"/>
          <p:nvPr/>
        </p:nvSpPr>
        <p:spPr>
          <a:xfrm>
            <a:off x="4976031" y="3356745"/>
            <a:ext cx="3560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 Observation Sequence: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67272D0-E351-4B1C-8465-84F5DC0F1CD5}"/>
              </a:ext>
            </a:extLst>
          </p:cNvPr>
          <p:cNvGrpSpPr/>
          <p:nvPr/>
        </p:nvGrpSpPr>
        <p:grpSpPr>
          <a:xfrm>
            <a:off x="5974004" y="4996967"/>
            <a:ext cx="624170" cy="624170"/>
            <a:chOff x="5891087" y="2153480"/>
            <a:chExt cx="624170" cy="62417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ED26F65-3A18-4241-A23C-26B8A167F6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1087" y="2153480"/>
              <a:ext cx="624170" cy="624170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635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3F7F02F-4400-450A-B145-A9CFA184E5F3}"/>
                </a:ext>
              </a:extLst>
            </p:cNvPr>
            <p:cNvSpPr txBox="1"/>
            <p:nvPr/>
          </p:nvSpPr>
          <p:spPr>
            <a:xfrm>
              <a:off x="5977778" y="2269850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“t”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349BACE-E99A-46E4-93CE-F92606CE86B9}"/>
              </a:ext>
            </a:extLst>
          </p:cNvPr>
          <p:cNvGrpSpPr/>
          <p:nvPr/>
        </p:nvGrpSpPr>
        <p:grpSpPr>
          <a:xfrm>
            <a:off x="5978945" y="3978149"/>
            <a:ext cx="624170" cy="624170"/>
            <a:chOff x="5891087" y="2153480"/>
            <a:chExt cx="624170" cy="62417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3CC632D-5DF3-4ADA-A532-F223D39840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1087" y="2153480"/>
              <a:ext cx="624170" cy="624170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635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62EA02B-29E8-4DF9-9653-6824D9D87AC9}"/>
                </a:ext>
              </a:extLst>
            </p:cNvPr>
            <p:cNvSpPr txBox="1"/>
            <p:nvPr/>
          </p:nvSpPr>
          <p:spPr>
            <a:xfrm>
              <a:off x="6094080" y="229027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5FF9F0E-EB68-4015-9BD0-3D2E5FA66D56}"/>
              </a:ext>
            </a:extLst>
          </p:cNvPr>
          <p:cNvGrpSpPr/>
          <p:nvPr/>
        </p:nvGrpSpPr>
        <p:grpSpPr>
          <a:xfrm>
            <a:off x="7066780" y="3978149"/>
            <a:ext cx="624170" cy="624170"/>
            <a:chOff x="5891087" y="2153480"/>
            <a:chExt cx="624170" cy="62417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E453DE8-A0A7-4E66-A6C6-666577D3BB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1087" y="2153480"/>
              <a:ext cx="624170" cy="624170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635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FF735D3-F86D-4EC5-A523-07F7B9DE98F7}"/>
                </a:ext>
              </a:extLst>
            </p:cNvPr>
            <p:cNvSpPr txBox="1"/>
            <p:nvPr/>
          </p:nvSpPr>
          <p:spPr>
            <a:xfrm>
              <a:off x="6013811" y="2280497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ae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922915-1D10-4FEC-83C5-2C56834E935F}"/>
              </a:ext>
            </a:extLst>
          </p:cNvPr>
          <p:cNvCxnSpPr>
            <a:cxnSpLocks/>
          </p:cNvCxnSpPr>
          <p:nvPr/>
        </p:nvCxnSpPr>
        <p:spPr>
          <a:xfrm>
            <a:off x="6603117" y="4290234"/>
            <a:ext cx="4636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F4D2B6-F57F-43D5-A6C6-92D0E759C002}"/>
              </a:ext>
            </a:extLst>
          </p:cNvPr>
          <p:cNvCxnSpPr>
            <a:cxnSpLocks/>
          </p:cNvCxnSpPr>
          <p:nvPr/>
        </p:nvCxnSpPr>
        <p:spPr>
          <a:xfrm>
            <a:off x="6285860" y="4602319"/>
            <a:ext cx="10341" cy="3929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A64EF8D-9131-4BB4-B82D-23A5A38BAC49}"/>
              </a:ext>
            </a:extLst>
          </p:cNvPr>
          <p:cNvGrpSpPr/>
          <p:nvPr/>
        </p:nvGrpSpPr>
        <p:grpSpPr>
          <a:xfrm>
            <a:off x="7066780" y="4996967"/>
            <a:ext cx="643516" cy="624170"/>
            <a:chOff x="5891087" y="2153480"/>
            <a:chExt cx="643516" cy="624170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96B0D60-B312-476B-9CA9-BDD1A7334C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1087" y="2153480"/>
              <a:ext cx="624170" cy="624170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635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8431D56-3F04-483F-9AD8-0B544B4A3532}"/>
                </a:ext>
              </a:extLst>
            </p:cNvPr>
            <p:cNvSpPr txBox="1"/>
            <p:nvPr/>
          </p:nvSpPr>
          <p:spPr>
            <a:xfrm>
              <a:off x="5945724" y="2281734"/>
              <a:ext cx="5888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“ay”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2E5065-C88E-452E-A6E9-D36FAB72B5AB}"/>
              </a:ext>
            </a:extLst>
          </p:cNvPr>
          <p:cNvCxnSpPr>
            <a:cxnSpLocks/>
          </p:cNvCxnSpPr>
          <p:nvPr/>
        </p:nvCxnSpPr>
        <p:spPr>
          <a:xfrm>
            <a:off x="7378636" y="4605659"/>
            <a:ext cx="10341" cy="3929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810E758-5598-4101-A204-960C2FB79428}"/>
              </a:ext>
            </a:extLst>
          </p:cNvPr>
          <p:cNvGrpSpPr/>
          <p:nvPr/>
        </p:nvGrpSpPr>
        <p:grpSpPr>
          <a:xfrm>
            <a:off x="8140901" y="3991084"/>
            <a:ext cx="624170" cy="624170"/>
            <a:chOff x="5891087" y="2153480"/>
            <a:chExt cx="624170" cy="62417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08632DF-2744-49B6-988C-622BB58082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1087" y="2153480"/>
              <a:ext cx="624170" cy="624170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635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5D2178B-DB60-435D-9486-4B97F6BD6283}"/>
                </a:ext>
              </a:extLst>
            </p:cNvPr>
            <p:cNvSpPr txBox="1"/>
            <p:nvPr/>
          </p:nvSpPr>
          <p:spPr>
            <a:xfrm>
              <a:off x="6002768" y="2267801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ae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81ADE72-E960-4458-AEAC-8443554BB10E}"/>
              </a:ext>
            </a:extLst>
          </p:cNvPr>
          <p:cNvCxnSpPr>
            <a:cxnSpLocks/>
          </p:cNvCxnSpPr>
          <p:nvPr/>
        </p:nvCxnSpPr>
        <p:spPr>
          <a:xfrm>
            <a:off x="7677238" y="4303169"/>
            <a:ext cx="4636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3849B2-8598-4C6D-B07F-34923C49F218}"/>
              </a:ext>
            </a:extLst>
          </p:cNvPr>
          <p:cNvGrpSpPr/>
          <p:nvPr/>
        </p:nvGrpSpPr>
        <p:grpSpPr>
          <a:xfrm>
            <a:off x="8140901" y="5009902"/>
            <a:ext cx="624170" cy="624170"/>
            <a:chOff x="5891087" y="2153480"/>
            <a:chExt cx="624170" cy="62417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D5F5692-1490-442D-A875-2EFE095D3E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1087" y="2153480"/>
              <a:ext cx="624170" cy="624170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635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D6270F2-3F9C-4287-9C23-76A103D2CEBB}"/>
                </a:ext>
              </a:extLst>
            </p:cNvPr>
            <p:cNvSpPr txBox="1"/>
            <p:nvPr/>
          </p:nvSpPr>
          <p:spPr>
            <a:xfrm>
              <a:off x="6120918" y="227707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89A797-5AE8-475D-BA43-FAFCFA5BAF8B}"/>
              </a:ext>
            </a:extLst>
          </p:cNvPr>
          <p:cNvCxnSpPr>
            <a:cxnSpLocks/>
          </p:cNvCxnSpPr>
          <p:nvPr/>
        </p:nvCxnSpPr>
        <p:spPr>
          <a:xfrm>
            <a:off x="8452757" y="4618594"/>
            <a:ext cx="10341" cy="3929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D75F30-EE24-4D4F-8F39-FFE2FC634943}"/>
              </a:ext>
            </a:extLst>
          </p:cNvPr>
          <p:cNvGrpSpPr/>
          <p:nvPr/>
        </p:nvGrpSpPr>
        <p:grpSpPr>
          <a:xfrm>
            <a:off x="8763949" y="2215242"/>
            <a:ext cx="624170" cy="624170"/>
            <a:chOff x="5891087" y="2153480"/>
            <a:chExt cx="624170" cy="62417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42E00A7-168E-407B-9A21-7D45629F4C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1087" y="2153480"/>
              <a:ext cx="624170" cy="624170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635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0C8E45E-EA2E-460A-816F-DC52F3F89C5C}"/>
                </a:ext>
              </a:extLst>
            </p:cNvPr>
            <p:cNvSpPr txBox="1"/>
            <p:nvPr/>
          </p:nvSpPr>
          <p:spPr>
            <a:xfrm>
              <a:off x="6033587" y="228049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bl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1123A58-1A05-4B17-8E8E-32D6C522F85E}"/>
              </a:ext>
            </a:extLst>
          </p:cNvPr>
          <p:cNvCxnSpPr>
            <a:cxnSpLocks/>
          </p:cNvCxnSpPr>
          <p:nvPr/>
        </p:nvCxnSpPr>
        <p:spPr>
          <a:xfrm>
            <a:off x="8761242" y="4290234"/>
            <a:ext cx="4636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D5733E-D361-44DF-9452-86B286B2AC00}"/>
              </a:ext>
            </a:extLst>
          </p:cNvPr>
          <p:cNvGrpSpPr/>
          <p:nvPr/>
        </p:nvGrpSpPr>
        <p:grpSpPr>
          <a:xfrm>
            <a:off x="9224905" y="4996967"/>
            <a:ext cx="670376" cy="624170"/>
            <a:chOff x="5891087" y="2153480"/>
            <a:chExt cx="670376" cy="62417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4182798-008D-4D5F-8607-6DD95176E3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1087" y="2153480"/>
              <a:ext cx="624170" cy="624170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635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E04AF68-52F0-4B2A-B363-A57C2B74D161}"/>
                </a:ext>
              </a:extLst>
            </p:cNvPr>
            <p:cNvSpPr txBox="1"/>
            <p:nvPr/>
          </p:nvSpPr>
          <p:spPr>
            <a:xfrm>
              <a:off x="5891087" y="2267441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“bul”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FD9CF4-AF29-4529-84E1-1221245DCEEF}"/>
              </a:ext>
            </a:extLst>
          </p:cNvPr>
          <p:cNvCxnSpPr>
            <a:cxnSpLocks/>
          </p:cNvCxnSpPr>
          <p:nvPr/>
        </p:nvCxnSpPr>
        <p:spPr>
          <a:xfrm>
            <a:off x="9536761" y="4605659"/>
            <a:ext cx="10341" cy="3929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4AF109-A7B9-4D82-88EF-E7A3DC676613}"/>
              </a:ext>
            </a:extLst>
          </p:cNvPr>
          <p:cNvCxnSpPr>
            <a:cxnSpLocks/>
          </p:cNvCxnSpPr>
          <p:nvPr/>
        </p:nvCxnSpPr>
        <p:spPr>
          <a:xfrm>
            <a:off x="9849075" y="4289832"/>
            <a:ext cx="4636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7364F9-BE6C-43CE-87A4-2B1E18232DDA}"/>
              </a:ext>
            </a:extLst>
          </p:cNvPr>
          <p:cNvSpPr txBox="1"/>
          <p:nvPr/>
        </p:nvSpPr>
        <p:spPr>
          <a:xfrm>
            <a:off x="10423737" y="4383309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. . 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BB71C9-5216-4D2D-9787-7295B6E696DA}"/>
              </a:ext>
            </a:extLst>
          </p:cNvPr>
          <p:cNvSpPr/>
          <p:nvPr/>
        </p:nvSpPr>
        <p:spPr>
          <a:xfrm>
            <a:off x="8154389" y="5113337"/>
            <a:ext cx="588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“ay”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ECE355-3433-4FD2-B88C-DA2B97EDDF9B}"/>
              </a:ext>
            </a:extLst>
          </p:cNvPr>
          <p:cNvSpPr txBox="1"/>
          <p:nvPr/>
        </p:nvSpPr>
        <p:spPr>
          <a:xfrm>
            <a:off x="4789210" y="410516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Phoneme: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560CB95-44DC-4078-A553-3F461531064D}"/>
              </a:ext>
            </a:extLst>
          </p:cNvPr>
          <p:cNvSpPr txBox="1"/>
          <p:nvPr/>
        </p:nvSpPr>
        <p:spPr>
          <a:xfrm>
            <a:off x="4921849" y="512522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Sound: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2DEBD9-FDB5-4531-9CC5-7B6DBA2D6530}"/>
              </a:ext>
            </a:extLst>
          </p:cNvPr>
          <p:cNvSpPr txBox="1"/>
          <p:nvPr/>
        </p:nvSpPr>
        <p:spPr>
          <a:xfrm>
            <a:off x="5024393" y="982495"/>
            <a:ext cx="2126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 Word Model: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FD351FE-D918-4E0D-848A-7FFA80D8BC5D}"/>
              </a:ext>
            </a:extLst>
          </p:cNvPr>
          <p:cNvGrpSpPr/>
          <p:nvPr/>
        </p:nvGrpSpPr>
        <p:grpSpPr>
          <a:xfrm>
            <a:off x="6621611" y="2205863"/>
            <a:ext cx="624170" cy="624170"/>
            <a:chOff x="5891087" y="2153480"/>
            <a:chExt cx="624170" cy="62417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448B49F-F904-4BF2-9CC9-C484AF1BCE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1087" y="2153480"/>
              <a:ext cx="624170" cy="624170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635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5DB69BB-AC56-458F-8256-BCAB2E6CA426}"/>
                </a:ext>
              </a:extLst>
            </p:cNvPr>
            <p:cNvSpPr txBox="1"/>
            <p:nvPr/>
          </p:nvSpPr>
          <p:spPr>
            <a:xfrm>
              <a:off x="6094080" y="229027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E820682-579A-4022-B5C8-663A89B9F6CF}"/>
              </a:ext>
            </a:extLst>
          </p:cNvPr>
          <p:cNvGrpSpPr/>
          <p:nvPr/>
        </p:nvGrpSpPr>
        <p:grpSpPr>
          <a:xfrm>
            <a:off x="7709446" y="2205863"/>
            <a:ext cx="624170" cy="624170"/>
            <a:chOff x="5891087" y="2153480"/>
            <a:chExt cx="624170" cy="62417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59F3B0B-933B-4011-A61F-708364115E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1087" y="2153480"/>
              <a:ext cx="624170" cy="624170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635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8DE5082-8178-4C7D-945F-2E05DBC27072}"/>
                </a:ext>
              </a:extLst>
            </p:cNvPr>
            <p:cNvSpPr txBox="1"/>
            <p:nvPr/>
          </p:nvSpPr>
          <p:spPr>
            <a:xfrm>
              <a:off x="6013811" y="2280497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ae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3113292-26A5-477E-88A6-F266B01902BB}"/>
              </a:ext>
            </a:extLst>
          </p:cNvPr>
          <p:cNvCxnSpPr>
            <a:cxnSpLocks/>
          </p:cNvCxnSpPr>
          <p:nvPr/>
        </p:nvCxnSpPr>
        <p:spPr>
          <a:xfrm>
            <a:off x="7245783" y="2517948"/>
            <a:ext cx="4636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19B46CF-7C77-4D50-B256-328B705EC9CF}"/>
              </a:ext>
            </a:extLst>
          </p:cNvPr>
          <p:cNvCxnSpPr>
            <a:cxnSpLocks/>
          </p:cNvCxnSpPr>
          <p:nvPr/>
        </p:nvCxnSpPr>
        <p:spPr>
          <a:xfrm>
            <a:off x="8319904" y="2530883"/>
            <a:ext cx="4636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D1C44B3-BFD5-467A-8179-CDE150680CA4}"/>
              </a:ext>
            </a:extLst>
          </p:cNvPr>
          <p:cNvGrpSpPr/>
          <p:nvPr/>
        </p:nvGrpSpPr>
        <p:grpSpPr>
          <a:xfrm>
            <a:off x="9224905" y="3987528"/>
            <a:ext cx="624170" cy="624170"/>
            <a:chOff x="5891087" y="2153480"/>
            <a:chExt cx="624170" cy="62417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21E6C53-10B4-49DE-A271-5502715003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1087" y="2153480"/>
              <a:ext cx="624170" cy="624170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635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FCD6FE4-236A-4608-8849-ADCD59180B20}"/>
                </a:ext>
              </a:extLst>
            </p:cNvPr>
            <p:cNvSpPr txBox="1"/>
            <p:nvPr/>
          </p:nvSpPr>
          <p:spPr>
            <a:xfrm>
              <a:off x="6033587" y="228049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bl</a:t>
              </a:r>
            </a:p>
          </p:txBody>
        </p:sp>
      </p:grpSp>
      <p:sp>
        <p:nvSpPr>
          <p:cNvPr id="27" name="Arc 26">
            <a:extLst>
              <a:ext uri="{FF2B5EF4-FFF2-40B4-BE49-F238E27FC236}">
                <a16:creationId xmlns:a16="http://schemas.microsoft.com/office/drawing/2014/main" id="{DDB36D2A-E72F-47A5-AF96-8E319EB2D40D}"/>
              </a:ext>
            </a:extLst>
          </p:cNvPr>
          <p:cNvSpPr/>
          <p:nvPr/>
        </p:nvSpPr>
        <p:spPr>
          <a:xfrm>
            <a:off x="6742336" y="1723877"/>
            <a:ext cx="343878" cy="491365"/>
          </a:xfrm>
          <a:prstGeom prst="arc">
            <a:avLst>
              <a:gd name="adj1" fmla="val 5400000"/>
              <a:gd name="adj2" fmla="val 4494498"/>
            </a:avLst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E146717D-2709-441C-BF9D-3D1B8249F745}"/>
              </a:ext>
            </a:extLst>
          </p:cNvPr>
          <p:cNvSpPr/>
          <p:nvPr/>
        </p:nvSpPr>
        <p:spPr>
          <a:xfrm>
            <a:off x="7829012" y="1721109"/>
            <a:ext cx="343878" cy="491365"/>
          </a:xfrm>
          <a:prstGeom prst="arc">
            <a:avLst>
              <a:gd name="adj1" fmla="val 5400000"/>
              <a:gd name="adj2" fmla="val 4494498"/>
            </a:avLst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2EBA5D8B-0AD7-4F01-8A3E-D44C9C9933BB}"/>
              </a:ext>
            </a:extLst>
          </p:cNvPr>
          <p:cNvSpPr/>
          <p:nvPr/>
        </p:nvSpPr>
        <p:spPr>
          <a:xfrm>
            <a:off x="8869217" y="1699541"/>
            <a:ext cx="343878" cy="491365"/>
          </a:xfrm>
          <a:prstGeom prst="arc">
            <a:avLst>
              <a:gd name="adj1" fmla="val 5400000"/>
              <a:gd name="adj2" fmla="val 4494498"/>
            </a:avLst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EB19169-1332-49F0-84B1-E8E62C389166}"/>
              </a:ext>
            </a:extLst>
          </p:cNvPr>
          <p:cNvCxnSpPr>
            <a:cxnSpLocks/>
          </p:cNvCxnSpPr>
          <p:nvPr/>
        </p:nvCxnSpPr>
        <p:spPr>
          <a:xfrm>
            <a:off x="6181938" y="2507082"/>
            <a:ext cx="4636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7881C88-3B59-4044-AC71-C0C9622894EB}"/>
              </a:ext>
            </a:extLst>
          </p:cNvPr>
          <p:cNvCxnSpPr>
            <a:cxnSpLocks/>
          </p:cNvCxnSpPr>
          <p:nvPr/>
        </p:nvCxnSpPr>
        <p:spPr>
          <a:xfrm>
            <a:off x="9388119" y="2526925"/>
            <a:ext cx="4636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115DBD7-8189-47EB-B515-9264D7793A14}"/>
              </a:ext>
            </a:extLst>
          </p:cNvPr>
          <p:cNvGrpSpPr/>
          <p:nvPr/>
        </p:nvGrpSpPr>
        <p:grpSpPr>
          <a:xfrm>
            <a:off x="5533776" y="2215242"/>
            <a:ext cx="646076" cy="624170"/>
            <a:chOff x="5891087" y="2153480"/>
            <a:chExt cx="646076" cy="62417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1E84108-2CB6-4B39-BD1B-8019DF7DBF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1087" y="2153480"/>
              <a:ext cx="624170" cy="624170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635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CD1B8BF-7483-4B82-989D-BEEF511691F5}"/>
                </a:ext>
              </a:extLst>
            </p:cNvPr>
            <p:cNvSpPr txBox="1"/>
            <p:nvPr/>
          </p:nvSpPr>
          <p:spPr>
            <a:xfrm>
              <a:off x="5923469" y="2263869"/>
              <a:ext cx="613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CC45855-C085-4B09-9449-B0349AB95326}"/>
              </a:ext>
            </a:extLst>
          </p:cNvPr>
          <p:cNvGrpSpPr/>
          <p:nvPr/>
        </p:nvGrpSpPr>
        <p:grpSpPr>
          <a:xfrm>
            <a:off x="9849075" y="2194997"/>
            <a:ext cx="624170" cy="624170"/>
            <a:chOff x="5891087" y="2153480"/>
            <a:chExt cx="624170" cy="62417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D146B4B-16ED-47D2-8654-5714F017C4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1087" y="2153480"/>
              <a:ext cx="624170" cy="624170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635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CEA2CC7-892A-430B-A43D-DE6D0D080954}"/>
                </a:ext>
              </a:extLst>
            </p:cNvPr>
            <p:cNvSpPr txBox="1"/>
            <p:nvPr/>
          </p:nvSpPr>
          <p:spPr>
            <a:xfrm>
              <a:off x="5923469" y="2263869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41659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ADF4594-0636-4026-AC5A-72C6C323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494" y="641958"/>
            <a:ext cx="3494362" cy="230092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Application Example: Tracking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46EE7B8-63F6-4489-87F7-9C453F51A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288" y="792926"/>
            <a:ext cx="6573218" cy="1998985"/>
          </a:xfrm>
        </p:spPr>
        <p:txBody>
          <a:bodyPr anchor="ctr">
            <a:noAutofit/>
          </a:bodyPr>
          <a:lstStyle/>
          <a:p>
            <a:r>
              <a:rPr lang="en-US" sz="1800" dirty="0"/>
              <a:t>Suppose we want to track the movement of a mouse in a set of connected rooms.</a:t>
            </a:r>
          </a:p>
          <a:p>
            <a:r>
              <a:rPr lang="en-US" sz="1800" dirty="0"/>
              <a:t>There are microphones in each room that can detect various sounds like: “squeak”, “scurry”, “crunch”.</a:t>
            </a:r>
          </a:p>
          <a:p>
            <a:r>
              <a:rPr lang="en-US" sz="1800" dirty="0"/>
              <a:t>The microphones don’t always pick up a sound and may detect sounds in other rooms.</a:t>
            </a:r>
          </a:p>
          <a:p>
            <a:r>
              <a:rPr lang="en-US" sz="1800" dirty="0"/>
              <a:t>Use filtering, smoothing and prediction to estimate where the mouse is, what it is doing and where it will go next.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D3AF1D-AC02-4BD9-9EBF-6278A775BE64}"/>
              </a:ext>
            </a:extLst>
          </p:cNvPr>
          <p:cNvSpPr txBox="1"/>
          <p:nvPr/>
        </p:nvSpPr>
        <p:spPr>
          <a:xfrm>
            <a:off x="7185071" y="6137849"/>
            <a:ext cx="4680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</a:t>
            </a:r>
            <a:r>
              <a:rPr lang="en-US" sz="1000" dirty="0"/>
              <a:t>adapted from course notes, Avi Pfeffer; Revised by David Parkes, “CS181: Intelligent Machines Perception, Learning and Uncertainty”, 2011, Harvard University.</a:t>
            </a:r>
            <a:endParaRPr lang="en-US" sz="10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E577AD8-845F-4F1B-B871-3AC29052C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407" y="3271937"/>
            <a:ext cx="7214765" cy="276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963877"/>
            <a:ext cx="3494362" cy="274320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Contents: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3482" y="1642533"/>
            <a:ext cx="6377769" cy="4251590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400" dirty="0"/>
              <a:t>Introducing Hidden Markov Models (HMMs)</a:t>
            </a:r>
          </a:p>
          <a:p>
            <a:r>
              <a:rPr lang="en-US" sz="2400" dirty="0"/>
              <a:t>Some Probability Preliminaries</a:t>
            </a:r>
          </a:p>
          <a:p>
            <a:r>
              <a:rPr lang="en-US" sz="2400" dirty="0"/>
              <a:t>HMM Algorithms</a:t>
            </a:r>
          </a:p>
          <a:p>
            <a:r>
              <a:rPr lang="en-US" sz="2400" dirty="0"/>
              <a:t>HMM Applications</a:t>
            </a:r>
          </a:p>
          <a:p>
            <a:r>
              <a:rPr lang="en-US" sz="2400" dirty="0"/>
              <a:t>Training HMMs: Baum-Welch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Maybe Next Time:</a:t>
            </a:r>
          </a:p>
          <a:p>
            <a:r>
              <a:rPr lang="en-US" sz="2400" i="1" dirty="0"/>
              <a:t>Computing Belief States</a:t>
            </a:r>
          </a:p>
          <a:p>
            <a:r>
              <a:rPr lang="en-US" sz="2400" i="1" dirty="0"/>
              <a:t>The Backward-Forward Algorithm</a:t>
            </a:r>
          </a:p>
          <a:p>
            <a:r>
              <a:rPr lang="en-US" sz="2400" i="1" dirty="0"/>
              <a:t>The Viterbi Algorithm</a:t>
            </a:r>
          </a:p>
          <a:p>
            <a:r>
              <a:rPr lang="en-US" sz="2400" i="1" dirty="0"/>
              <a:t>The Baum-Welch Algorithm</a:t>
            </a:r>
          </a:p>
          <a:p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D998E0-2354-4A21-AC47-5421482755C0}"/>
              </a:ext>
            </a:extLst>
          </p:cNvPr>
          <p:cNvCxnSpPr/>
          <p:nvPr/>
        </p:nvCxnSpPr>
        <p:spPr>
          <a:xfrm>
            <a:off x="5197886" y="3429000"/>
            <a:ext cx="5673687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7643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ADF4594-0636-4026-AC5A-72C6C323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493" y="641958"/>
            <a:ext cx="9775631" cy="7131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Application Example: Spam “Deobfuscation”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56097E-9633-4AB8-9C6B-544E7AE6457D}"/>
              </a:ext>
            </a:extLst>
          </p:cNvPr>
          <p:cNvSpPr txBox="1"/>
          <p:nvPr/>
        </p:nvSpPr>
        <p:spPr>
          <a:xfrm>
            <a:off x="7760047" y="6137850"/>
            <a:ext cx="411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</a:t>
            </a:r>
            <a:r>
              <a:rPr lang="en-US" sz="1000" dirty="0"/>
              <a:t>adapted from lecture slides Sarah Finney, “CS181: Intelligent Machines Perception, Learning and Uncertainty”, 2009, Harvard University.</a:t>
            </a:r>
            <a:endParaRPr lang="en-US" sz="1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344B5-C6AE-4AF1-BEDA-79911A36D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501" y="1461743"/>
            <a:ext cx="7193613" cy="424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387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ADF4594-0636-4026-AC5A-72C6C323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493" y="641958"/>
            <a:ext cx="9775631" cy="7131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Application Example: Spam “Deobfuscation”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56097E-9633-4AB8-9C6B-544E7AE6457D}"/>
              </a:ext>
            </a:extLst>
          </p:cNvPr>
          <p:cNvSpPr txBox="1"/>
          <p:nvPr/>
        </p:nvSpPr>
        <p:spPr>
          <a:xfrm>
            <a:off x="7760047" y="6137850"/>
            <a:ext cx="411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</a:t>
            </a:r>
            <a:r>
              <a:rPr lang="en-US" sz="1000" dirty="0"/>
              <a:t>adapted from lecture slides Sarah Finney, “CS181: Intelligent Machines Perception, Learning and Uncertainty”, 2009, Harvard University.</a:t>
            </a:r>
            <a:endParaRPr lang="en-US" sz="1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344B5-C6AE-4AF1-BEDA-79911A36D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694" y="1450726"/>
            <a:ext cx="7236915" cy="43882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BD3C7B0-49D2-4FB3-BE91-00E0E2B12D30}"/>
                  </a:ext>
                </a:extLst>
              </p14:cNvPr>
              <p14:cNvContentPartPr/>
              <p14:nvPr/>
            </p14:nvContentPartPr>
            <p14:xfrm>
              <a:off x="2390370" y="4381764"/>
              <a:ext cx="2257560" cy="47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BD3C7B0-49D2-4FB3-BE91-00E0E2B12D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0730" y="4202124"/>
                <a:ext cx="243720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25538E-A6CF-491C-9A68-F26171F73006}"/>
                  </a:ext>
                </a:extLst>
              </p14:cNvPr>
              <p14:cNvContentPartPr/>
              <p14:nvPr/>
            </p14:nvContentPartPr>
            <p14:xfrm>
              <a:off x="2324130" y="4690284"/>
              <a:ext cx="2203200" cy="136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25538E-A6CF-491C-9A68-F26171F7300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34490" y="4510644"/>
                <a:ext cx="238284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A71EADC-BF8E-4615-91AE-5B9E043390FC}"/>
                  </a:ext>
                </a:extLst>
              </p14:cNvPr>
              <p14:cNvContentPartPr/>
              <p14:nvPr/>
            </p14:nvContentPartPr>
            <p14:xfrm>
              <a:off x="2423490" y="5055684"/>
              <a:ext cx="2665080" cy="100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A71EADC-BF8E-4615-91AE-5B9E043390F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33490" y="4876044"/>
                <a:ext cx="284472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5A1D1F6-E669-4491-A01C-2B5955B4759A}"/>
                  </a:ext>
                </a:extLst>
              </p14:cNvPr>
              <p14:cNvContentPartPr/>
              <p14:nvPr/>
            </p14:nvContentPartPr>
            <p14:xfrm>
              <a:off x="3702930" y="4515684"/>
              <a:ext cx="748080" cy="47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5A1D1F6-E669-4491-A01C-2B5955B4759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12930" y="4335684"/>
                <a:ext cx="92772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AAF6CEE-AEAB-4D9C-8924-6E37D91BD7D2}"/>
                  </a:ext>
                </a:extLst>
              </p14:cNvPr>
              <p14:cNvContentPartPr/>
              <p14:nvPr/>
            </p14:nvContentPartPr>
            <p14:xfrm>
              <a:off x="2367690" y="4802604"/>
              <a:ext cx="1135800" cy="100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AAF6CEE-AEAB-4D9C-8924-6E37D91BD7D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77690" y="4622604"/>
                <a:ext cx="1315440" cy="45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16680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1122363"/>
            <a:ext cx="63398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Training HMMs:</a:t>
            </a:r>
            <a:br>
              <a:rPr lang="en-US" sz="6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6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Baum-Welch</a:t>
            </a:r>
          </a:p>
        </p:txBody>
      </p:sp>
    </p:spTree>
    <p:extLst>
      <p:ext uri="{BB962C8B-B14F-4D97-AF65-F5344CB8AC3E}">
        <p14:creationId xmlns:p14="http://schemas.microsoft.com/office/powerpoint/2010/main" val="15160244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ADF4594-0636-4026-AC5A-72C6C323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493" y="641958"/>
            <a:ext cx="9775631" cy="71311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Learning Parameters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56097E-9633-4AB8-9C6B-544E7AE6457D}"/>
              </a:ext>
            </a:extLst>
          </p:cNvPr>
          <p:cNvSpPr txBox="1"/>
          <p:nvPr/>
        </p:nvSpPr>
        <p:spPr>
          <a:xfrm>
            <a:off x="7760047" y="6137850"/>
            <a:ext cx="411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</a:t>
            </a:r>
            <a:r>
              <a:rPr lang="en-US" sz="1000" dirty="0"/>
              <a:t>adapted from lecture slides Sarah Finney, “CS181: Intelligent Machines Perception, Learning and Uncertainty”, 2009, Harvard University.</a:t>
            </a:r>
            <a:endParaRPr lang="en-US" sz="1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344B5-C6AE-4AF1-BEDA-79911A36D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224" y="1472759"/>
            <a:ext cx="5714167" cy="430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247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D9F96009-6FA8-4FB8-A486-30DB9B6B878E}"/>
              </a:ext>
            </a:extLst>
          </p:cNvPr>
          <p:cNvSpPr txBox="1">
            <a:spLocks/>
          </p:cNvSpPr>
          <p:nvPr/>
        </p:nvSpPr>
        <p:spPr>
          <a:xfrm>
            <a:off x="992528" y="577315"/>
            <a:ext cx="54721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HMM Data Structures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E2B247-1F4D-4DD9-92E1-4BEEE2E11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69" y="2139909"/>
            <a:ext cx="4270669" cy="32934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1C8B81F-B1D5-4701-B61B-C8A47079A9E1}"/>
              </a:ext>
            </a:extLst>
          </p:cNvPr>
          <p:cNvSpPr/>
          <p:nvPr/>
        </p:nvSpPr>
        <p:spPr>
          <a:xfrm>
            <a:off x="943869" y="5438087"/>
            <a:ext cx="27603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By </a:t>
            </a:r>
            <a:r>
              <a:rPr lang="en-US" sz="800" dirty="0" err="1"/>
              <a:t>Terencehonles</a:t>
            </a:r>
            <a:r>
              <a:rPr lang="en-US" sz="800" dirty="0"/>
              <a:t> - Own work, Public Domain, https://commons.wikimedia.org/w/index.php?curid=8384168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15C3E38-C895-4242-849F-02E2683D3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700" y="2016936"/>
            <a:ext cx="5793574" cy="35394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# n = 2 hidden states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('Rainy', 'Sunny’)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highlight>
                  <a:srgbClr val="00FFFF"/>
                </a:highlight>
                <a:latin typeface="Arial Unicode MS"/>
              </a:rPr>
              <a:t># m = 3 observation states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('walk', 'shop', 'clean’)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highlight>
                  <a:srgbClr val="00FFFF"/>
                </a:highlight>
                <a:latin typeface="Arial Unicode MS"/>
              </a:rPr>
              <a:t># n x 1 start table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start_probability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{'Rainy': 0.6, 'Sunny': 0.4}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highlight>
                  <a:srgbClr val="00FFFF"/>
                </a:highlight>
                <a:latin typeface="Arial Unicode MS"/>
              </a:rPr>
              <a:t># n x n transition table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transition_probability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{ 'Rainy' : {'Rainy': 0.7, 'Sunny': 0.3},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/>
              </a:rPr>
              <a:t>                       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'Sunny' : {'Rainy': 0.4, 'Sunny': 0.6},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highlight>
                  <a:srgbClr val="00FFFF"/>
                </a:highlight>
              </a:rPr>
              <a:t># n x m observation table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emission_probability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{ 'Rainy' : {'walk': 0.1, 'shop': 0.4, 'clean': 0.5},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/>
              </a:rPr>
              <a:t>                       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'Sunny' : {'walk': 0.6, 'shop': 0.3, 'clean': 0.1}, 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F8408-20B0-4629-84D9-66CD745D72B0}"/>
              </a:ext>
            </a:extLst>
          </p:cNvPr>
          <p:cNvSpPr/>
          <p:nvPr/>
        </p:nvSpPr>
        <p:spPr>
          <a:xfrm>
            <a:off x="5645700" y="5539913"/>
            <a:ext cx="459823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Adapted from https://en.wikipedia.org/w/index.php?title=Hidden_Markov_model&amp;oldid=841523243</a:t>
            </a:r>
          </a:p>
        </p:txBody>
      </p:sp>
    </p:spTree>
    <p:extLst>
      <p:ext uri="{BB962C8B-B14F-4D97-AF65-F5344CB8AC3E}">
        <p14:creationId xmlns:p14="http://schemas.microsoft.com/office/powerpoint/2010/main" val="31789875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ADF4594-0636-4026-AC5A-72C6C323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493" y="641958"/>
            <a:ext cx="9775631" cy="71311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Parameters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56097E-9633-4AB8-9C6B-544E7AE6457D}"/>
              </a:ext>
            </a:extLst>
          </p:cNvPr>
          <p:cNvSpPr txBox="1"/>
          <p:nvPr/>
        </p:nvSpPr>
        <p:spPr>
          <a:xfrm>
            <a:off x="7760047" y="6137850"/>
            <a:ext cx="411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</a:t>
            </a:r>
            <a:r>
              <a:rPr lang="en-US" sz="1000" dirty="0"/>
              <a:t>adapted from lecture slides Sarah Finney, “CS181: Intelligent Machines Perception, Learning and Uncertainty”, 2009, Harvard University.</a:t>
            </a:r>
            <a:endParaRPr lang="en-US" sz="1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344B5-C6AE-4AF1-BEDA-79911A36D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746" y="1978267"/>
            <a:ext cx="5714167" cy="3536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266A4E-A1F1-4ADA-AE83-99EEED1F034E}"/>
              </a:ext>
            </a:extLst>
          </p:cNvPr>
          <p:cNvSpPr txBox="1"/>
          <p:nvPr/>
        </p:nvSpPr>
        <p:spPr>
          <a:xfrm>
            <a:off x="7960515" y="4547433"/>
            <a:ext cx="1615058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Start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7E8E10-342C-48BF-923D-1D2B330C5AA8}"/>
              </a:ext>
            </a:extLst>
          </p:cNvPr>
          <p:cNvSpPr txBox="1"/>
          <p:nvPr/>
        </p:nvSpPr>
        <p:spPr>
          <a:xfrm>
            <a:off x="7679232" y="3325791"/>
            <a:ext cx="2230407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Transition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03203-2F6D-450D-8A5B-A7E5107146CE}"/>
              </a:ext>
            </a:extLst>
          </p:cNvPr>
          <p:cNvSpPr txBox="1"/>
          <p:nvPr/>
        </p:nvSpPr>
        <p:spPr>
          <a:xfrm>
            <a:off x="7565095" y="2171401"/>
            <a:ext cx="2458681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Observation Table</a:t>
            </a:r>
          </a:p>
        </p:txBody>
      </p:sp>
    </p:spTree>
    <p:extLst>
      <p:ext uri="{BB962C8B-B14F-4D97-AF65-F5344CB8AC3E}">
        <p14:creationId xmlns:p14="http://schemas.microsoft.com/office/powerpoint/2010/main" val="30444158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ADF4594-0636-4026-AC5A-72C6C323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493" y="641958"/>
            <a:ext cx="9775631" cy="71311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If only …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56097E-9633-4AB8-9C6B-544E7AE6457D}"/>
              </a:ext>
            </a:extLst>
          </p:cNvPr>
          <p:cNvSpPr txBox="1"/>
          <p:nvPr/>
        </p:nvSpPr>
        <p:spPr>
          <a:xfrm>
            <a:off x="7760047" y="6137850"/>
            <a:ext cx="411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</a:t>
            </a:r>
            <a:r>
              <a:rPr lang="en-US" sz="1000" dirty="0"/>
              <a:t>adapted from lecture slides Sarah Finney, “CS181: Intelligent Machines Perception, Learning and Uncertainty”, 2009, Harvard University.</a:t>
            </a:r>
            <a:endParaRPr lang="en-US" sz="1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344B5-C6AE-4AF1-BEDA-79911A36D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22" y="1838343"/>
            <a:ext cx="7958756" cy="292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525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ADF4594-0636-4026-AC5A-72C6C323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493" y="641958"/>
            <a:ext cx="9775631" cy="71311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Sufficient Statistics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56097E-9633-4AB8-9C6B-544E7AE6457D}"/>
              </a:ext>
            </a:extLst>
          </p:cNvPr>
          <p:cNvSpPr txBox="1"/>
          <p:nvPr/>
        </p:nvSpPr>
        <p:spPr>
          <a:xfrm>
            <a:off x="7760047" y="6137850"/>
            <a:ext cx="411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</a:t>
            </a:r>
            <a:r>
              <a:rPr lang="en-US" sz="1000" dirty="0"/>
              <a:t>adapted from lecture slides Sarah Finney, “CS181: Intelligent Machines Perception, Learning and Uncertainty”, 2009, Harvard University.</a:t>
            </a:r>
            <a:endParaRPr lang="en-US" sz="1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344B5-C6AE-4AF1-BEDA-79911A36D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722" y="1613321"/>
            <a:ext cx="7655989" cy="393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545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ADF4594-0636-4026-AC5A-72C6C323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493" y="641958"/>
            <a:ext cx="9775631" cy="71311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Maximum Likelihood Estimation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56097E-9633-4AB8-9C6B-544E7AE6457D}"/>
              </a:ext>
            </a:extLst>
          </p:cNvPr>
          <p:cNvSpPr txBox="1"/>
          <p:nvPr/>
        </p:nvSpPr>
        <p:spPr>
          <a:xfrm>
            <a:off x="7760047" y="6137850"/>
            <a:ext cx="411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</a:t>
            </a:r>
            <a:r>
              <a:rPr lang="en-US" sz="1000" dirty="0"/>
              <a:t>adapted from lecture slides Sarah Finney, “CS181: Intelligent Machines Perception, Learning and Uncertainty”, 2009, Harvard University.</a:t>
            </a:r>
            <a:endParaRPr lang="en-US" sz="1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344B5-C6AE-4AF1-BEDA-79911A36D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38" y="1580270"/>
            <a:ext cx="7327712" cy="429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689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ADF4594-0636-4026-AC5A-72C6C323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493" y="641958"/>
            <a:ext cx="9775631" cy="71311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Unfortunately . . 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56097E-9633-4AB8-9C6B-544E7AE6457D}"/>
              </a:ext>
            </a:extLst>
          </p:cNvPr>
          <p:cNvSpPr txBox="1"/>
          <p:nvPr/>
        </p:nvSpPr>
        <p:spPr>
          <a:xfrm>
            <a:off x="7760047" y="6137850"/>
            <a:ext cx="411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</a:t>
            </a:r>
            <a:r>
              <a:rPr lang="en-US" sz="1000" dirty="0"/>
              <a:t>adapted from lecture slides Sarah Finney, “CS181: Intelligent Machines Perception, Learning and Uncertainty”, 2009, Harvard University.</a:t>
            </a:r>
            <a:endParaRPr lang="en-US" sz="1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344B5-C6AE-4AF1-BEDA-79911A36D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649" y="1583426"/>
            <a:ext cx="6551318" cy="429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65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1122363"/>
            <a:ext cx="5685012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Introducing Hidden Markov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0" y="4700588"/>
            <a:ext cx="5252288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Markov Processes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Hidden Markov Models (HMM)</a:t>
            </a:r>
          </a:p>
          <a:p>
            <a:r>
              <a:rPr lang="en-US" sz="2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The Markov Assumptions</a:t>
            </a:r>
          </a:p>
        </p:txBody>
      </p:sp>
    </p:spTree>
    <p:extLst>
      <p:ext uri="{BB962C8B-B14F-4D97-AF65-F5344CB8AC3E}">
        <p14:creationId xmlns:p14="http://schemas.microsoft.com/office/powerpoint/2010/main" val="11912802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ADF4594-0636-4026-AC5A-72C6C323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493" y="641958"/>
            <a:ext cx="9775631" cy="71311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56097E-9633-4AB8-9C6B-544E7AE6457D}"/>
              </a:ext>
            </a:extLst>
          </p:cNvPr>
          <p:cNvSpPr txBox="1"/>
          <p:nvPr/>
        </p:nvSpPr>
        <p:spPr>
          <a:xfrm>
            <a:off x="7760047" y="6137850"/>
            <a:ext cx="411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</a:t>
            </a:r>
            <a:r>
              <a:rPr lang="en-US" sz="1000" dirty="0"/>
              <a:t>adapted from lecture slides Sarah Finney, “CS181: Intelligent Machines Perception, Learning and Uncertainty”, 2009, Harvard University.</a:t>
            </a:r>
            <a:endParaRPr lang="en-US" sz="1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344B5-C6AE-4AF1-BEDA-79911A36D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749" y="1676993"/>
            <a:ext cx="8425910" cy="361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6472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ADF4594-0636-4026-AC5A-72C6C323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493" y="641958"/>
            <a:ext cx="9775631" cy="71311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Expectation Step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56097E-9633-4AB8-9C6B-544E7AE6457D}"/>
              </a:ext>
            </a:extLst>
          </p:cNvPr>
          <p:cNvSpPr txBox="1"/>
          <p:nvPr/>
        </p:nvSpPr>
        <p:spPr>
          <a:xfrm>
            <a:off x="7760047" y="6137850"/>
            <a:ext cx="411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</a:t>
            </a:r>
            <a:r>
              <a:rPr lang="en-US" sz="1000" dirty="0"/>
              <a:t>adapted from lecture slides Sarah Finney, “CS181: Intelligent Machines Perception, Learning and Uncertainty”, 2009, Harvard University.</a:t>
            </a:r>
            <a:endParaRPr lang="en-US" sz="1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344B5-C6AE-4AF1-BEDA-79911A36D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377" y="1623448"/>
            <a:ext cx="6769556" cy="40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734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ADF4594-0636-4026-AC5A-72C6C323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493" y="641958"/>
            <a:ext cx="9775631" cy="71311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Maximization Step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56097E-9633-4AB8-9C6B-544E7AE6457D}"/>
              </a:ext>
            </a:extLst>
          </p:cNvPr>
          <p:cNvSpPr txBox="1"/>
          <p:nvPr/>
        </p:nvSpPr>
        <p:spPr>
          <a:xfrm>
            <a:off x="7760047" y="6137850"/>
            <a:ext cx="411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</a:t>
            </a:r>
            <a:r>
              <a:rPr lang="en-US" sz="1000" dirty="0"/>
              <a:t>adapted from lecture slides Sarah Finney, “CS181: Intelligent Machines Perception, Learning and Uncertainty”, 2009, Harvard University.</a:t>
            </a:r>
            <a:endParaRPr lang="en-US" sz="1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344B5-C6AE-4AF1-BEDA-79911A36D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892" y="1458590"/>
            <a:ext cx="7064831" cy="457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19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ADF4594-0636-4026-AC5A-72C6C323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493" y="641958"/>
            <a:ext cx="9775631" cy="71311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Cost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56097E-9633-4AB8-9C6B-544E7AE6457D}"/>
              </a:ext>
            </a:extLst>
          </p:cNvPr>
          <p:cNvSpPr txBox="1"/>
          <p:nvPr/>
        </p:nvSpPr>
        <p:spPr>
          <a:xfrm>
            <a:off x="7760047" y="6137850"/>
            <a:ext cx="411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</a:t>
            </a:r>
            <a:r>
              <a:rPr lang="en-US" sz="1000" dirty="0"/>
              <a:t>adapted from lecture slides Sarah Finney, “CS181: Intelligent Machines Perception, Learning and Uncertainty”, 2009, Harvard University.</a:t>
            </a:r>
            <a:endParaRPr lang="en-US" sz="1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344B5-C6AE-4AF1-BEDA-79911A36D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892" y="1637302"/>
            <a:ext cx="7064831" cy="421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143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ADF4594-0636-4026-AC5A-72C6C323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493" y="641958"/>
            <a:ext cx="9775631" cy="71311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How Many Hidden States?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56097E-9633-4AB8-9C6B-544E7AE6457D}"/>
              </a:ext>
            </a:extLst>
          </p:cNvPr>
          <p:cNvSpPr txBox="1"/>
          <p:nvPr/>
        </p:nvSpPr>
        <p:spPr>
          <a:xfrm>
            <a:off x="7760047" y="6137850"/>
            <a:ext cx="411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</a:t>
            </a:r>
            <a:r>
              <a:rPr lang="en-US" sz="1000" dirty="0"/>
              <a:t>adapted from lecture slides Sarah Finney, “CS181: Intelligent Machines Perception, Learning and Uncertainty”, 2009, Harvard University.</a:t>
            </a:r>
            <a:endParaRPr lang="en-US" sz="1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344B5-C6AE-4AF1-BEDA-79911A36D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048" y="1637302"/>
            <a:ext cx="6566519" cy="421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853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ADF4594-0636-4026-AC5A-72C6C323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493" y="641958"/>
            <a:ext cx="9775631" cy="71311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Amount of Data Needed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56097E-9633-4AB8-9C6B-544E7AE6457D}"/>
              </a:ext>
            </a:extLst>
          </p:cNvPr>
          <p:cNvSpPr txBox="1"/>
          <p:nvPr/>
        </p:nvSpPr>
        <p:spPr>
          <a:xfrm>
            <a:off x="7760047" y="6137850"/>
            <a:ext cx="411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</a:t>
            </a:r>
            <a:r>
              <a:rPr lang="en-US" sz="1000" dirty="0"/>
              <a:t>adapted from lecture slides Sarah Finney, “CS181: Intelligent Machines Perception, Learning and Uncertainty”, 2009, Harvard University.</a:t>
            </a:r>
            <a:endParaRPr lang="en-US" sz="1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344B5-C6AE-4AF1-BEDA-79911A36D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203" y="1637302"/>
            <a:ext cx="6376208" cy="421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254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ADF4594-0636-4026-AC5A-72C6C323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493" y="641958"/>
            <a:ext cx="9775631" cy="71311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Training 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56097E-9633-4AB8-9C6B-544E7AE6457D}"/>
              </a:ext>
            </a:extLst>
          </p:cNvPr>
          <p:cNvSpPr txBox="1"/>
          <p:nvPr/>
        </p:nvSpPr>
        <p:spPr>
          <a:xfrm>
            <a:off x="7760047" y="6137850"/>
            <a:ext cx="411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</a:t>
            </a:r>
            <a:r>
              <a:rPr lang="en-US" sz="1000" dirty="0"/>
              <a:t>adapted from lecture slides Sarah Finney, “CS181: Intelligent Machines Perception, Learning and Uncertainty”, 2009, Harvard University.</a:t>
            </a:r>
            <a:endParaRPr lang="en-US" sz="1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344B5-C6AE-4AF1-BEDA-79911A36D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608" y="2074445"/>
            <a:ext cx="7782784" cy="330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767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ADF4594-0636-4026-AC5A-72C6C323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493" y="641958"/>
            <a:ext cx="9775631" cy="71311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Bottom 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56097E-9633-4AB8-9C6B-544E7AE6457D}"/>
              </a:ext>
            </a:extLst>
          </p:cNvPr>
          <p:cNvSpPr txBox="1"/>
          <p:nvPr/>
        </p:nvSpPr>
        <p:spPr>
          <a:xfrm>
            <a:off x="7760047" y="6137850"/>
            <a:ext cx="411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</a:t>
            </a:r>
            <a:r>
              <a:rPr lang="en-US" sz="1000" dirty="0"/>
              <a:t>adapted from lecture slides Sarah Finney, “CS181: Intelligent Machines Perception, Learning and Uncertainty”, 2009, Harvard University.</a:t>
            </a:r>
            <a:endParaRPr lang="en-US" sz="1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344B5-C6AE-4AF1-BEDA-79911A36D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916" y="2135767"/>
            <a:ext cx="7782784" cy="218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889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1122363"/>
            <a:ext cx="63398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HMMs vs RNNs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0" y="4700588"/>
            <a:ext cx="5252288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Look in the slide notes below for topics to consider talking about</a:t>
            </a:r>
          </a:p>
        </p:txBody>
      </p:sp>
    </p:spTree>
    <p:extLst>
      <p:ext uri="{BB962C8B-B14F-4D97-AF65-F5344CB8AC3E}">
        <p14:creationId xmlns:p14="http://schemas.microsoft.com/office/powerpoint/2010/main" val="27705811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ADF4594-0636-4026-AC5A-72C6C323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493" y="641958"/>
            <a:ext cx="10337493" cy="7131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Linear Dynamical Systems (engineers love them!)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344B5-C6AE-4AF1-BEDA-79911A36D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568" y="1390571"/>
            <a:ext cx="6010864" cy="481240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297332F-F818-42B7-AA12-DFF2DB593F52}"/>
              </a:ext>
            </a:extLst>
          </p:cNvPr>
          <p:cNvSpPr txBox="1"/>
          <p:nvPr/>
        </p:nvSpPr>
        <p:spPr>
          <a:xfrm>
            <a:off x="7018109" y="6291739"/>
            <a:ext cx="49572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</a:t>
            </a:r>
            <a:r>
              <a:rPr lang="en-US" sz="1000" dirty="0"/>
              <a:t>Geoffrey Hinton, </a:t>
            </a:r>
            <a:r>
              <a:rPr lang="en-US" sz="1000" i="1" dirty="0"/>
              <a:t>https://www.cs.toronto.edu/~hinton/csc2535/notes/lec10new.pdf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14708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50" y="963877"/>
            <a:ext cx="386061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Markov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536028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 </a:t>
            </a:r>
            <a:r>
              <a:rPr lang="en-US" sz="2400" u="sng" dirty="0"/>
              <a:t>Markov process</a:t>
            </a:r>
            <a:r>
              <a:rPr lang="en-US" sz="2400" dirty="0"/>
              <a:t> (or chain) is a stochastic model describing a sequence of possible events in which the probability of each event depends only on the state attained in the previous event.</a:t>
            </a:r>
          </a:p>
          <a:p>
            <a:pPr marL="457200" lvl="1" indent="0">
              <a:buNone/>
            </a:pPr>
            <a:r>
              <a:rPr lang="en-US" sz="1600" b="1" dirty="0"/>
              <a:t>Source</a:t>
            </a:r>
            <a:r>
              <a:rPr lang="en-US" sz="1600" dirty="0"/>
              <a:t>: </a:t>
            </a:r>
            <a:r>
              <a:rPr lang="en-US" sz="1600" dirty="0">
                <a:hlinkClick r:id="rId2"/>
              </a:rPr>
              <a:t>https://en.oxforddictionaries.com/definition/us/markov_chain</a:t>
            </a:r>
            <a:endParaRPr lang="en-US" sz="1600" dirty="0"/>
          </a:p>
          <a:p>
            <a:r>
              <a:rPr lang="en-US" sz="2000" dirty="0"/>
              <a:t>A Markov process has the following components:</a:t>
            </a:r>
          </a:p>
          <a:p>
            <a:pPr lvl="1"/>
            <a:r>
              <a:rPr lang="en-US" sz="1600" dirty="0"/>
              <a:t>A </a:t>
            </a:r>
            <a:r>
              <a:rPr lang="en-US" sz="1600" b="1" dirty="0"/>
              <a:t>set of N states</a:t>
            </a:r>
          </a:p>
          <a:p>
            <a:pPr lvl="1"/>
            <a:r>
              <a:rPr lang="en-US" sz="1600" dirty="0"/>
              <a:t>A </a:t>
            </a:r>
            <a:r>
              <a:rPr lang="en-US" sz="1600" b="1" dirty="0"/>
              <a:t>transition probability matrix </a:t>
            </a:r>
            <a:r>
              <a:rPr lang="en-US" sz="1600" dirty="0"/>
              <a:t>representing the probability of moving from state i to state j. .  For any state i, all probabilities must sum to 1.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A special </a:t>
            </a:r>
            <a:r>
              <a:rPr lang="en-US" sz="1600" b="1" dirty="0"/>
              <a:t>start state </a:t>
            </a:r>
            <a:r>
              <a:rPr lang="en-US" sz="1600" dirty="0"/>
              <a:t>and </a:t>
            </a:r>
            <a:r>
              <a:rPr lang="en-US" sz="1600" b="1" dirty="0"/>
              <a:t>end state</a:t>
            </a:r>
            <a:r>
              <a:rPr lang="en-US" sz="1600" dirty="0"/>
              <a:t>.</a:t>
            </a:r>
            <a:endParaRPr lang="en-US" sz="1600" b="1" dirty="0"/>
          </a:p>
          <a:p>
            <a:pPr marL="457200" lvl="1" indent="0">
              <a:buNone/>
            </a:pPr>
            <a:r>
              <a:rPr lang="en-US" sz="1600" b="1" dirty="0"/>
              <a:t>Source: </a:t>
            </a:r>
            <a:r>
              <a:rPr lang="en-US" sz="1600" dirty="0"/>
              <a:t>adapted from </a:t>
            </a:r>
            <a:r>
              <a:rPr lang="en-US" sz="1600" dirty="0">
                <a:hlinkClick r:id="rId3"/>
              </a:rPr>
              <a:t>https://web.stanford.edu/~jurafsky/slp3/9.pdf</a:t>
            </a: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117216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ADF4594-0636-4026-AC5A-72C6C323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408" y="498747"/>
            <a:ext cx="6955314" cy="7131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Hidden Markov Models (computer scientists love them!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344B5-C6AE-4AF1-BEDA-79911A36D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127" y="1390571"/>
            <a:ext cx="5847746" cy="481240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297332F-F818-42B7-AA12-DFF2DB593F52}"/>
              </a:ext>
            </a:extLst>
          </p:cNvPr>
          <p:cNvSpPr txBox="1"/>
          <p:nvPr/>
        </p:nvSpPr>
        <p:spPr>
          <a:xfrm>
            <a:off x="7018109" y="6291739"/>
            <a:ext cx="49572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</a:t>
            </a:r>
            <a:r>
              <a:rPr lang="en-US" sz="1000" dirty="0"/>
              <a:t>Geoffrey Hinton, </a:t>
            </a:r>
            <a:r>
              <a:rPr lang="en-US" sz="1000" i="1" dirty="0"/>
              <a:t>https://www.cs.toronto.edu/~hinton/csc2535/notes/lec10new.pdf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0374259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ADF4594-0636-4026-AC5A-72C6C323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063" y="498747"/>
            <a:ext cx="7439874" cy="7131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 fundamental limitation of HMMs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344B5-C6AE-4AF1-BEDA-79911A36D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063" y="1390571"/>
            <a:ext cx="7460543" cy="447455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297332F-F818-42B7-AA12-DFF2DB593F52}"/>
              </a:ext>
            </a:extLst>
          </p:cNvPr>
          <p:cNvSpPr txBox="1"/>
          <p:nvPr/>
        </p:nvSpPr>
        <p:spPr>
          <a:xfrm>
            <a:off x="7018109" y="6291739"/>
            <a:ext cx="49572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</a:t>
            </a:r>
            <a:r>
              <a:rPr lang="en-US" sz="1000" dirty="0"/>
              <a:t>Geoffrey Hinton, </a:t>
            </a:r>
            <a:r>
              <a:rPr lang="en-US" sz="1000" i="1" dirty="0"/>
              <a:t>https://www.cs.toronto.edu/~hinton/csc2535/notes/lec10new.pdf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1977890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ADF4594-0636-4026-AC5A-72C6C323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063" y="498747"/>
            <a:ext cx="7439874" cy="7131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 fundamental limitation of HMMs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344B5-C6AE-4AF1-BEDA-79911A36D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063" y="1390571"/>
            <a:ext cx="7460543" cy="447455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297332F-F818-42B7-AA12-DFF2DB593F52}"/>
              </a:ext>
            </a:extLst>
          </p:cNvPr>
          <p:cNvSpPr txBox="1"/>
          <p:nvPr/>
        </p:nvSpPr>
        <p:spPr>
          <a:xfrm>
            <a:off x="7018109" y="6291739"/>
            <a:ext cx="49572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</a:t>
            </a:r>
            <a:r>
              <a:rPr lang="en-US" sz="1000" dirty="0"/>
              <a:t>Geoffrey Hinton, </a:t>
            </a:r>
            <a:r>
              <a:rPr lang="en-US" sz="1000" i="1" dirty="0"/>
              <a:t>https://www.cs.toronto.edu/~hinton/csc2535/notes/lec10new.pdf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6755845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ADF4594-0636-4026-AC5A-72C6C323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063" y="498747"/>
            <a:ext cx="7439874" cy="71311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Recurrent neural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344B5-C6AE-4AF1-BEDA-79911A36D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738" y="1390571"/>
            <a:ext cx="5694523" cy="467764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297332F-F818-42B7-AA12-DFF2DB593F52}"/>
              </a:ext>
            </a:extLst>
          </p:cNvPr>
          <p:cNvSpPr txBox="1"/>
          <p:nvPr/>
        </p:nvSpPr>
        <p:spPr>
          <a:xfrm>
            <a:off x="7018109" y="6291739"/>
            <a:ext cx="49572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</a:t>
            </a:r>
            <a:r>
              <a:rPr lang="en-US" sz="1000" dirty="0"/>
              <a:t>Geoffrey Hinton, </a:t>
            </a:r>
            <a:r>
              <a:rPr lang="en-US" sz="1000" i="1" dirty="0"/>
              <a:t>https://www.cs.toronto.edu/~hinton/csc2535/notes/lec10new.pdf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7832030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ADF4594-0636-4026-AC5A-72C6C323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636" y="498747"/>
            <a:ext cx="9738911" cy="7131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Do generative models need to be stochastic?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344B5-C6AE-4AF1-BEDA-79911A36D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261" y="1542362"/>
            <a:ext cx="9867478" cy="398810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297332F-F818-42B7-AA12-DFF2DB593F52}"/>
              </a:ext>
            </a:extLst>
          </p:cNvPr>
          <p:cNvSpPr txBox="1"/>
          <p:nvPr/>
        </p:nvSpPr>
        <p:spPr>
          <a:xfrm>
            <a:off x="7018109" y="6291739"/>
            <a:ext cx="49572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</a:t>
            </a:r>
            <a:r>
              <a:rPr lang="en-US" sz="1000" dirty="0"/>
              <a:t>Geoffrey Hinton, </a:t>
            </a:r>
            <a:r>
              <a:rPr lang="en-US" sz="1000" i="1" dirty="0"/>
              <a:t>https://www.cs.toronto.edu/~hinton/csc2535/notes/lec10new.pdf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6971372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ADF4594-0636-4026-AC5A-72C6C323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636" y="498747"/>
            <a:ext cx="9738911" cy="71311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Recurrent neural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344B5-C6AE-4AF1-BEDA-79911A36D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171" y="1390571"/>
            <a:ext cx="8766645" cy="448141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297332F-F818-42B7-AA12-DFF2DB593F52}"/>
              </a:ext>
            </a:extLst>
          </p:cNvPr>
          <p:cNvSpPr txBox="1"/>
          <p:nvPr/>
        </p:nvSpPr>
        <p:spPr>
          <a:xfrm>
            <a:off x="7018109" y="6291739"/>
            <a:ext cx="49572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</a:t>
            </a:r>
            <a:r>
              <a:rPr lang="en-US" sz="1000" dirty="0"/>
              <a:t>Geoffrey Hinton, </a:t>
            </a:r>
            <a:r>
              <a:rPr lang="en-US" sz="1000" i="1" dirty="0"/>
              <a:t>https://www.cs.toronto.edu/~hinton/csc2535/notes/lec10new.pdf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4337590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15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Hidden Markov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Scott O’Hara</a:t>
            </a:r>
          </a:p>
          <a:p>
            <a:pPr algn="l"/>
            <a:r>
              <a:rPr lang="en-US"/>
              <a:t>Metrowest Developers Machine Learning Group</a:t>
            </a:r>
          </a:p>
          <a:p>
            <a:pPr algn="l"/>
            <a:r>
              <a:rPr lang="en-US"/>
              <a:t>05/23/2018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858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1122363"/>
            <a:ext cx="63398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Extra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0" y="4700588"/>
            <a:ext cx="5252288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Look in the slide notes below for topics to consider talking about</a:t>
            </a:r>
          </a:p>
        </p:txBody>
      </p:sp>
    </p:spTree>
    <p:extLst>
      <p:ext uri="{BB962C8B-B14F-4D97-AF65-F5344CB8AC3E}">
        <p14:creationId xmlns:p14="http://schemas.microsoft.com/office/powerpoint/2010/main" val="18885563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1122363"/>
            <a:ext cx="6339840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Forward-Backward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0" y="4700588"/>
            <a:ext cx="5252288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Given an HMM, compute the probability of an observation sequence.</a:t>
            </a:r>
          </a:p>
        </p:txBody>
      </p:sp>
    </p:spTree>
    <p:extLst>
      <p:ext uri="{BB962C8B-B14F-4D97-AF65-F5344CB8AC3E}">
        <p14:creationId xmlns:p14="http://schemas.microsoft.com/office/powerpoint/2010/main" val="35422908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160" y="963877"/>
            <a:ext cx="372840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Compute the probability of a sequence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of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Given: o</a:t>
            </a:r>
            <a:r>
              <a:rPr lang="en-US" baseline="-25000" dirty="0"/>
              <a:t>1</a:t>
            </a:r>
            <a:r>
              <a:rPr lang="en-US" dirty="0"/>
              <a:t>, …, o</a:t>
            </a:r>
            <a:r>
              <a:rPr lang="en-US" baseline="-25000" dirty="0"/>
              <a:t>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Goal: compute probability P(o</a:t>
            </a:r>
            <a:r>
              <a:rPr lang="en-US" baseline="-25000" dirty="0"/>
              <a:t>1</a:t>
            </a:r>
            <a:r>
              <a:rPr lang="en-US" dirty="0"/>
              <a:t>, …, o</a:t>
            </a:r>
            <a:r>
              <a:rPr lang="en-US" baseline="-25000" dirty="0"/>
              <a:t>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Algorithms:</a:t>
            </a:r>
          </a:p>
          <a:p>
            <a:r>
              <a:rPr lang="en-US" dirty="0"/>
              <a:t>Backward Algorithm</a:t>
            </a:r>
          </a:p>
          <a:p>
            <a:r>
              <a:rPr lang="en-US" dirty="0"/>
              <a:t>Forward Algorithm</a:t>
            </a:r>
          </a:p>
          <a:p>
            <a:r>
              <a:rPr lang="en-US" dirty="0"/>
              <a:t>Together called the forward-backward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B68FBA-0E03-4EDF-9E79-5F53FECD0513}"/>
              </a:ext>
            </a:extLst>
          </p:cNvPr>
          <p:cNvSpPr txBox="1"/>
          <p:nvPr/>
        </p:nvSpPr>
        <p:spPr>
          <a:xfrm>
            <a:off x="7647857" y="6026120"/>
            <a:ext cx="411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</a:t>
            </a:r>
            <a:r>
              <a:rPr lang="en-US" sz="1000" dirty="0"/>
              <a:t>adapted from lecture slides Sarah Finney, “CS181: Intelligent Machines Perception, Learning and Uncertainty”, 2009, Harvard University.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907614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Markov Process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9846" y="4965378"/>
            <a:ext cx="5805040" cy="10935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A possible sequence of states:</a:t>
            </a:r>
          </a:p>
          <a:p>
            <a:pPr marL="0" indent="0">
              <a:buNone/>
            </a:pPr>
            <a:r>
              <a:rPr lang="en-US" sz="1600" b="1" dirty="0"/>
              <a:t>  Bull, Bull, Bull, Stagnant, Stagnant, Bull, Stagnant, Bear, Bear</a:t>
            </a:r>
            <a:endParaRPr lang="en-US" sz="2400" b="1" dirty="0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C65042B-FA5B-44D6-A4BD-C39FAA1CD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644" y="837072"/>
            <a:ext cx="4541445" cy="33645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45D57A-9B0A-4987-BC68-7D65836CBC9D}"/>
              </a:ext>
            </a:extLst>
          </p:cNvPr>
          <p:cNvSpPr txBox="1"/>
          <p:nvPr/>
        </p:nvSpPr>
        <p:spPr>
          <a:xfrm>
            <a:off x="6096000" y="4337023"/>
            <a:ext cx="45720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https://upload.wikimedia.org/wikipedia/commons/4/47/MarkovChain1.png</a:t>
            </a:r>
          </a:p>
        </p:txBody>
      </p:sp>
    </p:spTree>
    <p:extLst>
      <p:ext uri="{BB962C8B-B14F-4D97-AF65-F5344CB8AC3E}">
        <p14:creationId xmlns:p14="http://schemas.microsoft.com/office/powerpoint/2010/main" val="27806186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59799E0-3DD9-4777-A8A1-36E2048A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Approach 1: Enumerate All Possibilities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BD47CEDD-CAC5-4F26-A09C-D15FC90089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4441"/>
                <a:ext cx="10515600" cy="427722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Introduce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with marginalization: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Enumerate all possible configurations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and sum the results where: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b="1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Problem:</a:t>
                </a:r>
                <a:r>
                  <a:rPr lang="en-US" sz="24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the total number of sequences is exponential in the length of sequence.</a:t>
                </a:r>
                <a:endParaRPr lang="en-US" sz="2400" dirty="0"/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BD47CEDD-CAC5-4F26-A09C-D15FC90089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4441"/>
                <a:ext cx="10515600" cy="4277226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0FBD4E0-D481-4CCF-8507-0542346BF425}"/>
              </a:ext>
            </a:extLst>
          </p:cNvPr>
          <p:cNvSpPr txBox="1"/>
          <p:nvPr/>
        </p:nvSpPr>
        <p:spPr>
          <a:xfrm>
            <a:off x="7647857" y="6026120"/>
            <a:ext cx="411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</a:t>
            </a:r>
            <a:r>
              <a:rPr lang="en-US" sz="1000" dirty="0"/>
              <a:t>adapted from lecture slides Sarah Finney, “CS181: Intelligent Machines Perception, Learning and Uncertainty”, 2009, Harvard University.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9792634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Approach 2: Dynamic Programming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4441"/>
            <a:ext cx="10515600" cy="42772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Build the solution from the bottom up by combining the solution of smaller problems into the solution of larger problems.</a:t>
            </a:r>
          </a:p>
          <a:p>
            <a:pPr>
              <a:lnSpc>
                <a:spcPct val="100000"/>
              </a:lnSpc>
            </a:pPr>
            <a:r>
              <a:rPr lang="en-US" b="1"/>
              <a:t>Backward Algorithm: </a:t>
            </a:r>
            <a:r>
              <a:rPr lang="en-US"/>
              <a:t>compute from the end of the sequence toward the beginning.</a:t>
            </a:r>
          </a:p>
          <a:p>
            <a:pPr>
              <a:lnSpc>
                <a:spcPct val="100000"/>
              </a:lnSpc>
            </a:pPr>
            <a:r>
              <a:rPr lang="en-US" b="1"/>
              <a:t>Forward Algorithm: </a:t>
            </a:r>
            <a:r>
              <a:rPr lang="en-US"/>
              <a:t>computer from the beginning of the sequence toward the end.</a:t>
            </a:r>
          </a:p>
          <a:p>
            <a:pPr>
              <a:lnSpc>
                <a:spcPct val="100000"/>
              </a:lnSpc>
            </a:pPr>
            <a:r>
              <a:rPr lang="en-US"/>
              <a:t>Neither approach has any particular advantage.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1E2E5-B9F2-4AC7-AE54-19ADBC330B9D}"/>
              </a:ext>
            </a:extLst>
          </p:cNvPr>
          <p:cNvSpPr txBox="1"/>
          <p:nvPr/>
        </p:nvSpPr>
        <p:spPr>
          <a:xfrm>
            <a:off x="7647857" y="6026120"/>
            <a:ext cx="411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</a:t>
            </a:r>
            <a:r>
              <a:rPr lang="en-US" sz="1000" dirty="0"/>
              <a:t>adapted from lecture slides Sarah Finney, “CS181: Intelligent Machines Perception, Learning and Uncertainty”, 2009, Harvard University.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8701473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3779"/>
            <a:ext cx="4800600" cy="11080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Backward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8842"/>
                <a:ext cx="10515600" cy="179622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Subproblem at time i: probability of suffix from i starting from each possible hidden state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8842"/>
                <a:ext cx="10515600" cy="1796226"/>
              </a:xfrm>
              <a:blipFill>
                <a:blip r:embed="rId2"/>
                <a:stretch>
                  <a:fillRect l="-1043" t="-3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D1C1CAF-6B92-4DBB-A929-E29938B620AD}"/>
              </a:ext>
            </a:extLst>
          </p:cNvPr>
          <p:cNvSpPr txBox="1"/>
          <p:nvPr/>
        </p:nvSpPr>
        <p:spPr>
          <a:xfrm>
            <a:off x="7647857" y="6026120"/>
            <a:ext cx="411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</a:t>
            </a:r>
            <a:r>
              <a:rPr lang="en-US" sz="1000" dirty="0"/>
              <a:t>adapted from lecture slides Sarah Finney, “CS181: Intelligent Machines Perception, Learning and Uncertainty”, 2009, Harvard University.</a:t>
            </a:r>
            <a:endParaRPr lang="en-US" sz="1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427AA6-2418-4B2F-98C6-90F351EA1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462" y="3285068"/>
            <a:ext cx="5652256" cy="262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409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3779"/>
            <a:ext cx="4800600" cy="11080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Base Case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8842"/>
                <a:ext cx="7577667" cy="8310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from the observation model.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8842"/>
                <a:ext cx="7577667" cy="831025"/>
              </a:xfrm>
              <a:blipFill>
                <a:blip r:embed="rId2"/>
                <a:stretch>
                  <a:fillRect t="-6569" r="-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D1C1CAF-6B92-4DBB-A929-E29938B620AD}"/>
              </a:ext>
            </a:extLst>
          </p:cNvPr>
          <p:cNvSpPr txBox="1"/>
          <p:nvPr/>
        </p:nvSpPr>
        <p:spPr>
          <a:xfrm>
            <a:off x="7647857" y="6026120"/>
            <a:ext cx="411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</a:t>
            </a:r>
            <a:r>
              <a:rPr lang="en-US" sz="1000" dirty="0"/>
              <a:t>adapted from lecture slides Sarah Finney, “CS181: Intelligent Machines Perception, Learning and Uncertainty”, 2009, Harvard University.</a:t>
            </a:r>
            <a:endParaRPr lang="en-US" sz="1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427AA6-2418-4B2F-98C6-90F351EA1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929" y="2596852"/>
            <a:ext cx="5652256" cy="25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961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826"/>
            <a:ext cx="5698067" cy="67204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Backward Inductive 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7445" y="1438040"/>
                <a:ext cx="11234459" cy="458807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			</a:t>
                </a:r>
                <a:r>
                  <a:rPr lang="en-US" b="1" dirty="0"/>
                  <a:t>chain rule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			</a:t>
                </a:r>
                <a:r>
                  <a:rPr lang="en-US" b="1" dirty="0"/>
                  <a:t>Markov property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	</a:t>
                </a:r>
                <a:r>
                  <a:rPr lang="en-US" b="1" dirty="0"/>
                  <a:t>marginalization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chain rule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Markov property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/>
                  <a:t>	</a:t>
                </a:r>
                <a:r>
                  <a:rPr lang="en-US" b="1" dirty="0"/>
                  <a:t>definition of </a:t>
                </a:r>
                <a:r>
                  <a:rPr lang="en-US" b="1" i="1" dirty="0"/>
                  <a:t>f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7445" y="1438040"/>
                <a:ext cx="11234459" cy="458807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EF1E2E5-B9F2-4AC7-AE54-19ADBC330B9D}"/>
              </a:ext>
            </a:extLst>
          </p:cNvPr>
          <p:cNvSpPr txBox="1"/>
          <p:nvPr/>
        </p:nvSpPr>
        <p:spPr>
          <a:xfrm>
            <a:off x="7647857" y="6026120"/>
            <a:ext cx="411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</a:t>
            </a:r>
            <a:r>
              <a:rPr lang="en-US" sz="1000" dirty="0"/>
              <a:t>adapted from lecture slides Sarah Finney, “CS181: Intelligent Machines Perception, Learning and Uncertainty”, 2009, Harvard University.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0765678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D1D2A62-E955-43A9-88C0-FA44513A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3779"/>
            <a:ext cx="4800600" cy="11080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Inductive Step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F499D5D9-A91D-4775-81A2-E5A9BCD850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2668" y="1478510"/>
                <a:ext cx="8221133" cy="1246055"/>
              </a:xfrm>
              <a:noFill/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1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b="1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1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F499D5D9-A91D-4775-81A2-E5A9BCD850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2668" y="1478510"/>
                <a:ext cx="8221133" cy="124605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3D9DB35-7E22-45A9-B38A-72E855EAC1A1}"/>
              </a:ext>
            </a:extLst>
          </p:cNvPr>
          <p:cNvSpPr txBox="1"/>
          <p:nvPr/>
        </p:nvSpPr>
        <p:spPr>
          <a:xfrm>
            <a:off x="7647857" y="6026120"/>
            <a:ext cx="411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</a:t>
            </a:r>
            <a:r>
              <a:rPr lang="en-US" sz="1000" dirty="0"/>
              <a:t>adapted from lecture slides Sarah Finney, “CS181: Intelligent Machines Perception, Learning and Uncertainty”, 2009, Harvard University.</a:t>
            </a:r>
            <a:endParaRPr lang="en-US" sz="10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B76C9C1-A44A-4396-BC39-5638787D8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129" y="3148636"/>
            <a:ext cx="5652256" cy="231649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B98BDB2-EEC7-4743-98B6-F01F53A30DE7}"/>
              </a:ext>
            </a:extLst>
          </p:cNvPr>
          <p:cNvSpPr txBox="1"/>
          <p:nvPr/>
        </p:nvSpPr>
        <p:spPr>
          <a:xfrm>
            <a:off x="8361450" y="2912533"/>
            <a:ext cx="19355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Previously</a:t>
            </a:r>
          </a:p>
          <a:p>
            <a:pPr algn="ctr"/>
            <a:r>
              <a:rPr lang="en-US" sz="3200" dirty="0"/>
              <a:t>Computed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5D1715B-4282-4973-99C8-40CAF63796DF}"/>
              </a:ext>
            </a:extLst>
          </p:cNvPr>
          <p:cNvCxnSpPr/>
          <p:nvPr/>
        </p:nvCxnSpPr>
        <p:spPr>
          <a:xfrm flipH="1" flipV="1">
            <a:off x="7840132" y="2281890"/>
            <a:ext cx="507999" cy="56291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6718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7CFE1F-0EA7-48A7-95F9-B96510490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3779"/>
            <a:ext cx="4800600" cy="11080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Inductive Step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F35D4C6-09D6-4BDA-BC52-DDCB2218CC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37133"/>
                <a:ext cx="8221133" cy="1213221"/>
              </a:xfrm>
              <a:noFill/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/>
                        <m:e>
                          <m:r>
                            <a:rPr lang="en-US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F35D4C6-09D6-4BDA-BC52-DDCB2218CC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37133"/>
                <a:ext cx="8221133" cy="121322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7F1B634-6070-4D9D-8E87-624284801FB7}"/>
              </a:ext>
            </a:extLst>
          </p:cNvPr>
          <p:cNvSpPr txBox="1"/>
          <p:nvPr/>
        </p:nvSpPr>
        <p:spPr>
          <a:xfrm>
            <a:off x="7647857" y="6026120"/>
            <a:ext cx="411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</a:t>
            </a:r>
            <a:r>
              <a:rPr lang="en-US" sz="1000" dirty="0"/>
              <a:t>adapted from lecture slides Sarah Finney, “CS181: Intelligent Machines Perception, Learning and Uncertainty”, 2009, Harvard University.</a:t>
            </a:r>
            <a:endParaRPr lang="en-US" sz="1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30E393-A891-489D-915F-1A53C5841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473" y="3190058"/>
            <a:ext cx="5576100" cy="24833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962873-BC0D-4BFD-8986-5B8EC55B40F1}"/>
              </a:ext>
            </a:extLst>
          </p:cNvPr>
          <p:cNvSpPr txBox="1"/>
          <p:nvPr/>
        </p:nvSpPr>
        <p:spPr>
          <a:xfrm>
            <a:off x="7912560" y="3322581"/>
            <a:ext cx="17904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from</a:t>
            </a:r>
          </a:p>
          <a:p>
            <a:pPr algn="ctr"/>
            <a:r>
              <a:rPr lang="en-US" sz="3200" dirty="0"/>
              <a:t>transition</a:t>
            </a:r>
          </a:p>
          <a:p>
            <a:pPr algn="ctr"/>
            <a:r>
              <a:rPr lang="en-US" sz="3200" dirty="0"/>
              <a:t>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F70724-1DAE-4796-8431-12F20226A9B4}"/>
              </a:ext>
            </a:extLst>
          </p:cNvPr>
          <p:cNvCxnSpPr>
            <a:cxnSpLocks/>
          </p:cNvCxnSpPr>
          <p:nvPr/>
        </p:nvCxnSpPr>
        <p:spPr>
          <a:xfrm flipH="1" flipV="1">
            <a:off x="6570134" y="2467573"/>
            <a:ext cx="1490133" cy="12132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0061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220F053-17F4-48C0-A043-89D61B76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3779"/>
            <a:ext cx="4800600" cy="11080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Inductive Step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3C0F540-10DE-4C7A-8EA9-D41208631D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37133"/>
                <a:ext cx="8221133" cy="1230398"/>
              </a:xfrm>
              <a:noFill/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3C0F540-10DE-4C7A-8EA9-D41208631D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37133"/>
                <a:ext cx="8221133" cy="12303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0175776-1F45-43F0-A1FA-47C12D0311BD}"/>
              </a:ext>
            </a:extLst>
          </p:cNvPr>
          <p:cNvSpPr txBox="1"/>
          <p:nvPr/>
        </p:nvSpPr>
        <p:spPr>
          <a:xfrm>
            <a:off x="7647857" y="6026120"/>
            <a:ext cx="411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</a:t>
            </a:r>
            <a:r>
              <a:rPr lang="en-US" sz="1000" dirty="0"/>
              <a:t>adapted from lecture slides Sarah Finney, “CS181: Intelligent Machines Perception, Learning and Uncertainty”, 2009, Harvard University.</a:t>
            </a:r>
            <a:endParaRPr lang="en-US" sz="1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24FDEB-E335-4B7A-92F8-89EA7B9C6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840" y="3098548"/>
            <a:ext cx="5724265" cy="26965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A1E4DA-7B2F-4385-90A7-76F44BEBB16E}"/>
              </a:ext>
            </a:extLst>
          </p:cNvPr>
          <p:cNvSpPr txBox="1"/>
          <p:nvPr/>
        </p:nvSpPr>
        <p:spPr>
          <a:xfrm>
            <a:off x="763545" y="2867531"/>
            <a:ext cx="21643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from</a:t>
            </a:r>
          </a:p>
          <a:p>
            <a:pPr algn="ctr"/>
            <a:r>
              <a:rPr lang="en-US" sz="3200" dirty="0"/>
              <a:t>observation</a:t>
            </a:r>
          </a:p>
          <a:p>
            <a:pPr algn="ctr"/>
            <a:r>
              <a:rPr lang="en-US" sz="3200" dirty="0"/>
              <a:t>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62B511-2823-4DA3-BB8E-557D5BAEA7FF}"/>
              </a:ext>
            </a:extLst>
          </p:cNvPr>
          <p:cNvCxnSpPr>
            <a:cxnSpLocks/>
          </p:cNvCxnSpPr>
          <p:nvPr/>
        </p:nvCxnSpPr>
        <p:spPr>
          <a:xfrm flipV="1">
            <a:off x="2435110" y="2438400"/>
            <a:ext cx="599638" cy="76200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6119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1C5D874-3314-417E-8816-3DA32426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58315"/>
            <a:ext cx="4800600" cy="11080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Final Step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F0B4D81-A60A-4627-9C67-446652AE5C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2999" y="1417004"/>
                <a:ext cx="7171269" cy="1108010"/>
              </a:xfrm>
              <a:noFill/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F0B4D81-A60A-4627-9C67-446652AE5C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2999" y="1417004"/>
                <a:ext cx="7171269" cy="1108010"/>
              </a:xfrm>
              <a:blipFill>
                <a:blip r:embed="rId2"/>
                <a:stretch>
                  <a:fillRect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E2EC973-D4CE-439F-AA83-4BEAB8F4EBCB}"/>
              </a:ext>
            </a:extLst>
          </p:cNvPr>
          <p:cNvSpPr txBox="1"/>
          <p:nvPr/>
        </p:nvSpPr>
        <p:spPr>
          <a:xfrm>
            <a:off x="7664790" y="6195453"/>
            <a:ext cx="411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Credit: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adapted from lecture slides Sarah Finney, “CS181: Intelligent Machines Perception, Learning and Uncertainty”, 2009, Harvard University.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1271DD2-706A-4D21-91FD-08D889C1FE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56466" y="2560358"/>
                <a:ext cx="5257802" cy="110801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1271DD2-706A-4D21-91FD-08D889C1F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466" y="2560358"/>
                <a:ext cx="5257802" cy="1108010"/>
              </a:xfrm>
              <a:prstGeom prst="rect">
                <a:avLst/>
              </a:prstGeom>
              <a:blipFill>
                <a:blip r:embed="rId3"/>
                <a:stretch>
                  <a:fillRect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CC8B078-0CAB-4F62-9D09-8359A02FF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999" y="4127849"/>
            <a:ext cx="5063068" cy="204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993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9E717C6-D625-4C69-9373-172E97AE2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58315"/>
            <a:ext cx="4800600" cy="11080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Final Step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375EED5-45C4-4E8D-8C71-E06252ED3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2999" y="1417004"/>
                <a:ext cx="7171269" cy="1108010"/>
              </a:xfrm>
              <a:noFill/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375EED5-45C4-4E8D-8C71-E06252ED3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2999" y="1417004"/>
                <a:ext cx="7171269" cy="1108010"/>
              </a:xfrm>
              <a:blipFill>
                <a:blip r:embed="rId2"/>
                <a:stretch>
                  <a:fillRect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B6819E6-CB43-4708-BC49-6A83E5970DE8}"/>
              </a:ext>
            </a:extLst>
          </p:cNvPr>
          <p:cNvSpPr txBox="1"/>
          <p:nvPr/>
        </p:nvSpPr>
        <p:spPr>
          <a:xfrm>
            <a:off x="321564" y="6147281"/>
            <a:ext cx="411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Credit: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adapted from lecture slides Sarah Finney, “CS181: Intelligent Machines Perception, Learning and Uncertainty”, 2009, Harvard University.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7D4F210-0620-463F-9FE0-1EC1A5EC6B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56466" y="2552161"/>
                <a:ext cx="5257802" cy="110801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  <m:sup/>
                        <m:e>
                          <m:r>
                            <a:rPr lang="en-US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7D4F210-0620-463F-9FE0-1EC1A5EC6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466" y="2552161"/>
                <a:ext cx="5257802" cy="1108010"/>
              </a:xfrm>
              <a:prstGeom prst="rect">
                <a:avLst/>
              </a:prstGeom>
              <a:blipFill>
                <a:blip r:embed="rId3"/>
                <a:stretch>
                  <a:fillRect b="-2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117F55C-E370-49D5-8517-D52DCC94D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644" y="3898109"/>
            <a:ext cx="5257802" cy="22491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94E28F-BE2F-420F-B193-713B1355DE64}"/>
              </a:ext>
            </a:extLst>
          </p:cNvPr>
          <p:cNvSpPr txBox="1"/>
          <p:nvPr/>
        </p:nvSpPr>
        <p:spPr>
          <a:xfrm>
            <a:off x="2181109" y="4305839"/>
            <a:ext cx="21643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observation</a:t>
            </a:r>
          </a:p>
          <a:p>
            <a:pPr algn="ctr"/>
            <a:r>
              <a:rPr lang="en-US" sz="3200" dirty="0"/>
              <a:t>model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A25EB0-3785-4D81-B1C3-5DD02BFB51CA}"/>
              </a:ext>
            </a:extLst>
          </p:cNvPr>
          <p:cNvCxnSpPr>
            <a:cxnSpLocks/>
          </p:cNvCxnSpPr>
          <p:nvPr/>
        </p:nvCxnSpPr>
        <p:spPr>
          <a:xfrm flipV="1">
            <a:off x="3843867" y="3396521"/>
            <a:ext cx="884766" cy="8765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244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Hidden Markov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7435" y="722668"/>
            <a:ext cx="6260836" cy="566338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 </a:t>
            </a:r>
            <a:r>
              <a:rPr lang="en-US" sz="2000" u="sng" dirty="0"/>
              <a:t>Hidden Markov Model</a:t>
            </a:r>
            <a:r>
              <a:rPr lang="en-US" sz="2000" dirty="0"/>
              <a:t> (HMM) is a statistical model in which the system being modeled is assumed to be a </a:t>
            </a:r>
            <a:r>
              <a:rPr lang="en-US" sz="2000" u="sng" dirty="0"/>
              <a:t>Markov process</a:t>
            </a:r>
            <a:r>
              <a:rPr lang="en-US" sz="2000" dirty="0"/>
              <a:t> with unobserved (i.e. hidden) states.</a:t>
            </a:r>
          </a:p>
          <a:p>
            <a:pPr marL="457200" lvl="1" indent="0">
              <a:buNone/>
            </a:pPr>
            <a:r>
              <a:rPr lang="en-US" sz="1200" b="1" dirty="0"/>
              <a:t>Source</a:t>
            </a:r>
            <a:r>
              <a:rPr lang="en-US" sz="1200" dirty="0"/>
              <a:t>: </a:t>
            </a:r>
            <a:r>
              <a:rPr lang="en-US" sz="1200" dirty="0">
                <a:hlinkClick r:id="rId2"/>
              </a:rPr>
              <a:t>https://en.wikipedia.org/wiki/Hidden_Markov_model</a:t>
            </a:r>
            <a:endParaRPr lang="en-US" sz="1200" dirty="0"/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/>
              <a:t>A Hidden Markov model has the following components:</a:t>
            </a:r>
          </a:p>
          <a:p>
            <a:pPr lvl="1"/>
            <a:r>
              <a:rPr lang="en-US" sz="2000" dirty="0"/>
              <a:t>A </a:t>
            </a:r>
            <a:r>
              <a:rPr lang="en-US" sz="2000" b="1" dirty="0"/>
              <a:t>set of N states</a:t>
            </a:r>
          </a:p>
          <a:p>
            <a:pPr lvl="1"/>
            <a:r>
              <a:rPr lang="en-US" sz="2000" dirty="0"/>
              <a:t>An </a:t>
            </a:r>
            <a:r>
              <a:rPr lang="en-US" sz="2000" b="1" dirty="0"/>
              <a:t>initial probability distribution</a:t>
            </a:r>
            <a:r>
              <a:rPr lang="en-US" sz="2000" dirty="0"/>
              <a:t> over the states specifying the probability that state i is the first state in a sequence.</a:t>
            </a:r>
          </a:p>
          <a:p>
            <a:pPr lvl="1"/>
            <a:r>
              <a:rPr lang="en-US" sz="2000" dirty="0"/>
              <a:t>A </a:t>
            </a:r>
            <a:r>
              <a:rPr lang="en-US" sz="2000" b="1" dirty="0"/>
              <a:t>transition probability matrix </a:t>
            </a:r>
            <a:r>
              <a:rPr lang="en-US" sz="2000" dirty="0"/>
              <a:t>representing the probability of moving from state i to state j. .  For any state i, all probabilities must sum to 1.</a:t>
            </a:r>
          </a:p>
          <a:p>
            <a:pPr lvl="1"/>
            <a:r>
              <a:rPr lang="en-US" sz="2000" dirty="0"/>
              <a:t>A sequence of </a:t>
            </a:r>
            <a:r>
              <a:rPr lang="en-US" sz="2000" b="1" dirty="0"/>
              <a:t>observation states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a  sequence  of </a:t>
            </a:r>
            <a:r>
              <a:rPr lang="en-US" sz="2000" b="1" dirty="0"/>
              <a:t>observation  likelihoods </a:t>
            </a:r>
            <a:r>
              <a:rPr lang="en-US" sz="2000" dirty="0"/>
              <a:t>each  expressing the  probability  of  an  observation i being generated from state i.</a:t>
            </a:r>
          </a:p>
          <a:p>
            <a:pPr marL="457200" lvl="1" indent="0">
              <a:buNone/>
            </a:pPr>
            <a:r>
              <a:rPr lang="en-US" sz="1200" b="1" dirty="0"/>
              <a:t>Source: </a:t>
            </a:r>
            <a:r>
              <a:rPr lang="en-US" sz="1200" dirty="0"/>
              <a:t>adapted from </a:t>
            </a:r>
            <a:r>
              <a:rPr lang="en-US" sz="1200" dirty="0">
                <a:hlinkClick r:id="rId3"/>
              </a:rPr>
              <a:t>https://web.stanford.edu/~jurafsky/slp3/9.pdf</a:t>
            </a:r>
            <a:endParaRPr lang="en-US" sz="1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92212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1E4D34F-5171-4E56-BB53-8311FDD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58315"/>
            <a:ext cx="4800600" cy="11080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Final Step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189EB4A-7F8A-483F-906D-82B4A25F7D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2999" y="1417004"/>
                <a:ext cx="7171269" cy="1108010"/>
              </a:xfrm>
              <a:noFill/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189EB4A-7F8A-483F-906D-82B4A25F7D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2999" y="1417004"/>
                <a:ext cx="7171269" cy="1108010"/>
              </a:xfrm>
              <a:blipFill>
                <a:blip r:embed="rId2"/>
                <a:stretch>
                  <a:fillRect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B8A62FD-61FE-4018-8907-C58D7055B1E2}"/>
              </a:ext>
            </a:extLst>
          </p:cNvPr>
          <p:cNvSpPr txBox="1"/>
          <p:nvPr/>
        </p:nvSpPr>
        <p:spPr>
          <a:xfrm>
            <a:off x="261048" y="6137850"/>
            <a:ext cx="411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Credit: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adapted from lecture slides Sarah Finney, “CS181: Intelligent Machines Perception, Learning and Uncertainty”, 2009, Harvard University.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4491482-4864-4C9E-91A9-F51256C37C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56466" y="2552161"/>
                <a:ext cx="5257802" cy="110801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4491482-4864-4C9E-91A9-F51256C37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466" y="2552161"/>
                <a:ext cx="5257802" cy="1108010"/>
              </a:xfrm>
              <a:prstGeom prst="rect">
                <a:avLst/>
              </a:prstGeom>
              <a:blipFill>
                <a:blip r:embed="rId3"/>
                <a:stretch>
                  <a:fillRect b="-2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6E93BA5-EF66-4F02-B9ED-D1E86E326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880" y="3826300"/>
            <a:ext cx="5917198" cy="23734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50D933-5CFC-439C-9784-7016D8DF8536}"/>
              </a:ext>
            </a:extLst>
          </p:cNvPr>
          <p:cNvSpPr txBox="1"/>
          <p:nvPr/>
        </p:nvSpPr>
        <p:spPr>
          <a:xfrm>
            <a:off x="2316243" y="4305839"/>
            <a:ext cx="18941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previously</a:t>
            </a:r>
          </a:p>
          <a:p>
            <a:pPr algn="ctr"/>
            <a:r>
              <a:rPr lang="en-US" sz="3200" dirty="0"/>
              <a:t>computed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0E2965-F037-4E72-8B6A-20E9F7D49633}"/>
              </a:ext>
            </a:extLst>
          </p:cNvPr>
          <p:cNvCxnSpPr>
            <a:cxnSpLocks/>
          </p:cNvCxnSpPr>
          <p:nvPr/>
        </p:nvCxnSpPr>
        <p:spPr>
          <a:xfrm flipV="1">
            <a:off x="4236304" y="3302001"/>
            <a:ext cx="1351696" cy="11514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79337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F772C2-7261-4A5D-968F-2926D131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127483"/>
            <a:ext cx="9906001" cy="11080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Complexity: m hidden states, n time 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AE320E-6137-425B-A81D-0707138879F2}"/>
              </a:ext>
            </a:extLst>
          </p:cNvPr>
          <p:cNvSpPr txBox="1"/>
          <p:nvPr/>
        </p:nvSpPr>
        <p:spPr>
          <a:xfrm>
            <a:off x="8927360" y="5537595"/>
            <a:ext cx="19937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Credit: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adapted from lecture slides Sarah Finney, “CS181: Intelligent Machines Perception, Learning and Uncertainty”, 2009, Harvard University.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EA6025-2FC9-4E09-8ABD-DD43DC226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08" y="1066160"/>
            <a:ext cx="7656443" cy="533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9432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1122363"/>
            <a:ext cx="63398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0" y="4700588"/>
            <a:ext cx="5252288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33659689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239650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7929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47E5624-9C18-4B61-B28F-4F8DB0B95E9F}"/>
              </a:ext>
            </a:extLst>
          </p:cNvPr>
          <p:cNvGrpSpPr/>
          <p:nvPr/>
        </p:nvGrpSpPr>
        <p:grpSpPr>
          <a:xfrm>
            <a:off x="992529" y="2197945"/>
            <a:ext cx="3651821" cy="3236955"/>
            <a:chOff x="992529" y="2197945"/>
            <a:chExt cx="3651821" cy="323695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2A68D32-108C-4F94-AB3E-B99F2846A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2529" y="2691462"/>
              <a:ext cx="3651821" cy="274343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6E186F-5A4F-46D6-9F70-AFC2D22DE2EB}"/>
                </a:ext>
              </a:extLst>
            </p:cNvPr>
            <p:cNvSpPr txBox="1"/>
            <p:nvPr/>
          </p:nvSpPr>
          <p:spPr>
            <a:xfrm>
              <a:off x="992529" y="2197945"/>
              <a:ext cx="30635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States and Transitions: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1E205AA-D696-447E-B9FC-07A6A63BE904}"/>
              </a:ext>
            </a:extLst>
          </p:cNvPr>
          <p:cNvGrpSpPr/>
          <p:nvPr/>
        </p:nvGrpSpPr>
        <p:grpSpPr>
          <a:xfrm>
            <a:off x="5306035" y="2554968"/>
            <a:ext cx="5772949" cy="2517537"/>
            <a:chOff x="5306035" y="2554968"/>
            <a:chExt cx="5772949" cy="251753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20B53C-B8E3-4B51-931C-6C8202737A7A}"/>
                </a:ext>
              </a:extLst>
            </p:cNvPr>
            <p:cNvSpPr txBox="1"/>
            <p:nvPr/>
          </p:nvSpPr>
          <p:spPr>
            <a:xfrm>
              <a:off x="5306035" y="2554968"/>
              <a:ext cx="33620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States and Observations: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88BBAFF-874F-419E-A278-F3CF6E7CD89A}"/>
                </a:ext>
              </a:extLst>
            </p:cNvPr>
            <p:cNvGrpSpPr/>
            <p:nvPr/>
          </p:nvGrpSpPr>
          <p:grpSpPr>
            <a:xfrm>
              <a:off x="5565907" y="3107847"/>
              <a:ext cx="1512102" cy="1934156"/>
              <a:chOff x="5438107" y="2153480"/>
              <a:chExt cx="1512102" cy="1934156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F5D74C6-77D5-4697-AD1C-37DEC1CB5A4F}"/>
                  </a:ext>
                </a:extLst>
              </p:cNvPr>
              <p:cNvGrpSpPr/>
              <p:nvPr/>
            </p:nvGrpSpPr>
            <p:grpSpPr>
              <a:xfrm>
                <a:off x="5891087" y="2153480"/>
                <a:ext cx="624170" cy="624170"/>
                <a:chOff x="5891087" y="2153480"/>
                <a:chExt cx="624170" cy="624170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E9F0A6D-F0C4-4ED2-B5C6-AE59FD6BF6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91087" y="2153480"/>
                  <a:ext cx="624170" cy="624170"/>
                </a:xfrm>
                <a:prstGeom prst="ellipse">
                  <a:avLst/>
                </a:prstGeom>
                <a:solidFill>
                  <a:schemeClr val="bg1"/>
                </a:solidFill>
                <a:ln w="3175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D68EB64-11C5-46EF-A202-9551A373A33F}"/>
                    </a:ext>
                  </a:extLst>
                </p:cNvPr>
                <p:cNvSpPr txBox="1"/>
                <p:nvPr/>
              </p:nvSpPr>
              <p:spPr>
                <a:xfrm>
                  <a:off x="5934508" y="2290278"/>
                  <a:ext cx="5373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Bull</a:t>
                  </a: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EFA4A6CF-F095-4386-81CC-A7F22B874533}"/>
                  </a:ext>
                </a:extLst>
              </p:cNvPr>
              <p:cNvGrpSpPr/>
              <p:nvPr/>
            </p:nvGrpSpPr>
            <p:grpSpPr>
              <a:xfrm>
                <a:off x="5438107" y="3441305"/>
                <a:ext cx="634053" cy="646331"/>
                <a:chOff x="5891087" y="2153480"/>
                <a:chExt cx="634053" cy="646331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CC686FF9-2A62-46CA-A28A-4D6C4B3E58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91087" y="2153480"/>
                  <a:ext cx="624170" cy="624170"/>
                </a:xfrm>
                <a:prstGeom prst="ellipse">
                  <a:avLst/>
                </a:prstGeom>
                <a:solidFill>
                  <a:schemeClr val="bg1"/>
                </a:solidFill>
                <a:ln w="3175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6E112BF-B328-4AA8-AA9D-2172801C7EBA}"/>
                    </a:ext>
                  </a:extLst>
                </p:cNvPr>
                <p:cNvSpPr txBox="1"/>
                <p:nvPr/>
              </p:nvSpPr>
              <p:spPr>
                <a:xfrm>
                  <a:off x="5911767" y="2153480"/>
                  <a:ext cx="61337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Dow</a:t>
                  </a:r>
                </a:p>
                <a:p>
                  <a:r>
                    <a:rPr lang="en-US" dirty="0"/>
                    <a:t> Up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C8454D0-5BA8-4BE3-AAE0-E309777DF025}"/>
                  </a:ext>
                </a:extLst>
              </p:cNvPr>
              <p:cNvGrpSpPr/>
              <p:nvPr/>
            </p:nvGrpSpPr>
            <p:grpSpPr>
              <a:xfrm>
                <a:off x="6316156" y="3441305"/>
                <a:ext cx="634053" cy="646331"/>
                <a:chOff x="5891087" y="2153480"/>
                <a:chExt cx="634053" cy="646331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F95F4087-4BCE-4447-BFF0-45B1784812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91087" y="2153480"/>
                  <a:ext cx="624170" cy="624170"/>
                </a:xfrm>
                <a:prstGeom prst="ellipse">
                  <a:avLst/>
                </a:prstGeom>
                <a:solidFill>
                  <a:schemeClr val="bg1"/>
                </a:solidFill>
                <a:ln w="3175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1FAAFE6-3F87-413C-9EC1-7CEC65B312F2}"/>
                    </a:ext>
                  </a:extLst>
                </p:cNvPr>
                <p:cNvSpPr txBox="1"/>
                <p:nvPr/>
              </p:nvSpPr>
              <p:spPr>
                <a:xfrm>
                  <a:off x="5911767" y="2153480"/>
                  <a:ext cx="61337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Dow</a:t>
                  </a:r>
                </a:p>
                <a:p>
                  <a:r>
                    <a:rPr lang="en-US" dirty="0"/>
                    <a:t>  Dn</a:t>
                  </a:r>
                </a:p>
              </p:txBody>
            </p:sp>
          </p:grp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928BD56C-955C-40EB-8B7A-B9CC1B798E14}"/>
                  </a:ext>
                </a:extLst>
              </p:cNvPr>
              <p:cNvCxnSpPr>
                <a:cxnSpLocks/>
                <a:stCxn id="9" idx="3"/>
                <a:endCxn id="24" idx="0"/>
              </p:cNvCxnSpPr>
              <p:nvPr/>
            </p:nvCxnSpPr>
            <p:spPr>
              <a:xfrm flipH="1">
                <a:off x="5765474" y="2686242"/>
                <a:ext cx="217021" cy="7550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B306155-30D8-4189-B9D0-0143430D350C}"/>
                  </a:ext>
                </a:extLst>
              </p:cNvPr>
              <p:cNvCxnSpPr>
                <a:cxnSpLocks/>
                <a:stCxn id="9" idx="5"/>
                <a:endCxn id="27" idx="0"/>
              </p:cNvCxnSpPr>
              <p:nvPr/>
            </p:nvCxnSpPr>
            <p:spPr>
              <a:xfrm>
                <a:off x="6423849" y="2686242"/>
                <a:ext cx="219674" cy="7550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5B74013-4A49-445D-A974-68F34B4FBD27}"/>
                </a:ext>
              </a:extLst>
            </p:cNvPr>
            <p:cNvGrpSpPr/>
            <p:nvPr/>
          </p:nvGrpSpPr>
          <p:grpSpPr>
            <a:xfrm>
              <a:off x="7474137" y="3089089"/>
              <a:ext cx="1512102" cy="1971672"/>
              <a:chOff x="7773719" y="2172238"/>
              <a:chExt cx="1512102" cy="1971672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F90CFA3-67C2-4446-B011-7D648AE894C5}"/>
                  </a:ext>
                </a:extLst>
              </p:cNvPr>
              <p:cNvGrpSpPr/>
              <p:nvPr/>
            </p:nvGrpSpPr>
            <p:grpSpPr>
              <a:xfrm>
                <a:off x="8221486" y="2172238"/>
                <a:ext cx="624170" cy="624170"/>
                <a:chOff x="5891087" y="2153480"/>
                <a:chExt cx="624170" cy="624170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78F6BDC5-C5EB-4903-9386-5127D64474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91087" y="2153480"/>
                  <a:ext cx="624170" cy="624170"/>
                </a:xfrm>
                <a:prstGeom prst="ellipse">
                  <a:avLst/>
                </a:prstGeom>
                <a:solidFill>
                  <a:schemeClr val="bg1"/>
                </a:solidFill>
                <a:ln w="3175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C8F9019-C35E-4065-A9CF-D5CA9E1E6CA8}"/>
                    </a:ext>
                  </a:extLst>
                </p:cNvPr>
                <p:cNvSpPr txBox="1"/>
                <p:nvPr/>
              </p:nvSpPr>
              <p:spPr>
                <a:xfrm>
                  <a:off x="5919760" y="2290278"/>
                  <a:ext cx="5841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Stag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7FB59C3-9B89-4C9C-B3FD-106D2D38A75F}"/>
                  </a:ext>
                </a:extLst>
              </p:cNvPr>
              <p:cNvGrpSpPr/>
              <p:nvPr/>
            </p:nvGrpSpPr>
            <p:grpSpPr>
              <a:xfrm>
                <a:off x="7773719" y="3497579"/>
                <a:ext cx="634053" cy="646331"/>
                <a:chOff x="5891087" y="2153480"/>
                <a:chExt cx="634053" cy="646331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DA531DA-54A2-41B0-AA78-A414F41E35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91087" y="2153480"/>
                  <a:ext cx="624170" cy="624170"/>
                </a:xfrm>
                <a:prstGeom prst="ellipse">
                  <a:avLst/>
                </a:prstGeom>
                <a:solidFill>
                  <a:schemeClr val="bg1"/>
                </a:solidFill>
                <a:ln w="3175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119CD0E-23AC-4E6C-BEA5-BCED31774B03}"/>
                    </a:ext>
                  </a:extLst>
                </p:cNvPr>
                <p:cNvSpPr txBox="1"/>
                <p:nvPr/>
              </p:nvSpPr>
              <p:spPr>
                <a:xfrm>
                  <a:off x="5911767" y="2153480"/>
                  <a:ext cx="61337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Dow</a:t>
                  </a:r>
                </a:p>
                <a:p>
                  <a:r>
                    <a:rPr lang="en-US" dirty="0"/>
                    <a:t> Up</a:t>
                  </a: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3A373896-8053-4D9C-B278-DF26DCBF9124}"/>
                  </a:ext>
                </a:extLst>
              </p:cNvPr>
              <p:cNvGrpSpPr/>
              <p:nvPr/>
            </p:nvGrpSpPr>
            <p:grpSpPr>
              <a:xfrm>
                <a:off x="8651768" y="3497579"/>
                <a:ext cx="634053" cy="646331"/>
                <a:chOff x="5891087" y="2153480"/>
                <a:chExt cx="634053" cy="646331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B8D9DBF0-9296-4545-BEBB-263076A1F4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91087" y="2153480"/>
                  <a:ext cx="624170" cy="624170"/>
                </a:xfrm>
                <a:prstGeom prst="ellipse">
                  <a:avLst/>
                </a:prstGeom>
                <a:solidFill>
                  <a:schemeClr val="bg1"/>
                </a:solidFill>
                <a:ln w="3175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CAA48EB-A8EF-462D-9153-526D16A1F05B}"/>
                    </a:ext>
                  </a:extLst>
                </p:cNvPr>
                <p:cNvSpPr txBox="1"/>
                <p:nvPr/>
              </p:nvSpPr>
              <p:spPr>
                <a:xfrm>
                  <a:off x="5911767" y="2153480"/>
                  <a:ext cx="61337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Dow</a:t>
                  </a:r>
                </a:p>
                <a:p>
                  <a:r>
                    <a:rPr lang="en-US" dirty="0"/>
                    <a:t>  Dn</a:t>
                  </a:r>
                </a:p>
              </p:txBody>
            </p:sp>
          </p:grp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C8F5AA92-66B6-449D-B0F1-A7A419F78CF3}"/>
                  </a:ext>
                </a:extLst>
              </p:cNvPr>
              <p:cNvCxnSpPr>
                <a:cxnSpLocks/>
                <a:endCxn id="42" idx="0"/>
              </p:cNvCxnSpPr>
              <p:nvPr/>
            </p:nvCxnSpPr>
            <p:spPr>
              <a:xfrm flipH="1">
                <a:off x="8101086" y="2742516"/>
                <a:ext cx="217021" cy="7550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1361CA3-EE69-4CF7-8954-FAC15C9167A9}"/>
                  </a:ext>
                </a:extLst>
              </p:cNvPr>
              <p:cNvCxnSpPr>
                <a:cxnSpLocks/>
                <a:endCxn id="45" idx="0"/>
              </p:cNvCxnSpPr>
              <p:nvPr/>
            </p:nvCxnSpPr>
            <p:spPr>
              <a:xfrm>
                <a:off x="8759461" y="2742516"/>
                <a:ext cx="219674" cy="7550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9CDB605-8D5F-451A-BF09-53A142B6CA0C}"/>
                </a:ext>
              </a:extLst>
            </p:cNvPr>
            <p:cNvGrpSpPr/>
            <p:nvPr/>
          </p:nvGrpSpPr>
          <p:grpSpPr>
            <a:xfrm>
              <a:off x="9382367" y="3077345"/>
              <a:ext cx="1512102" cy="1995160"/>
              <a:chOff x="10133585" y="2162859"/>
              <a:chExt cx="1512102" cy="199516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49F8741B-D5DC-411A-AD82-9146FCC1F871}"/>
                  </a:ext>
                </a:extLst>
              </p:cNvPr>
              <p:cNvGrpSpPr/>
              <p:nvPr/>
            </p:nvGrpSpPr>
            <p:grpSpPr>
              <a:xfrm>
                <a:off x="10577475" y="2162859"/>
                <a:ext cx="659295" cy="624170"/>
                <a:chOff x="5891087" y="2153480"/>
                <a:chExt cx="659295" cy="624170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C651AEF-DDE8-4105-B65C-0B6A6EE404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91087" y="2153480"/>
                  <a:ext cx="624170" cy="624170"/>
                </a:xfrm>
                <a:prstGeom prst="ellipse">
                  <a:avLst/>
                </a:prstGeom>
                <a:solidFill>
                  <a:schemeClr val="bg1"/>
                </a:solidFill>
                <a:ln w="3175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FE5973C-7847-4314-9952-A1E1FFE6119F}"/>
                    </a:ext>
                  </a:extLst>
                </p:cNvPr>
                <p:cNvSpPr txBox="1"/>
                <p:nvPr/>
              </p:nvSpPr>
              <p:spPr>
                <a:xfrm>
                  <a:off x="5934508" y="2290278"/>
                  <a:ext cx="6158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Bear</a:t>
                  </a:r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D937BF39-6454-4748-8831-367B6DB315C6}"/>
                  </a:ext>
                </a:extLst>
              </p:cNvPr>
              <p:cNvGrpSpPr/>
              <p:nvPr/>
            </p:nvGrpSpPr>
            <p:grpSpPr>
              <a:xfrm>
                <a:off x="10133585" y="3511688"/>
                <a:ext cx="634053" cy="646331"/>
                <a:chOff x="5891087" y="2153480"/>
                <a:chExt cx="634053" cy="646331"/>
              </a:xfrm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ED959A84-5773-45EF-A6A8-EAFD3FBF91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91087" y="2153480"/>
                  <a:ext cx="624170" cy="624170"/>
                </a:xfrm>
                <a:prstGeom prst="ellipse">
                  <a:avLst/>
                </a:prstGeom>
                <a:solidFill>
                  <a:schemeClr val="bg1"/>
                </a:solidFill>
                <a:ln w="3175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ED4D9C9E-8283-4592-8212-D961B77B4169}"/>
                    </a:ext>
                  </a:extLst>
                </p:cNvPr>
                <p:cNvSpPr txBox="1"/>
                <p:nvPr/>
              </p:nvSpPr>
              <p:spPr>
                <a:xfrm>
                  <a:off x="5911767" y="2153480"/>
                  <a:ext cx="61337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Dow</a:t>
                  </a:r>
                </a:p>
                <a:p>
                  <a:r>
                    <a:rPr lang="en-US" dirty="0"/>
                    <a:t> Up</a:t>
                  </a: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44FC10F1-DB1D-42F5-8131-3B190493D046}"/>
                  </a:ext>
                </a:extLst>
              </p:cNvPr>
              <p:cNvGrpSpPr/>
              <p:nvPr/>
            </p:nvGrpSpPr>
            <p:grpSpPr>
              <a:xfrm>
                <a:off x="11011634" y="3511688"/>
                <a:ext cx="634053" cy="646331"/>
                <a:chOff x="5891087" y="2153480"/>
                <a:chExt cx="634053" cy="646331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60218101-CBD6-4115-9887-13F2614314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91087" y="2153480"/>
                  <a:ext cx="624170" cy="624170"/>
                </a:xfrm>
                <a:prstGeom prst="ellipse">
                  <a:avLst/>
                </a:prstGeom>
                <a:solidFill>
                  <a:schemeClr val="bg1"/>
                </a:solidFill>
                <a:ln w="3175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2596A9A-907F-447A-A86E-4A918D1510B9}"/>
                    </a:ext>
                  </a:extLst>
                </p:cNvPr>
                <p:cNvSpPr txBox="1"/>
                <p:nvPr/>
              </p:nvSpPr>
              <p:spPr>
                <a:xfrm>
                  <a:off x="5911767" y="2153480"/>
                  <a:ext cx="61337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Dow</a:t>
                  </a:r>
                </a:p>
                <a:p>
                  <a:r>
                    <a:rPr lang="en-US" dirty="0"/>
                    <a:t>  Dn</a:t>
                  </a:r>
                </a:p>
              </p:txBody>
            </p:sp>
          </p:grp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D6526FB-84D7-42FC-919D-3A3EDB14BA8F}"/>
                  </a:ext>
                </a:extLst>
              </p:cNvPr>
              <p:cNvCxnSpPr>
                <a:cxnSpLocks/>
                <a:endCxn id="50" idx="0"/>
              </p:cNvCxnSpPr>
              <p:nvPr/>
            </p:nvCxnSpPr>
            <p:spPr>
              <a:xfrm flipH="1">
                <a:off x="10460952" y="2756625"/>
                <a:ext cx="217021" cy="7550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251BDA5-2C32-44B7-8276-E63ED1BD944D}"/>
                  </a:ext>
                </a:extLst>
              </p:cNvPr>
              <p:cNvCxnSpPr>
                <a:cxnSpLocks/>
                <a:endCxn id="53" idx="0"/>
              </p:cNvCxnSpPr>
              <p:nvPr/>
            </p:nvCxnSpPr>
            <p:spPr>
              <a:xfrm>
                <a:off x="11119327" y="2756625"/>
                <a:ext cx="219674" cy="7550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C4FA4E2-3B6E-4913-9E10-16DA40CBFCFE}"/>
                </a:ext>
              </a:extLst>
            </p:cNvPr>
            <p:cNvSpPr txBox="1"/>
            <p:nvPr/>
          </p:nvSpPr>
          <p:spPr>
            <a:xfrm>
              <a:off x="5451920" y="376626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0.75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9D1BECF-AD44-434D-9381-356C03DED4F6}"/>
                </a:ext>
              </a:extLst>
            </p:cNvPr>
            <p:cNvSpPr txBox="1"/>
            <p:nvPr/>
          </p:nvSpPr>
          <p:spPr>
            <a:xfrm>
              <a:off x="10485552" y="376626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0.75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A7759C9-F764-42DC-B486-E63B7B5FCE5A}"/>
                </a:ext>
              </a:extLst>
            </p:cNvPr>
            <p:cNvSpPr txBox="1"/>
            <p:nvPr/>
          </p:nvSpPr>
          <p:spPr>
            <a:xfrm>
              <a:off x="9257284" y="376626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0.25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FDF6B65-3D6C-4211-896A-33E44CB044E8}"/>
                </a:ext>
              </a:extLst>
            </p:cNvPr>
            <p:cNvSpPr txBox="1"/>
            <p:nvPr/>
          </p:nvSpPr>
          <p:spPr>
            <a:xfrm>
              <a:off x="6622282" y="3766264"/>
              <a:ext cx="593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0.25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AF7C2FC-F53E-47B5-8A60-283EFAB1B40C}"/>
                </a:ext>
              </a:extLst>
            </p:cNvPr>
            <p:cNvSpPr txBox="1"/>
            <p:nvPr/>
          </p:nvSpPr>
          <p:spPr>
            <a:xfrm>
              <a:off x="7372427" y="3762659"/>
              <a:ext cx="593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0.50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5A95A5C-06B5-40D9-B612-8171E872F6DE}"/>
                </a:ext>
              </a:extLst>
            </p:cNvPr>
            <p:cNvSpPr txBox="1"/>
            <p:nvPr/>
          </p:nvSpPr>
          <p:spPr>
            <a:xfrm>
              <a:off x="8527475" y="3766264"/>
              <a:ext cx="593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0.50</a:t>
              </a:r>
            </a:p>
          </p:txBody>
        </p:sp>
      </p:grpSp>
      <p:sp>
        <p:nvSpPr>
          <p:cNvPr id="69" name="Title 1">
            <a:extLst>
              <a:ext uri="{FF2B5EF4-FFF2-40B4-BE49-F238E27FC236}">
                <a16:creationId xmlns:a16="http://schemas.microsoft.com/office/drawing/2014/main" id="{D9F96009-6FA8-4FB8-A486-30DB9B6B878E}"/>
              </a:ext>
            </a:extLst>
          </p:cNvPr>
          <p:cNvSpPr txBox="1">
            <a:spLocks/>
          </p:cNvSpPr>
          <p:nvPr/>
        </p:nvSpPr>
        <p:spPr>
          <a:xfrm>
            <a:off x="992529" y="577315"/>
            <a:ext cx="44593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HMM Example (1)</a:t>
            </a:r>
          </a:p>
        </p:txBody>
      </p:sp>
    </p:spTree>
    <p:extLst>
      <p:ext uri="{BB962C8B-B14F-4D97-AF65-F5344CB8AC3E}">
        <p14:creationId xmlns:p14="http://schemas.microsoft.com/office/powerpoint/2010/main" val="239287764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3027</TotalTime>
  <Words>3817</Words>
  <Application>Microsoft Office PowerPoint</Application>
  <PresentationFormat>Widescreen</PresentationFormat>
  <Paragraphs>544</Paragraphs>
  <Slides>84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2" baseType="lpstr">
      <vt:lpstr>Arial</vt:lpstr>
      <vt:lpstr>Arial Unicode MS</vt:lpstr>
      <vt:lpstr>Calibri</vt:lpstr>
      <vt:lpstr>Calibri Light</vt:lpstr>
      <vt:lpstr>Cambria Math</vt:lpstr>
      <vt:lpstr>Segoe UI Light</vt:lpstr>
      <vt:lpstr>Segoe UI Semilight</vt:lpstr>
      <vt:lpstr>1_Office Theme</vt:lpstr>
      <vt:lpstr>Hidden Markov Models</vt:lpstr>
      <vt:lpstr>RNN Discussion Reminded Me of HMMs</vt:lpstr>
      <vt:lpstr>PowerPoint Presentation</vt:lpstr>
      <vt:lpstr>Contents:</vt:lpstr>
      <vt:lpstr>Introducing Hidden Markov Models</vt:lpstr>
      <vt:lpstr>Markov Process</vt:lpstr>
      <vt:lpstr>Markov Process Example</vt:lpstr>
      <vt:lpstr>Hidden Markov Models</vt:lpstr>
      <vt:lpstr>PowerPoint Presentation</vt:lpstr>
      <vt:lpstr>HMM Example (2)</vt:lpstr>
      <vt:lpstr>Markov Assumption 1</vt:lpstr>
      <vt:lpstr>Markov Assumption 2</vt:lpstr>
      <vt:lpstr>PowerPoint Presentation</vt:lpstr>
      <vt:lpstr>Some Probability Preliminaries</vt:lpstr>
      <vt:lpstr>Some Probability Preliminaries</vt:lpstr>
      <vt:lpstr>Discrete Random Variables</vt:lpstr>
      <vt:lpstr>Probabilities and the Sum Rule</vt:lpstr>
      <vt:lpstr>Joint Probability</vt:lpstr>
      <vt:lpstr>Conditional Probability</vt:lpstr>
      <vt:lpstr>The Product Rule</vt:lpstr>
      <vt:lpstr>The Chain Rule (Generalized Product Rule)</vt:lpstr>
      <vt:lpstr>Chain Rule Example</vt:lpstr>
      <vt:lpstr>Bayes’ Rule</vt:lpstr>
      <vt:lpstr>Marginalization</vt:lpstr>
      <vt:lpstr>HMM Algorithms</vt:lpstr>
      <vt:lpstr>The 3 HMM Algorithms</vt:lpstr>
      <vt:lpstr>The Forward-Backward Algorithm</vt:lpstr>
      <vt:lpstr>The Viterbi Algorithm</vt:lpstr>
      <vt:lpstr>The Baum-Welch Algorithm</vt:lpstr>
      <vt:lpstr>Baum-Welch Algorithm Cost</vt:lpstr>
      <vt:lpstr>Some HMM Variants</vt:lpstr>
      <vt:lpstr>HMM Applications</vt:lpstr>
      <vt:lpstr>What Problems HMMs Can Solve</vt:lpstr>
      <vt:lpstr>Some Real HMM Application Areas</vt:lpstr>
      <vt:lpstr>Classifying an Observation Sequence</vt:lpstr>
      <vt:lpstr>Classifying an Observation Sequence</vt:lpstr>
      <vt:lpstr>Application Example: Word Recognition</vt:lpstr>
      <vt:lpstr>Application Example: Word Recognition (2)</vt:lpstr>
      <vt:lpstr>Application Example: Tracking</vt:lpstr>
      <vt:lpstr>Application Example: Spam “Deobfuscation”</vt:lpstr>
      <vt:lpstr>Application Example: Spam “Deobfuscation”</vt:lpstr>
      <vt:lpstr>Training HMMs: Baum-Welch</vt:lpstr>
      <vt:lpstr>Learning Parameters</vt:lpstr>
      <vt:lpstr>PowerPoint Presentation</vt:lpstr>
      <vt:lpstr>Parameters</vt:lpstr>
      <vt:lpstr>If only …</vt:lpstr>
      <vt:lpstr>Sufficient Statistics</vt:lpstr>
      <vt:lpstr>Maximum Likelihood Estimation</vt:lpstr>
      <vt:lpstr>Unfortunately . . .</vt:lpstr>
      <vt:lpstr>EM</vt:lpstr>
      <vt:lpstr>Expectation Step</vt:lpstr>
      <vt:lpstr>Maximization Step</vt:lpstr>
      <vt:lpstr>Cost</vt:lpstr>
      <vt:lpstr>How Many Hidden States?</vt:lpstr>
      <vt:lpstr>Amount of Data Needed</vt:lpstr>
      <vt:lpstr>Training Time</vt:lpstr>
      <vt:lpstr>Bottom Line</vt:lpstr>
      <vt:lpstr>HMMs vs RNNs</vt:lpstr>
      <vt:lpstr>Linear Dynamical Systems (engineers love them!)</vt:lpstr>
      <vt:lpstr>Hidden Markov Models (computer scientists love them!</vt:lpstr>
      <vt:lpstr>A fundamental limitation of HMMs</vt:lpstr>
      <vt:lpstr>A fundamental limitation of HMMs</vt:lpstr>
      <vt:lpstr>Recurrent neural networks</vt:lpstr>
      <vt:lpstr>Do generative models need to be stochastic?</vt:lpstr>
      <vt:lpstr>Recurrent neural networks</vt:lpstr>
      <vt:lpstr>Hidden Markov Models</vt:lpstr>
      <vt:lpstr>Extra Slides</vt:lpstr>
      <vt:lpstr>Forward-Backward Algorithm</vt:lpstr>
      <vt:lpstr>Compute the probability of a sequence of observations</vt:lpstr>
      <vt:lpstr>Approach 1: Enumerate All Possibilities</vt:lpstr>
      <vt:lpstr>Approach 2: Dynamic Programming</vt:lpstr>
      <vt:lpstr>Backward Algorithm</vt:lpstr>
      <vt:lpstr>Base Case</vt:lpstr>
      <vt:lpstr>Backward Inductive Step</vt:lpstr>
      <vt:lpstr>Inductive Step (1)</vt:lpstr>
      <vt:lpstr>Inductive Step (2)</vt:lpstr>
      <vt:lpstr>Inductive Step (3)</vt:lpstr>
      <vt:lpstr>Final Step (1)</vt:lpstr>
      <vt:lpstr>Final Step (2)</vt:lpstr>
      <vt:lpstr>Final Step (3)</vt:lpstr>
      <vt:lpstr>Complexity: m hidden states, n time steps</vt:lpstr>
      <vt:lpstr>Template</vt:lpstr>
      <vt:lpstr>Template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Scott O'Hara</dc:creator>
  <cp:lastModifiedBy>Scott O'Hara</cp:lastModifiedBy>
  <cp:revision>163</cp:revision>
  <dcterms:created xsi:type="dcterms:W3CDTF">2018-05-21T19:46:48Z</dcterms:created>
  <dcterms:modified xsi:type="dcterms:W3CDTF">2018-05-23T22:14:09Z</dcterms:modified>
</cp:coreProperties>
</file>