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8" r:id="rId3"/>
    <p:sldId id="269" r:id="rId4"/>
    <p:sldId id="270" r:id="rId5"/>
    <p:sldId id="272" r:id="rId6"/>
    <p:sldId id="274" r:id="rId7"/>
    <p:sldId id="275" r:id="rId8"/>
    <p:sldId id="278" r:id="rId9"/>
    <p:sldId id="279" r:id="rId10"/>
    <p:sldId id="280" r:id="rId11"/>
    <p:sldId id="281" r:id="rId12"/>
    <p:sldId id="283" r:id="rId13"/>
    <p:sldId id="282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2" r:id="rId22"/>
    <p:sldId id="298" r:id="rId23"/>
    <p:sldId id="297" r:id="rId24"/>
    <p:sldId id="299" r:id="rId25"/>
    <p:sldId id="300" r:id="rId26"/>
    <p:sldId id="305" r:id="rId27"/>
    <p:sldId id="301" r:id="rId28"/>
    <p:sldId id="307" r:id="rId29"/>
    <p:sldId id="296" r:id="rId30"/>
    <p:sldId id="302" r:id="rId31"/>
    <p:sldId id="303" r:id="rId32"/>
    <p:sldId id="304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1T18:07:19.81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203 174,'14'14,"2"-1,0 0,0-1,1-1,0-1,12 5,33 14,20 4,-57-23,6 0,0-2,1-1,0-1,0-1,23-1,-50-4,9 3,0 1,0 0,0 0,-1 2,1-1,-1 2,0 0,7 5,30 16,7 0,2-3,1-2,16 2,-43-19,-1-1,1-1,10-1,68 9,-103-11,52 7,-58-7,0-1,0 0,1 0,-1 0,0 0,1 0,-1 0,0-1,0 1,1-1,-1 0,0 1,0-1,0 0,0 0,0 0,0-1,0 1,0 0,-1-1,2-1,-2 2,-1 0,1 0,-1 0,0 0,0 0,1 0,-1 0,0 0,0-1,0 1,0 0,-1 0,1 0,0 0,0 0,-1 0,1 0,0-1,-1 1,1 0,-1 0,0 1,1-1,-1 0,0 0,1 0,-1 0,0 0,0 1,0-1,0 0,0 1,0-1,0 0,-41-22,32 18,-34-17,-1 2,0 2,-2 2,0 1,0 3,-1 2,-38-2,23 3,0-3,-32-11,76 18,5 2,-8-2,1-1,0-1,-8-4,23 8,1 1,-1-1,1-1,0 1,0 0,0-1,1 0,-1 0,1-1,0 1,0-1,1 0,-1 0,-1-4,-9-19,-1 1,0 1,-3 1,-5-7,21 31,0-1,1 0,-1 0,1 0,-1 0,1 0,0 0,0-1,0 1,0 0,0-1,0 1,1-1,-1 1,1-1,-1 1,1-1,0-1,1 2,0 1,0-1,0 1,0 0,0 0,0-1,1 1,-1 0,0 0,1 0,-1 0,1 0,-1 0,1 1,-1-1,1 0,0 1,-1-1,1 1,0 0,-1-1,1 1,0 0,0 0,-1 0,1 0,1 1,45-1,0 2,0 2,-1 3,37 9,58 9,-32-7,23 10,-34-6,73 6,20-10,110-8,-242-10,0 3,53 9,-3-4,-80-7,0 1,-1 1,0 1,3 2,26 7,55 4,-55-9,0 2,0 3,-23-6,1-1,0-2,0-1,29-2,19 2,26 9,-60-6,44 1,592-8,-654-2,0-2,-1-1,0-1,0-1,-1-2,0-1,2-3,-15 7,-8 4,0 0,-1-1,1 0,-1-1,0 1,-1-2,1 1,-1-1,0 0,0 0,-1-1,0 0,7-8,1 2,1 0,-1 1,2 0,0 1,0 1,1 0,0 1,1 1,0 1,6-1,24-7,-1 2,2 3,42-4,-16 9,-64 4,-48 2,-1256 1,717-3,501-2,-32-7,-61-3,-51 15,-94-4,200-9,60 4,0 3,-3 2,-584 3,620 0,0 1,0 1,-16 5,-16 2,18-3,0 2,1 1,-6 4,-44 13,42-16,24-8,-1 2,1 0,0 0,0 2,1 0,0 1,0 1,-11 8,-152 106,98-77,64-38,0 0,1 2,0 0,1 0,0 2,-12 11,17-12,-22 21,1 2,2 0,1 2,-2 7,25-32,1 0,1-1,0 2,0-1,1 0,0 0,1 1,0-1,1 1,0-1,1 1,0-1,1 1,0-1,1 0,4 10,-5-17,1 0,0 0,1-1,-1 1,0 0,1-1,0 0,0 0,0 0,0-1,0 1,1-1,-1 0,1 0,0-1,-1 1,1-1,19 5,-1-1,1-1,2-1,13 3,193 27,-15-4,-99-8,241 40,96-6,-253-47,42-10,-53-2,82 14,-125 0,-61-6,-1 3,69 17,-55-1,42 19,-87-27,1-3,0-3,1-2,-1-2,28-3,1 2,46 8,-41-4,37-3,-12-9,61-12,-136 11,44-4,0-4,73-20,-143 29,1 0,-1 0,0-2,0 0,0 0,-1-1,0-1,-1 0,1-1,-1 0,-1-1,0 0,0-1,2-4,1-2,0-2,0 1,5-13,-14 22,-1 1,-1-1,1 0,-1 0,-1 0,0-1,0 1,-1-1,0 1,-1-1,-2-121,0 68,4-48,2 82,1 1,2 0,1 0,2-2,8-29,-9 30,2 1,1 0,2 0,-3 5,0-1,-2 0,0-1,1-13,-9 33,1 0,-1 0,1 0,-1 0,1 1,1-1,-1 1,1-1,-1 1,1 0,0 0,1 0,-1 1,1-1,0 1,0 0,0 0,0 0,0 0,1 1,-1-1,1 1,-1 0,6-1,4 0,1 0,0 1,-1 0,1 1,0 1,0 1,0 0,1 1,-7-2,1 1,-1 1,0-1,1 2,-1-1,0 1,0 1,7 3,-13-5,0 1,0-1,0 0,0 1,0 0,-1-1,1 1,-1 0,0 1,0-1,0 0,0 0,-1 1,1-1,-1 1,0 0,0-1,0 1,-1 0,1-1,-1 1,0 0,0 1,1 6,-1 1,-1 0,0-1,0 1,-1 0,-1-1,-2 9,2-14,1 1,-1-1,-1 0,1 0,-1 0,0-1,0 1,-1-1,0 0,0 0,0-1,0 0,-6 4,5-4,0-1,1 1,-1 0,1 1,0-1,0 1,0 0,1 0,0 0,0 1,0 0,1 0,0 0,0 0,0 0,1 0,0 1,0-1,0 1,1 0,0-1,0 1,1 0,0 0,1 4,-2 6,0 14,1 1,1 0,1-1,2 0,1 1,2-2,1 1,3 6,-1-10,-1 0,-2 1,0 0,-2 0,-1 0,-1 19,0 51,-6 29,0-1,3-80,1-13,-1 1,-2-1,-2 4,2-26,-1 1,1-1,-2 0,0-1,0 1,-1-1,0 1,0-1,-2-1,1 1,-1-1,-12 12,0-2,-1 0,-1-1,0-1,-2-1,0-1,0-1,-9 2,-24 12,-2-4,0-2,-6-1,24-12,0-2,-1-2,1-1,-1-2,0-2,-31-5,-31 2,-1894 3,1946-2,0-3,1-2,-7-4,2 1,1 2,-28 1,-90 6,70 1,-1-3,0-5,-44-12,-128-24,28 6,214 34,0 1,-31 1,44 3,0 0,0-2,0-1,0 0,1-2,-1 0,1-1,-1-1,-12-6,21 5,1 0,0 0,0-1,-5-5,-29-22,16 18,-142-94,139 88,1-1,2-2,0-1,-6-9,28 29,0 0,-1 1,0 0,0 1,0-1,-1 2,1-1,-1 1,0 0,-1 0,1 1,-1 0,1 1,-1 0,-3-1,9 3,0-1,0 0,0 0,1-1,-1 1,0 0,0-1,1 0,-1 1,1-1,0 0,-1-1,1 1,0 0,0 0,0-1,1 0,-1 1,1-1,-1 0,1 1,0-1,0 0,0 0,0 0,1 0,-1 0,1-2,-2-12,1 0,1-1,0 1,3-16,0-6,0-567,-5 337,2 253,-1-1,-1 0,0 0,-2 1,0-1,-1-1,-2 95,27 419,5-282,-8-77,-4 24,-12-109,-2-33,1 0,1 0,1 0,1 0,0 0,2 0,0-1,1 1,3 10,-1 1,-1-1,-2 2,-1-1,-1 3,13 78,-3-22,-4 1,-3-1,-5 1,-6 29,3 43,1-155,1 0,0 0,0 0,1 0,-1 0,2 0,-1 0,1 0,0 0,1 0,-1-1,1 1,1-1,-1 0,1 0,0 0,0 0,1-1,0 0,0 0,3 3,28 25,-7-5,1-2,8 4,-25-21,0-1,1-1,-1 0,1 0,1-1,-1-1,10 2,32 3,1-2,0-2,1-3,-1-2,14-4,134 5,-134 6,38 10,0 0,180 13,-165-22,186 6,1215-17,-812 3,-682 1,0 1,-1 2,1 1,11 4,-13-2,1-2,1-1,-1-2,13 0,58-1,-11 0,54-8,-74-6,-50 8,1 0,-1 1,7 1,40 2,-35 1,0-2,0-1,0-1,21-6,-25 6,-28 3,0 1,0-1,0 0,0 1,0-1,0 0,0 1,0-1,0 0,0 0,0 1,0-1,0 0,0 1,0-1,0 0,0 1,0-1,-1 0,1 0,0 1,0-1,0 0,-1 0,1 1,0-1,0 0,-1 0,1 0,0 1,0-1,-1 0,1 0,0 0,-1 0,1 0,0 0,0 0,-1 1,-6 3,0 0,0 0,0-1,-1 1,-7 1,-19 1,0-2,0-1,0-1,-1-2,-19-3,-24 1,-1574 0,887 3,514-14,-3 0,-700 14,917-3,0-2,0-1,-15-6,-49-6,-123-20,17 2,164 31,32 4,0-1,-1 0,1 0,0-1,0-1,0 0,0 0,1-1,-1-1,1 1,0-2,0 1,-8-8,10 8,0 0,0 0,0 1,0 0,-1 1,0-1,0 2,-5-2,5 2,0-1,0 0,1 0,-1-1,1 0,-1 0,1-1,1 0,-2-1,2-1,3 4,0-1,0 1,0-1,0 1,-1 0,1 1,-3-2,6 4,0 0,1-1,-1 1,1 0,-1 0,0 0,0 0,1 0,-1 0,0 0,1 0,-1 0,0 0,1 0,-1 0,0 1,1-1,-1 0,1 1,-1-1,0 0,1 1,-1-1,0 1,0 1,0-1,0 0,0 1,0-1,1 1,-1-1,0 1,1-1,-1 1,1-1,0 1,-1 0,1 0,-17 150,7 0,7 0,7 16,-2 26,-2-168,1 1,1-1,2 0,5 21,-7-39,0 1,1-1,0 0,0 0,1 0,0-1,0 1,1-1,0 0,0 0,1-1,0 1,0-1,1 0,-1-1,4 2,10 4,1-2,1 0,0-1,0-2,0 0,1-1,7 0,32 8,39 11,2-5,-1-4,51-1,-64-12,29 2,47 9,31 7,86-7,199-14,-178-2,1342 3,-1604 2,-1 2,1 2,27 8,-29-6,-1-1,1-2,0-1,5-3,48-2,0-5,76-15,-37 4,-92 14,0-2,0-2,0-1,0-2,25-11,88-43,-145 61,0 1,0 0,0 0,0 0,0 1,1 0,-1 1,0 0,1 0,-1 0,1 1,-1 0,6 2,-12-2,0-1,0 1,0-1,0 1,-1-1,1 1,0 0,-1-1,1 1,0 0,-1 0,1-1,-1 1,1 0,-1 0,1 0,-1 0,0 0,1 0,-1 0,0 0,0 0,0 0,0 0,0-1,0 1,0 0,0 0,0 0,0 0,0 0,-1 0,1 0,0 0,-1 0,1 0,-1 0,1 0,-1-1,1 1,-1 0,1 0,-1-1,0 1,0 0,1-1,-1 1,0 0,-4 4,0 0,0 0,-1-1,1 1,-1-1,-1 1,-13 3,-1-1,0 0,0-2,0 0,-1-2,0 0,1-1,-15-2,-22 5,-451 58,246-22,-540 97,290-59,387-63,-14-4,1-7,-77-8,27 0,-6 4,-209-2,286-5,1-5,-46-13,107 13,21 3,-1 2,0 1,0 2,-6 1,0 1,1-3,-16-3,14 1,0 2,-6 2,11 3,1-2,0-1,0-2,0-2,-35-10,46 10,-1 1,0 1,0 2,0 0,-14 2,-40-2,15-10,55 9,1 0,-1 1,0 1,0-1,1 2,-1-1,0 2,0-1,0 2,-5 0,14-1,0 0,-1 1,1-1,0 1,0-1,0 1,0 0,0-1,0 1,0 0,0 0,1 1,-1-1,1 0,0 0,0 1,0-1,0 1,0-1,0 1,0-1,1 1,-1 0,1-1,0 1,0 0,-1 14,1 0,0 1,3 14,-1-6,2 575,-6-332,1-247,-1-1,-2 0,0 0,-1 0,-4 9,2-8,2 0,0 0,1 1,-1 19,3 94,7 29,-1-132,1 1,10 30,-7-37,-2 1,-1 0,-1 1,-1 19,-6 26,1-49,1 0,1 0,1 1,1-1,1 0,6 21,-7-41,0 0,0 0,1 0,-1 0,1-1,0 1,0-1,1 0,0 1,-1-2,1 1,1 0,-1-1,0 0,1 0,0 0,-1 0,1-1,0 0,3 1,14 4,0-1,0-1,0-1,13 0,45 10,-9 8,18 11,-22-8,31 7,-58-25,1-1,0-2,0-1,0-3,26-3,-13 1,0 3,53 6,-54 4,-1 2,0 2,42 19,30 10,-83-35,1-1,0-3,1-1,0-2,-1-2,33-4,19 1,-80 2,0 0,0-1,0-1,0 0,-1-1,1-1,-1 0,0 0,-1-2,1 1,-1-1,0-1,-1-1,5-4,2 2,1 1,0 1,0 1,1 0,0 2,8-2,69-26,-95 33,0 1,0-1,0 0,-1 0,1 0,0 0,-1 0,1 0,-1-1,1 1,-1 0,1-1,-1 1,0-1,0 1,0-1,0 0,0 1,0-1,0 0,-1 0,1 0,-1 0,0 0,0 0,0 0,-1 0,1 0,-1 1,1-1,-1 0,0 0,0 1,1-1,-1 0,-1 1,1-1,0 1,0-1,0 1,-2-2,-9-7,-1 0,0 0,0 1,-1 1,-3-2,2 2,-158-86,-5 7,-87-25,19 8,-208-125,429 213,1-2,0-1,1-1,-6-8,1 2,0 1,-10-5,15 14,1 0,1-1,0-2,2 0,-15-18,-9-11,25 29,1 0,1-2,-1-3,12 16,1 1,0-1,0 0,1 0,0 0,0 0,1 0,0-1,1 1,0-1,0-4,0 6,0-18,1 0,1 0,1 0,1-4,-2 27,0-1,0 1,0-1,0 1,1 0,-1 0,1 0,-1 0,1 0,0 0,0 0,0 0,0 1,0-1,0 0,0 1,0 0,1 0,-1 0,0 0,1 0,-1 0,1 0,0 1,0-1,12-2,1 1,0 0,14 1,-14 1,620-2,-305 6,18 6,-256-3,1 5,66 19,2 13,-79-19,72 10,51-6,1-10,12-9,416-8,-306-4,-329 2,0 0,0 0,0-1,0 1,0 0,0 0,0 0,0 0,0 0,0 0,0-1,0 1,0 0,0 0,0 0,0 0,0 0,0 0,0-1,0 1,0 0,0 0,0 0,0 0,0 0,0 0,1 0,-1 0,0-1,0 1,0 0,0 0,0 0,0 0,0 0,0 0,0 0,1 0,-1 0,0 0,0 0,0 0,0 0,0 0,0 0,0 0,1 0,-1 0,0 0,0 0,0 0,0 0,0 0,-19-10,-31-10,-216-67,-3 12,-39 4,220 53,0-4,2-4,-12-9,-14-5,56 22,1-4,-21-11,73 31,0 1,0-1,0 1,0-1,1 0,-1 0,1 0,0-1,-1 1,-1-3,4 5,0-1,0 1,-1-1,1 1,0 0,0-1,0 1,0-1,0 1,0-1,0 1,0 0,0-1,0 1,0-1,0 1,0-1,0 1,0 0,0-1,1 1,-1-1,0 1,0 0,1-1,-1 1,0-1,0 1,1 0,22-11,1 6,0 1,0 1,0 1,1 1,4 1,130 11,-102-6,-40-4,328 32,-235-17,0 4,9 8,43 10,1-7,20-4,66-4,238-9,-477-15,1 0,-1 0,1-1,-1 0,0-1,1 0,-1 0,-1-1,1-1,81-49,-67 38,0 1,2 1,2 1,4-1,-11 6,0-1,-1 0,0-2,0-1,7-6,-21 13,-1 1,0-1,0 0,0-1,-1 1,1-1,-2 0,1 0,0 0,-1 0,-1-1,1 1,-1-1,0 0,0 0,-1 0,0 0,0 0,0-5,-1-24,-1 34,-2 23,-4 17,-2-1,-2 0,-1 0,-2-1,-2-1,-16 28,-11 29,20-41,-28 63,4 2,-18 78,46-97,17-79,0 0,-1 0,-1 0,-1-1,-1 0,0 0,-1 0,-1-1,0 0,-1 0,-9 10,-8 1,0-1,-2-2,-1-1,-1-1,-1-1,-9 3,-15 11,-20 18,33-19,-2-2,-31 16,57-38,0-1,-1-1,0 0,-1-1,1-2,-1 0,-1 0,-11-1,-112 4,0-6,-51-9,132 0,1-3,0-2,-46-17,0 2,-51-18,2-6,2-7,-124-67,256 115,-2 0,1 1,-1 1,-1 2,1 1,-1 0,0 2,0 1,0 1,-6 2,-573 2,547 2,58-5,-1 0,1 0,0 0,0 0,0 0,0 0,-1 0,1 0,0 0,0 0,0 0,0 0,0 1,-1-1,1 0,0 0,0 0,0 0,0 0,0 0,0 1,0-1,0 0,-1 0,1 0,0 0,0 1,0-1,0 0,0 0,0 0,0 0,0 1,0-1,0 0,0 0,0 0,0 0,0 1,0-1,0 0,0 0,0 0,1 0,-1 1,0-1,0 0,0 0,0 0,0 0,0 0,0 1,0-1,1 0,-1 0,0 0,0 0,0 0,0 0,0 0,1 0,-1 0,18 12,25 8,-33-16,117 49,26 19,-114-51,-1 1,-1 2,-1 2,-1 1,30 31,-11-3,9 9,8 3,-50-49,1-1,0-1,1-1,1-1,18 8,-14-11,0-1,1-2,-1-1,2-1,-1-1,25 0,46-1,37-6,-33 0,779 2,-854-2,-1 0,23-6,42-4,46 11,-73 2,0-3,39-6,-34 1,1 3,17 4,90-5,-167 3,-1 1,1-1,-1-1,1 0,-1-1,0 0,0-1,0 0,-1 0,0-1,0-1,8-6,-12 8,0-1,0 0,0 0,-1-1,0 1,0-1,0 0,-1 0,0-1,-1 1,1-1,-2 0,1 0,-1 0,0 0,-1-1,0 1,0-4,0-102,-2 69,1 0,3 1,6-31,4-45,-11 80,9-40,-7 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1T18:23:22.56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80 253,'3'-3,"1"0,0 0,0 1,0-1,1 1,-1 0,0 1,1-1,-1 1,1 0,0 0,-1 0,1 0,1 1,74-1,-55 1,867 1,-857 1,0 2,29 6,-3 0,109 14,-124-17,44 10,-55-8,1-2,-1-2,1-1,12-2,1862-6,-1037 6,-810-5,0-3,56-14,-16 4,-35 5,60-7,-223-7,-144-6,122 17,77 11,0 1,0 3,8-1,0-1,1-1,-22-5,-38-8,42 7,1-1,0-2,-3-4,-1-4,-1 3,-1 3,0 2,-1 2,0 2,0 3,-15 2,-3 2,0-4,-54-10,100 10,0 1,0 2,-1 0,1 2,0 1,0 1,0 1,0 1,1 2,-9 4,7-3,-1-1,0 0,-1-3,-10 1,-5 0,-63 5,-1-5,-77-8,26 0,-327 3,459 2,0 1,0 2,1 0,0 2,-2 2,-65 13,88-20,-47 10,51-11,0-1,0 1,0 0,0-1,0 1,0 0,1 0,-1 1,0-1,0 0,1 1,-1-1,1 1,-1-1,1 1,0 0,-1-1,1 1,0 0,0 0,0 1,1-2,0 0,1 0,-1 0,1 1,-1-1,1 0,-1 0,1 0,0 0,-1 0,1 0,0 0,0 0,0-1,0 1,0 0,0 0,0-1,0 1,0-1,0 1,0-1,0 1,0-1,2 1,37 14,-32-13,64 18,1-2,0-5,47 3,57 10,59 8,28-8,-76-9,92 8,141-11,210-14,-600-2,-1 0,28-7,17-3,92-3,114 5,-252 9,-1-2,28-5,47-4,21-1,-80 7,-1 2,5 1,-24 1,0 0,0-2,0-1,16-6,-12 4,0 1,0 1,5 0,40 2,-43 3,0-2,0 0,24-7,107-17,-121 21,0 2,13 1,-347-23,269 24,-1-2,1 0,1-2,-1-1,-8-4,8-5,20 7,18 4,26 2,-1 3,1 1,-1 1,0 3,0 1,-1 1,4 4,0 0,1-1,15 0,4 2,22 0,0-4,1-3,1-4,54-7,21 2,-84 3,13-2,0 5,-1 2,84 18,-89-10,1-5,-1-3,1-3,35-6,35 1,3268 3,-3417-1,1 0,-1 0,0 0,0-1,0 1,0-1,0-1,0 1,-1-1,1 1,-1-1,1-1,-1 1,0-1,-1 1,1-1,2-3,0 1,0 0,0 0,0 1,1 0,0 0,0 1,4-2,-11 6,0 0,0 0,0 0,0-1,-1 1,1 0,0 0,0 0,0 0,0 0,0-1,0 1,0 0,0 0,-1 0,1 0,0-1,0 1,0 0,0 0,0 0,0-1,0 1,0 0,0 0,0 0,0 0,0-1,0 1,0 0,1 0,-1 0,0-1,0 1,0 0,0 0,0 0,0 0,0 0,0-1,1 1,-1 0,0 0,0 0,0 0,0 0,0 0,1 0,-1-1,0 1,0 0,0 0,0 0,1 0,-1 0,0 0,-32-3,-56 3,79 1,-15-1,-50 3,0-4,0-3,-36-8,-130-23,67 8,39 4,118 20,-1-1,1 0,0-2,-3-1,6 2,0 0,0 1,-1 1,0 0,0 0,-3 1,0 2,0 0,0-2,0 0,1-1,-1-1,1 0,0-1,-6-3,9 2,0 2,-1 0,0 0,0 2,0-1,0 2,-7-1,-104 5,48-1,-752-1,765 2,0 3,-34 9,-16 1,-59 4,-151-5,-1009-16,1227 7,1 5,0 4,-10 7,84-16,-101 18,-1-5,0-6,-55-5,65-4,-79 15,-49 2,81-15,-53 1,-199 33,312-26,-83 0,67-3,1 7,1 4,-5 8,42-11,-93 24,-82 16,82-19,-21 15,35-9,-71 7,89-32,0-6,-1-7,-51-7,166 1,0 1,0 1,-31 10,-34 4,39-13,-56-3,-4 1,115-3,0 0,0 1,0 0,0 0,1 0,-1 0,0 1,0 0,1 0,-1 0,1 1,0-1,0 1,0 0,0 0,0 1,1-1,-1 1,1 0,0-1,0 2,0-1,1 0,-1 0,1 1,0 0,0-1,1 1,-1 4,1-9,1 0,0 1,0-1,0 0,0 1,0-1,0 1,0-1,1 0,-1 1,0-1,0 0,0 1,0-1,0 0,1 1,-1-1,0 0,0 1,0-1,1 0,-1 0,0 1,0-1,1 0,-1 0,0 0,1 1,-1-1,0 0,1 0,-1 0,0 0,1 0,-1 1,0-1,1 0,-1 0,1 0,-1 0,0 0,1 0,-1 0,0 0,1 0,-1-1,22-1,-22 2,52-13,0-3,-2-2,0-2,-1-3,16-11,-24 14,-29 14,96-51,-97 50,0-1,0 0,0 0,-1-1,0 0,-1-1,6-7,-15 17,1-1,-1 0,1 1,-1-1,1 0,-1 1,1-1,-1 0,0 0,1 1,-1-1,0 0,0 0,0 0,0 1,1-1,-1 0,0 0,0 0,0 0,-1 1,1-1,0 0,0 0,0 0,-1 1,1-1,0 0,-1 0,1 1,-1-2,0 1,-1 0,0-1,1 1,-1 0,0 0,0 0,0 0,0 0,0 0,0 1,0-1,-2 0,-68-5,66 6,-234 3,77 1,130-2,1 2,-1 2,1 1,-31 10,31-8,17-4,1 0,0 1,0 0,0 1,1 1,0 0,1 1,-1 0,2 1,-5 3,-15 20,0 2,-19 28,9-10,20-28,-2-2,0-1,-2-1,0-1,-1-1,-21 11,41-27,0 0,0 0,-1-1,0 0,1 0,-1-1,0 0,0 0,0 0,0-1,-5-1,-31 4,40-2,0 0,0 0,1 0,-1 0,0 1,0-1,1 1,-1 0,1-1,0 1,-1 0,1 1,0-1,0 0,0 0,1 1,-1-1,0 1,1 0,0-1,-1 1,1 0,0 0,1 0,-1 0,0 0,1 0,0 0,-1 0,1 2,0 5,0-1,0 0,1 0,0 1,0-1,1 0,0 0,1 0,2 6,4 7,-1 0,-2 1,0 1,-1-1,-2 1,2 21,-3 33,-5 37,0-5,5 29,0 0,-6 7,1-126,0 0,-2 0,0-1,-4 9,3-9,0 0,2 0,0 0,0 15,2 282,4-153,-2-161,-1 1,1 0,0 0,0-1,1 1,-1 0,0 0,1-1,0 1,-1 0,1-1,0 1,1-1,-1 1,0-1,1 1,-1-1,1 0,0 0,-1 0,1 0,2 2,-1-3,0-1,0 1,-1 0,1-1,0 0,0 0,0 0,0 0,0 0,-1 0,1-1,0 0,0 1,0-1,-1 0,1 0,0 0,-1-1,1 1,-1-1,0 1,2-2,53-30,-9 6,31-25,-66 43,0-1,-1 0,-1-1,0 0,-1-1,0 0,0-1,1-3,-2-5,-1-1,0 1,-2-1,0-1,-2 1,0-1,-2 0,4-15,3-33,-3-1,-3-59,1-32,7 77,-6 57,-1-1,0-19,-5 27,2 1,1-1,0 1,2-1,0 1,4-8,-6 22,1 0,0 0,1 0,-1 0,1 1,1 0,-1-1,1 1,0 1,0-1,1 1,0 0,0 0,0 1,0-1,1 1,0 1,-1-1,8-1,23-8,1 3,0 0,0 3,1 1,0 2,0 2,0 1,11 2,-40 1,0-1,0 1,-1 1,1 0,0 0,-1 1,0 0,0 0,0 1,-1 1,0-1,0 1,7 7,14 13,-2 3,24 29,-18-20,-25-28,162 192,-145-168,-1 2,-1 0,-2 1,-2 2,1 6,-15-33,-1 0,0 0,-1 0,-1 1,0-1,-1 1,0 0,0 0,-2-1,0 10,0-20,0 1,0-1,0 0,0 1,0-1,-1 0,1 0,-1 0,1 0,-1 0,0 0,0 0,0 0,0-1,0 1,0-1,0 0,-1 1,1-1,0 0,-1 0,1-1,-3 2,-66 13,52-12,-63 11,-1-4,-1-3,-28-4,105-4,1 1,0-1,-1 0,1 0,0-1,0 0,0 0,0-1,0 1,0-1,1 0,-1-1,1 1,0-1,0 0,0-1,1 1,-1-1,1 0,0 0,1 0,-1-1,1 1,0-1,-2-5,-6-16,1 0,2-1,1-1,1 1,0-7,3 21,-18-139,6-1,7 0,7 0,7-8,-6 147,1 1,1 0,1 0,-1 0,2 1,0-1,1 1,0 0,1 0,1 0,0 1,3-4,-4 8,1 0,0 0,0 1,1 0,0 0,0 1,1 0,0 0,0 1,0 0,0 1,1 0,0 0,0 1,0 0,0 1,1 0,49-5,0 3,0 2,61 7,-38-2,-71-3,0 0,0 1,0 1,0 0,0 1,-1 0,4 2,-11-3,0-1,0 2,0-1,0 0,0 1,-1 0,1 0,-1 0,1 0,-1 1,0-1,-1 1,1-1,0 1,-1 0,0 0,0 1,0-1,-1 0,1 3,5 25,-3 0,0 1,-2-1,-2 0,-3 28,2-7,1 1,-2-1,-3 1,-2-1,-2 0,-3-1,-18 49,2-31,-3-3,-3 0,-3-2,-24 28,-54 66,-18 8,123-154,-1 0,0 0,0-2,-2 1,1-1,-15 8,24-17,-1 0,0 0,0 0,-1-1,1 1,0-1,0 0,-1 0,1-1,-1 1,1-1,0 0,-1-1,1 1,-1-1,1 1,0-1,0 0,-1-1,1 1,0-1,0 0,0 0,0 0,1-1,-1 1,-2-3,-29-23,26 19,-1 2,0-1,0 1,0 1,-1 0,-5-2,-7-1,0 1,0 1,-1 1,1 1,-1 1,0 2,-1 0,1 1,0 2,-1 0,1 2,-5 1,17-1,0 0,1 1,-1 1,1 0,0 0,0 1,-2 2,16-6,0-1,0 0,0 0,0 0,0 0,0-1,0 1,0-1,1 0,-1 0,3 0,152-1,63 1,-204 2,-1 1,1 1,-1 0,0 1,-1 1,15 8,57 17,-22-19,1-2,0-4,12-1,-7-2,1 4,43 11,-54-8,1-2,-1-4,1-2,0-2,39-7,-86 5,-1-2,1 1,-1-2,0 0,0-1,-1 0,0-1,4-2,-2 0,-1 2,1 0,0 1,0 0,1 1,0 1,0 0,59-2,0 2,0 4,3 4,55-1,-52 0,-1 3,37 9,28 12,1-6,-79-9,0-4,51 0,-77-6,0 2,-1 2,21 7,-19-5,0-1,0-2,11-1,167-6,120 4,-228 9,-53-4,56-1,721-7,-833 2,0-1,-1 0,1 0,0 0,0-1,-1 1,1-1,0 1,-1-1,1 0,0 0,-1 0,1 0,-1 0,0-1,3-1,-5 3,0-1,1 1,-1-1,0 0,1 1,-1-1,0 0,0 1,0-1,1 0,-1 1,0-1,0 0,0 1,0-1,0 0,0 1,0-1,-1 0,1 1,0-1,0 0,0 1,-1-1,-17-24,-51-38,-3 4,-8-1,-47-40,95 74,5 2,-1 1,-1 2,-1 1,-1 1,0 1,-6 0,-53-15,-1 3,-38-4,-83-26,102 27,-1 4,-2 6,0 4,-1 5,-60 3,62 13,-1 5,2 5,-7 5,-11 2,0-6,-7-5,119-8,-525-3,517 1,-1-2,1 0,0-1,0-2,0 0,1-2,-10-5,-40-22,-47-31,43 23,-17-4,-23-1,-7 4,-38-15,155 57,0 0,1 0,-1-1,1 0,0-1,0 0,0 0,-5-6,10 10,1-1,0 0,-1 1,1-1,0 0,0 0,0 0,0 0,0 0,1-1,-1 1,1 0,-1 0,1 0,0 0,0-1,0 1,0 0,0 0,0-1,1 1,-1 0,1 0,-1 0,1 0,0 0,0 0,0 0,0 0,0 0,1 0,-1 0,0 1,2-2,8-9,-1 1,2 1,0 0,0 0,0 1,1 1,1 0,10-4,18-8,1 2,14-2,-12 6,0 3,1 1,0 3,37-2,185 5,-39 2,117-13,190-10,-19 21,-47 3,-410-5,0-3,43-12,-44 8,0 2,52-1,42 10,-88 3,-1-3,1-2,61-13,-47-6,-62 16,0 2,1 0,0 1,0 0,15 0,2 4,-23 1,0-1,-1-1,1 0,0 0,1-2,-13 3,1 0,-1 1,1-1,-1 0,0 0,1-1,-1 1,1 0,-1 0,0 0,1 0,-1 0,0 0,1 0,-1-1,0 1,1 0,-1 0,0-1,1 1,-1 0,0 0,1-1,-1 1,0 0,0-1,0 1,1 0,-1-1,0 1,0 0,0-1,0 1,0 0,0-1,1 1,-1-1,0 1,0 0,-14-10,-27-3,8 7,0 2,0 2,-1 1,1 2,0 0,0 3,0 1,0 1,-21 8,5 2,1 2,1 2,1 2,1 2,-41 29,51-29,1 1,1 2,1 1,1 1,-14 20,36-39,-1 0,1 0,-2-1,1 0,-2-1,-6 4,18-12,0 0,0 0,-1 0,1 0,0 0,0 0,0 0,0 0,-1 0,1 0,0 0,0 1,0-1,-1 0,1 0,0 0,0 0,0 0,0 0,0 1,-1-1,1 0,0 0,0 0,0 0,0 0,0 1,0-1,0 0,0 0,0 0,0 1,0-1,-1 0,1 0,0 0,0 1,0-1,0 0,1 0,-1 0,0 1,0-1,0 0,0 0,0 0,0 0,0 1,0-1,0 0,0 0,0 0,1 0,-1 1,15 3,32-2,-43-2,570-1,-172-2,-324 12,-35-3,-41-6,0 0,0 0,0 0,0 0,1-1,-1 1,0-1,0 1,0-1,0 0,0 0,0 1,0-1,-1-1,1 1,0 0,-1 0,1-1,0 1,-1-1,0 1,1-1,-1 0,0 1,0-1,0 0,0 0,0 0,0 0,0 0,-1 0,1 0,-1 0,1 0,-1 0,0 0,0-1,0 0,1-12,0-1,-1 1,-1-1,-2-12,2 25,-7-68,-2 7,4 0,2-1,3 0,5-21,3 62,-1 22,0 15,89 267,-63-192,-24-62,-1 1,-1-1,-2 1,0 0,-1 21,-2 44,-5 6,1 13,2-94,0-1,-1 1,-1-1,0 0,-2 0,0 0,0 0,-7 12,-10 14,-1-2,-13 16,10-16,2 0,-11 27,29-52,1-1,1 2,1-1,0 0,1 1,0-1,1 1,1 0,1-1,0 1,1 0,2 8,4 13,2-1,1-1,1 0,13 24,-22-54,-1 1,1-1,0 1,1-1,-1 0,1 0,0 0,0-1,0 0,1 1,0-1,0-1,0 1,0-1,4 2,1-1,0-1,0 0,0-1,0 0,0 0,0-1,0-1,1 0,-1 0,2916-4,-2906 3,1-2,0 0,-1-1,0-1,12-6,51-10,-19 10,1 3,0 3,27 3,-46 2,57-1,0 5,-1 4,70 16,-106-14,0-3,0-3,1-3,29-5,34 1,-33 1,-14 1,40 5,-14 9,18 9,1 0,-33-3,5 5,-7-1,20-1,-109-21,-1-1,1 1,-1-1,1 1,0-1,-1 0,1 0,-1-1,1 1,-1-1,1 0,-1 1,1-2,-1 1,0 0,1-1,-1 1,0-1,0 0,0 0,0 0,-1-1,1 1,0-1,-1 1,0-1,0 0,0 0,0 0,0 0,0-1,40-42,-37 42,-1 0,1 0,-1 0,0-1,0 1,0-1,-1 0,1-1,-1 1,-1 0,1-1,-1 0,0 1,0-1,0 0,-1 0,2-20,-1 1,-1-1,-1 0,-1 1,-1-1,-3-3,3 13,-2 0,0-1,-1 2,0-1,-1 1,-1 0,-1 0,0 0,-1 1,-1 0,2 4,0 1,-1 1,0-1,-1 1,1 1,-2 0,1 0,-1 1,0 1,0 0,-8-3,-21-5,0 2,-34-5,-15-4,-4-1,-63-5,-30-6,79 12,0 5,-65 0,-215 7,167 1,-11-11,-164-6,-825 25,1131 1,-1 4,2 3,-1 5,-73 21,82-15,-1-4,0-3,-1-4,-43-1,13-8,1-4,0-5,-7-6,-13-7,0-6,2-6,-77-32,200 64,0-1,0 1,0-1,0 0,0 0,1-1,-1 0,-4-3,8 4,0 0,0 0,0 1,0-1,1 0,-1-1,1 1,0 0,-1 0,2 0,-1-1,0 1,1-1,-1 1,1 0,0-1,0-2,1-38,1 1,2-1,8-31,-7 52,1 1,1 1,1-1,1 2,1-1,1 1,0 0,3-1,14-16,1 0,3 2,1 1,4-1,148-120,-76 66,-78 63,1 2,1 1,21-10,-33 22,0 1,1 0,0 2,1 1,-1 1,20-3,126-17,1 6,51 6,-133 13,-1 4,0 3,0 4,-1 4,41 14,280 92,-152-41,137 18,-111-32,10 1,-217-53,2-4,71 1,-85-9,-4 2,0-3,0-3,-1-2,48-10,-73 5,0-2,-1-1,-1-1,0-1,19-15,-7 6,0 1,10-1,-2 4,-2-2,0-1,-2-3,32-25,-21 7,-39 28,1 1,0 1,1 1,1 1,0 0,1 2,0 0,5 0,97-34,-83 29,1 0,0 3,0 2,6 0,-33 8,0 1,1 1,-1 0,0 0,0 1,0 1,0 1,0 0,0 1,0 0,11 6,-19-7,0 0,0 0,0 0,0 1,-1 0,0 0,0 1,0 0,0-1,-1 2,1-1,-1 0,-1 1,1 0,-1 0,0 0,0 0,-1 0,0 0,0 1,0-1,-1 1,0 0,0 0,0 5,-1 19,2-6,-2 0,0 0,-2 0,-1 0,-4 16,5-35,-1-1,1 1,-1-1,0 0,0 1,-1-1,1-1,-1 1,0 0,-1-1,1 0,-1 0,0 0,0-1,0 1,0-1,-16 8,-1 0,0-2,-13 4,-11 5,-194 83,-222 61,376-143,-2-3,0-4,-62 0,-16 3,23-3,-1-6,-73-8,169-3,-1-2,1-3,-22-7,-53-10,57 12,0-2,-2-5,-9-2,-14 1,14 5,18 4,0 3,-17 0,-231-26,-225-59,502 90,-101-23,-51 0,143 25,-1 1,1 2,-1 2,1 2,-1 1,1 2,0 2,-22 7,46-8,-1 1,1 0,1 1,-1 1,2 0,-6 5,-45 31,47-36,0 0,1 1,1 1,0 0,0 1,1 0,-7 11,12-15,-1 1,0-2,-1 1,0-1,0-1,-1 0,-1 0,9-5,-19 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1T19:30:46.56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0,'0'2,"1"-1,-1 1,1-1,0 0,0 1,-1-1,1 0,0 0,0 0,0 1,0-1,1 0,-1-1,0 1,0 0,1 0,-1 0,0-1,1 1,-1-1,1 1,-1-1,1 1,-1-1,1 0,-1 0,1 0,51 8,-46-8,162 9,122-11,-83-1,709 3,-881 2,1 1,-1 2,7 3,-3 0,0-2,21-1,120-7,-110-1,0 3,1 4,61 10,-32-1,0-4,0-5,73-7,-33 1,-110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1T19:32:53.60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0,'1'2,"-1"0,1-1,0 1,-1-1,1 1,0-1,0 1,0-1,0 0,0 1,0-1,1 0,-1 0,0 0,1 0,-1 0,1 0,-1 0,1 0,-1-1,1 1,-1-1,1 1,0-1,-1 1,1-1,0 0,1 0,55 7,-51-7,436 4,-228-7,-165 4,0 3,0 2,-1 2,0 2,16 7,-22-7,0-2,1-2,0-1,9-3,182-4,-87-1,-29 1,9 0,11 7,-9 11,-78-7,1-3,2-2,414-4,-219-1,-240 1,0 0,-1 1,1 0,0 1,0 0,3 2,-12-4,1 0,-1 0,1 1,-1-1,0 1,1 0,-1-1,0 1,0 0,1 0,-1 0,0-1,0 1,0 0,0 1,0-1,0 0,-1 0,1 0,0 0,0 1,-1-1,1 0,-1 1,1-1,-1 1,0-1,1 0,-1 1,0-1,0 1,0-1,0 1,0-1,0 0,-1 1,1-1,0 1,-1-1,1 0,-1 1,0-1,1 0,-1 1,0-1,0 1,-13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5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0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85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124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02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66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8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9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9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7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9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7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4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1426A2-CAF7-4D87-A16C-7302523A634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02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l-regression/home/welcome" TargetMode="External"/><Relationship Id="rId2" Type="http://schemas.openxmlformats.org/officeDocument/2006/relationships/hyperlink" Target="https://www.coursera.org/learn/python-machine-learning/home/welcom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tx2"/>
                </a:solidFill>
              </a:rPr>
              <a:t>Evaluating Machine Learning Classifiers: Accuracy,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Developers Machine Learning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11/20/2019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46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67" y="330117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domains where </a:t>
            </a:r>
            <a:r>
              <a:rPr lang="en-US" sz="4200" b="1" dirty="0"/>
              <a:t>RECALL</a:t>
            </a:r>
            <a:r>
              <a:rPr lang="en-US" sz="4200" dirty="0"/>
              <a:t> is important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965363" y="1531352"/>
            <a:ext cx="9776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Cancer tumor detection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Search and information extraction in legal discovery.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Often paired with a human expert to filter out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254380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001" y="5233878"/>
            <a:ext cx="8479330" cy="10628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The Confusion Matrix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A9FFA61-3034-4852-8F01-6B52AD947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91" y="937733"/>
            <a:ext cx="6482866" cy="3929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F7C5D3-5F29-4E1B-B094-3598C0FA861E}"/>
              </a:ext>
            </a:extLst>
          </p:cNvPr>
          <p:cNvSpPr txBox="1"/>
          <p:nvPr/>
        </p:nvSpPr>
        <p:spPr>
          <a:xfrm>
            <a:off x="7560145" y="1743384"/>
            <a:ext cx="3810000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TP = true positive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FP = false positive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TN = true negative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FN = false negative</a:t>
            </a:r>
          </a:p>
        </p:txBody>
      </p:sp>
    </p:spTree>
    <p:extLst>
      <p:ext uri="{BB962C8B-B14F-4D97-AF65-F5344CB8AC3E}">
        <p14:creationId xmlns:p14="http://schemas.microsoft.com/office/powerpoint/2010/main" val="350156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84" y="2099876"/>
            <a:ext cx="2898416" cy="20639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Visualizing different Error Types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9B53BA30-BC01-4082-8F5F-D95B037E5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784" y="345298"/>
            <a:ext cx="8399032" cy="61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656" y="5653650"/>
            <a:ext cx="8479330" cy="10628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The Confusion Matrix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F7C5D3-5F29-4E1B-B094-3598C0FA861E}"/>
              </a:ext>
            </a:extLst>
          </p:cNvPr>
          <p:cNvSpPr txBox="1"/>
          <p:nvPr/>
        </p:nvSpPr>
        <p:spPr>
          <a:xfrm>
            <a:off x="7175363" y="257910"/>
            <a:ext cx="4724003" cy="56323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Every test instance is in exactly one box.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Breaks down classifier results by error type (FP vs FN).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Provides more information than simple accuracy.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Helps you choose an evaluation metric that matches your project goals.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There are many possible metrics that can be derived from the confusion matrix.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8D2BAE-EAC8-4FB6-87E6-3C8A14187C6B}"/>
              </a:ext>
            </a:extLst>
          </p:cNvPr>
          <p:cNvGrpSpPr/>
          <p:nvPr/>
        </p:nvGrpSpPr>
        <p:grpSpPr>
          <a:xfrm>
            <a:off x="362549" y="482157"/>
            <a:ext cx="6279218" cy="3805929"/>
            <a:chOff x="331647" y="955904"/>
            <a:chExt cx="6279218" cy="38059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9FFA61-3034-4852-8F01-6B52AD94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647" y="955904"/>
              <a:ext cx="6279218" cy="380592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4F586F-409E-4013-ADDC-95D684FF9557}"/>
                </a:ext>
              </a:extLst>
            </p:cNvPr>
            <p:cNvSpPr txBox="1"/>
            <p:nvPr/>
          </p:nvSpPr>
          <p:spPr>
            <a:xfrm>
              <a:off x="2423631" y="2159249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= 356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0ACBF9-6E8C-4C95-96E6-18AE6E4063B7}"/>
                </a:ext>
              </a:extLst>
            </p:cNvPr>
            <p:cNvSpPr txBox="1"/>
            <p:nvPr/>
          </p:nvSpPr>
          <p:spPr>
            <a:xfrm>
              <a:off x="4886364" y="215924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= 51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00AC9B-DC5E-4FA9-9110-4F4AB64999AE}"/>
                </a:ext>
              </a:extLst>
            </p:cNvPr>
            <p:cNvSpPr txBox="1"/>
            <p:nvPr/>
          </p:nvSpPr>
          <p:spPr>
            <a:xfrm>
              <a:off x="2403409" y="373192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= 38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4F89E1-7C48-4FC8-93DF-C8365743EF6F}"/>
                </a:ext>
              </a:extLst>
            </p:cNvPr>
            <p:cNvSpPr txBox="1"/>
            <p:nvPr/>
          </p:nvSpPr>
          <p:spPr>
            <a:xfrm>
              <a:off x="4883985" y="373192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= 5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E33043-57BD-401F-9054-5BAC984438C3}"/>
              </a:ext>
            </a:extLst>
          </p:cNvPr>
          <p:cNvSpPr txBox="1"/>
          <p:nvPr/>
        </p:nvSpPr>
        <p:spPr>
          <a:xfrm>
            <a:off x="549064" y="4736367"/>
            <a:ext cx="5942652" cy="70788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N = TN +TP+FN+FP = 450</a:t>
            </a:r>
          </a:p>
        </p:txBody>
      </p:sp>
    </p:spTree>
    <p:extLst>
      <p:ext uri="{BB962C8B-B14F-4D97-AF65-F5344CB8AC3E}">
        <p14:creationId xmlns:p14="http://schemas.microsoft.com/office/powerpoint/2010/main" val="44227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720" y="5392325"/>
            <a:ext cx="4700549" cy="10628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Accuracy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A9FFA61-3034-4852-8F01-6B52AD947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83" y="479572"/>
            <a:ext cx="5060342" cy="3067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F7C5D3-5F29-4E1B-B094-3598C0FA861E}"/>
                  </a:ext>
                </a:extLst>
              </p:cNvPr>
              <p:cNvSpPr txBox="1"/>
              <p:nvPr/>
            </p:nvSpPr>
            <p:spPr>
              <a:xfrm>
                <a:off x="3205929" y="4237462"/>
                <a:ext cx="5622468" cy="90614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𝑨𝒄𝒄𝒖𝒓𝒂𝒄𝒚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𝑭𝑷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F7C5D3-5F29-4E1B-B094-3598C0FA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929" y="4237462"/>
                <a:ext cx="5622468" cy="906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7415423-EA71-42A5-BCEE-F6FDC310D972}"/>
              </a:ext>
            </a:extLst>
          </p:cNvPr>
          <p:cNvSpPr txBox="1"/>
          <p:nvPr/>
        </p:nvSpPr>
        <p:spPr>
          <a:xfrm>
            <a:off x="6134291" y="1592534"/>
            <a:ext cx="5543218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As FN + FP → 0, Accuracy → 1.0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 FN + FP ↑, Accuracy → 0.0</a:t>
            </a:r>
          </a:p>
        </p:txBody>
      </p:sp>
    </p:spTree>
    <p:extLst>
      <p:ext uri="{BB962C8B-B14F-4D97-AF65-F5344CB8AC3E}">
        <p14:creationId xmlns:p14="http://schemas.microsoft.com/office/powerpoint/2010/main" val="395112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719" y="5457500"/>
            <a:ext cx="4700549" cy="8926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precision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F7C5D3-5F29-4E1B-B094-3598C0FA861E}"/>
                  </a:ext>
                </a:extLst>
              </p:cNvPr>
              <p:cNvSpPr txBox="1"/>
              <p:nvPr/>
            </p:nvSpPr>
            <p:spPr>
              <a:xfrm>
                <a:off x="3293759" y="4154210"/>
                <a:ext cx="5622468" cy="90614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𝑷𝒓𝒆𝒄𝒊𝒔𝒊𝒐𝒏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F7C5D3-5F29-4E1B-B094-3598C0FA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759" y="4154210"/>
                <a:ext cx="5622468" cy="906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F47DC0F-5BC5-4793-A72D-DB20BD559C7E}"/>
              </a:ext>
            </a:extLst>
          </p:cNvPr>
          <p:cNvGrpSpPr/>
          <p:nvPr/>
        </p:nvGrpSpPr>
        <p:grpSpPr>
          <a:xfrm>
            <a:off x="678290" y="466386"/>
            <a:ext cx="5060342" cy="3067150"/>
            <a:chOff x="678290" y="466386"/>
            <a:chExt cx="5060342" cy="30671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9FFA61-3034-4852-8F01-6B52AD94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290" y="466386"/>
              <a:ext cx="5060342" cy="306715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EA3FFF0-F592-4A65-B46F-DFF94CBE4759}"/>
                    </a:ext>
                  </a:extLst>
                </p14:cNvPr>
                <p14:cNvContentPartPr/>
                <p14:nvPr/>
              </p14:nvContentPartPr>
              <p14:xfrm>
                <a:off x="3673177" y="638928"/>
                <a:ext cx="2001240" cy="237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EA3FFF0-F592-4A65-B46F-DFF94CBE47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83537" y="459288"/>
                  <a:ext cx="2180880" cy="273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8458D0D-5421-4BBE-9C5A-21B8A0FBEA3D}"/>
              </a:ext>
            </a:extLst>
          </p:cNvPr>
          <p:cNvSpPr txBox="1"/>
          <p:nvPr/>
        </p:nvSpPr>
        <p:spPr>
          <a:xfrm>
            <a:off x="6159944" y="1584463"/>
            <a:ext cx="5651881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 FP → 0, Precision → 1.0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 FP ↑, Precision → 0.0</a:t>
            </a:r>
          </a:p>
        </p:txBody>
      </p:sp>
    </p:spTree>
    <p:extLst>
      <p:ext uri="{BB962C8B-B14F-4D97-AF65-F5344CB8AC3E}">
        <p14:creationId xmlns:p14="http://schemas.microsoft.com/office/powerpoint/2010/main" val="344643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719" y="5457500"/>
            <a:ext cx="4700549" cy="8926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RECALL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F7C5D3-5F29-4E1B-B094-3598C0FA861E}"/>
                  </a:ext>
                </a:extLst>
              </p:cNvPr>
              <p:cNvSpPr txBox="1"/>
              <p:nvPr/>
            </p:nvSpPr>
            <p:spPr>
              <a:xfrm>
                <a:off x="3293759" y="4154210"/>
                <a:ext cx="5622468" cy="90614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𝑹𝒆𝒄𝒂𝒍𝒍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F7C5D3-5F29-4E1B-B094-3598C0FA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759" y="4154210"/>
                <a:ext cx="5622468" cy="906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A9FFA61-3034-4852-8F01-6B52AD947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0" y="466386"/>
            <a:ext cx="5060342" cy="30671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458D0D-5421-4BBE-9C5A-21B8A0FBEA3D}"/>
              </a:ext>
            </a:extLst>
          </p:cNvPr>
          <p:cNvSpPr txBox="1"/>
          <p:nvPr/>
        </p:nvSpPr>
        <p:spPr>
          <a:xfrm>
            <a:off x="6159944" y="1584463"/>
            <a:ext cx="5651881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 FN → 0, Recall → 1.0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 FN ↑, Recall → 0.0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04A7A61-BF48-48C8-B834-08AD23F65BCC}"/>
                  </a:ext>
                </a:extLst>
              </p14:cNvPr>
              <p14:cNvContentPartPr/>
              <p14:nvPr/>
            </p14:nvContentPartPr>
            <p14:xfrm>
              <a:off x="1533743" y="1924242"/>
              <a:ext cx="4114800" cy="1055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04A7A61-BF48-48C8-B834-08AD23F65B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4103" y="1744242"/>
                <a:ext cx="4294440" cy="14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8035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B978-D54C-4EAD-AC7D-DC5033B3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859" y="0"/>
            <a:ext cx="8788350" cy="953036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Illustrating Precision &amp; Recall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FD343-7CBD-408D-8346-824A12CC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0" y="1543385"/>
            <a:ext cx="11905179" cy="485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45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B978-D54C-4EAD-AC7D-DC5033B3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859" y="0"/>
            <a:ext cx="8788350" cy="953036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Illustrating Precision &amp; Recall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3D0F1-C0EA-4CCE-9A2F-3EE979D0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09" y="1528762"/>
            <a:ext cx="11372918" cy="500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11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B978-D54C-4EAD-AC7D-DC5033B3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859" y="0"/>
            <a:ext cx="8788350" cy="953036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High precision / low recall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3D0F1-C0EA-4CCE-9A2F-3EE979D07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9" y="1604740"/>
            <a:ext cx="11372918" cy="48511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75AD06-7456-4616-A2EE-0D219CEDC744}"/>
                  </a:ext>
                </a:extLst>
              </p14:cNvPr>
              <p14:cNvContentPartPr/>
              <p14:nvPr/>
            </p14:nvContentPartPr>
            <p14:xfrm>
              <a:off x="9375292" y="2536879"/>
              <a:ext cx="1133640" cy="4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75AD06-7456-4616-A2EE-0D219CEDC7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5652" y="2356879"/>
                <a:ext cx="1313280" cy="4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F1909-E818-489F-B639-1EF2D0D8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References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EE63-2017-4E3A-AA98-E9A34B45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Applied Machine Learning in Python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University of Michigan, Prof. Kevin Collins Thompson </a:t>
            </a:r>
            <a:r>
              <a:rPr lang="en-US" b="1" dirty="0">
                <a:solidFill>
                  <a:schemeClr val="tx1"/>
                </a:solidFill>
              </a:rPr>
              <a:t>(AMLP)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https://www.coursera.org/learn/python-machine-learning/home/welcome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Machine Learning: Classification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University of Washington, Profs. Emily Fox &amp; Carlos Guestrin </a:t>
            </a:r>
            <a:r>
              <a:rPr lang="en-US" b="1" dirty="0">
                <a:solidFill>
                  <a:schemeClr val="tx1"/>
                </a:solidFill>
              </a:rPr>
              <a:t>(MLC)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https://www.coursera.org/learn/ml-regression/home/welcome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92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B978-D54C-4EAD-AC7D-DC5033B3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859" y="0"/>
            <a:ext cx="8788350" cy="953036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High precision / low recall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3D0F1-C0EA-4CCE-9A2F-3EE979D07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9" y="1624492"/>
            <a:ext cx="11372918" cy="48116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CF53E8-EB4E-408E-8664-298E2350C28E}"/>
                  </a:ext>
                </a:extLst>
              </p14:cNvPr>
              <p14:cNvContentPartPr/>
              <p14:nvPr/>
            </p14:nvContentPartPr>
            <p14:xfrm>
              <a:off x="7160572" y="3927559"/>
              <a:ext cx="1144800" cy="81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CF53E8-EB4E-408E-8664-298E2350C2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0572" y="3747559"/>
                <a:ext cx="1324440" cy="4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7624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67" y="330117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Balancing Precision and recall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571920" y="1402143"/>
            <a:ext cx="110661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Rather than seeking to maximize precision or recall, an optimal balance between the two is often sought.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2FD91-A6DF-4B10-A2C6-1FE263C83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78" y="2582393"/>
            <a:ext cx="7481681" cy="400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34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62" y="16181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Decision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216981" y="1124174"/>
            <a:ext cx="977602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/>
              <a:t>A </a:t>
            </a:r>
            <a:r>
              <a:rPr lang="en-US" sz="2400" b="1" dirty="0"/>
              <a:t>decision function </a:t>
            </a:r>
            <a:r>
              <a:rPr lang="en-US" sz="2400" dirty="0"/>
              <a:t>is a classifier that returns a score that represents how confident the classifier is in its prediction.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/>
              <a:t>The </a:t>
            </a:r>
            <a:r>
              <a:rPr lang="en-US" sz="2400" b="1" dirty="0"/>
              <a:t>decision threshold </a:t>
            </a:r>
            <a:r>
              <a:rPr lang="en-US" sz="2400" dirty="0"/>
              <a:t>can be “adjusted” to result in a  decision function that exhibits more or less precision or recall.</a:t>
            </a:r>
          </a:p>
          <a:p>
            <a:endParaRPr lang="en-US" sz="24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/>
              <a:t>A higher threshold results in a more “pessimistic” classifier i.e., it increase precision.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/>
              <a:t>A lower threshold results in a more “optimistic” classifier i.e., it increase recall.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/>
              <a:t>By sweeping the decision threshold through the entire range of possible score values, we get a series of classification outcomes that form a curve.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674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2" y="7290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Varying the Decision Threshold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BE1CD6-4A2D-46CB-90DB-BF86834AB493}"/>
              </a:ext>
            </a:extLst>
          </p:cNvPr>
          <p:cNvGrpSpPr/>
          <p:nvPr/>
        </p:nvGrpSpPr>
        <p:grpSpPr>
          <a:xfrm>
            <a:off x="1411350" y="1225376"/>
            <a:ext cx="9444240" cy="5482516"/>
            <a:chOff x="1411350" y="1225376"/>
            <a:chExt cx="9444240" cy="54825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4CE695-480B-483E-82AC-3F0C4FA06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1350" y="1225376"/>
              <a:ext cx="9444240" cy="5482516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97CF40-AB46-4F79-BE63-5A5D973B551F}"/>
                </a:ext>
              </a:extLst>
            </p:cNvPr>
            <p:cNvCxnSpPr/>
            <p:nvPr/>
          </p:nvCxnSpPr>
          <p:spPr>
            <a:xfrm>
              <a:off x="1828800" y="3429000"/>
              <a:ext cx="2215166" cy="0"/>
            </a:xfrm>
            <a:prstGeom prst="line">
              <a:avLst/>
            </a:prstGeom>
            <a:ln w="50800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25C34A-FF79-463D-A275-8C5C23EBC38D}"/>
                </a:ext>
              </a:extLst>
            </p:cNvPr>
            <p:cNvCxnSpPr/>
            <p:nvPr/>
          </p:nvCxnSpPr>
          <p:spPr>
            <a:xfrm>
              <a:off x="1828800" y="4844236"/>
              <a:ext cx="2215166" cy="0"/>
            </a:xfrm>
            <a:prstGeom prst="line">
              <a:avLst/>
            </a:prstGeom>
            <a:ln w="50800">
              <a:solidFill>
                <a:srgbClr val="FFC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3014A0-6D7C-4EB2-ADE8-61DA915FEEC1}"/>
                </a:ext>
              </a:extLst>
            </p:cNvPr>
            <p:cNvCxnSpPr/>
            <p:nvPr/>
          </p:nvCxnSpPr>
          <p:spPr>
            <a:xfrm>
              <a:off x="1828800" y="5339862"/>
              <a:ext cx="2215166" cy="0"/>
            </a:xfrm>
            <a:prstGeom prst="line">
              <a:avLst/>
            </a:prstGeom>
            <a:ln w="50800"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2589BF-B580-4CA1-9104-C809EADF5FD6}"/>
                </a:ext>
              </a:extLst>
            </p:cNvPr>
            <p:cNvCxnSpPr/>
            <p:nvPr/>
          </p:nvCxnSpPr>
          <p:spPr>
            <a:xfrm>
              <a:off x="1828800" y="5797062"/>
              <a:ext cx="2215166" cy="0"/>
            </a:xfrm>
            <a:prstGeom prst="line">
              <a:avLst/>
            </a:prstGeom>
            <a:ln w="50800">
              <a:solidFill>
                <a:srgbClr val="0070C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2B9CDA-5AF4-440E-BC38-7A778A34A8FA}"/>
                </a:ext>
              </a:extLst>
            </p:cNvPr>
            <p:cNvCxnSpPr/>
            <p:nvPr/>
          </p:nvCxnSpPr>
          <p:spPr>
            <a:xfrm>
              <a:off x="1828800" y="6008077"/>
              <a:ext cx="2215166" cy="0"/>
            </a:xfrm>
            <a:prstGeom prst="line">
              <a:avLst/>
            </a:prstGeom>
            <a:ln w="50800">
              <a:solidFill>
                <a:srgbClr val="7030A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576BA7C-B725-464A-868D-1BD20D1D35D2}"/>
                </a:ext>
              </a:extLst>
            </p:cNvPr>
            <p:cNvCxnSpPr>
              <a:cxnSpLocks/>
            </p:cNvCxnSpPr>
            <p:nvPr/>
          </p:nvCxnSpPr>
          <p:spPr>
            <a:xfrm>
              <a:off x="6724697" y="1643686"/>
              <a:ext cx="343530" cy="0"/>
            </a:xfrm>
            <a:prstGeom prst="line">
              <a:avLst/>
            </a:prstGeom>
            <a:ln w="50800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54DC88A-0A1B-4F39-9426-28AEA2A1CD5C}"/>
                </a:ext>
              </a:extLst>
            </p:cNvPr>
            <p:cNvCxnSpPr>
              <a:cxnSpLocks/>
            </p:cNvCxnSpPr>
            <p:nvPr/>
          </p:nvCxnSpPr>
          <p:spPr>
            <a:xfrm>
              <a:off x="6724697" y="1869248"/>
              <a:ext cx="343530" cy="0"/>
            </a:xfrm>
            <a:prstGeom prst="line">
              <a:avLst/>
            </a:prstGeom>
            <a:ln w="50800">
              <a:solidFill>
                <a:srgbClr val="FFC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E906E9-C543-42DF-A01D-239D1962DEC6}"/>
                </a:ext>
              </a:extLst>
            </p:cNvPr>
            <p:cNvCxnSpPr>
              <a:cxnSpLocks/>
            </p:cNvCxnSpPr>
            <p:nvPr/>
          </p:nvCxnSpPr>
          <p:spPr>
            <a:xfrm>
              <a:off x="6724697" y="2110170"/>
              <a:ext cx="343530" cy="0"/>
            </a:xfrm>
            <a:prstGeom prst="line">
              <a:avLst/>
            </a:prstGeom>
            <a:ln w="50800"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3C112BF-B422-433F-A0AF-ADBBAE63E90A}"/>
                </a:ext>
              </a:extLst>
            </p:cNvPr>
            <p:cNvCxnSpPr>
              <a:cxnSpLocks/>
            </p:cNvCxnSpPr>
            <p:nvPr/>
          </p:nvCxnSpPr>
          <p:spPr>
            <a:xfrm>
              <a:off x="6733575" y="2361191"/>
              <a:ext cx="343530" cy="0"/>
            </a:xfrm>
            <a:prstGeom prst="line">
              <a:avLst/>
            </a:prstGeom>
            <a:ln w="50800">
              <a:solidFill>
                <a:srgbClr val="0070C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1310B2-18ED-4E76-B7C4-BCEF028E9CD2}"/>
                </a:ext>
              </a:extLst>
            </p:cNvPr>
            <p:cNvCxnSpPr>
              <a:cxnSpLocks/>
            </p:cNvCxnSpPr>
            <p:nvPr/>
          </p:nvCxnSpPr>
          <p:spPr>
            <a:xfrm>
              <a:off x="6724697" y="2587085"/>
              <a:ext cx="343530" cy="0"/>
            </a:xfrm>
            <a:prstGeom prst="line">
              <a:avLst/>
            </a:prstGeom>
            <a:ln w="50800">
              <a:solidFill>
                <a:srgbClr val="7030A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006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2" y="7290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Precision-recall curves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E6D77-B687-42E0-BAD3-E4E6D5D2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964" y="1513416"/>
            <a:ext cx="5938433" cy="4343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759534-8FCF-43D6-9D0E-F965F115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1" y="1513416"/>
            <a:ext cx="4036661" cy="434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84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2" y="7290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ROC Curves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E6D77-B687-42E0-BAD3-E4E6D5D2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603" y="1349477"/>
            <a:ext cx="5938433" cy="4286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759534-8FCF-43D6-9D0E-F965F1159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2" y="1794533"/>
            <a:ext cx="4915156" cy="3663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A224B9-612A-4E65-B86E-36C8CC4F6642}"/>
              </a:ext>
            </a:extLst>
          </p:cNvPr>
          <p:cNvSpPr txBox="1"/>
          <p:nvPr/>
        </p:nvSpPr>
        <p:spPr>
          <a:xfrm>
            <a:off x="3456715" y="6113502"/>
            <a:ext cx="481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ROC = Receiver Operating Characteristic</a:t>
            </a:r>
          </a:p>
        </p:txBody>
      </p:sp>
    </p:spTree>
    <p:extLst>
      <p:ext uri="{BB962C8B-B14F-4D97-AF65-F5344CB8AC3E}">
        <p14:creationId xmlns:p14="http://schemas.microsoft.com/office/powerpoint/2010/main" val="2799838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E6D77-B687-42E0-BAD3-E4E6D5D2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244" y="1734547"/>
            <a:ext cx="6002226" cy="4523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759534-8FCF-43D6-9D0E-F965F1159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8" y="2143584"/>
            <a:ext cx="5588199" cy="370576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3731572-32D4-4B0A-91C0-6421175D03E7}"/>
              </a:ext>
            </a:extLst>
          </p:cNvPr>
          <p:cNvSpPr txBox="1">
            <a:spLocks/>
          </p:cNvSpPr>
          <p:nvPr/>
        </p:nvSpPr>
        <p:spPr>
          <a:xfrm>
            <a:off x="342662" y="350280"/>
            <a:ext cx="11524665" cy="89557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US"/>
            </a:br>
            <a:r>
              <a:rPr lang="en-US"/>
              <a:t>Summarizing an ROC curve in one number: </a:t>
            </a:r>
            <a:br>
              <a:rPr lang="en-US"/>
            </a:br>
            <a:r>
              <a:rPr lang="en-US"/>
              <a:t>Area Under the Curve (AUC)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716630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62" y="16181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216981" y="1531584"/>
            <a:ext cx="9776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sz="3000" dirty="0"/>
              <a:t>Consider carefully the data you have and what you are trying to do with it.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000" dirty="0"/>
              <a:t>Choose a SINGLE metric and optimize that metric.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000" dirty="0"/>
              <a:t>If this gives satisfactory results, then you are done.  Otherwise return to step 1.</a:t>
            </a:r>
          </a:p>
        </p:txBody>
      </p:sp>
    </p:spTree>
    <p:extLst>
      <p:ext uri="{BB962C8B-B14F-4D97-AF65-F5344CB8AC3E}">
        <p14:creationId xmlns:p14="http://schemas.microsoft.com/office/powerpoint/2010/main" val="238771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62" y="16181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96372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62" y="16181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Probabilistic classifiers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216981" y="1203511"/>
            <a:ext cx="97760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000" dirty="0"/>
              <a:t>Some classifiers return a probability that an item is a particular class rather than a Boolean value.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000" dirty="0"/>
              <a:t>Examples include Logistic regression, Naïve Bayes.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000" dirty="0"/>
              <a:t>Typical rule is choose likely class if P(x) &gt; </a:t>
            </a:r>
            <a:r>
              <a:rPr lang="en-US" sz="3000" i="1" dirty="0"/>
              <a:t>threshold</a:t>
            </a:r>
            <a:r>
              <a:rPr lang="en-US" sz="3000" dirty="0"/>
              <a:t> where threshold &gt; 0.5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000" dirty="0"/>
              <a:t>Adjusting </a:t>
            </a:r>
            <a:r>
              <a:rPr lang="en-US" sz="3000" i="1" dirty="0"/>
              <a:t>threshold</a:t>
            </a:r>
            <a:r>
              <a:rPr lang="en-US" sz="3000" dirty="0"/>
              <a:t> affects predictions of classifier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000" dirty="0"/>
              <a:t>Higher </a:t>
            </a:r>
            <a:r>
              <a:rPr lang="en-US" sz="3000" i="1" dirty="0"/>
              <a:t>threshold</a:t>
            </a:r>
            <a:r>
              <a:rPr lang="en-US" sz="3000" dirty="0"/>
              <a:t> results in a more “pessimistic” classifier i.e., it increase precision.</a:t>
            </a:r>
          </a:p>
        </p:txBody>
      </p:sp>
    </p:spTree>
    <p:extLst>
      <p:ext uri="{BB962C8B-B14F-4D97-AF65-F5344CB8AC3E}">
        <p14:creationId xmlns:p14="http://schemas.microsoft.com/office/powerpoint/2010/main" val="176638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A362C-75E2-4137-AF19-D42A0A7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60" y="1645971"/>
            <a:ext cx="478114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Represent, Train, Evaluate, Refine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F9E44DF-EFEB-4C4A-84CB-D56920DF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141" y="717681"/>
            <a:ext cx="6166450" cy="542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60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2" y="7290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ROC Curves: Random guessing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81F40-6828-4198-984E-EE674EC3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78" y="1270152"/>
            <a:ext cx="7159433" cy="504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02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2" y="72902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ROC Curves: perfect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81F40-6828-4198-984E-EE674EC3C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36" y="1270152"/>
            <a:ext cx="7127316" cy="504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94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62" y="350280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dirty="0"/>
            </a:br>
            <a:r>
              <a:rPr lang="en-US" dirty="0"/>
              <a:t>Summarizing an ROC curve in one number: </a:t>
            </a:r>
            <a:br>
              <a:rPr lang="en-US" dirty="0"/>
            </a:br>
            <a:r>
              <a:rPr lang="en-US" dirty="0"/>
              <a:t>Area Under the Curve (AUC)</a:t>
            </a: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E6D77-B687-42E0-BAD3-E4E6D5D2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28" y="1513416"/>
            <a:ext cx="6192945" cy="4658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759534-8FCF-43D6-9D0E-F965F1159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1" y="2346555"/>
            <a:ext cx="4036661" cy="267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23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67" y="330117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The F1-score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640993" y="1533954"/>
            <a:ext cx="8928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The </a:t>
            </a:r>
            <a:r>
              <a:rPr lang="en-US" sz="3600" b="1" dirty="0"/>
              <a:t>F1-score</a:t>
            </a:r>
            <a:r>
              <a:rPr lang="en-US" sz="3600" dirty="0"/>
              <a:t> combines precision and recall into a single number.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The F1-score is the </a:t>
            </a:r>
            <a:r>
              <a:rPr lang="en-US" sz="3600" b="1" i="1" dirty="0"/>
              <a:t>harmonic mean</a:t>
            </a:r>
            <a:r>
              <a:rPr lang="en-US" sz="3600" b="1" dirty="0"/>
              <a:t> </a:t>
            </a:r>
            <a:r>
              <a:rPr lang="en-US" sz="3600" dirty="0"/>
              <a:t>of precision and recall.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668587-5096-4FDA-B412-353E8FDE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93" y="4333565"/>
            <a:ext cx="9243249" cy="145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19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67" y="330117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The F-score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862354" y="1362746"/>
            <a:ext cx="98820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200" dirty="0"/>
              <a:t>The </a:t>
            </a:r>
            <a:r>
              <a:rPr lang="en-US" sz="3200" b="1" dirty="0"/>
              <a:t>F-score </a:t>
            </a:r>
            <a:r>
              <a:rPr lang="en-US" sz="3200" dirty="0"/>
              <a:t>is a generalization of the F1-score.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200" dirty="0"/>
              <a:t>β allows adjustment of the metric to control the emphasis on recall vs precision.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β &lt; 1.0 results in greater precision    (minimize false positives)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β &gt; 1.0 results in greater recall          (minimize false negatives)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36D9DF-93CC-4D80-97F6-E7363C08D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1" y="5283117"/>
            <a:ext cx="11795039" cy="11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5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67" y="464659"/>
            <a:ext cx="10688594" cy="9906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Accuracy is a Common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E0AE36-7215-4D0F-AE7C-7865BF7EC831}"/>
                  </a:ext>
                </a:extLst>
              </p:cNvPr>
              <p:cNvSpPr txBox="1"/>
              <p:nvPr/>
            </p:nvSpPr>
            <p:spPr>
              <a:xfrm>
                <a:off x="1317885" y="2053160"/>
                <a:ext cx="9480557" cy="14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𝑖𝑛𝑠𝑡𝑎𝑛𝑐𝑒𝑠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E0AE36-7215-4D0F-AE7C-7865BF7EC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85" y="2053160"/>
                <a:ext cx="9480557" cy="1498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D1810CC-CB05-4C28-8139-70E2C9443A33}"/>
              </a:ext>
            </a:extLst>
          </p:cNvPr>
          <p:cNvSpPr txBox="1"/>
          <p:nvPr/>
        </p:nvSpPr>
        <p:spPr>
          <a:xfrm>
            <a:off x="2189698" y="4282814"/>
            <a:ext cx="77369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model with 99.9% accuracy can sound really good!</a:t>
            </a:r>
          </a:p>
        </p:txBody>
      </p:sp>
    </p:spTree>
    <p:extLst>
      <p:ext uri="{BB962C8B-B14F-4D97-AF65-F5344CB8AC3E}">
        <p14:creationId xmlns:p14="http://schemas.microsoft.com/office/powerpoint/2010/main" val="404331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61" y="364129"/>
            <a:ext cx="11714204" cy="7694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200" dirty="0"/>
              <a:t>HOWEVER, Consider Imbalanced Classes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640804" y="1497716"/>
            <a:ext cx="93159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Suppose you have two classes: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Relevant (R): the positive class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Not_Relevant (N): the negative class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Out of 1000 randomly selected items, on average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1 item is relevant 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999 items are not relevant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4702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4129"/>
            <a:ext cx="12141752" cy="7694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200" dirty="0"/>
              <a:t>A Dummy Classifier gets 99.9% Accuracy!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640804" y="1497716"/>
            <a:ext cx="88347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Classifier always predicts N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Out of 1000 randomly selected items:</a:t>
            </a:r>
          </a:p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8DD8D7-056D-4648-A251-069AFFFE8792}"/>
                  </a:ext>
                </a:extLst>
              </p:cNvPr>
              <p:cNvSpPr txBox="1"/>
              <p:nvPr/>
            </p:nvSpPr>
            <p:spPr>
              <a:xfrm>
                <a:off x="1063091" y="4095171"/>
                <a:ext cx="9480557" cy="1359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999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=99.9%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8DD8D7-056D-4648-A251-069AFFFE8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091" y="4095171"/>
                <a:ext cx="9480557" cy="1359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73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6" y="228598"/>
            <a:ext cx="9086265" cy="135277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Dummy classifiers completely ignore input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610223" y="1809972"/>
            <a:ext cx="103862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000" b="1" dirty="0"/>
              <a:t>Dummy classifiers </a:t>
            </a:r>
            <a:r>
              <a:rPr lang="en-US" sz="3000" dirty="0"/>
              <a:t>can serve as a sanity check on your classifier’s performance.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000" dirty="0"/>
              <a:t>Some commonly-used dummy classifiers: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000" b="1" dirty="0"/>
              <a:t>most-frequent: </a:t>
            </a:r>
            <a:r>
              <a:rPr lang="en-US" sz="3000" dirty="0"/>
              <a:t>predict most frequent label in training set.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000" b="1" dirty="0"/>
              <a:t>stratified: </a:t>
            </a:r>
            <a:r>
              <a:rPr lang="en-US" sz="3000" dirty="0"/>
              <a:t>random prediction based on training set distribution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000" b="1" dirty="0"/>
              <a:t>uniform: </a:t>
            </a:r>
            <a:r>
              <a:rPr lang="en-US" sz="3000" dirty="0"/>
              <a:t>choose predictions from a uniform probability distribution.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000" b="1" dirty="0"/>
              <a:t>constant: </a:t>
            </a:r>
            <a:r>
              <a:rPr lang="en-US" sz="3000" dirty="0"/>
              <a:t>predict constant label given by user.</a:t>
            </a:r>
            <a:endParaRPr lang="en-US" sz="3000" b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000" b="1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530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4" y="330117"/>
            <a:ext cx="90862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precision and recall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865020" y="1555806"/>
            <a:ext cx="108136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Different applications have different goals. Accuracy is widely used, but many other metrics are possible. Two common alternatives to accuracy are: </a:t>
            </a:r>
            <a:r>
              <a:rPr lang="en-US" sz="3200" b="1" dirty="0"/>
              <a:t>precision</a:t>
            </a:r>
            <a:r>
              <a:rPr lang="en-US" sz="3200" dirty="0"/>
              <a:t> and </a:t>
            </a:r>
            <a:r>
              <a:rPr lang="en-US" sz="3200" b="1" dirty="0"/>
              <a:t>recall.</a:t>
            </a:r>
          </a:p>
          <a:p>
            <a:endParaRPr lang="en-US" sz="3200" b="1" dirty="0"/>
          </a:p>
          <a:p>
            <a:r>
              <a:rPr lang="en-US" sz="3200" b="1" dirty="0"/>
              <a:t>PRECISION: </a:t>
            </a:r>
            <a:r>
              <a:rPr lang="en-US" sz="3200" dirty="0"/>
              <a:t>fraction of positive predictions that are actually positive.</a:t>
            </a:r>
          </a:p>
          <a:p>
            <a:endParaRPr lang="en-US" sz="3200" dirty="0"/>
          </a:p>
          <a:p>
            <a:r>
              <a:rPr lang="en-US" sz="3200" b="1" dirty="0"/>
              <a:t>RECALL: </a:t>
            </a:r>
            <a:r>
              <a:rPr lang="en-US" sz="3200" dirty="0"/>
              <a:t>fraction of positive examples that are predicted to be positive.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4982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67" y="330117"/>
            <a:ext cx="11524665" cy="8955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domains where </a:t>
            </a:r>
            <a:r>
              <a:rPr lang="en-US" sz="4200" b="1" dirty="0"/>
              <a:t>precision</a:t>
            </a:r>
            <a:r>
              <a:rPr lang="en-US" sz="4200" dirty="0"/>
              <a:t> is important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587174" y="1736422"/>
            <a:ext cx="11450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Search engine rankings, query suggestions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Document classification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/>
              <a:t>Customer-facing tasks, e.g.,: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product recommendation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a restaurant website that automatically selects and posts positive reviews.</a:t>
            </a:r>
          </a:p>
        </p:txBody>
      </p:sp>
    </p:spTree>
    <p:extLst>
      <p:ext uri="{BB962C8B-B14F-4D97-AF65-F5344CB8AC3E}">
        <p14:creationId xmlns:p14="http://schemas.microsoft.com/office/powerpoint/2010/main" val="300193695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864</Words>
  <Application>Microsoft Office PowerPoint</Application>
  <PresentationFormat>Widescreen</PresentationFormat>
  <Paragraphs>122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Cambria Math</vt:lpstr>
      <vt:lpstr>Century Gothic</vt:lpstr>
      <vt:lpstr>Courier New</vt:lpstr>
      <vt:lpstr>Wingdings</vt:lpstr>
      <vt:lpstr>Wingdings 3</vt:lpstr>
      <vt:lpstr>Slice</vt:lpstr>
      <vt:lpstr>Evaluating Machine Learning Classifiers: Accuracy, Precision and Recall</vt:lpstr>
      <vt:lpstr>References</vt:lpstr>
      <vt:lpstr>Represent, Train, Evaluate, Refine</vt:lpstr>
      <vt:lpstr>Accuracy is a Common Metric</vt:lpstr>
      <vt:lpstr>HOWEVER, Consider Imbalanced Classes</vt:lpstr>
      <vt:lpstr>A Dummy Classifier gets 99.9% Accuracy!</vt:lpstr>
      <vt:lpstr>Dummy classifiers completely ignore input data</vt:lpstr>
      <vt:lpstr>precision and recall</vt:lpstr>
      <vt:lpstr>domains where precision is important</vt:lpstr>
      <vt:lpstr>domains where RECALL is important</vt:lpstr>
      <vt:lpstr>The Confusion Matrix</vt:lpstr>
      <vt:lpstr>Visualizing different Error Types</vt:lpstr>
      <vt:lpstr>The Confusion Matrix</vt:lpstr>
      <vt:lpstr>Accuracy</vt:lpstr>
      <vt:lpstr>precision</vt:lpstr>
      <vt:lpstr>RECALL</vt:lpstr>
      <vt:lpstr> Illustrating Precision &amp; Recall</vt:lpstr>
      <vt:lpstr> Illustrating Precision &amp; Recall</vt:lpstr>
      <vt:lpstr> High precision / low recall</vt:lpstr>
      <vt:lpstr> High precision / low recall</vt:lpstr>
      <vt:lpstr>Balancing Precision and recall</vt:lpstr>
      <vt:lpstr>Decision Functions</vt:lpstr>
      <vt:lpstr>Varying the Decision Threshold</vt:lpstr>
      <vt:lpstr>Precision-recall curves</vt:lpstr>
      <vt:lpstr>ROC Curves</vt:lpstr>
      <vt:lpstr>PowerPoint Presentation</vt:lpstr>
      <vt:lpstr>Conclusion</vt:lpstr>
      <vt:lpstr>Extra Slides</vt:lpstr>
      <vt:lpstr>Probabilistic classifiers</vt:lpstr>
      <vt:lpstr>ROC Curves: Random guessing</vt:lpstr>
      <vt:lpstr>ROC Curves: perfect classifier</vt:lpstr>
      <vt:lpstr> Summarizing an ROC curve in one number:  Area Under the Curve (AUC)</vt:lpstr>
      <vt:lpstr>The F1-score</vt:lpstr>
      <vt:lpstr>The F-score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Machine Learning Models: Accuracy, Precision and Recall</dc:title>
  <dc:creator>Scott O'Hara</dc:creator>
  <cp:lastModifiedBy>Scott O'Hara</cp:lastModifiedBy>
  <cp:revision>43</cp:revision>
  <dcterms:created xsi:type="dcterms:W3CDTF">2018-07-11T17:48:03Z</dcterms:created>
  <dcterms:modified xsi:type="dcterms:W3CDTF">2019-11-20T23:17:01Z</dcterms:modified>
</cp:coreProperties>
</file>