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344" r:id="rId3"/>
    <p:sldId id="1019" r:id="rId4"/>
    <p:sldId id="268" r:id="rId5"/>
    <p:sldId id="277" r:id="rId6"/>
    <p:sldId id="1018" r:id="rId7"/>
    <p:sldId id="360" r:id="rId8"/>
    <p:sldId id="932" r:id="rId9"/>
    <p:sldId id="953" r:id="rId10"/>
    <p:sldId id="276" r:id="rId11"/>
    <p:sldId id="929" r:id="rId12"/>
    <p:sldId id="820" r:id="rId13"/>
    <p:sldId id="345" r:id="rId14"/>
    <p:sldId id="1020" r:id="rId15"/>
    <p:sldId id="825" r:id="rId16"/>
    <p:sldId id="826" r:id="rId17"/>
    <p:sldId id="930" r:id="rId18"/>
    <p:sldId id="738" r:id="rId19"/>
    <p:sldId id="797" r:id="rId20"/>
    <p:sldId id="799" r:id="rId21"/>
    <p:sldId id="933" r:id="rId22"/>
    <p:sldId id="282" r:id="rId23"/>
    <p:sldId id="296" r:id="rId24"/>
    <p:sldId id="294" r:id="rId25"/>
    <p:sldId id="931" r:id="rId26"/>
    <p:sldId id="310" r:id="rId27"/>
    <p:sldId id="906" r:id="rId28"/>
    <p:sldId id="1025" r:id="rId29"/>
    <p:sldId id="309" r:id="rId30"/>
    <p:sldId id="1021" r:id="rId31"/>
    <p:sldId id="1022" r:id="rId32"/>
    <p:sldId id="1023" r:id="rId33"/>
    <p:sldId id="1024" r:id="rId34"/>
    <p:sldId id="923" r:id="rId35"/>
    <p:sldId id="873" r:id="rId36"/>
    <p:sldId id="874" r:id="rId37"/>
    <p:sldId id="875" r:id="rId38"/>
    <p:sldId id="876" r:id="rId39"/>
    <p:sldId id="877" r:id="rId40"/>
    <p:sldId id="878" r:id="rId41"/>
    <p:sldId id="879" r:id="rId42"/>
    <p:sldId id="880" r:id="rId43"/>
    <p:sldId id="881" r:id="rId44"/>
    <p:sldId id="882" r:id="rId45"/>
    <p:sldId id="883" r:id="rId46"/>
    <p:sldId id="884" r:id="rId47"/>
    <p:sldId id="885" r:id="rId48"/>
    <p:sldId id="886" r:id="rId49"/>
    <p:sldId id="322" r:id="rId50"/>
    <p:sldId id="749" r:id="rId51"/>
    <p:sldId id="339" r:id="rId52"/>
    <p:sldId id="1026" r:id="rId53"/>
    <p:sldId id="1027" r:id="rId54"/>
    <p:sldId id="1028" r:id="rId55"/>
    <p:sldId id="1029" r:id="rId56"/>
    <p:sldId id="1030" r:id="rId57"/>
    <p:sldId id="1031" r:id="rId58"/>
    <p:sldId id="1032" r:id="rId59"/>
    <p:sldId id="935" r:id="rId60"/>
    <p:sldId id="347" r:id="rId61"/>
    <p:sldId id="842" r:id="rId62"/>
    <p:sldId id="357" r:id="rId63"/>
    <p:sldId id="364" r:id="rId64"/>
    <p:sldId id="366" r:id="rId65"/>
    <p:sldId id="3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C720-0AE0-441E-B2AE-761B5FB62FB0}" v="1" dt="2020-08-21T19:44:2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288C8-D893-4767-97B7-8144FF02958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D59D-497B-4829-9DF0-DD122AE2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0B7E4-8D79-4EDC-AB34-483E68653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R(s) =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living reward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31BF-9C65-4DE3-9298-5D1A530A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7883-9A3D-4C18-B0E7-827DDBC9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F8C9-B65C-44F1-896A-3B3DB46D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1EA7-FB0C-4932-8B39-C0A75D2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9625-051E-4DE2-9189-BEA4937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079C-2FA5-41B3-8439-4FE3120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EE1A-91F4-4952-8A6A-0705A94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F09-5189-40E6-B770-DDB135F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A16-0D4A-41D6-87CC-4FDC9BE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EEB2-9C2F-4E26-B636-0BBA57F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D9F43-8560-4C86-9B0D-3BE0EF14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B739-4712-4E90-90AC-52E0B9A5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0C79-B0D9-4380-BA42-0911362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482B-ADD3-4A76-A5D5-122C56D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617E-695C-4C97-A78C-FD971E91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7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8DE2-34ED-4D85-8F68-E28AF4C5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8F63-E0CB-49DF-B856-36E5A6C5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0511-3961-4915-BDBC-B24FF2D3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4A41-C4AA-4FB0-82CC-63C83D54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983-9E50-4156-9B8C-6BD5D6A8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193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6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75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3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C986-7360-41E6-B156-7AA927BD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AFA5-37AE-492F-BF87-3B16E82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D549-D4E0-483C-97D8-8588186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C79F-A9B0-4EB7-A300-C287669F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0D60-9A5C-4BC1-9485-87F87CC2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FDD8-3942-4AB9-B7FD-FECE64A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59AB-557B-4451-A5FA-D04FB3A5F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4F26-3CA0-43A2-B96E-10B679C5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012C-669E-4392-84EC-C1257B6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0D10C-2179-454A-88EA-8171A78C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B0C7-7D10-43E9-BC6E-D5FA8A4B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2F96-E5E3-4CA8-8DFB-85B54FF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82E5-A07C-4A0C-B397-011E54A1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6F8D-B578-4BA9-8247-35E09850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2D11-9F30-493B-A632-0411A7BA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5630C-B590-4C1D-8033-C430E88F5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07377-DEA1-4862-9D32-2797C1F8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DB55-611F-423C-A617-8BF2E2B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DA8A-72F5-43A5-B324-0262A55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AD8-F1D5-445E-A50B-BFADF4E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0E2C-0A1C-4E38-AAC9-66299DAA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298D-8524-47D3-A00C-83C0795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6E76C-458D-417B-A580-78EE714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22B42-C643-4008-BC3A-81E2B21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33EA0-252B-4406-AB1C-7C4D9533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5F5E9-E9ED-4DCE-9165-94BB2A1E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81EF-F36C-41BC-9F4D-C06EF25D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52A-E2AA-4F7F-A68C-C789E46F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AFD58-F658-493D-A4CA-EDA3501D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F0E1-73A8-448C-95C6-86D34DAB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819D-67E4-473D-A491-ED51F5BA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13AF-6070-41BF-9DEC-1618BD7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7D88-6406-4DEC-A307-A17374F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CEAA-C3CC-47D0-A255-6CAF06BC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AAD3-0F95-448B-9893-1BC1D410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0208-3E3D-4BB2-8ACD-1AC95CC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A01E-E0AE-48D3-8F1D-DA1F57B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91B1-A767-47E5-BC47-5D3E4CB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2A4F7-EEBD-479A-9355-3DFC9145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C3A7-5566-4478-932F-F0F4DFC9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E1BA-3629-406B-8980-FA54C8E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8C23-A35D-4221-A4BB-48C7F171C4C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6691-1B18-4051-BF66-2AEE5EAC8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B1D8-DCC7-438F-B306-162ADF6B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hl/cs181-spring2014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ee.stanford.edu/Course/CS229" TargetMode="External"/><Relationship Id="rId4" Type="http://schemas.openxmlformats.org/officeDocument/2006/relationships/hyperlink" Target="https://harvard-ml-courses.github.io/cs181-web-201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crafters.berkeley.edu/~cs188/%7bsp|fa%7d%3cyr%3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Markov_decision_process&amp;oldid=855934986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Model-based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Boston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02/26/2020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6" y="448203"/>
            <a:ext cx="5457508" cy="710418"/>
          </a:xfrm>
        </p:spPr>
        <p:txBody>
          <a:bodyPr/>
          <a:lstStyle/>
          <a:p>
            <a:r>
              <a:rPr lang="en-US" dirty="0"/>
              <a:t>Example: GRID World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814402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9102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71132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63331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432717" y="357716"/>
            <a:ext cx="5326566" cy="9609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2F511-A543-4281-B55E-7C9AC8D7850D}"/>
              </a:ext>
            </a:extLst>
          </p:cNvPr>
          <p:cNvGrpSpPr/>
          <p:nvPr/>
        </p:nvGrpSpPr>
        <p:grpSpPr>
          <a:xfrm>
            <a:off x="7117045" y="1972139"/>
            <a:ext cx="4439265" cy="3197001"/>
            <a:chOff x="7102977" y="1493838"/>
            <a:chExt cx="4439265" cy="319700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8227636-6FAA-4E41-96D3-26B4C8030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02977" y="1493838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5E457-8F0D-4E65-8942-41AF89B37444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0EDF8553-AD40-4D36-AB99-488E7EDAC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BF65E955-926D-4B70-84F2-30119FA5C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59B448D6-2E0D-42DC-BE73-987F0FF33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 descr="C:\Users\Dan\Dropbox\Office\CS 188\Ketrina Art\MDPs\AgentTopDown.png">
                <a:extLst>
                  <a:ext uri="{FF2B5EF4-FFF2-40B4-BE49-F238E27FC236}">
                    <a16:creationId xmlns:a16="http://schemas.microsoft.com/office/drawing/2014/main" id="{B918DE5B-5FC9-4B68-8307-17FB47440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MDP Goal: find an optimal policy</a:t>
            </a:r>
            <a:r>
              <a:rPr lang="el-GR" sz="4800" b="1" cap="none" dirty="0">
                <a:ln>
                  <a:noFill/>
                </a:ln>
                <a:solidFill>
                  <a:prstClr val="white"/>
                </a:solidFill>
              </a:rPr>
              <a:t> π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1155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In a state-space search,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plan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, or sequence of actions, from a start state to a goal state.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For MDPs,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policy</a:t>
                </a:r>
                <a:r>
                  <a:rPr lang="en-US" sz="2400" dirty="0">
                    <a:solidFill>
                      <a:srgbClr val="CC0000"/>
                    </a:solidFill>
                    <a:ea typeface="ＭＳ Ｐゴシック" pitchFamily="34" charset="-12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*: S → A that completely specifies the best action to take at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 policy  gives an action for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 is one that maximizes the expected utility if followed.</a:t>
                </a:r>
                <a:endParaRPr lang="en-US" sz="20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  <a:blipFill>
                <a:blip r:embed="rId3"/>
                <a:stretch>
                  <a:fillRect l="-798"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392" y="2100205"/>
            <a:ext cx="5003493" cy="2925219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C15B25-11C5-407C-8C9B-410747BC4E3E}"/>
              </a:ext>
            </a:extLst>
          </p:cNvPr>
          <p:cNvSpPr txBox="1">
            <a:spLocks/>
          </p:cNvSpPr>
          <p:nvPr/>
        </p:nvSpPr>
        <p:spPr>
          <a:xfrm>
            <a:off x="705852" y="237271"/>
            <a:ext cx="10780295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MDP Goal: find an optimal policy </a:t>
            </a:r>
            <a:r>
              <a:rPr lang="el-GR" sz="4400" b="1" cap="none" dirty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rPr>
              <a:t>π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009" y="256759"/>
            <a:ext cx="5903981" cy="81820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Optimal Policies Depend on the Details of the MDP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427393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427393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232505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232505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8039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366105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56099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56099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>
                    <a:ea typeface="ＭＳ Ｐゴシック" pitchFamily="34" charset="-128"/>
                  </a:rPr>
                  <a:t>“Markov” generally means that given the present state, the future and the past are independent of one another.</a:t>
                </a:r>
                <a:endParaRPr lang="en-US" sz="2200" dirty="0">
                  <a:ea typeface="ＭＳ Ｐゴシック" pitchFamily="34" charset="-128"/>
                </a:endParaRPr>
              </a:p>
              <a:p>
                <a:r>
                  <a:rPr lang="en-US" sz="2200" dirty="0">
                    <a:ea typeface="ＭＳ Ｐゴシック" pitchFamily="34" charset="-128"/>
                  </a:rPr>
                  <a:t>For Markov decision processes, </a:t>
                </a:r>
                <a:r>
                  <a:rPr lang="en-US" altLang="ja-JP" sz="2200" dirty="0">
                    <a:ea typeface="ＭＳ Ｐゴシック" pitchFamily="34" charset="-128"/>
                  </a:rPr>
                  <a:t>“Markov” means the next state resulting from an action depends only on the current state.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i="1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2200" b="1" dirty="0">
                    <a:solidFill>
                      <a:prstClr val="white"/>
                    </a:solidFill>
                  </a:rPr>
                  <a:t>=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ja-JP" sz="2200" b="1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200" dirty="0">
                  <a:ea typeface="ＭＳ Ｐゴシック" pitchFamily="34" charset="-128"/>
                </a:endParaRPr>
              </a:p>
              <a:p>
                <a:r>
                  <a:rPr lang="en-US" altLang="ja-JP" sz="2200" dirty="0">
                    <a:ea typeface="ＭＳ Ｐゴシック" pitchFamily="34" charset="-128"/>
                  </a:rPr>
                  <a:t>This is just like exhaustive state-space search where the successor function only depends on the current state (not the history).</a:t>
                </a:r>
              </a:p>
            </p:txBody>
          </p:sp>
        </mc:Choice>
        <mc:Fallback xmlns="">
          <p:sp>
            <p:nvSpPr>
              <p:cNvPr id="2457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  <a:blipFill>
                <a:blip r:embed="rId3"/>
                <a:stretch>
                  <a:fillRect l="-445" t="-7187" r="-1485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273125" y="256053"/>
            <a:ext cx="7645750" cy="55158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What is Markov about MDPs?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1E344-459B-4F40-AC24-B9D8668A186F}"/>
              </a:ext>
            </a:extLst>
          </p:cNvPr>
          <p:cNvGrpSpPr/>
          <p:nvPr/>
        </p:nvGrpSpPr>
        <p:grpSpPr>
          <a:xfrm>
            <a:off x="9542790" y="2033587"/>
            <a:ext cx="2143125" cy="3446972"/>
            <a:chOff x="9542790" y="2033587"/>
            <a:chExt cx="2143125" cy="3446972"/>
          </a:xfrm>
        </p:grpSpPr>
        <p:pic>
          <p:nvPicPr>
            <p:cNvPr id="24579" name="Picture 2" descr="\\.host\Shared Folders\Shared with PC\images\Markov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42790" y="2033587"/>
              <a:ext cx="2143125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9585652" y="4834228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Andrey Markov (1856-1922)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59656" y="1777640"/>
            <a:ext cx="5550835" cy="390324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Representing the MDP: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Transitions P(</a:t>
            </a:r>
            <a:r>
              <a:rPr lang="en-US" sz="2400" dirty="0" err="1">
                <a:solidFill>
                  <a:schemeClr val="tx1"/>
                </a:solidFill>
              </a:rPr>
              <a:t>s’|s,a</a:t>
            </a:r>
            <a:r>
              <a:rPr lang="en-US" sz="2400" dirty="0">
                <a:solidFill>
                  <a:schemeClr val="tx1"/>
                </a:solidFill>
              </a:rPr>
              <a:t>) (or T(s,a,s’))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Rewards R(s,a,s’)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Discount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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Start states: S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Finish states: F</a:t>
            </a: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23303" y="2051707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32" y="2214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76" y="247652"/>
            <a:ext cx="8600689" cy="96519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Data Structures needed for an MDP Algorithm</a:t>
            </a:r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946FF79C-E2E0-414A-84A2-AB6735D9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820" y="4643827"/>
            <a:ext cx="1583899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(s,a,s’) is a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i="1" dirty="0">
                <a:solidFill>
                  <a:srgbClr val="C00000"/>
                </a:solidFill>
              </a:rPr>
              <a:t>transition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6081" y="1423508"/>
            <a:ext cx="6239669" cy="506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600" b="1" kern="0" dirty="0">
                <a:solidFill>
                  <a:schemeClr val="bg1"/>
                </a:solidFill>
                <a:latin typeface="Calibri" pitchFamily="34" charset="0"/>
              </a:rPr>
              <a:t>Utility</a:t>
            </a:r>
            <a:r>
              <a:rPr lang="en-US" sz="2600" b="1" kern="0" dirty="0">
                <a:latin typeface="Calibri" pitchFamily="34" charset="0"/>
              </a:rPr>
              <a:t> </a:t>
            </a:r>
            <a:r>
              <a:rPr lang="en-US" sz="2600" kern="0" dirty="0">
                <a:solidFill>
                  <a:schemeClr val="bg1"/>
                </a:solidFill>
                <a:latin typeface="Calibri" pitchFamily="34" charset="0"/>
              </a:rPr>
              <a:t>- the sum of discounted rewards received so far.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value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future utility starting in s and acting optimally,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q-value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the future utility expected after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policy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600" kern="0" dirty="0">
                <a:latin typeface="Calibri" pitchFamily="34" charset="0"/>
              </a:rPr>
              <a:t>best action to take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from state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8E7B620-81BA-4AE9-A8FC-EF9AE64EC01A}"/>
              </a:ext>
            </a:extLst>
          </p:cNvPr>
          <p:cNvSpPr txBox="1">
            <a:spLocks noChangeArrowheads="1"/>
          </p:cNvSpPr>
          <p:nvPr/>
        </p:nvSpPr>
        <p:spPr>
          <a:xfrm>
            <a:off x="1555776" y="247652"/>
            <a:ext cx="8600689" cy="965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 Structures needed for an MDP Algorithm 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These are equations, not assignments.  They define a relationship, which when satisfied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are optimal for each state and action.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  <a:blipFill>
                <a:blip r:embed="rId6"/>
                <a:stretch>
                  <a:fillRect l="-612" t="-17531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757420" y="1416090"/>
            <a:ext cx="2656304" cy="878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A7048-1B83-4933-8F56-68F879DD9886}"/>
              </a:ext>
            </a:extLst>
          </p:cNvPr>
          <p:cNvGrpSpPr/>
          <p:nvPr/>
        </p:nvGrpSpPr>
        <p:grpSpPr>
          <a:xfrm>
            <a:off x="4437483" y="3706705"/>
            <a:ext cx="7305712" cy="2539218"/>
            <a:chOff x="991038" y="1371600"/>
            <a:chExt cx="7305712" cy="2539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6713F5-EE0B-47C2-A03B-18796525B5EF}"/>
                </a:ext>
              </a:extLst>
            </p:cNvPr>
            <p:cNvSpPr/>
            <p:nvPr/>
          </p:nvSpPr>
          <p:spPr>
            <a:xfrm>
              <a:off x="991038" y="1371600"/>
              <a:ext cx="7305712" cy="2539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F06E0E-A515-4834-BC7C-61BAEBF77207}"/>
                </a:ext>
              </a:extLst>
            </p:cNvPr>
            <p:cNvGrpSpPr/>
            <p:nvPr/>
          </p:nvGrpSpPr>
          <p:grpSpPr>
            <a:xfrm>
              <a:off x="1118273" y="1604340"/>
              <a:ext cx="6950388" cy="2075105"/>
              <a:chOff x="1295243" y="2971800"/>
              <a:chExt cx="6950388" cy="2075105"/>
            </a:xfrm>
            <a:noFill/>
          </p:grpSpPr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1295247" y="2971800"/>
                <a:ext cx="3076881" cy="405209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6" name="Picture 45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 bwMode="auto">
              <a:xfrm>
                <a:off x="1295243" y="4356100"/>
                <a:ext cx="6950388" cy="690805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/>
              <a:stretch>
                <a:fillRect/>
              </a:stretch>
            </p:blipFill>
            <p:spPr bwMode="auto">
              <a:xfrm>
                <a:off x="1301873" y="3614737"/>
                <a:ext cx="5556003" cy="593269"/>
              </a:xfrm>
              <a:prstGeom prst="rect">
                <a:avLst/>
              </a:prstGeom>
              <a:grpFill/>
              <a:ln/>
              <a:effectLst/>
            </p:spPr>
          </p:pic>
        </p:grp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561572" y="34290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07" y="685799"/>
            <a:ext cx="3404302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05414-3B88-4E63-BA7D-A9F09B1637DB}"/>
              </a:ext>
            </a:extLst>
          </p:cNvPr>
          <p:cNvSpPr txBox="1"/>
          <p:nvPr/>
        </p:nvSpPr>
        <p:spPr>
          <a:xfrm>
            <a:off x="5257233" y="149671"/>
            <a:ext cx="62357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Introduction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References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Types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Markov Decision Processes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Definitions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Markov Property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MDP Solutions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Bellman Equations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Finite horizon techniques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Infinite horizon techniques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Model-Based 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basic idea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Model-Based RL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Learning the reward and transition probabilities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Credit assignment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Exploration vs. exploitation</a:t>
            </a:r>
          </a:p>
        </p:txBody>
      </p:sp>
    </p:spTree>
    <p:extLst>
      <p:ext uri="{BB962C8B-B14F-4D97-AF65-F5344CB8AC3E}">
        <p14:creationId xmlns:p14="http://schemas.microsoft.com/office/powerpoint/2010/main" val="186352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4 MDP Algorithms</a:t>
            </a:r>
          </a:p>
        </p:txBody>
      </p:sp>
    </p:spTree>
    <p:extLst>
      <p:ext uri="{BB962C8B-B14F-4D97-AF65-F5344CB8AC3E}">
        <p14:creationId xmlns:p14="http://schemas.microsoft.com/office/powerpoint/2010/main" val="228666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4 mdp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9226" y="1391657"/>
            <a:ext cx="10792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Expectimax</a:t>
            </a:r>
            <a:r>
              <a:rPr lang="en-US" sz="2800" dirty="0"/>
              <a:t> (recursive,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infinite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Policy Iteration </a:t>
            </a:r>
            <a:r>
              <a:rPr lang="en-US" sz="2800" dirty="0"/>
              <a:t>(dynamic programming, infinite horizon,</a:t>
            </a:r>
          </a:p>
          <a:p>
            <a:pPr lvl="7"/>
            <a:r>
              <a:rPr lang="en-US" sz="2800" dirty="0"/>
              <a:t>      optimize policy)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8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A game against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066763"/>
            <a:ext cx="8267700" cy="31779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48318"/>
            <a:ext cx="9707861" cy="2308324"/>
            <a:chOff x="1962148" y="4492696"/>
            <a:chExt cx="87700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87700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like a game-playing algorithm except the opponent is nature.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strongly related to the minmax algorithm used in game theory, but the response is probabilistic.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moves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10070925" y="6438117"/>
              <a:ext cx="255494" cy="24295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8483168" y="6083568"/>
              <a:ext cx="228600" cy="24472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2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Expectimax is basically a planning algorithm.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It finds the best move for 1 state.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Build out a look-ahead tree to the decision horizon; take the max over actions, expectations over next states.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Solve from the leaves, backing-up the expectimax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2053801" y="3661608"/>
            <a:ext cx="808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Advantages:</a:t>
            </a:r>
          </a:p>
          <a:p>
            <a:r>
              <a:rPr lang="en-US" sz="2400" dirty="0"/>
              <a:t>	- Effective in rapidly changing environment 	  where the MDP is known.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Disadvantages:</a:t>
            </a:r>
          </a:p>
          <a:p>
            <a:pPr lvl="1"/>
            <a:r>
              <a:rPr lang="en-US" sz="2400" dirty="0"/>
              <a:t>	- computation is exponential in the horizon.</a:t>
            </a:r>
          </a:p>
          <a:p>
            <a:pPr lvl="1"/>
            <a:r>
              <a:rPr lang="en-US" sz="2400" dirty="0"/>
              <a:t>	- may expand the same subtree multiple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0" y="1187250"/>
            <a:ext cx="5832159" cy="22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56" y="357768"/>
            <a:ext cx="8112885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5" y="1604501"/>
            <a:ext cx="10504465" cy="38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27" y="338460"/>
            <a:ext cx="10024946" cy="910477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Iteration uses dynamic programming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287" y="1622503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k == T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Complexity of each iteration: O(S</a:t>
                </a:r>
                <a:r>
                  <a:rPr lang="en-US" sz="2400" baseline="30000" dirty="0">
                    <a:solidFill>
                      <a:schemeClr val="tx1"/>
                    </a:solidFill>
                    <a:ea typeface="ＭＳ Ｐゴシック" pitchFamily="34" charset="-128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A)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s, there are |A| actions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 and action a, there are |S| possible states s’</a:t>
                </a:r>
              </a:p>
            </p:txBody>
          </p:sp>
        </mc:Choice>
        <mc:Fallback xmlns=""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  <a:blipFill>
                <a:blip r:embed="rId4"/>
                <a:stretch>
                  <a:fillRect l="-541" t="-1413" r="-432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972173" y="159127"/>
            <a:ext cx="8029605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(Finite Horizon)</a:t>
            </a:r>
          </a:p>
        </p:txBody>
      </p:sp>
    </p:spTree>
    <p:extLst>
      <p:ext uri="{BB962C8B-B14F-4D97-AF65-F5344CB8AC3E}">
        <p14:creationId xmlns:p14="http://schemas.microsoft.com/office/powerpoint/2010/main" val="2427577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13" y="345893"/>
            <a:ext cx="9416171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7" y="1520316"/>
            <a:ext cx="10504465" cy="4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28" y="319505"/>
            <a:ext cx="7693629" cy="62189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course at University of California, Berkeley: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Stanford course CS229 :</a:t>
            </a:r>
          </a:p>
          <a:p>
            <a:r>
              <a:rPr lang="en-US" b="1" i="1" dirty="0"/>
              <a:t>CS229 – Machine Learning, Andrew Ng.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https://see.stanford.edu/Course/CS229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100" b="1" i="1" dirty="0"/>
              <a:t>R. S. Sutton and A. G. Barto, Second edition. Cambridge, Massachusetts: The MIT Press, 2018.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463358" y="1605776"/>
            <a:ext cx="340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 with occasional reference to Sutton and Barto’s book.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8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convergence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Theorem: will converge to unique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Basic idea: approximations get refined towards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Policy may converge long before values do</a:t>
                </a:r>
              </a:p>
            </p:txBody>
          </p:sp>
        </mc:Choice>
        <mc:Fallback xmlns=""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  <a:blipFill>
                <a:blip r:embed="rId4"/>
                <a:stretch>
                  <a:fillRect l="-618" t="-1413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512776" y="70303"/>
            <a:ext cx="8003969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(Infinite Horizon)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Websites: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http://ai.berkeley.edu/home.html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http://gamescrafters.berkeley.edu/~cs188/sp20/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http://gamescrafters.berkeley.edu/~cs188/{sp|fa}&lt;yr&gt;/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Contains high quality YouTube videos, PowerPoint slides and homework.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Projects are based on the video game PacMan.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(Infinite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6" y="1310346"/>
            <a:ext cx="10453265" cy="53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192" y="281354"/>
            <a:ext cx="4267616" cy="803421"/>
          </a:xfrm>
        </p:spPr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>
          <a:xfrm>
            <a:off x="965565" y="1084775"/>
            <a:ext cx="9757853" cy="55903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Alternative approach for optimal values: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1: Policy evaluation: </a:t>
            </a:r>
            <a:r>
              <a:rPr lang="en-US" sz="2400" dirty="0">
                <a:solidFill>
                  <a:schemeClr val="tx1"/>
                </a:solidFill>
              </a:rPr>
              <a:t>calculate utilities for some fixed policy (not optimal utilities!) until convergence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2: Policy improvement: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steps until new policy is the same as the old policy.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This is </a:t>
            </a:r>
            <a:r>
              <a:rPr lang="en-US" sz="2800" b="1" dirty="0">
                <a:solidFill>
                  <a:schemeClr val="bg1"/>
                </a:solidFill>
              </a:rPr>
              <a:t>policy iteration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It’s still optimal!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294" y="117260"/>
            <a:ext cx="9749411" cy="6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9869" y="1611941"/>
            <a:ext cx="10592259" cy="40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4338"/>
            <a:ext cx="9488314" cy="32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61008"/>
            <a:ext cx="9488314" cy="32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3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6520"/>
            <a:ext cx="9488314" cy="32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6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(k=3,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92698"/>
            <a:ext cx="9488314" cy="31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5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(k=10,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43238"/>
            <a:ext cx="9417146" cy="32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6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policy iteration EXAMPLE (k=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200" dirty="0"/>
                  <a:t>, Optimal)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  <a:blipFill>
                <a:blip r:embed="rId2"/>
                <a:stretch>
                  <a:fillRect t="-12800" b="-3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92909"/>
            <a:ext cx="9417146" cy="31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4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Model-based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39020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6" y="105351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7312" y="3393291"/>
            <a:ext cx="1048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knows the current state </a:t>
            </a:r>
            <a:r>
              <a:rPr lang="en-US" sz="2000" i="1" dirty="0"/>
              <a:t>s</a:t>
            </a:r>
            <a:r>
              <a:rPr lang="en-US" sz="2000" dirty="0"/>
              <a:t>, takes action </a:t>
            </a:r>
            <a:r>
              <a:rPr lang="en-US" sz="2000" i="1" dirty="0"/>
              <a:t>a,</a:t>
            </a:r>
            <a:r>
              <a:rPr lang="en-US" sz="2000" dirty="0"/>
              <a:t> receives a reward</a:t>
            </a:r>
            <a:r>
              <a:rPr lang="en-US" sz="2000" i="1" dirty="0"/>
              <a:t> r </a:t>
            </a:r>
            <a:r>
              <a:rPr lang="en-US" sz="2000" dirty="0"/>
              <a:t>and observes the next state </a:t>
            </a:r>
            <a:r>
              <a:rPr lang="en-US" sz="2000" i="1" dirty="0"/>
              <a:t>s’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has </a:t>
            </a:r>
            <a:r>
              <a:rPr lang="en-US" sz="2000" b="1" dirty="0"/>
              <a:t>no access</a:t>
            </a:r>
            <a:r>
              <a:rPr lang="en-US" sz="2000" dirty="0"/>
              <a:t> to reward model </a:t>
            </a:r>
            <a:r>
              <a:rPr lang="en-US" sz="2000" i="1" dirty="0"/>
              <a:t>r(s,a)</a:t>
            </a:r>
            <a:r>
              <a:rPr lang="en-US" sz="2000" dirty="0"/>
              <a:t> or transition model </a:t>
            </a:r>
            <a:r>
              <a:rPr lang="en-US" sz="2000" i="1" dirty="0"/>
              <a:t>p(s’|s,a)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must learn to act so as to maximize expected rewards.</a:t>
            </a: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All learning is based on observed samples of outcomes!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Under these conditions, it is a very challenging problem to learn the policy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4662448" y="294610"/>
            <a:ext cx="7529552" cy="2819400"/>
            <a:chOff x="2147848" y="1447800"/>
            <a:chExt cx="75295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077200" y="25908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03130" y="1617139"/>
            <a:ext cx="109857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Learning happens as the agent interact with the world.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no training or test sets. Training is guided by rewards and punishments obtained by acting in an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amount of data an agent receives is not fixed. More information is acquired as you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Actions are not always rewarded or punished immediately. “Delayed gratification” is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Agent actions can affect the subsequent data it receives. E.g., closing a door that can’t be opened again.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77" y="0"/>
            <a:ext cx="6625445" cy="1336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Some Characteristics of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830" y="205539"/>
            <a:ext cx="5824743" cy="918419"/>
          </a:xfrm>
        </p:spPr>
        <p:txBody>
          <a:bodyPr/>
          <a:lstStyle/>
          <a:p>
            <a:r>
              <a:rPr lang="en-US" dirty="0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8741" y="1718534"/>
            <a:ext cx="7860020" cy="361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Normalize to give an estimate of</a:t>
            </a:r>
            <a:endParaRPr lang="en-US" sz="22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Discover each </a:t>
            </a:r>
            <a:r>
              <a:rPr lang="en-US" sz="2200" b="1" dirty="0">
                <a:solidFill>
                  <a:schemeClr val="tx1"/>
                </a:solidFill>
              </a:rPr>
              <a:t>                      </a:t>
            </a:r>
            <a:r>
              <a:rPr lang="en-US" sz="2200" dirty="0">
                <a:solidFill>
                  <a:schemeClr val="tx1"/>
                </a:solidFill>
              </a:rPr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For example, use value iteration, as before</a:t>
            </a: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82019" y="3602576"/>
            <a:ext cx="1218366" cy="3048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07697" y="3945393"/>
            <a:ext cx="1204523" cy="304869"/>
          </a:xfrm>
          <a:prstGeom prst="rect">
            <a:avLst/>
          </a:prstGeom>
          <a:noFill/>
          <a:ln/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587" y="4097827"/>
            <a:ext cx="3144852" cy="1828402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8761" y="1524199"/>
            <a:ext cx="342064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38972"/>
            <a:ext cx="7539789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Learn the reward and transition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098878" y="1726643"/>
                <a:ext cx="9609232" cy="457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Try every action in each state several times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total reward for taking action a in state s and transitioning to state s’</a:t>
                </a:r>
              </a:p>
              <a:p>
                <a:pPr lvl="1"/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action a is taken in state 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s transitions to s’ on action a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78" y="1726643"/>
                <a:ext cx="9609232" cy="4578369"/>
              </a:xfrm>
              <a:prstGeom prst="rect">
                <a:avLst/>
              </a:prstGeom>
              <a:blipFill>
                <a:blip r:embed="rId2"/>
                <a:stretch>
                  <a:fillRect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10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Transition/reward parameter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5639681" y="175089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State 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894626" y="395954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Action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9B858-65CA-499E-90DF-908379F33F44}"/>
              </a:ext>
            </a:extLst>
          </p:cNvPr>
          <p:cNvSpPr txBox="1"/>
          <p:nvPr/>
        </p:nvSpPr>
        <p:spPr>
          <a:xfrm>
            <a:off x="487908" y="133327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For every state 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994218"/>
                  </p:ext>
                </p:extLst>
              </p:nvPr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515" r="-3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515" r="-2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515" r="-1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515" r="-746" b="-178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113372" r="-3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113372" r="-2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113372" r="-1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113372" r="-746" b="-101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212139" r="-3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212139" r="-2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212139" r="-1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212139" r="-746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207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56" y="275240"/>
            <a:ext cx="4843488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43" y="1333500"/>
            <a:ext cx="6431493" cy="5126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87582-D323-4EBC-BD09-584C9FFFF901}"/>
              </a:ext>
            </a:extLst>
          </p:cNvPr>
          <p:cNvSpPr txBox="1"/>
          <p:nvPr/>
        </p:nvSpPr>
        <p:spPr>
          <a:xfrm>
            <a:off x="398310" y="4268402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Step 1: Learn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DBD2-A069-4EBC-BB6C-5B7CCA56EA4C}"/>
              </a:ext>
            </a:extLst>
          </p:cNvPr>
          <p:cNvSpPr txBox="1"/>
          <p:nvPr/>
        </p:nvSpPr>
        <p:spPr>
          <a:xfrm>
            <a:off x="398310" y="5654393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Step 2: Solve MDP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24D10EB-42CD-4E67-9872-674217D16EA2}"/>
              </a:ext>
            </a:extLst>
          </p:cNvPr>
          <p:cNvSpPr/>
          <p:nvPr/>
        </p:nvSpPr>
        <p:spPr>
          <a:xfrm>
            <a:off x="4008594" y="4105469"/>
            <a:ext cx="647381" cy="849086"/>
          </a:xfrm>
          <a:prstGeom prst="leftBrace">
            <a:avLst>
              <a:gd name="adj1" fmla="val 8333"/>
              <a:gd name="adj2" fmla="val 483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92BB101-C003-4107-839F-A901A6B1F019}"/>
              </a:ext>
            </a:extLst>
          </p:cNvPr>
          <p:cNvSpPr/>
          <p:nvPr/>
        </p:nvSpPr>
        <p:spPr>
          <a:xfrm>
            <a:off x="4008593" y="5592096"/>
            <a:ext cx="647381" cy="647815"/>
          </a:xfrm>
          <a:prstGeom prst="leftBrace">
            <a:avLst>
              <a:gd name="adj1" fmla="val 8333"/>
              <a:gd name="adj2" fmla="val 483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4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64" y="199911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31595" y="939400"/>
            <a:ext cx="104363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/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Makes maximal use of experience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Solves model optimally, given enough experience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 must be small enough to solve.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Solution procedure is computationally expensive.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Learning is episodic, not continuous, so agent does not benefit immediately from experience.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Model-free approaches are used for most real-world problems.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Q-Learning, Monte Carlo, SARSA, TD-Learning, Deep QL, etc.</a:t>
            </a:r>
          </a:p>
        </p:txBody>
      </p:sp>
    </p:spTree>
    <p:extLst>
      <p:ext uri="{BB962C8B-B14F-4D97-AF65-F5344CB8AC3E}">
        <p14:creationId xmlns:p14="http://schemas.microsoft.com/office/powerpoint/2010/main" val="23700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6824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261928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847606" y="1600048"/>
            <a:ext cx="988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Markov Decision Process </a:t>
            </a:r>
            <a:r>
              <a:rPr lang="en-US" sz="2800" dirty="0"/>
              <a:t>(MDP) provides a mathematical framework for reinforcement learning.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MDP is used to model </a:t>
            </a:r>
            <a:r>
              <a:rPr lang="en-US" sz="2800" u="sng" dirty="0"/>
              <a:t>optimal decision-making</a:t>
            </a:r>
            <a:r>
              <a:rPr lang="en-US" sz="2800" dirty="0"/>
              <a:t> in situations where outcomes are </a:t>
            </a:r>
            <a:r>
              <a:rPr lang="en-US" sz="2800" u="sng" dirty="0"/>
              <a:t>uncertain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initial analysis of MDPs assume </a:t>
            </a:r>
            <a:r>
              <a:rPr lang="en-US" sz="2800" b="1" dirty="0"/>
              <a:t>complete knowledge </a:t>
            </a:r>
            <a:r>
              <a:rPr lang="en-US" sz="2800" dirty="0"/>
              <a:t>of states, actions, rewards, transitions, and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99E8D-91BE-4FEF-9246-77F6F558C1FB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124169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20" y="393578"/>
            <a:ext cx="7455159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MDP decision framework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70055" y="1228397"/>
            <a:ext cx="10451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processes use </a:t>
            </a:r>
            <a:r>
              <a:rPr lang="en-US" sz="2800" u="sng" dirty="0"/>
              <a:t>probability</a:t>
            </a:r>
            <a:r>
              <a:rPr lang="en-US" sz="2800" dirty="0"/>
              <a:t> to model uncertainty about the domain.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use </a:t>
            </a:r>
            <a:r>
              <a:rPr lang="en-US" sz="2800" u="sng" dirty="0"/>
              <a:t>utility</a:t>
            </a:r>
            <a:r>
              <a:rPr lang="en-US" sz="2800" dirty="0"/>
              <a:t> to model an agent’s objectives. The higher the utility, the “happier” your agent is.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MDP algorithms discover an </a:t>
            </a:r>
            <a:r>
              <a:rPr lang="en-US" sz="2800" u="sng" dirty="0"/>
              <a:t>optimal decision policy</a:t>
            </a:r>
            <a:r>
              <a:rPr lang="en-US" sz="2800" dirty="0"/>
              <a:t> </a:t>
            </a:r>
            <a:r>
              <a:rPr lang="el-GR" sz="2800" b="1" dirty="0"/>
              <a:t>π</a:t>
            </a:r>
            <a:r>
              <a:rPr lang="en-US" sz="2800" u="sng" dirty="0"/>
              <a:t> </a:t>
            </a:r>
            <a:r>
              <a:rPr lang="en-US" sz="2800" dirty="0"/>
              <a:t>specifying how the agent should act in all possible states in order to maximize its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2662233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2947</Words>
  <Application>Microsoft Office PowerPoint</Application>
  <PresentationFormat>Widescreen</PresentationFormat>
  <Paragraphs>472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Century Gothic</vt:lpstr>
      <vt:lpstr>Courier New</vt:lpstr>
      <vt:lpstr>Wingdings</vt:lpstr>
      <vt:lpstr>Wingdings 3</vt:lpstr>
      <vt:lpstr>Office Theme</vt:lpstr>
      <vt:lpstr>Slice</vt:lpstr>
      <vt:lpstr>Model-based Reinforcement learning</vt:lpstr>
      <vt:lpstr>Overview</vt:lpstr>
      <vt:lpstr>References</vt:lpstr>
      <vt:lpstr>UC Berkeley CS188 is a great resource</vt:lpstr>
      <vt:lpstr>3 Types of Machine Learning</vt:lpstr>
      <vt:lpstr>Some Characteristics of Reinforcement Learning</vt:lpstr>
      <vt:lpstr>Markov decision processes</vt:lpstr>
      <vt:lpstr>MARKOV DECISION PROCESSES</vt:lpstr>
      <vt:lpstr>The MDP decision framework </vt:lpstr>
      <vt:lpstr>Example: GRID World</vt:lpstr>
      <vt:lpstr>Example: Grid World</vt:lpstr>
      <vt:lpstr>Markov decision processes</vt:lpstr>
      <vt:lpstr>MDP Goal: find an optimal policy π</vt:lpstr>
      <vt:lpstr>PowerPoint Presentation</vt:lpstr>
      <vt:lpstr>Optimal Policies Depend on the Details of the MDP</vt:lpstr>
      <vt:lpstr>What is Markov about MDPs?</vt:lpstr>
      <vt:lpstr>Data Structures needed for an MDP Algorithm</vt:lpstr>
      <vt:lpstr>PowerPoint Presentation</vt:lpstr>
      <vt:lpstr>The Bellman Equations</vt:lpstr>
      <vt:lpstr>4 MDP Algorithms</vt:lpstr>
      <vt:lpstr>4 mdp algorithms</vt:lpstr>
      <vt:lpstr>Expectimax: A game against Nature</vt:lpstr>
      <vt:lpstr>Expectimax: top-down, Recursive</vt:lpstr>
      <vt:lpstr>Expectimax: top-down, Recursive</vt:lpstr>
      <vt:lpstr>Expectimax algorithm</vt:lpstr>
      <vt:lpstr>Value Iteration uses dynamic programming</vt:lpstr>
      <vt:lpstr>PowerPoint Presentation</vt:lpstr>
      <vt:lpstr>Value iteration (Finite Horizon)</vt:lpstr>
      <vt:lpstr>k=0</vt:lpstr>
      <vt:lpstr>k=1</vt:lpstr>
      <vt:lpstr>k=2</vt:lpstr>
      <vt:lpstr>k=3</vt:lpstr>
      <vt:lpstr>PowerPoint Presentation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Value iteration (Infinite Horizon)</vt:lpstr>
      <vt:lpstr>Policy Iteration</vt:lpstr>
      <vt:lpstr>PowerPoint Presentation</vt:lpstr>
      <vt:lpstr>policy iteration EXAMPLE</vt:lpstr>
      <vt:lpstr>policy iteration EXAMPLE (k=0)</vt:lpstr>
      <vt:lpstr>policy iteration EXAMPLE (k=1)</vt:lpstr>
      <vt:lpstr>policy iteration EXAMPLE (k=2)</vt:lpstr>
      <vt:lpstr>policy iteration EXAMPLE (k=3, Optimal)</vt:lpstr>
      <vt:lpstr>policy iteration EXAMPLE (k=10, Optimal)</vt:lpstr>
      <vt:lpstr>policy iteration EXAMPLE (k=∞, Optimal)</vt:lpstr>
      <vt:lpstr>Model-based reinforcement learning</vt:lpstr>
      <vt:lpstr>Reinforcement Learning</vt:lpstr>
      <vt:lpstr>Model-Based Learning</vt:lpstr>
      <vt:lpstr>Learn the reward and transition distributions</vt:lpstr>
      <vt:lpstr>Transition/reward parameter table</vt:lpstr>
      <vt:lpstr>Model-based RL</vt:lpstr>
      <vt:lpstr>Model-based rl: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Reinforcement Learning</dc:title>
  <dc:creator>Scott O'Hara</dc:creator>
  <cp:lastModifiedBy>Scott O'Hara</cp:lastModifiedBy>
  <cp:revision>49</cp:revision>
  <dcterms:created xsi:type="dcterms:W3CDTF">2020-02-26T13:20:43Z</dcterms:created>
  <dcterms:modified xsi:type="dcterms:W3CDTF">2020-08-21T19:45:03Z</dcterms:modified>
</cp:coreProperties>
</file>