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344" r:id="rId2"/>
    <p:sldId id="268" r:id="rId3"/>
    <p:sldId id="1018" r:id="rId4"/>
    <p:sldId id="1026" r:id="rId5"/>
    <p:sldId id="345" r:id="rId6"/>
    <p:sldId id="283" r:id="rId7"/>
    <p:sldId id="347" r:id="rId8"/>
    <p:sldId id="1011" r:id="rId9"/>
    <p:sldId id="1043" r:id="rId10"/>
    <p:sldId id="1044" r:id="rId11"/>
    <p:sldId id="1045" r:id="rId12"/>
    <p:sldId id="1032" r:id="rId13"/>
    <p:sldId id="1033" r:id="rId14"/>
    <p:sldId id="1046" r:id="rId15"/>
    <p:sldId id="936" r:id="rId16"/>
    <p:sldId id="929" r:id="rId17"/>
    <p:sldId id="820" r:id="rId18"/>
    <p:sldId id="1051" r:id="rId19"/>
    <p:sldId id="296" r:id="rId20"/>
    <p:sldId id="797" r:id="rId21"/>
    <p:sldId id="1047" r:id="rId22"/>
    <p:sldId id="799" r:id="rId23"/>
    <p:sldId id="1048" r:id="rId24"/>
    <p:sldId id="1050" r:id="rId25"/>
    <p:sldId id="1034" r:id="rId26"/>
    <p:sldId id="997" r:id="rId27"/>
    <p:sldId id="999" r:id="rId28"/>
    <p:sldId id="770" r:id="rId29"/>
    <p:sldId id="939" r:id="rId30"/>
    <p:sldId id="1052" r:id="rId31"/>
    <p:sldId id="940" r:id="rId32"/>
    <p:sldId id="1009" r:id="rId33"/>
    <p:sldId id="369" r:id="rId34"/>
    <p:sldId id="1035" r:id="rId35"/>
    <p:sldId id="1053" r:id="rId36"/>
    <p:sldId id="1054" r:id="rId37"/>
    <p:sldId id="1055" r:id="rId38"/>
    <p:sldId id="1056" r:id="rId39"/>
    <p:sldId id="1057" r:id="rId40"/>
    <p:sldId id="1058" r:id="rId41"/>
    <p:sldId id="1059" r:id="rId42"/>
    <p:sldId id="1060" r:id="rId43"/>
    <p:sldId id="1061" r:id="rId44"/>
    <p:sldId id="1062" r:id="rId45"/>
    <p:sldId id="1025" r:id="rId46"/>
    <p:sldId id="1036" r:id="rId47"/>
    <p:sldId id="980" r:id="rId48"/>
    <p:sldId id="982" r:id="rId49"/>
    <p:sldId id="978" r:id="rId50"/>
    <p:sldId id="1037" r:id="rId51"/>
    <p:sldId id="27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O'Hara" initials="SO" lastIdx="1" clrIdx="0">
    <p:extLst>
      <p:ext uri="{19B8F6BF-5375-455C-9EA6-DF929625EA0E}">
        <p15:presenceInfo xmlns:p15="http://schemas.microsoft.com/office/powerpoint/2012/main" userId="4af207364510c31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80C04-A9CE-49B8-BC70-3479EE80200B}" v="1" dt="2020-08-21T20:52:20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711" autoAdjust="0"/>
  </p:normalViewPr>
  <p:slideViewPr>
    <p:cSldViewPr snapToGrid="0">
      <p:cViewPr varScale="1">
        <p:scale>
          <a:sx n="82" d="100"/>
          <a:sy n="82" d="100"/>
        </p:scale>
        <p:origin x="96" y="390"/>
      </p:cViewPr>
      <p:guideLst/>
    </p:cSldViewPr>
  </p:slideViewPr>
  <p:outlineViewPr>
    <p:cViewPr>
      <p:scale>
        <a:sx n="33" d="100"/>
        <a:sy n="33" d="100"/>
      </p:scale>
      <p:origin x="0" y="-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3T20:06:29.792" idx="1">
    <p:pos x="5715" y="3523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DD681-E138-4B5B-81B9-7AAC1FF8D028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9CC6-3086-4083-AF8A-070D06C6E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4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ea typeface="ＭＳ Ｐゴシック" pitchFamily="34" charset="-128"/>
              </a:rPr>
              <a:t>[cut demo of moving around in grid world program]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552C0BAA-F2C0-47C6-A20B-733CA31DCFFD}" type="slidenum">
              <a:rPr lang="en-US"/>
              <a:pPr defTabSz="988101"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9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06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6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51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6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99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9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82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9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3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8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python gridworld.py -k 40 -w 200 -s 2.0 -a q –v [-p]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08A42-C1D6-45F4-B4C4-B81C39D9D8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14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just shows V and Q values, snapshots on next slides.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46A54-71DD-48C4-8071-9DA185745F9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26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9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12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95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43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2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Let</a:t>
            </a:r>
            <a:r>
              <a:rPr lang="ja-JP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s start by equations that characterize these quantities through mutual recursions.  [step through this by writing on slide, one step at a time]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Recursive characterization of V* in terms of V*; not necessarily helpful; but it is a characterization.</a:t>
            </a:r>
          </a:p>
          <a:p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Note: this is a set of equations that needs to be satisfied; but it could have multiple solutions (it does not, but at this stage of our knowledge it could).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C1E7E75B-705E-4367-8AB0-DE7E9DB4A734}" type="slidenum">
              <a:rPr lang="en-US"/>
              <a:pPr defTabSz="988101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70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26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0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63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2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7270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66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6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34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6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2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5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1426A2-CAF7-4D87-A16C-7302523A6343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16F3BFC-189B-4897-BB05-8CC5F14E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2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crafters.berkeley.edu/~cs188/sp20/" TargetMode="External"/><Relationship Id="rId2" Type="http://schemas.openxmlformats.org/officeDocument/2006/relationships/hyperlink" Target="http://ai.berkeley.edu/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l.ai/demystifying-deep-reinforcement-learning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notesSlide" Target="../notesSlides/notesSlid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ai/demystifying-deep-reinforcement-learning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/index.php?title=Markov_decision_process&amp;oldid=855934986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ai.berkeley.edu/home.html" TargetMode="External"/><Relationship Id="rId2" Type="http://schemas.openxmlformats.org/officeDocument/2006/relationships/hyperlink" Target="https://www.intel.ai/demystifying-deep-reinforcement-learn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rvard-ml-courses.github.io/cs181-web-2017/" TargetMode="External"/><Relationship Id="rId4" Type="http://schemas.openxmlformats.org/officeDocument/2006/relationships/hyperlink" Target="https://github.com/wihl/cs181-spring2014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gamescrafters.berkeley.edu/~cs188/sp20/" TargetMode="External"/><Relationship Id="rId2" Type="http://schemas.openxmlformats.org/officeDocument/2006/relationships/hyperlink" Target="http://ai.berkeley.edu/ho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amescrafters.berkeley.edu/~cs188/%7bsp|fa%7d%3cyr%3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Introduction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To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5085967" cy="959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5/13/2020</a:t>
            </a:r>
          </a:p>
        </p:txBody>
      </p:sp>
    </p:spTree>
    <p:extLst>
      <p:ext uri="{BB962C8B-B14F-4D97-AF65-F5344CB8AC3E}">
        <p14:creationId xmlns:p14="http://schemas.microsoft.com/office/powerpoint/2010/main" val="24401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112" y="271105"/>
            <a:ext cx="8701775" cy="5269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/>
              <a:t>Model-Free RL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1207846" y="1039973"/>
            <a:ext cx="97763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/>
              <a:t>Model-free RL algorithms have knowledge of the states and actions but …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/>
              <a:t>have no knowledge of the reward and transition models of the problem space and…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/>
              <a:t>make no attempt to learn to learn these models.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/>
              <a:t>Instead, attempts to learn the </a:t>
            </a:r>
            <a:r>
              <a:rPr lang="en-US" sz="2400" b="1" dirty="0"/>
              <a:t>Q-Values</a:t>
            </a:r>
            <a:r>
              <a:rPr lang="en-US" sz="2400" dirty="0"/>
              <a:t> of every state-action pairs i.e., the expected payoff of a particular action taken in a given state.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/>
              <a:t>Examples of model-free RL algorithms include: </a:t>
            </a:r>
            <a:r>
              <a:rPr lang="en-US" sz="2400" b="1" dirty="0"/>
              <a:t>Q-Learning</a:t>
            </a:r>
            <a:r>
              <a:rPr lang="en-US" sz="2400" dirty="0"/>
              <a:t>, Monte-Carlo, SARSA, Expected SARSA, Deep Q-learning, etc.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4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112" y="271105"/>
            <a:ext cx="8701775" cy="5269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/>
              <a:t>Algorithms with Sample-Based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1207845" y="954584"/>
            <a:ext cx="97763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white"/>
                </a:solidFill>
              </a:rPr>
              <a:t>Between full-knowledge RL algorithms with a distribution model and model-free RL algorithms there are RL algorithms with sample-based models.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prstClr val="white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white"/>
                </a:solidFill>
              </a:rPr>
              <a:t>Sample-based RL algorithms construct approximate transition and reward models by collecting statistics about transitions and rewards from the environment.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prstClr val="white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white"/>
                </a:solidFill>
              </a:rPr>
              <a:t>These algorithms exploit their approximate models by using them to periodically improve their value functions or policies off-line.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prstClr val="white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prstClr val="white"/>
                </a:solidFill>
              </a:rPr>
              <a:t>Examples of RL algorithms with sample-based models include: </a:t>
            </a:r>
            <a:r>
              <a:rPr lang="en-US" sz="2400" b="1" dirty="0">
                <a:solidFill>
                  <a:prstClr val="white"/>
                </a:solidFill>
              </a:rPr>
              <a:t>Dyna-Q, real-time dynamic programming (RTDP), Prioritized Sweeping, Expectimax, etc.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7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505" y="386769"/>
            <a:ext cx="8758990" cy="75623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/>
              <a:t>Model-Based RL pros and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6B2FA-E8CF-4E1C-BD43-0F102ACFF143}"/>
              </a:ext>
            </a:extLst>
          </p:cNvPr>
          <p:cNvSpPr/>
          <p:nvPr/>
        </p:nvSpPr>
        <p:spPr>
          <a:xfrm>
            <a:off x="518933" y="1660124"/>
            <a:ext cx="111541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prstClr val="white"/>
                </a:solidFill>
              </a:rPr>
              <a:t>Pros: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Makes greater use of experience.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Solves the model optimally given enough experience.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endParaRPr lang="en-US" sz="2800" dirty="0">
              <a:solidFill>
                <a:prstClr val="white"/>
              </a:solidFill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prstClr val="white"/>
                </a:solidFill>
              </a:rPr>
              <a:t>Cons: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Requires a computationally more expensive solution procedure.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Requires the model to be small enough to solve due to combinatorial issues.</a:t>
            </a:r>
          </a:p>
        </p:txBody>
      </p:sp>
    </p:spTree>
    <p:extLst>
      <p:ext uri="{BB962C8B-B14F-4D97-AF65-F5344CB8AC3E}">
        <p14:creationId xmlns:p14="http://schemas.microsoft.com/office/powerpoint/2010/main" val="332602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504" y="458021"/>
            <a:ext cx="8758990" cy="75623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/>
              <a:t>Model-Free RL pros and 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6B2FA-E8CF-4E1C-BD43-0F102ACFF143}"/>
              </a:ext>
            </a:extLst>
          </p:cNvPr>
          <p:cNvSpPr/>
          <p:nvPr/>
        </p:nvSpPr>
        <p:spPr>
          <a:xfrm>
            <a:off x="1551567" y="1443841"/>
            <a:ext cx="9088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prstClr val="white"/>
                </a:solidFill>
              </a:rPr>
              <a:t>Pros: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The solution procedure is much more efficient.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Can handle much larger MDPs.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endParaRPr lang="en-US" sz="2800" dirty="0">
              <a:solidFill>
                <a:prstClr val="white"/>
              </a:solidFill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prstClr val="white"/>
                </a:solidFill>
              </a:rPr>
              <a:t>Cons: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Learns more slowly.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white"/>
                </a:solidFill>
              </a:rPr>
              <a:t>Does not learn as much as a model-based RL in a single training episode since it doesn’t learn the transition and reward models.</a:t>
            </a:r>
          </a:p>
        </p:txBody>
      </p:sp>
    </p:spTree>
    <p:extLst>
      <p:ext uri="{BB962C8B-B14F-4D97-AF65-F5344CB8AC3E}">
        <p14:creationId xmlns:p14="http://schemas.microsoft.com/office/powerpoint/2010/main" val="108830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94" y="485192"/>
            <a:ext cx="11159412" cy="59843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dirty="0"/>
              <a:t>Model-Free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Sample-Based Models</a:t>
            </a:r>
            <a:r>
              <a:rPr lang="en-US" sz="2800" dirty="0">
                <a:sym typeface="Wingdings" panose="05000000000000000000" pitchFamily="2" charset="2"/>
              </a:rPr>
              <a:t> Distribution models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46B2FA-E8CF-4E1C-BD43-0F102ACFF143}"/>
              </a:ext>
            </a:extLst>
          </p:cNvPr>
          <p:cNvSpPr/>
          <p:nvPr/>
        </p:nvSpPr>
        <p:spPr>
          <a:xfrm>
            <a:off x="1446032" y="1369196"/>
            <a:ext cx="9694719" cy="4946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white"/>
                </a:solidFill>
              </a:rPr>
              <a:t>Generally, these algorithms lie along a continuum from model-free algorithms to model-based.</a:t>
            </a:r>
          </a:p>
          <a:p>
            <a:pPr marL="457200" lvl="0" indent="-457200">
              <a:buFont typeface="Courier New" panose="02070309020205020404" pitchFamily="49" charset="0"/>
              <a:buChar char="o"/>
            </a:pPr>
            <a:endParaRPr lang="en-US" sz="2800" dirty="0">
              <a:solidFill>
                <a:prstClr val="white"/>
              </a:solidFill>
            </a:endParaRPr>
          </a:p>
          <a:p>
            <a:pPr marL="457200" lvl="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white"/>
                </a:solidFill>
              </a:rPr>
              <a:t>Different algorithms represent different trade-offs with respect to: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</a:rPr>
              <a:t>computational complexity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</a:rPr>
              <a:t>model accuracy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</a:rPr>
              <a:t>execution speed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</a:rPr>
              <a:t>memory usage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white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221148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99" y="720968"/>
            <a:ext cx="8605494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209037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246" y="448203"/>
            <a:ext cx="5457508" cy="710418"/>
          </a:xfrm>
        </p:spPr>
        <p:txBody>
          <a:bodyPr/>
          <a:lstStyle/>
          <a:p>
            <a:r>
              <a:rPr lang="en-US" dirty="0"/>
              <a:t>Example: GRID World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6308" y="1814402"/>
            <a:ext cx="2067596" cy="3113557"/>
          </a:xfrm>
          <a:prstGeom prst="rect">
            <a:avLst/>
          </a:prstGeom>
          <a:noFill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0953" y="1891020"/>
            <a:ext cx="6607647" cy="4518777"/>
          </a:xfrm>
          <a:prstGeom prst="rect">
            <a:avLst/>
          </a:prstGeom>
          <a:noFill/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914400" y="130035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Deterministic Grid World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0" y="130035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Stochastic Grid World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16200000" flipH="1">
            <a:off x="2171700" y="3711321"/>
            <a:ext cx="5181600" cy="7620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1600" y="4963331"/>
            <a:ext cx="2057400" cy="14426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228600" y="1493838"/>
            <a:ext cx="6477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A maze-like problem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The agent lives in a grid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Walls block the agent’</a:t>
            </a:r>
            <a:r>
              <a:rPr lang="en-US" altLang="ja-JP" dirty="0">
                <a:latin typeface="Calibri" pitchFamily="34" charset="0"/>
              </a:rPr>
              <a:t>s path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altLang="ja-JP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Noisy movement: </a:t>
            </a:r>
            <a:r>
              <a:rPr lang="en-US" altLang="ja-JP" sz="2000" dirty="0">
                <a:solidFill>
                  <a:schemeClr val="accent2"/>
                </a:solidFill>
                <a:latin typeface="Calibri" pitchFamily="34" charset="0"/>
              </a:rPr>
              <a:t>actions do not always go as planned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80% of the time, the action North takes the agent North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(if there is no wall there)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10% of the time, North takes the agent West; 10% East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If there is a wall in the direction the agent would have been taken, the agent stays put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The agent receives rewards each time step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Small </a:t>
            </a:r>
            <a:r>
              <a:rPr lang="en-US" altLang="ja-JP" dirty="0">
                <a:latin typeface="Calibri" pitchFamily="34" charset="0"/>
              </a:rPr>
              <a:t>“living” reward each step (can be negative)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r>
              <a:rPr lang="en-US" dirty="0">
                <a:latin typeface="Calibri" pitchFamily="34" charset="0"/>
              </a:rPr>
              <a:t>Big rewards come at the end (good or bad)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§"/>
            </a:pPr>
            <a:endParaRPr lang="en-US" sz="600" dirty="0">
              <a:latin typeface="Calibri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Calibri" pitchFamily="34" charset="0"/>
              </a:rPr>
              <a:t>Goal: maximize sum of rewards</a:t>
            </a: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3432717" y="357716"/>
            <a:ext cx="5326566" cy="96096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34" charset="-128"/>
              </a:rPr>
              <a:t>Example: Grid World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72F511-A543-4281-B55E-7C9AC8D7850D}"/>
              </a:ext>
            </a:extLst>
          </p:cNvPr>
          <p:cNvGrpSpPr/>
          <p:nvPr/>
        </p:nvGrpSpPr>
        <p:grpSpPr>
          <a:xfrm>
            <a:off x="7117045" y="1972139"/>
            <a:ext cx="4439265" cy="3197001"/>
            <a:chOff x="7102977" y="1493838"/>
            <a:chExt cx="4439265" cy="3197001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8227636-6FAA-4E41-96D3-26B4C8030C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102977" y="1493838"/>
              <a:ext cx="4439265" cy="3197001"/>
            </a:xfrm>
            <a:prstGeom prst="rect">
              <a:avLst/>
            </a:prstGeom>
            <a:noFill/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D5E457-8F0D-4E65-8942-41AF89B37444}"/>
                </a:ext>
              </a:extLst>
            </p:cNvPr>
            <p:cNvGrpSpPr/>
            <p:nvPr/>
          </p:nvGrpSpPr>
          <p:grpSpPr>
            <a:xfrm>
              <a:off x="9067801" y="2895600"/>
              <a:ext cx="1600199" cy="1447800"/>
              <a:chOff x="9067801" y="2895600"/>
              <a:chExt cx="1600199" cy="1447800"/>
            </a:xfrm>
          </p:grpSpPr>
          <p:pic>
            <p:nvPicPr>
              <p:cNvPr id="17" name="Picture 3">
                <a:extLst>
                  <a:ext uri="{FF2B5EF4-FFF2-40B4-BE49-F238E27FC236}">
                    <a16:creationId xmlns:a16="http://schemas.microsoft.com/office/drawing/2014/main" id="{0EDF8553-AD40-4D36-AB99-488E7EDAC2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10210800" y="3896549"/>
                <a:ext cx="457200" cy="2446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4">
                <a:extLst>
                  <a:ext uri="{FF2B5EF4-FFF2-40B4-BE49-F238E27FC236}">
                    <a16:creationId xmlns:a16="http://schemas.microsoft.com/office/drawing/2014/main" id="{BF65E955-926D-4B70-84F2-30119FA5CD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067801" y="3886200"/>
                <a:ext cx="509618" cy="2188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5">
                <a:extLst>
                  <a:ext uri="{FF2B5EF4-FFF2-40B4-BE49-F238E27FC236}">
                    <a16:creationId xmlns:a16="http://schemas.microsoft.com/office/drawing/2014/main" id="{59B448D6-2E0D-42DC-BE73-987F0FF33B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9677400" y="2895600"/>
                <a:ext cx="433322" cy="781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2" descr="C:\Users\Dan\Dropbox\Office\CS 188\Ketrina Art\MDPs\AgentTopDown.png">
                <a:extLst>
                  <a:ext uri="{FF2B5EF4-FFF2-40B4-BE49-F238E27FC236}">
                    <a16:creationId xmlns:a16="http://schemas.microsoft.com/office/drawing/2014/main" id="{B918DE5B-5FC9-4B68-8307-17FB47440A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9471422" y="3581400"/>
                <a:ext cx="815578" cy="762000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279990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386" y="1542464"/>
            <a:ext cx="3810612" cy="321044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39B0D8-5AC7-4760-B65A-F8D08E6D1326}"/>
              </a:ext>
            </a:extLst>
          </p:cNvPr>
          <p:cNvSpPr txBox="1"/>
          <p:nvPr/>
        </p:nvSpPr>
        <p:spPr>
          <a:xfrm>
            <a:off x="1155967" y="1104261"/>
            <a:ext cx="6461344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States: &lt;x, y</a:t>
            </a:r>
            <a:r>
              <a:rPr lang="en-US" sz="2000" dirty="0"/>
              <a:t>&gt; locations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Actions: </a:t>
            </a:r>
            <a:r>
              <a:rPr lang="en-US" sz="2000" dirty="0"/>
              <a:t>move </a:t>
            </a:r>
            <a:r>
              <a:rPr lang="en-US" sz="2000" b="1" dirty="0"/>
              <a:t>north, south, east </a:t>
            </a:r>
            <a:r>
              <a:rPr lang="en-US" sz="2000" dirty="0"/>
              <a:t>or </a:t>
            </a:r>
            <a:r>
              <a:rPr lang="en-US" sz="2000" b="1" dirty="0"/>
              <a:t>west.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Reward model: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+1 if robot moves to &lt;3, 2&gt;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	-1 if robot moves &lt;3, 1&gt;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otherwise, get “living reward”.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Transition model: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n – probability of unintended (noisy) action.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</a:t>
            </a:r>
            <a:r>
              <a:rPr lang="en-US" sz="2000" dirty="0"/>
              <a:t>1-n probability of intended action.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	</a:t>
            </a:r>
            <a:r>
              <a:rPr lang="en-US" sz="2000" dirty="0"/>
              <a:t>stay put if you move into a wall.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106DD-F5D2-4583-A415-1A57166F8027}"/>
              </a:ext>
            </a:extLst>
          </p:cNvPr>
          <p:cNvSpPr txBox="1"/>
          <p:nvPr/>
        </p:nvSpPr>
        <p:spPr>
          <a:xfrm>
            <a:off x="132735" y="5614543"/>
            <a:ext cx="67762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DEMO: </a:t>
            </a:r>
          </a:p>
          <a:p>
            <a:r>
              <a:rPr lang="en-US" sz="2000" b="1" dirty="0"/>
              <a:t># run manually using arrows keys (-m)</a:t>
            </a:r>
          </a:p>
          <a:p>
            <a:r>
              <a:rPr lang="en-US" sz="2000" b="1" dirty="0"/>
              <a:t>python gridworld.py -w 200 -k 40 -s 0.2 -a q -d 1.0 -m</a:t>
            </a:r>
          </a:p>
        </p:txBody>
      </p:sp>
    </p:spTree>
    <p:extLst>
      <p:ext uri="{BB962C8B-B14F-4D97-AF65-F5344CB8AC3E}">
        <p14:creationId xmlns:p14="http://schemas.microsoft.com/office/powerpoint/2010/main" val="2214854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2" y="32084"/>
            <a:ext cx="10919011" cy="8240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RL is like A game against Nature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75DDA1-3209-4F2F-BA22-799110B233E3}"/>
              </a:ext>
            </a:extLst>
          </p:cNvPr>
          <p:cNvGrpSpPr/>
          <p:nvPr/>
        </p:nvGrpSpPr>
        <p:grpSpPr>
          <a:xfrm>
            <a:off x="1242066" y="4391014"/>
            <a:ext cx="10165740" cy="1938992"/>
            <a:chOff x="1962148" y="4492696"/>
            <a:chExt cx="9183665" cy="193899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53D919-221E-4D00-B650-AD2BE7B29895}"/>
                </a:ext>
              </a:extLst>
            </p:cNvPr>
            <p:cNvSpPr txBox="1"/>
            <p:nvPr/>
          </p:nvSpPr>
          <p:spPr>
            <a:xfrm>
              <a:off x="1962148" y="4492696"/>
              <a:ext cx="918366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Reinforcement learning is like a game-playing algorithm. 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you move are called </a:t>
              </a:r>
              <a:r>
                <a:rPr lang="en-US" sz="2400" b="1" dirty="0"/>
                <a:t>states</a:t>
              </a:r>
              <a:r>
                <a:rPr lang="en-US" sz="2400" dirty="0"/>
                <a:t>: S (    )</a:t>
              </a:r>
            </a:p>
            <a:p>
              <a:pPr marL="514350" indent="-514350">
                <a:buFont typeface="Arial" panose="020B0604020202020204" pitchFamily="34" charset="0"/>
                <a:buChar char="•"/>
              </a:pPr>
              <a:endParaRPr lang="en-US" sz="2400" dirty="0"/>
            </a:p>
            <a:p>
              <a:pPr marL="514350" indent="-514350">
                <a:buFont typeface="Arial" panose="020B0604020202020204" pitchFamily="34" charset="0"/>
                <a:buChar char="•"/>
              </a:pPr>
              <a:r>
                <a:rPr lang="en-US" sz="2400" dirty="0"/>
                <a:t>Nodes where nature “moves” are called </a:t>
              </a:r>
              <a:r>
                <a:rPr lang="en-US" sz="2400" b="1" dirty="0"/>
                <a:t>Q-states</a:t>
              </a:r>
              <a:r>
                <a:rPr lang="en-US" sz="2400" dirty="0"/>
                <a:t>: &lt;S,A&gt;  (      )</a:t>
              </a: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80030050-93F8-43C3-92CF-FFA3B4E14912}"/>
                </a:ext>
              </a:extLst>
            </p:cNvPr>
            <p:cNvSpPr/>
            <p:nvPr/>
          </p:nvSpPr>
          <p:spPr>
            <a:xfrm>
              <a:off x="8464203" y="5344415"/>
              <a:ext cx="255494" cy="242953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D864FA90-B039-43CC-A51C-E4B10F1C8B07}"/>
                </a:ext>
              </a:extLst>
            </p:cNvPr>
            <p:cNvSpPr/>
            <p:nvPr/>
          </p:nvSpPr>
          <p:spPr>
            <a:xfrm>
              <a:off x="10362357" y="6086441"/>
              <a:ext cx="228600" cy="244722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283A9E-7656-46EF-BF1D-EA6FEE585D5A}"/>
              </a:ext>
            </a:extLst>
          </p:cNvPr>
          <p:cNvSpPr txBox="1"/>
          <p:nvPr/>
        </p:nvSpPr>
        <p:spPr>
          <a:xfrm>
            <a:off x="8598720" y="6567293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167EB3-CBAB-4595-A0D2-3FA408AB444E}"/>
              </a:ext>
            </a:extLst>
          </p:cNvPr>
          <p:cNvGrpSpPr/>
          <p:nvPr/>
        </p:nvGrpSpPr>
        <p:grpSpPr>
          <a:xfrm>
            <a:off x="2088670" y="856092"/>
            <a:ext cx="8267700" cy="3262684"/>
            <a:chOff x="1962150" y="892647"/>
            <a:chExt cx="8267700" cy="32626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27C984A-D2AD-4CC7-B87E-0EE6480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2150" y="977414"/>
              <a:ext cx="8267700" cy="3177917"/>
            </a:xfrm>
            <a:prstGeom prst="rect">
              <a:avLst/>
            </a:prstGeom>
          </p:spPr>
        </p:pic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F04492A5-5AEA-4E12-941E-52F98BFC1F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2053" y="892647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A42C9BB-9112-4120-B2D0-1D052D009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3628" y="2305207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020137C-B3AE-4EE8-BD90-F57E08FDD3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0646" y="2300326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C6C16226-5242-4A90-BF72-4F3DBD132C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0275" y="2305207"/>
              <a:ext cx="280616" cy="241063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60A0715-78D5-4330-8106-F818E919C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90089" y="2295971"/>
              <a:ext cx="277838" cy="238676"/>
            </a:xfrm>
            <a:prstGeom prst="triangl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E93E95BD-1FCD-4C00-B307-878B2424BF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6221" y="1668552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47001E6D-8647-43DC-9FD7-468F31D3E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4241" y="1668552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FDFBFD8D-FB2F-4C6B-B36F-DD9C4D265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6676" y="3104806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544D47C-9442-40D2-B627-4CB942D3F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1488" y="3104805"/>
              <a:ext cx="239890" cy="23199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5C24AD43-0308-40A3-B17D-84FA6519E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84524" y="3082804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009F89BA-0752-4FFE-8EA5-15F682A24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0864" y="3082803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CFF0D2CF-260D-4DA6-B65A-70C905AD4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6127" y="3096993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E9B41BF0-BC8A-4ACF-8AFF-4C7515A7E6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2467" y="3096992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440C22DF-8917-4353-9213-70E68C2F0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7730" y="3082804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EADAF97F-B076-480A-9FC5-9626145D1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04070" y="3082803"/>
              <a:ext cx="236550" cy="228769"/>
            </a:xfrm>
            <a:prstGeom prst="flowChart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828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2873374"/>
            <a:ext cx="2959940" cy="47677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895" y="555628"/>
            <a:ext cx="7693629" cy="55890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CS188 - Introduction to Artificial Intelligence </a:t>
            </a:r>
            <a:r>
              <a:rPr lang="en-US" dirty="0">
                <a:solidFill>
                  <a:schemeClr val="tx1"/>
                </a:solidFill>
              </a:rPr>
              <a:t>course at University of California, Berkeley:</a:t>
            </a:r>
          </a:p>
          <a:p>
            <a:r>
              <a:rPr lang="en-US" b="1" dirty="0">
                <a:solidFill>
                  <a:schemeClr val="tx1"/>
                </a:solidFill>
                <a:hlinkClick r:id="rId2"/>
              </a:rPr>
              <a:t>http://ai.berkeley.edu/home.html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hlinkClick r:id="rId3"/>
              </a:rPr>
              <a:t>http://gamescrafters.berkeley.edu/~cs188/sp20/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CS181 - Machine Learning </a:t>
            </a:r>
            <a:r>
              <a:rPr lang="en-US" dirty="0">
                <a:solidFill>
                  <a:schemeClr val="tx1"/>
                </a:solidFill>
              </a:rPr>
              <a:t>course at Harvard University:</a:t>
            </a:r>
          </a:p>
          <a:p>
            <a:r>
              <a:rPr lang="en-US" b="1" i="1" dirty="0"/>
              <a:t>Lectures and notes from multiple offerings of CS181: Spring 2009, 2011, 2014 and 2017.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“Demystifying Deep Reinforcement Learning,” 2015, Tambet Matiisen</a:t>
            </a:r>
          </a:p>
          <a:p>
            <a:r>
              <a:rPr lang="en-US" b="1" dirty="0">
                <a:solidFill>
                  <a:schemeClr val="tx1"/>
                </a:solidFill>
                <a:hlinkClick r:id="rId4"/>
              </a:rPr>
              <a:t>https://www.intel.ai/demystifying-deep-reinforcement-learning/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Reinforcement learning: an introduction </a:t>
            </a:r>
            <a:r>
              <a:rPr lang="en-US" b="1" i="1" dirty="0"/>
              <a:t>R. S. Sutton and A. G. Barto, Second edition. Cambridge, Massachusetts: The MIT Press, 2018.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7511" y="1181326"/>
            <a:ext cx="6878639" cy="495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lvl="0" indent="-342882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(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state s: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Calibri" pitchFamily="34" charset="0"/>
              </a:rPr>
              <a:t>V(s)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expected utility starting in s and acting optimally thereafter.</a:t>
            </a: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value (utility) of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q-state (s,a)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Q(s,a)</a:t>
            </a:r>
            <a:r>
              <a:rPr kumimoji="0" lang="en-US" sz="2800" b="0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solidFill>
                  <a:srgbClr val="009900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= expected utility when taking action a from state s and acting optimally thereafter.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itchFamily="34" charset="0"/>
            </a:endParaRPr>
          </a:p>
          <a:p>
            <a:pPr marL="342882" marR="0" lvl="0" indent="-342882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The policy </a:t>
            </a:r>
            <a:r>
              <a:rPr kumimoji="0" lang="el-GR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π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:</a:t>
            </a:r>
          </a:p>
          <a:p>
            <a:pPr marL="742913" marR="0" lvl="1" indent="-285737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effectLst/>
                <a:uLnTx/>
                <a:uFillTx/>
                <a:latin typeface="Calibri" pitchFamily="34" charset="0"/>
                <a:sym typeface="Symbol" pitchFamily="18" charset="2"/>
              </a:rPr>
              <a:t></a:t>
            </a:r>
            <a:r>
              <a:rPr kumimoji="0" lang="en-US" sz="2800" b="1" i="0" u="none" strike="noStrike" kern="0" cap="none" spc="0" normalizeH="0" baseline="0" noProof="0" dirty="0">
                <a:ln>
                  <a:solidFill>
                    <a:schemeClr val="bg1"/>
                  </a:solidFill>
                </a:ln>
                <a:effectLst/>
                <a:uLnTx/>
                <a:uFillTx/>
                <a:latin typeface="Calibri" pitchFamily="34" charset="0"/>
              </a:rPr>
              <a:t>(a|s)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 = </a:t>
            </a:r>
            <a:r>
              <a:rPr lang="en-US" sz="2800" kern="0" dirty="0">
                <a:latin typeface="Calibri" pitchFamily="34" charset="0"/>
              </a:rPr>
              <a:t>probability of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</a:rPr>
              <a:t>action a from state 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8808" y="383343"/>
            <a:ext cx="5394384" cy="797983"/>
          </a:xfrm>
        </p:spPr>
        <p:txBody>
          <a:bodyPr>
            <a:normAutofit fontScale="90000"/>
          </a:bodyPr>
          <a:lstStyle/>
          <a:p>
            <a:r>
              <a:rPr lang="en-US" dirty="0"/>
              <a:t>Quantities to optimize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D14783-883E-4E5F-825B-915A05FAEE9E}"/>
              </a:ext>
            </a:extLst>
          </p:cNvPr>
          <p:cNvGrpSpPr/>
          <p:nvPr/>
        </p:nvGrpSpPr>
        <p:grpSpPr>
          <a:xfrm>
            <a:off x="7162800" y="1552343"/>
            <a:ext cx="3919112" cy="3071813"/>
            <a:chOff x="7388225" y="2076450"/>
            <a:chExt cx="3919112" cy="3071813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8732838" y="2209800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8615363" y="4468813"/>
              <a:ext cx="350837" cy="276225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504113" y="2498725"/>
              <a:ext cx="1403350" cy="806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8382000" y="2498725"/>
              <a:ext cx="525463" cy="806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907463" y="2498725"/>
              <a:ext cx="525462" cy="6905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8264525" y="3305175"/>
              <a:ext cx="292100" cy="28733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7696200" y="3592513"/>
              <a:ext cx="690563" cy="465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8386763" y="3592513"/>
              <a:ext cx="757237" cy="388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7945438" y="3592513"/>
              <a:ext cx="441325" cy="86360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8386763" y="3592513"/>
              <a:ext cx="423862" cy="8636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8674100" y="2740025"/>
              <a:ext cx="29210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9083675" y="2209800"/>
              <a:ext cx="2921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17" name="Text Box 19"/>
            <p:cNvSpPr txBox="1">
              <a:spLocks noChangeArrowheads="1"/>
            </p:cNvSpPr>
            <p:nvPr/>
          </p:nvSpPr>
          <p:spPr bwMode="auto">
            <a:xfrm>
              <a:off x="8991600" y="4456113"/>
              <a:ext cx="381000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>
                  <a:solidFill>
                    <a:srgbClr val="0000FF"/>
                  </a:solidFill>
                </a:rPr>
                <a:t>s’</a:t>
              </a:r>
            </a:p>
          </p:txBody>
        </p:sp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556625" y="3305175"/>
              <a:ext cx="584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008000"/>
                  </a:solidFill>
                </a:rPr>
                <a:t>s, a</a:t>
              </a: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>
              <a:off x="7388225" y="4745038"/>
              <a:ext cx="1401763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8264525" y="4745038"/>
              <a:ext cx="525463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>
              <a:off x="8789988" y="4745038"/>
              <a:ext cx="527050" cy="344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9723438" y="4016375"/>
              <a:ext cx="1583899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C00000"/>
                  </a:solidFill>
                </a:rPr>
                <a:t>(s,a,s’) is a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i="1" dirty="0">
                  <a:solidFill>
                    <a:srgbClr val="C00000"/>
                  </a:solidFill>
                </a:rPr>
                <a:t>transition</a:t>
              </a:r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7924800" y="4008438"/>
              <a:ext cx="819150" cy="277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s,a,s’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9723438" y="2076450"/>
              <a:ext cx="105251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00FF"/>
                  </a:solidFill>
                </a:rPr>
                <a:t>s is a </a:t>
              </a:r>
              <a:r>
                <a:rPr lang="en-US" sz="2000" i="1" dirty="0">
                  <a:solidFill>
                    <a:srgbClr val="0000FF"/>
                  </a:solidFill>
                </a:rPr>
                <a:t>state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9723438" y="3048000"/>
              <a:ext cx="1295400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dirty="0">
                  <a:solidFill>
                    <a:srgbClr val="008000"/>
                  </a:solidFill>
                </a:rPr>
                <a:t>(s, a) is a </a:t>
              </a:r>
              <a:r>
                <a:rPr lang="en-US" sz="2000" i="1" dirty="0">
                  <a:solidFill>
                    <a:srgbClr val="008000"/>
                  </a:solidFill>
                </a:rPr>
                <a:t>q-state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4CE9B37-BF43-4B2F-BBFB-13D15E1FF5A4}"/>
              </a:ext>
            </a:extLst>
          </p:cNvPr>
          <p:cNvSpPr txBox="1"/>
          <p:nvPr/>
        </p:nvSpPr>
        <p:spPr>
          <a:xfrm>
            <a:off x="8543417" y="6500284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</p:spTree>
    <p:extLst>
      <p:ext uri="{BB962C8B-B14F-4D97-AF65-F5344CB8AC3E}">
        <p14:creationId xmlns:p14="http://schemas.microsoft.com/office/powerpoint/2010/main" val="257809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6219" y="1219271"/>
                <a:ext cx="7976184" cy="461763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 </a:t>
                </a:r>
                <a:r>
                  <a:rPr lang="en-US" sz="2400" u="sng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Bellman Value Equations 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define a relationship, which when satisfied gives the expected value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𝑽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𝒔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𝑸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𝒔</m:t>
                        </m:r>
                        <m:r>
                          <a:rPr lang="en-US" sz="2400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𝒂</m:t>
                        </m:r>
                      </m:e>
                    </m:d>
                    <m:r>
                      <a:rPr lang="en-US" sz="24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for a given policy </a:t>
                </a:r>
                <a:r>
                  <a:rPr lang="el-GR" sz="2400" b="1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π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.</a:t>
                </a:r>
                <a:endParaRPr lang="en-US" sz="2400" b="1" u="sng" dirty="0">
                  <a:solidFill>
                    <a:schemeClr val="tx1"/>
                  </a:solidFill>
                  <a:latin typeface="Calibri"/>
                  <a:ea typeface="ＭＳ Ｐゴシック" pitchFamily="34" charset="-128"/>
                  <a:cs typeface="Calibri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 </a:t>
                </a:r>
                <a:r>
                  <a:rPr lang="en-US" sz="2400" u="sng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Bellman Optimality Equations 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define a relationship, which when satisfied guarantees that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𝑽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𝒔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and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𝑸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𝒔</m:t>
                        </m:r>
                        <m:r>
                          <a:rPr lang="en-US" sz="24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  <a:latin typeface="Calibri"/>
                    <a:ea typeface="ＭＳ Ｐゴシック" pitchFamily="34" charset="-128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are optimal for each state and action.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This in turn guarantees that the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𝝅</m:t>
                        </m:r>
                      </m:e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is optimal.</a:t>
                </a:r>
                <a:r>
                  <a:rPr lang="en-US" sz="2400" dirty="0">
                    <a:solidFill>
                      <a:srgbClr val="CC0000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	</a:t>
                </a:r>
                <a:endParaRPr lang="en-US" sz="2400" dirty="0">
                  <a:latin typeface="Calibri"/>
                  <a:ea typeface="ＭＳ Ｐゴシック" pitchFamily="34" charset="-128"/>
                  <a:cs typeface="Calibri"/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(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𝒔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There is one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𝑸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𝒔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Calibri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for each state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s</a:t>
                </a:r>
                <a:r>
                  <a:rPr lang="en-US" sz="2400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 and action </a:t>
                </a:r>
                <a:r>
                  <a:rPr lang="en-US" sz="2400" i="1" dirty="0">
                    <a:solidFill>
                      <a:schemeClr val="tx1"/>
                    </a:solidFill>
                    <a:latin typeface="Calibri"/>
                    <a:ea typeface="ＭＳ Ｐゴシック" pitchFamily="34" charset="-128"/>
                    <a:cs typeface="Calibri"/>
                  </a:rPr>
                  <a:t>a.</a:t>
                </a:r>
                <a:endParaRPr lang="en-US" sz="2400" dirty="0">
                  <a:solidFill>
                    <a:schemeClr val="tx1"/>
                  </a:solidFill>
                  <a:latin typeface="Calibri"/>
                  <a:ea typeface="ＭＳ Ｐゴシック" pitchFamily="34" charset="-128"/>
                  <a:cs typeface="Calibri"/>
                </a:endParaRPr>
              </a:p>
            </p:txBody>
          </p:sp>
        </mc:Choice>
        <mc:Fallback xmlns="">
          <p:sp>
            <p:nvSpPr>
              <p:cNvPr id="6656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219" y="1219271"/>
                <a:ext cx="7976184" cy="4617630"/>
              </a:xfrm>
              <a:blipFill>
                <a:blip r:embed="rId3"/>
                <a:stretch>
                  <a:fillRect l="-611" r="-153" b="-2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58007" y="1559587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28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77E845-648C-49D3-92A7-972F9BEF83B9}"/>
              </a:ext>
            </a:extLst>
          </p:cNvPr>
          <p:cNvSpPr txBox="1"/>
          <p:nvPr/>
        </p:nvSpPr>
        <p:spPr>
          <a:xfrm>
            <a:off x="8571126" y="6360540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7BCCE-9DBB-415F-BA61-7034F5B4A49F}"/>
              </a:ext>
            </a:extLst>
          </p:cNvPr>
          <p:cNvSpPr txBox="1"/>
          <p:nvPr/>
        </p:nvSpPr>
        <p:spPr>
          <a:xfrm>
            <a:off x="7559892" y="6546470"/>
            <a:ext cx="459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CS181 – Machine Learning, D. Parkes, Harvard Univ, Spring 2017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59E5F5C-7D3C-4BE9-B927-40872F2E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971" y="345111"/>
            <a:ext cx="5640058" cy="5898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The Bellman Equations</a:t>
            </a:r>
          </a:p>
        </p:txBody>
      </p:sp>
    </p:spTree>
    <p:extLst>
      <p:ext uri="{BB962C8B-B14F-4D97-AF65-F5344CB8AC3E}">
        <p14:creationId xmlns:p14="http://schemas.microsoft.com/office/powerpoint/2010/main" val="277102361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656C2FA-FAAE-4032-A422-9F84BA8B24D9}"/>
              </a:ext>
            </a:extLst>
          </p:cNvPr>
          <p:cNvSpPr/>
          <p:nvPr/>
        </p:nvSpPr>
        <p:spPr>
          <a:xfrm>
            <a:off x="1283745" y="4431518"/>
            <a:ext cx="992923" cy="52303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78D773-F1D5-443D-A9A8-0EBFFE756739}"/>
              </a:ext>
            </a:extLst>
          </p:cNvPr>
          <p:cNvSpPr/>
          <p:nvPr/>
        </p:nvSpPr>
        <p:spPr>
          <a:xfrm>
            <a:off x="1283744" y="2190805"/>
            <a:ext cx="724677" cy="52551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58007" y="1559587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28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77E845-648C-49D3-92A7-972F9BEF83B9}"/>
              </a:ext>
            </a:extLst>
          </p:cNvPr>
          <p:cNvSpPr txBox="1"/>
          <p:nvPr/>
        </p:nvSpPr>
        <p:spPr>
          <a:xfrm>
            <a:off x="8571126" y="6360540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7BCCE-9DBB-415F-BA61-7034F5B4A49F}"/>
              </a:ext>
            </a:extLst>
          </p:cNvPr>
          <p:cNvSpPr txBox="1"/>
          <p:nvPr/>
        </p:nvSpPr>
        <p:spPr>
          <a:xfrm>
            <a:off x="7559892" y="6546470"/>
            <a:ext cx="459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CS181 – Machine Learning, D. Parkes, Harvard Univ, Spring 2017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B59E5F5C-7D3C-4BE9-B927-40872F2E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036" y="339975"/>
            <a:ext cx="7562778" cy="5898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The Bellman VALUE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E32510-82C3-4047-B1FC-35BC7203943B}"/>
                  </a:ext>
                </a:extLst>
              </p:cNvPr>
              <p:cNvSpPr txBox="1"/>
              <p:nvPr/>
            </p:nvSpPr>
            <p:spPr>
              <a:xfrm>
                <a:off x="1168669" y="4233156"/>
                <a:ext cx="7127913" cy="922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p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𝒂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1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′,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E32510-82C3-4047-B1FC-35BC72039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69" y="4233156"/>
                <a:ext cx="7127913" cy="922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62456A-7438-4D62-9709-0F6CE4A288C1}"/>
              </a:ext>
            </a:extLst>
          </p:cNvPr>
          <p:cNvSpPr txBox="1"/>
          <p:nvPr/>
        </p:nvSpPr>
        <p:spPr>
          <a:xfrm>
            <a:off x="783771" y="3528086"/>
            <a:ext cx="3049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Action Value Equation: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03F5D5-BCE0-42D6-8013-C819B65AD1EA}"/>
              </a:ext>
            </a:extLst>
          </p:cNvPr>
          <p:cNvSpPr txBox="1"/>
          <p:nvPr/>
        </p:nvSpPr>
        <p:spPr>
          <a:xfrm>
            <a:off x="783770" y="1485735"/>
            <a:ext cx="2872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State Value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EF3E85-2177-4BC0-9BCE-BEF2E06174CD}"/>
                  </a:ext>
                </a:extLst>
              </p:cNvPr>
              <p:cNvSpPr txBox="1"/>
              <p:nvPr/>
            </p:nvSpPr>
            <p:spPr>
              <a:xfrm>
                <a:off x="1168669" y="2068534"/>
                <a:ext cx="6378156" cy="849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d>
                            <m:d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EF3E85-2177-4BC0-9BCE-BEF2E0617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69" y="2068534"/>
                <a:ext cx="6378156" cy="849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B7183D7-6A4D-447C-A9BE-19793A917B0F}"/>
              </a:ext>
            </a:extLst>
          </p:cNvPr>
          <p:cNvSpPr txBox="1"/>
          <p:nvPr/>
        </p:nvSpPr>
        <p:spPr>
          <a:xfrm>
            <a:off x="852194" y="5650878"/>
            <a:ext cx="6836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Simplifying Assumption: rewards are fixed for (s, a, s</a:t>
            </a:r>
            <a:r>
              <a:rPr lang="en-US" sz="1600" baseline="30000" dirty="0"/>
              <a:t>’</a:t>
            </a:r>
            <a:r>
              <a:rPr lang="en-US" sz="1600" dirty="0"/>
              <a:t>)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1576839770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58007" y="1559587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28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77E845-648C-49D3-92A7-972F9BEF83B9}"/>
              </a:ext>
            </a:extLst>
          </p:cNvPr>
          <p:cNvSpPr txBox="1"/>
          <p:nvPr/>
        </p:nvSpPr>
        <p:spPr>
          <a:xfrm>
            <a:off x="8571126" y="6360540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7BCCE-9DBB-415F-BA61-7034F5B4A49F}"/>
              </a:ext>
            </a:extLst>
          </p:cNvPr>
          <p:cNvSpPr txBox="1"/>
          <p:nvPr/>
        </p:nvSpPr>
        <p:spPr>
          <a:xfrm>
            <a:off x="7559892" y="6546470"/>
            <a:ext cx="459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CS181 – Machine Learning, D. Parkes, Harvard Univ, Spring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itle 1">
                <a:extLst>
                  <a:ext uri="{FF2B5EF4-FFF2-40B4-BE49-F238E27FC236}">
                    <a16:creationId xmlns:a16="http://schemas.microsoft.com/office/drawing/2014/main" id="{B59E5F5C-7D3C-4BE9-B927-40872F2EDD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9781" y="293897"/>
                <a:ext cx="8112437" cy="589835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ctr"/>
                <a:r>
                  <a:rPr lang="en-US" sz="3200" dirty="0"/>
                  <a:t>Bellman Optimality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itle 1">
                <a:extLst>
                  <a:ext uri="{FF2B5EF4-FFF2-40B4-BE49-F238E27FC236}">
                    <a16:creationId xmlns:a16="http://schemas.microsoft.com/office/drawing/2014/main" id="{B59E5F5C-7D3C-4BE9-B927-40872F2ED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9781" y="293897"/>
                <a:ext cx="8112437" cy="589835"/>
              </a:xfrm>
              <a:blipFill>
                <a:blip r:embed="rId3"/>
                <a:stretch>
                  <a:fillRect l="-977" t="-11340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9812430-EEAD-48E1-85B8-1B93B677141C}"/>
              </a:ext>
            </a:extLst>
          </p:cNvPr>
          <p:cNvGrpSpPr/>
          <p:nvPr/>
        </p:nvGrpSpPr>
        <p:grpSpPr>
          <a:xfrm>
            <a:off x="1136150" y="1627973"/>
            <a:ext cx="6584367" cy="849463"/>
            <a:chOff x="1168670" y="1657819"/>
            <a:chExt cx="6584367" cy="849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578D773-F1D5-443D-A9A8-0EBFFE756739}"/>
                </a:ext>
              </a:extLst>
            </p:cNvPr>
            <p:cNvSpPr/>
            <p:nvPr/>
          </p:nvSpPr>
          <p:spPr>
            <a:xfrm>
              <a:off x="1321069" y="1780090"/>
              <a:ext cx="724677" cy="525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5EF3E85-2177-4BC0-9BCE-BEF2E06174CD}"/>
                    </a:ext>
                  </a:extLst>
                </p:cNvPr>
                <p:cNvSpPr txBox="1"/>
                <p:nvPr/>
              </p:nvSpPr>
              <p:spPr>
                <a:xfrm>
                  <a:off x="1168670" y="1657819"/>
                  <a:ext cx="6584367" cy="849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5EF3E85-2177-4BC0-9BCE-BEF2E0617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70" y="1657819"/>
                  <a:ext cx="6584367" cy="8494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B7183D7-6A4D-447C-A9BE-19793A917B0F}"/>
              </a:ext>
            </a:extLst>
          </p:cNvPr>
          <p:cNvSpPr txBox="1"/>
          <p:nvPr/>
        </p:nvSpPr>
        <p:spPr>
          <a:xfrm>
            <a:off x="852194" y="6311387"/>
            <a:ext cx="6836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Simplifying Assumption: rewards are fixed for (s, a, s</a:t>
            </a:r>
            <a:r>
              <a:rPr lang="en-US" sz="1600" baseline="30000" dirty="0"/>
              <a:t>’</a:t>
            </a:r>
            <a:r>
              <a:rPr lang="en-US" sz="1600" dirty="0"/>
              <a:t>)</a:t>
            </a:r>
            <a:endParaRPr lang="en-US" sz="1600" baseline="30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4470CF-8C41-4B17-8B17-0B49C737ABD4}"/>
              </a:ext>
            </a:extLst>
          </p:cNvPr>
          <p:cNvGrpSpPr/>
          <p:nvPr/>
        </p:nvGrpSpPr>
        <p:grpSpPr>
          <a:xfrm>
            <a:off x="1150708" y="3076172"/>
            <a:ext cx="6620659" cy="849463"/>
            <a:chOff x="1141377" y="2181373"/>
            <a:chExt cx="6620659" cy="84946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C5CCFE-7983-4C37-850D-50946E7AFF91}"/>
                </a:ext>
              </a:extLst>
            </p:cNvPr>
            <p:cNvSpPr/>
            <p:nvPr/>
          </p:nvSpPr>
          <p:spPr>
            <a:xfrm>
              <a:off x="6746033" y="2366534"/>
              <a:ext cx="724677" cy="39973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423DCEE-AB12-4907-9A93-E6424EDEC4F0}"/>
                </a:ext>
              </a:extLst>
            </p:cNvPr>
            <p:cNvSpPr/>
            <p:nvPr/>
          </p:nvSpPr>
          <p:spPr>
            <a:xfrm>
              <a:off x="2662219" y="2367152"/>
              <a:ext cx="1042033" cy="39973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A69668-A23D-43FC-93FF-622E09C3FEE9}"/>
                </a:ext>
              </a:extLst>
            </p:cNvPr>
            <p:cNvSpPr/>
            <p:nvPr/>
          </p:nvSpPr>
          <p:spPr>
            <a:xfrm>
              <a:off x="1293776" y="2303644"/>
              <a:ext cx="724677" cy="525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2E0648-FD5F-4216-9D24-F80482630F46}"/>
                    </a:ext>
                  </a:extLst>
                </p:cNvPr>
                <p:cNvSpPr txBox="1"/>
                <p:nvPr/>
              </p:nvSpPr>
              <p:spPr>
                <a:xfrm>
                  <a:off x="1141377" y="2181373"/>
                  <a:ext cx="6620659" cy="849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sSup>
                                  <m:sSup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𝑽</m:t>
                                    </m:r>
                                  </m:e>
                                  <m:sup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2E0648-FD5F-4216-9D24-F80482630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377" y="2181373"/>
                  <a:ext cx="6620659" cy="8494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655E98-308C-4AD3-B96A-718761F9C181}"/>
              </a:ext>
            </a:extLst>
          </p:cNvPr>
          <p:cNvGrpSpPr/>
          <p:nvPr/>
        </p:nvGrpSpPr>
        <p:grpSpPr>
          <a:xfrm>
            <a:off x="1288549" y="4596671"/>
            <a:ext cx="5544788" cy="839076"/>
            <a:chOff x="1219527" y="2982473"/>
            <a:chExt cx="5544788" cy="83907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31A423-5B61-46B0-A1C5-D551CB256504}"/>
                </a:ext>
              </a:extLst>
            </p:cNvPr>
            <p:cNvSpPr/>
            <p:nvPr/>
          </p:nvSpPr>
          <p:spPr>
            <a:xfrm>
              <a:off x="5799342" y="3186257"/>
              <a:ext cx="724677" cy="39973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4485711-0082-4E7A-BAD0-EF6A74B2BD15}"/>
                </a:ext>
              </a:extLst>
            </p:cNvPr>
            <p:cNvSpPr/>
            <p:nvPr/>
          </p:nvSpPr>
          <p:spPr>
            <a:xfrm>
              <a:off x="2249002" y="3196930"/>
              <a:ext cx="555753" cy="4333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C6143E6-4C43-4DCE-9D64-88B37BC53066}"/>
                </a:ext>
              </a:extLst>
            </p:cNvPr>
            <p:cNvSpPr/>
            <p:nvPr/>
          </p:nvSpPr>
          <p:spPr>
            <a:xfrm>
              <a:off x="1321987" y="3104744"/>
              <a:ext cx="686720" cy="525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1532E7C-7203-401C-953D-EFD3FEFD18D0}"/>
                    </a:ext>
                  </a:extLst>
                </p:cNvPr>
                <p:cNvSpPr txBox="1"/>
                <p:nvPr/>
              </p:nvSpPr>
              <p:spPr>
                <a:xfrm>
                  <a:off x="1219527" y="2982473"/>
                  <a:ext cx="5544788" cy="83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  <m:d>
                                      <m:d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𝜸</m:t>
                                    </m:r>
                                    <m:sSup>
                                      <m:sSup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</m:nary>
                          </m:e>
                        </m:func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1532E7C-7203-401C-953D-EFD3FEFD1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527" y="2982473"/>
                  <a:ext cx="5544788" cy="8390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27AEFEA-97FA-4DDA-BFE5-41678FB0A260}"/>
              </a:ext>
            </a:extLst>
          </p:cNvPr>
          <p:cNvSpPr txBox="1"/>
          <p:nvPr/>
        </p:nvSpPr>
        <p:spPr>
          <a:xfrm>
            <a:off x="852194" y="1289419"/>
            <a:ext cx="3020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value equation:</a:t>
            </a:r>
            <a:endParaRPr lang="en-US" sz="2000" baseline="30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4627B5-BBB8-4FBA-AE64-8EABD5CABC69}"/>
              </a:ext>
            </a:extLst>
          </p:cNvPr>
          <p:cNvSpPr txBox="1"/>
          <p:nvPr/>
        </p:nvSpPr>
        <p:spPr>
          <a:xfrm>
            <a:off x="757465" y="2731565"/>
            <a:ext cx="37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Substitute optimal policy:</a:t>
            </a:r>
            <a:endParaRPr lang="en-US" sz="20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305195E-8706-4611-AAE8-0E34C208296C}"/>
                  </a:ext>
                </a:extLst>
              </p:cNvPr>
              <p:cNvSpPr txBox="1"/>
              <p:nvPr/>
            </p:nvSpPr>
            <p:spPr>
              <a:xfrm>
                <a:off x="748882" y="4277351"/>
                <a:ext cx="37449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Optimality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:</a:t>
                </a:r>
                <a:endParaRPr lang="en-US" sz="2000" baseline="30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305195E-8706-4611-AAE8-0E34C2082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2" y="4277351"/>
                <a:ext cx="3744914" cy="400110"/>
              </a:xfrm>
              <a:prstGeom prst="rect">
                <a:avLst/>
              </a:prstGeom>
              <a:blipFill>
                <a:blip r:embed="rId7"/>
                <a:stretch>
                  <a:fillRect l="-179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35000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"/>
          <p:cNvGrpSpPr>
            <a:grpSpLocks/>
          </p:cNvGrpSpPr>
          <p:nvPr/>
        </p:nvGrpSpPr>
        <p:grpSpPr bwMode="auto">
          <a:xfrm>
            <a:off x="8658007" y="1559587"/>
            <a:ext cx="3048000" cy="2754586"/>
            <a:chOff x="2400" y="1401"/>
            <a:chExt cx="1392" cy="1258"/>
          </a:xfrm>
        </p:grpSpPr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29" name="Group 6"/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42" name="Line 7"/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3" name="Line 8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31" name="Group 12"/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38" name="Line 13"/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0" name="Line 15"/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41" name="Line 16"/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3024" y="1920"/>
              <a:ext cx="28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2609" y="2261"/>
              <a:ext cx="50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36" name="AutoShape 21"/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37" name="Text Box 22"/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C77E845-648C-49D3-92A7-972F9BEF83B9}"/>
              </a:ext>
            </a:extLst>
          </p:cNvPr>
          <p:cNvSpPr txBox="1"/>
          <p:nvPr/>
        </p:nvSpPr>
        <p:spPr>
          <a:xfrm>
            <a:off x="8571126" y="6360540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7BCCE-9DBB-415F-BA61-7034F5B4A49F}"/>
              </a:ext>
            </a:extLst>
          </p:cNvPr>
          <p:cNvSpPr txBox="1"/>
          <p:nvPr/>
        </p:nvSpPr>
        <p:spPr>
          <a:xfrm>
            <a:off x="7559892" y="6546470"/>
            <a:ext cx="459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CS181 – Machine Learning, D. Parkes, Harvard Univ, Spring 2017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itle 1">
                <a:extLst>
                  <a:ext uri="{FF2B5EF4-FFF2-40B4-BE49-F238E27FC236}">
                    <a16:creationId xmlns:a16="http://schemas.microsoft.com/office/drawing/2014/main" id="{B59E5F5C-7D3C-4BE9-B927-40872F2EDD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039781" y="293897"/>
                <a:ext cx="8112437" cy="589835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ctr"/>
                <a:r>
                  <a:rPr lang="en-US" sz="3200" dirty="0"/>
                  <a:t>Bellman Optimality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Title 1">
                <a:extLst>
                  <a:ext uri="{FF2B5EF4-FFF2-40B4-BE49-F238E27FC236}">
                    <a16:creationId xmlns:a16="http://schemas.microsoft.com/office/drawing/2014/main" id="{B59E5F5C-7D3C-4BE9-B927-40872F2ED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39781" y="293897"/>
                <a:ext cx="8112437" cy="589835"/>
              </a:xfrm>
              <a:blipFill>
                <a:blip r:embed="rId3"/>
                <a:stretch>
                  <a:fillRect l="-1053" t="-11340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B7183D7-6A4D-447C-A9BE-19793A917B0F}"/>
              </a:ext>
            </a:extLst>
          </p:cNvPr>
          <p:cNvSpPr txBox="1"/>
          <p:nvPr/>
        </p:nvSpPr>
        <p:spPr>
          <a:xfrm>
            <a:off x="852194" y="6311387"/>
            <a:ext cx="6836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Simplifying Assumption: rewards are fixed for (s, a, s</a:t>
            </a:r>
            <a:r>
              <a:rPr lang="en-US" sz="1600" baseline="30000" dirty="0"/>
              <a:t>’</a:t>
            </a:r>
            <a:r>
              <a:rPr lang="en-US" sz="1600" dirty="0"/>
              <a:t>)</a:t>
            </a:r>
            <a:endParaRPr lang="en-US" sz="1600" baseline="30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7AEFEA-97FA-4DDA-BFE5-41678FB0A260}"/>
              </a:ext>
            </a:extLst>
          </p:cNvPr>
          <p:cNvSpPr txBox="1"/>
          <p:nvPr/>
        </p:nvSpPr>
        <p:spPr>
          <a:xfrm>
            <a:off x="852194" y="1289419"/>
            <a:ext cx="3020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Action value equation:</a:t>
            </a:r>
            <a:endParaRPr lang="en-US" sz="2000" baseline="30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4627B5-BBB8-4FBA-AE64-8EABD5CABC69}"/>
              </a:ext>
            </a:extLst>
          </p:cNvPr>
          <p:cNvSpPr txBox="1"/>
          <p:nvPr/>
        </p:nvSpPr>
        <p:spPr>
          <a:xfrm>
            <a:off x="757465" y="2731565"/>
            <a:ext cx="3744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Substitute optimal policy:</a:t>
            </a:r>
            <a:endParaRPr lang="en-US" sz="20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305195E-8706-4611-AAE8-0E34C208296C}"/>
                  </a:ext>
                </a:extLst>
              </p:cNvPr>
              <p:cNvSpPr txBox="1"/>
              <p:nvPr/>
            </p:nvSpPr>
            <p:spPr>
              <a:xfrm>
                <a:off x="748882" y="4277351"/>
                <a:ext cx="37449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Optimality equation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:</a:t>
                </a:r>
                <a:endParaRPr lang="en-US" sz="2000" baseline="30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305195E-8706-4611-AAE8-0E34C2082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2" y="4277351"/>
                <a:ext cx="3744914" cy="400110"/>
              </a:xfrm>
              <a:prstGeom prst="rect">
                <a:avLst/>
              </a:prstGeom>
              <a:blipFill>
                <a:blip r:embed="rId4"/>
                <a:stretch>
                  <a:fillRect l="-179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91E4DC35-D783-49FC-AE2E-32CB26539F7D}"/>
              </a:ext>
            </a:extLst>
          </p:cNvPr>
          <p:cNvGrpSpPr/>
          <p:nvPr/>
        </p:nvGrpSpPr>
        <p:grpSpPr>
          <a:xfrm>
            <a:off x="1154839" y="1634096"/>
            <a:ext cx="7127913" cy="922240"/>
            <a:chOff x="1168669" y="4233156"/>
            <a:chExt cx="7127913" cy="92224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A963A49-C504-4E7D-867C-4DC2B9372B3F}"/>
                </a:ext>
              </a:extLst>
            </p:cNvPr>
            <p:cNvSpPr/>
            <p:nvPr/>
          </p:nvSpPr>
          <p:spPr>
            <a:xfrm>
              <a:off x="1283745" y="4431518"/>
              <a:ext cx="992923" cy="52303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9FA3F65-7571-4A79-BB3E-896742B55458}"/>
                    </a:ext>
                  </a:extLst>
                </p:cNvPr>
                <p:cNvSpPr txBox="1"/>
                <p:nvPr/>
              </p:nvSpPr>
              <p:spPr>
                <a:xfrm>
                  <a:off x="1168669" y="4233156"/>
                  <a:ext cx="7127913" cy="922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b="1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b="1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b="1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𝒂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b="1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000" b="1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b="1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𝒔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b="1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′,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9FA3F65-7571-4A79-BB3E-896742B55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8669" y="4233156"/>
                  <a:ext cx="7127913" cy="92224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EF8CB37-FE87-40D5-BAED-AB3DEAE5B386}"/>
              </a:ext>
            </a:extLst>
          </p:cNvPr>
          <p:cNvGrpSpPr/>
          <p:nvPr/>
        </p:nvGrpSpPr>
        <p:grpSpPr>
          <a:xfrm>
            <a:off x="1154839" y="4754660"/>
            <a:ext cx="6371873" cy="839076"/>
            <a:chOff x="1154839" y="4754660"/>
            <a:chExt cx="6371873" cy="83907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15278F8-3F00-4863-8881-6FD6BA1F6102}"/>
                </a:ext>
              </a:extLst>
            </p:cNvPr>
            <p:cNvSpPr/>
            <p:nvPr/>
          </p:nvSpPr>
          <p:spPr>
            <a:xfrm>
              <a:off x="5691674" y="4887705"/>
              <a:ext cx="1520890" cy="5059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11701BC-D43E-4AE3-98BB-FE0436FD4667}"/>
                </a:ext>
              </a:extLst>
            </p:cNvPr>
            <p:cNvSpPr/>
            <p:nvPr/>
          </p:nvSpPr>
          <p:spPr>
            <a:xfrm>
              <a:off x="1297908" y="4887705"/>
              <a:ext cx="992923" cy="52303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8CA841D-9C44-4EB2-A0D9-CDB3888F3EE9}"/>
                    </a:ext>
                  </a:extLst>
                </p:cNvPr>
                <p:cNvSpPr txBox="1"/>
                <p:nvPr/>
              </p:nvSpPr>
              <p:spPr>
                <a:xfrm>
                  <a:off x="1154839" y="4754660"/>
                  <a:ext cx="6371873" cy="8390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func>
                                  <m:func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′,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8CA841D-9C44-4EB2-A0D9-CDB3888F3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839" y="4754660"/>
                  <a:ext cx="6371873" cy="8390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84B7597-BEC3-4DAA-A3D7-29A1B207DE03}"/>
              </a:ext>
            </a:extLst>
          </p:cNvPr>
          <p:cNvGrpSpPr/>
          <p:nvPr/>
        </p:nvGrpSpPr>
        <p:grpSpPr>
          <a:xfrm>
            <a:off x="1153913" y="3167479"/>
            <a:ext cx="7292446" cy="922240"/>
            <a:chOff x="1153913" y="3167479"/>
            <a:chExt cx="7292446" cy="92224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FAE53AB-8A4A-451E-A9E2-8F0902E98F5C}"/>
                </a:ext>
              </a:extLst>
            </p:cNvPr>
            <p:cNvSpPr/>
            <p:nvPr/>
          </p:nvSpPr>
          <p:spPr>
            <a:xfrm>
              <a:off x="5691674" y="3303159"/>
              <a:ext cx="2435289" cy="78504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8509C7-64D5-440F-A655-83C0D7A417EF}"/>
                </a:ext>
              </a:extLst>
            </p:cNvPr>
            <p:cNvSpPr/>
            <p:nvPr/>
          </p:nvSpPr>
          <p:spPr>
            <a:xfrm>
              <a:off x="1268989" y="3365841"/>
              <a:ext cx="992923" cy="52303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A5F114E-E7AF-4D2E-910A-427B6A2A223F}"/>
                    </a:ext>
                  </a:extLst>
                </p:cNvPr>
                <p:cNvSpPr txBox="1"/>
                <p:nvPr/>
              </p:nvSpPr>
              <p:spPr>
                <a:xfrm>
                  <a:off x="1153913" y="3167479"/>
                  <a:ext cx="7292446" cy="922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d>
                                  <m:dPr>
                                    <m:ctrlP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0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p>
                                      <m:sSup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e>
                                      <m:sup>
                                        <m:r>
                                          <a:rPr lang="en-US" sz="2000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𝒔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1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e>
                                      <m:sup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′,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A5F114E-E7AF-4D2E-910A-427B6A2A2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913" y="3167479"/>
                  <a:ext cx="7292446" cy="9222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299040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867" y="312835"/>
            <a:ext cx="9086265" cy="58983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The Bellman Equations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  <p:pic>
        <p:nvPicPr>
          <p:cNvPr id="10" name="Picture 9" descr="txp_fig">
            <a:extLst>
              <a:ext uri="{FF2B5EF4-FFF2-40B4-BE49-F238E27FC236}">
                <a16:creationId xmlns:a16="http://schemas.microsoft.com/office/drawing/2014/main" id="{FBF6ADAA-27FB-487C-9F86-02A3FD38A7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 bwMode="auto">
          <a:xfrm>
            <a:off x="2444639" y="1925654"/>
            <a:ext cx="2734766" cy="360154"/>
          </a:xfrm>
          <a:prstGeom prst="rect">
            <a:avLst/>
          </a:prstGeom>
          <a:noFill/>
          <a:ln/>
          <a:effectLst/>
        </p:spPr>
      </p:pic>
      <p:pic>
        <p:nvPicPr>
          <p:cNvPr id="13" name="Picture 12" descr="txp_fig">
            <a:extLst>
              <a:ext uri="{FF2B5EF4-FFF2-40B4-BE49-F238E27FC236}">
                <a16:creationId xmlns:a16="http://schemas.microsoft.com/office/drawing/2014/main" id="{DDB98B41-8B4C-4810-B259-A8EF27AD70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1346515" y="3129140"/>
            <a:ext cx="4938237" cy="527304"/>
          </a:xfrm>
          <a:prstGeom prst="rect">
            <a:avLst/>
          </a:prstGeom>
          <a:noFill/>
          <a:ln/>
          <a:effectLst/>
        </p:spPr>
      </p:pic>
      <p:grpSp>
        <p:nvGrpSpPr>
          <p:cNvPr id="14" name="Group 4">
            <a:extLst>
              <a:ext uri="{FF2B5EF4-FFF2-40B4-BE49-F238E27FC236}">
                <a16:creationId xmlns:a16="http://schemas.microsoft.com/office/drawing/2014/main" id="{8B2193BC-B3ED-48CD-A70B-232EC9F493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5319" y="1707077"/>
            <a:ext cx="3603719" cy="3256809"/>
            <a:chOff x="2400" y="1401"/>
            <a:chExt cx="1392" cy="1258"/>
          </a:xfrm>
        </p:grpSpPr>
        <p:sp>
          <p:nvSpPr>
            <p:cNvPr id="15" name="AutoShape 5">
              <a:extLst>
                <a:ext uri="{FF2B5EF4-FFF2-40B4-BE49-F238E27FC236}">
                  <a16:creationId xmlns:a16="http://schemas.microsoft.com/office/drawing/2014/main" id="{305ED26C-FFBA-4858-830E-A0CF0D3EC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0" y="1488"/>
              <a:ext cx="155" cy="124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6" name="Group 6">
              <a:extLst>
                <a:ext uri="{FF2B5EF4-FFF2-40B4-BE49-F238E27FC236}">
                  <a16:creationId xmlns:a16="http://schemas.microsoft.com/office/drawing/2014/main" id="{FC1E89C1-0BDF-4027-B199-CF1719856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9" y="1617"/>
              <a:ext cx="1263" cy="361"/>
              <a:chOff x="1584" y="1680"/>
              <a:chExt cx="2352" cy="336"/>
            </a:xfrm>
          </p:grpSpPr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5C61208F-D78E-4B4C-887E-E6CC783B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4" y="1680"/>
                <a:ext cx="115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0" name="Line 8">
                <a:extLst>
                  <a:ext uri="{FF2B5EF4-FFF2-40B4-BE49-F238E27FC236}">
                    <a16:creationId xmlns:a16="http://schemas.microsoft.com/office/drawing/2014/main" id="{AE832EAC-8F22-4936-819D-540F2441A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120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1" name="Line 9">
                <a:extLst>
                  <a:ext uri="{FF2B5EF4-FFF2-40B4-BE49-F238E27FC236}">
                    <a16:creationId xmlns:a16="http://schemas.microsoft.com/office/drawing/2014/main" id="{128BBDE2-4B1C-49E7-BDEE-3D79151E4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680"/>
                <a:ext cx="432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32" name="Line 10">
                <a:extLst>
                  <a:ext uri="{FF2B5EF4-FFF2-40B4-BE49-F238E27FC236}">
                    <a16:creationId xmlns:a16="http://schemas.microsoft.com/office/drawing/2014/main" id="{DEAC615C-B4F3-4810-A837-B692D99F2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680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7" name="Oval 11">
              <a:extLst>
                <a:ext uri="{FF2B5EF4-FFF2-40B4-BE49-F238E27FC236}">
                  <a16:creationId xmlns:a16="http://schemas.microsoft.com/office/drawing/2014/main" id="{EBF138EE-BE37-46A4-94BD-40C8D3567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1978"/>
              <a:ext cx="129" cy="129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latin typeface="Calibri"/>
                <a:cs typeface="Calibri"/>
              </a:endParaRPr>
            </a:p>
          </p:txBody>
        </p:sp>
        <p:grpSp>
          <p:nvGrpSpPr>
            <p:cNvPr id="18" name="Group 12">
              <a:extLst>
                <a:ext uri="{FF2B5EF4-FFF2-40B4-BE49-F238E27FC236}">
                  <a16:creationId xmlns:a16="http://schemas.microsoft.com/office/drawing/2014/main" id="{A1CC06BD-86A9-4455-9772-0A0B76CE9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107"/>
              <a:ext cx="1057" cy="386"/>
              <a:chOff x="1536" y="2400"/>
              <a:chExt cx="1584" cy="624"/>
            </a:xfrm>
          </p:grpSpPr>
          <p:sp>
            <p:nvSpPr>
              <p:cNvPr id="25" name="Line 13">
                <a:extLst>
                  <a:ext uri="{FF2B5EF4-FFF2-40B4-BE49-F238E27FC236}">
                    <a16:creationId xmlns:a16="http://schemas.microsoft.com/office/drawing/2014/main" id="{C892A1AB-ABC9-4B9D-A9EC-7D8CAF7B3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6" y="2400"/>
                <a:ext cx="77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2554DD92-4BFE-4AF4-98D5-55E7D826A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80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0D96E73B-E616-4F03-8319-F8FB6E478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2400"/>
                <a:ext cx="291" cy="624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  <p:sp>
            <p:nvSpPr>
              <p:cNvPr id="28" name="Line 16">
                <a:extLst>
                  <a:ext uri="{FF2B5EF4-FFF2-40B4-BE49-F238E27FC236}">
                    <a16:creationId xmlns:a16="http://schemas.microsoft.com/office/drawing/2014/main" id="{A12281C6-6BFC-479E-A28C-BE7ACC690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400"/>
                <a:ext cx="28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 sz="2400">
                  <a:latin typeface="Calibri"/>
                  <a:cs typeface="Calibri"/>
                </a:endParaRPr>
              </a:p>
            </p:txBody>
          </p:sp>
        </p:grp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76B8E8E2-AD29-46E8-B7E9-6520559AD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1680"/>
              <a:ext cx="129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/>
                  <a:cs typeface="Calibri"/>
                </a:rPr>
                <a:t>a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5EDF22BE-B7A3-408F-A1D5-07D2295D3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401"/>
              <a:ext cx="12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54F61CAB-1EA3-41C3-9586-72AB580A3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1" y="1974"/>
              <a:ext cx="264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bri"/>
                  <a:cs typeface="Calibri"/>
                </a:rPr>
                <a:t>s, a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5AEA2A19-F0F0-4434-9154-B694FFAE9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2267"/>
              <a:ext cx="313" cy="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 err="1">
                  <a:latin typeface="Calibri"/>
                  <a:cs typeface="Calibri"/>
                </a:rPr>
                <a:t>s,a,s</a:t>
              </a:r>
              <a:r>
                <a:rPr lang="ja-JP" altLang="en-US" sz="2400" dirty="0">
                  <a:latin typeface="Calibri"/>
                  <a:cs typeface="Calibri"/>
                </a:rPr>
                <a:t>’</a:t>
              </a:r>
              <a:endParaRPr lang="en-US" sz="2400" dirty="0">
                <a:latin typeface="Calibri"/>
                <a:cs typeface="Calibri"/>
              </a:endParaRPr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5C770455-F44B-4EA3-B80D-C42EB19EC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9" y="2499"/>
              <a:ext cx="154" cy="123"/>
            </a:xfrm>
            <a:prstGeom prst="triangle">
              <a:avLst>
                <a:gd name="adj" fmla="val 50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rtl="1"/>
              <a:endParaRPr lang="en-US" sz="2400">
                <a:latin typeface="Calibri"/>
                <a:cs typeface="Calibri"/>
              </a:endParaRPr>
            </a:p>
          </p:txBody>
        </p: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18A80120-1110-44EF-BC8A-8C08E525C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448"/>
              <a:ext cx="33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 rtl="1">
                <a:spcBef>
                  <a:spcPct val="50000"/>
                </a:spcBef>
              </a:pPr>
              <a:r>
                <a:rPr lang="en-US" sz="2400" dirty="0">
                  <a:solidFill>
                    <a:srgbClr val="0000FF"/>
                  </a:solidFill>
                  <a:latin typeface="Calibri"/>
                  <a:cs typeface="Calibri"/>
                </a:rPr>
                <a:t>s</a:t>
              </a:r>
              <a:r>
                <a:rPr lang="ja-JP" altLang="en-US" sz="2400">
                  <a:solidFill>
                    <a:srgbClr val="0000FF"/>
                  </a:solidFill>
                  <a:latin typeface="Calibri"/>
                  <a:cs typeface="Calibri"/>
                </a:rPr>
                <a:t>’</a:t>
              </a:r>
              <a:endParaRPr lang="en-US" sz="2400" dirty="0">
                <a:solidFill>
                  <a:srgbClr val="0000FF"/>
                </a:solidFill>
                <a:latin typeface="Calibri"/>
                <a:cs typeface="Calibri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08259E-8258-41BC-8558-D72E731FF2DF}"/>
              </a:ext>
            </a:extLst>
          </p:cNvPr>
          <p:cNvCxnSpPr>
            <a:cxnSpLocks/>
          </p:cNvCxnSpPr>
          <p:nvPr/>
        </p:nvCxnSpPr>
        <p:spPr>
          <a:xfrm>
            <a:off x="5393094" y="2105731"/>
            <a:ext cx="3195713" cy="0"/>
          </a:xfrm>
          <a:prstGeom prst="straightConnector1">
            <a:avLst/>
          </a:prstGeom>
          <a:ln w="508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EEAD1B5-0D6A-4066-9A6F-72E2779B338D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357241" y="3367843"/>
            <a:ext cx="1729318" cy="24949"/>
          </a:xfrm>
          <a:prstGeom prst="straightConnector1">
            <a:avLst/>
          </a:prstGeom>
          <a:ln w="508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501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151100" y="1455774"/>
            <a:ext cx="4852565" cy="39841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Focusing on different Bellman  Equations Gives Different Algorithms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The V* equation gives rise to these algorithms previously discussed: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Value Iteration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Policy Iteration</a:t>
            </a:r>
            <a:endParaRPr lang="en-US" sz="2600" dirty="0">
              <a:latin typeface="Calibri"/>
              <a:ea typeface="ＭＳ Ｐゴシック" pitchFamily="34" charset="-128"/>
              <a:cs typeface="Calibri"/>
              <a:sym typeface="Symbol" pitchFamily="18" charset="2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77E845-648C-49D3-92A7-972F9BEF83B9}"/>
              </a:ext>
            </a:extLst>
          </p:cNvPr>
          <p:cNvSpPr txBox="1"/>
          <p:nvPr/>
        </p:nvSpPr>
        <p:spPr>
          <a:xfrm>
            <a:off x="8571126" y="6360540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7BCCE-9DBB-415F-BA61-7034F5B4A49F}"/>
              </a:ext>
            </a:extLst>
          </p:cNvPr>
          <p:cNvSpPr txBox="1"/>
          <p:nvPr/>
        </p:nvSpPr>
        <p:spPr>
          <a:xfrm>
            <a:off x="7559892" y="6546470"/>
            <a:ext cx="459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CS181 – Machine Learning, D. Parkes, Harvard Univ, Spring 2017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C084B3-0A11-4B7A-866E-ABAC9D3A1A73}"/>
              </a:ext>
            </a:extLst>
          </p:cNvPr>
          <p:cNvGrpSpPr>
            <a:grpSpLocks noChangeAspect="1"/>
          </p:cNvGrpSpPr>
          <p:nvPr/>
        </p:nvGrpSpPr>
        <p:grpSpPr>
          <a:xfrm>
            <a:off x="5140853" y="1388496"/>
            <a:ext cx="6365947" cy="1518662"/>
            <a:chOff x="4458483" y="4550663"/>
            <a:chExt cx="6807280" cy="16239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72A517-A2CF-4334-B544-1E8A1E391CBD}"/>
                </a:ext>
              </a:extLst>
            </p:cNvPr>
            <p:cNvGrpSpPr/>
            <p:nvPr/>
          </p:nvGrpSpPr>
          <p:grpSpPr>
            <a:xfrm>
              <a:off x="4458483" y="4550663"/>
              <a:ext cx="6807280" cy="1623947"/>
              <a:chOff x="4458483" y="4550663"/>
              <a:chExt cx="6807280" cy="162394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6713F5-EE0B-47C2-A03B-18796525B5EF}"/>
                  </a:ext>
                </a:extLst>
              </p:cNvPr>
              <p:cNvSpPr/>
              <p:nvPr/>
            </p:nvSpPr>
            <p:spPr>
              <a:xfrm>
                <a:off x="4458483" y="4550663"/>
                <a:ext cx="6807280" cy="16239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 descr="txp_fi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4615627" y="4735953"/>
                <a:ext cx="3076881" cy="405209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48" name="Picture 47" descr="txp_fi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4615627" y="5513022"/>
                <a:ext cx="5556003" cy="593269"/>
              </a:xfrm>
              <a:prstGeom prst="rect">
                <a:avLst/>
              </a:prstGeom>
              <a:noFill/>
              <a:ln/>
              <a:effectLst/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9B9C18-E2F0-4EB7-B383-9189D473678F}"/>
                </a:ext>
              </a:extLst>
            </p:cNvPr>
            <p:cNvSpPr txBox="1"/>
            <p:nvPr/>
          </p:nvSpPr>
          <p:spPr>
            <a:xfrm>
              <a:off x="10305895" y="4617942"/>
              <a:ext cx="615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7612E7-5FDE-4F91-870D-4428B83FEED7}"/>
                </a:ext>
              </a:extLst>
            </p:cNvPr>
            <p:cNvSpPr txBox="1"/>
            <p:nvPr/>
          </p:nvSpPr>
          <p:spPr>
            <a:xfrm>
              <a:off x="10328774" y="5429357"/>
              <a:ext cx="615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</a:rPr>
                <a:t>[2]</a:t>
              </a:r>
            </a:p>
          </p:txBody>
        </p:sp>
      </p:grpSp>
      <p:sp>
        <p:nvSpPr>
          <p:cNvPr id="8" name="Arrow: Down 7">
            <a:extLst>
              <a:ext uri="{FF2B5EF4-FFF2-40B4-BE49-F238E27FC236}">
                <a16:creationId xmlns:a16="http://schemas.microsoft.com/office/drawing/2014/main" id="{EB9E7D82-002A-4D87-B9E8-172EAF72D05A}"/>
              </a:ext>
            </a:extLst>
          </p:cNvPr>
          <p:cNvSpPr/>
          <p:nvPr/>
        </p:nvSpPr>
        <p:spPr>
          <a:xfrm>
            <a:off x="8051129" y="3163347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2FE9C3A-E031-416F-B338-DADA549E9427}"/>
              </a:ext>
            </a:extLst>
          </p:cNvPr>
          <p:cNvGrpSpPr/>
          <p:nvPr/>
        </p:nvGrpSpPr>
        <p:grpSpPr>
          <a:xfrm>
            <a:off x="5018092" y="4360638"/>
            <a:ext cx="6550704" cy="988540"/>
            <a:chOff x="3979804" y="4830982"/>
            <a:chExt cx="7550081" cy="98854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48231C-D567-4243-94E9-3B5D10DBCB62}"/>
                </a:ext>
              </a:extLst>
            </p:cNvPr>
            <p:cNvSpPr/>
            <p:nvPr/>
          </p:nvSpPr>
          <p:spPr>
            <a:xfrm>
              <a:off x="4086276" y="4836049"/>
              <a:ext cx="7337137" cy="9784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2BAFDD3-BE2F-4410-A2BC-8904ADE61BCA}"/>
                    </a:ext>
                  </a:extLst>
                </p:cNvPr>
                <p:cNvSpPr txBox="1"/>
                <p:nvPr/>
              </p:nvSpPr>
              <p:spPr>
                <a:xfrm>
                  <a:off x="3979804" y="4830982"/>
                  <a:ext cx="7550081" cy="988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2BAFDD3-BE2F-4410-A2BC-8904ADE61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804" y="4830982"/>
                  <a:ext cx="7550081" cy="9885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2">
            <a:extLst>
              <a:ext uri="{FF2B5EF4-FFF2-40B4-BE49-F238E27FC236}">
                <a16:creationId xmlns:a16="http://schemas.microsoft.com/office/drawing/2014/main" id="{8F1C2086-6043-4137-946F-25D750263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1459" y="253603"/>
            <a:ext cx="9707639" cy="7210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The optimal Value utility Equation V*</a:t>
            </a:r>
          </a:p>
        </p:txBody>
      </p:sp>
    </p:spTree>
    <p:extLst>
      <p:ext uri="{BB962C8B-B14F-4D97-AF65-F5344CB8AC3E}">
        <p14:creationId xmlns:p14="http://schemas.microsoft.com/office/powerpoint/2010/main" val="332044440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225044" y="2062241"/>
            <a:ext cx="4075347" cy="2063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alibri"/>
                <a:ea typeface="ＭＳ Ｐゴシック" pitchFamily="34" charset="-128"/>
                <a:cs typeface="Calibri"/>
              </a:rPr>
              <a:t>The Q* equation gives rise to the Q-Learning algorithm.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77E845-648C-49D3-92A7-972F9BEF83B9}"/>
              </a:ext>
            </a:extLst>
          </p:cNvPr>
          <p:cNvSpPr txBox="1"/>
          <p:nvPr/>
        </p:nvSpPr>
        <p:spPr>
          <a:xfrm>
            <a:off x="8571126" y="6360540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17BCCE-9DBB-415F-BA61-7034F5B4A49F}"/>
              </a:ext>
            </a:extLst>
          </p:cNvPr>
          <p:cNvSpPr txBox="1"/>
          <p:nvPr/>
        </p:nvSpPr>
        <p:spPr>
          <a:xfrm>
            <a:off x="7559892" y="6546470"/>
            <a:ext cx="459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CS181 – Machine Learning, D. Parkes, Harvard Univ, Spring 2017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C084B3-0A11-4B7A-866E-ABAC9D3A1A73}"/>
              </a:ext>
            </a:extLst>
          </p:cNvPr>
          <p:cNvGrpSpPr>
            <a:grpSpLocks noChangeAspect="1"/>
          </p:cNvGrpSpPr>
          <p:nvPr/>
        </p:nvGrpSpPr>
        <p:grpSpPr>
          <a:xfrm>
            <a:off x="4816368" y="1510026"/>
            <a:ext cx="6365947" cy="1518662"/>
            <a:chOff x="4458483" y="4550663"/>
            <a:chExt cx="6807280" cy="16239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72A517-A2CF-4334-B544-1E8A1E391CBD}"/>
                </a:ext>
              </a:extLst>
            </p:cNvPr>
            <p:cNvGrpSpPr/>
            <p:nvPr/>
          </p:nvGrpSpPr>
          <p:grpSpPr>
            <a:xfrm>
              <a:off x="4458483" y="4550663"/>
              <a:ext cx="6807280" cy="1623947"/>
              <a:chOff x="4458483" y="4550663"/>
              <a:chExt cx="6807280" cy="162394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F6713F5-EE0B-47C2-A03B-18796525B5EF}"/>
                  </a:ext>
                </a:extLst>
              </p:cNvPr>
              <p:cNvSpPr/>
              <p:nvPr/>
            </p:nvSpPr>
            <p:spPr>
              <a:xfrm>
                <a:off x="4458483" y="4550663"/>
                <a:ext cx="6807280" cy="162394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7" name="Picture 46" descr="txp_fig"/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5" cstate="print"/>
              <a:stretch>
                <a:fillRect/>
              </a:stretch>
            </p:blipFill>
            <p:spPr bwMode="auto">
              <a:xfrm>
                <a:off x="4615627" y="4735953"/>
                <a:ext cx="3076881" cy="405209"/>
              </a:xfrm>
              <a:prstGeom prst="rect">
                <a:avLst/>
              </a:prstGeom>
              <a:noFill/>
              <a:ln/>
              <a:effectLst/>
            </p:spPr>
          </p:pic>
          <p:pic>
            <p:nvPicPr>
              <p:cNvPr id="48" name="Picture 47" descr="txp_fig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6" cstate="print"/>
              <a:stretch>
                <a:fillRect/>
              </a:stretch>
            </p:blipFill>
            <p:spPr bwMode="auto">
              <a:xfrm>
                <a:off x="4615627" y="5513022"/>
                <a:ext cx="5556003" cy="593269"/>
              </a:xfrm>
              <a:prstGeom prst="rect">
                <a:avLst/>
              </a:prstGeom>
              <a:noFill/>
              <a:ln/>
              <a:effectLst/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9B9C18-E2F0-4EB7-B383-9189D473678F}"/>
                </a:ext>
              </a:extLst>
            </p:cNvPr>
            <p:cNvSpPr txBox="1"/>
            <p:nvPr/>
          </p:nvSpPr>
          <p:spPr>
            <a:xfrm>
              <a:off x="10305895" y="4617942"/>
              <a:ext cx="615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7612E7-5FDE-4F91-870D-4428B83FEED7}"/>
                </a:ext>
              </a:extLst>
            </p:cNvPr>
            <p:cNvSpPr txBox="1"/>
            <p:nvPr/>
          </p:nvSpPr>
          <p:spPr>
            <a:xfrm>
              <a:off x="10328774" y="5429357"/>
              <a:ext cx="6158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</a:rPr>
                <a:t>[2]</a:t>
              </a:r>
            </a:p>
          </p:txBody>
        </p:sp>
      </p:grpSp>
      <p:sp>
        <p:nvSpPr>
          <p:cNvPr id="8" name="Arrow: Down 7">
            <a:extLst>
              <a:ext uri="{FF2B5EF4-FFF2-40B4-BE49-F238E27FC236}">
                <a16:creationId xmlns:a16="http://schemas.microsoft.com/office/drawing/2014/main" id="{EB9E7D82-002A-4D87-B9E8-172EAF72D05A}"/>
              </a:ext>
            </a:extLst>
          </p:cNvPr>
          <p:cNvSpPr/>
          <p:nvPr/>
        </p:nvSpPr>
        <p:spPr>
          <a:xfrm>
            <a:off x="7726644" y="3284877"/>
            <a:ext cx="484632" cy="9784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8F1C2086-6043-4137-946F-25D750263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1459" y="253603"/>
            <a:ext cx="9707639" cy="7210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The optimal Value utility Equation Q*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C565EE-AA86-4435-9472-98C089DC4E82}"/>
              </a:ext>
            </a:extLst>
          </p:cNvPr>
          <p:cNvGrpSpPr/>
          <p:nvPr/>
        </p:nvGrpSpPr>
        <p:grpSpPr>
          <a:xfrm>
            <a:off x="4300391" y="4473659"/>
            <a:ext cx="7337137" cy="996059"/>
            <a:chOff x="4086276" y="4818397"/>
            <a:chExt cx="7337137" cy="9960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B9A736-967A-4D64-B049-1325814BC16A}"/>
                </a:ext>
              </a:extLst>
            </p:cNvPr>
            <p:cNvSpPr/>
            <p:nvPr/>
          </p:nvSpPr>
          <p:spPr>
            <a:xfrm>
              <a:off x="4086276" y="4836049"/>
              <a:ext cx="7337137" cy="9784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21F531F-49DC-4C55-B663-D78E4126703C}"/>
                    </a:ext>
                  </a:extLst>
                </p:cNvPr>
                <p:cNvSpPr txBox="1"/>
                <p:nvPr/>
              </p:nvSpPr>
              <p:spPr>
                <a:xfrm>
                  <a:off x="4086276" y="4818397"/>
                  <a:ext cx="7337137" cy="9885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chemeClr val="accent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lim>
                                    </m:limLow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21F531F-49DC-4C55-B663-D78E41267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276" y="4818397"/>
                  <a:ext cx="7337137" cy="9885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357207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2F238149-76A2-4B53-8378-A95BC032CD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04171" y="2870094"/>
                <a:ext cx="10512441" cy="32766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20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8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6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SzPct val="80000"/>
                  <a:buFont typeface="Wingdings 3" panose="05040102010807070707" pitchFamily="18" charset="2"/>
                  <a:buChar char=""/>
                  <a:defRPr sz="1400" kern="1200" cap="none">
                    <a:solidFill>
                      <a:schemeClr val="bg2">
                        <a:lumMod val="7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solidFill>
                      <a:schemeClr val="tx1"/>
                    </a:solidFill>
                  </a:rPr>
                  <a:t>Use sampling to learn Q(s,a) values as you go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Receive a sample transition: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(s,a,r,s’)</a:t>
                </a: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Consider your old estimate: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>
                        <a:solidFill>
                          <a:schemeClr val="bg1"/>
                        </a:solidFill>
                      </a:rPr>
                      <m:t>Q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Consider your new sample estimate: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chemeClr val="tx1"/>
                    </a:solidFill>
                  </a:rPr>
                  <a:t>Incorporate the new estimate into a running average based on the learning rate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8" name="Rectangle 3">
                <a:extLst>
                  <a:ext uri="{FF2B5EF4-FFF2-40B4-BE49-F238E27FC236}">
                    <a16:creationId xmlns:a16="http://schemas.microsoft.com/office/drawing/2014/main" id="{2F238149-76A2-4B53-8378-A95BC032C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171" y="2870094"/>
                <a:ext cx="10512441" cy="3276627"/>
              </a:xfrm>
              <a:prstGeom prst="rect">
                <a:avLst/>
              </a:prstGeom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DDC4FE-7A6B-4C90-94EB-5AF9B4ACD974}"/>
                  </a:ext>
                </a:extLst>
              </p:cNvPr>
              <p:cNvSpPr txBox="1"/>
              <p:nvPr/>
            </p:nvSpPr>
            <p:spPr>
              <a:xfrm>
                <a:off x="3294614" y="5970640"/>
                <a:ext cx="8290539" cy="668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DDC4FE-7A6B-4C90-94EB-5AF9B4ACD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614" y="5970640"/>
                <a:ext cx="8290539" cy="6681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0435" name="Rectangle 3"/>
          <p:cNvSpPr>
            <a:spLocks noGrp="1" noChangeArrowheads="1"/>
          </p:cNvSpPr>
          <p:nvPr>
            <p:ph idx="1"/>
          </p:nvPr>
        </p:nvSpPr>
        <p:spPr>
          <a:xfrm>
            <a:off x="1104171" y="887360"/>
            <a:ext cx="8394168" cy="114448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What to do about </a:t>
            </a:r>
            <a:r>
              <a:rPr lang="en-US" sz="2800" i="1" dirty="0">
                <a:solidFill>
                  <a:schemeClr val="tx1"/>
                </a:solidFill>
              </a:rPr>
              <a:t>T(s,a,s’)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i="1" dirty="0">
                <a:solidFill>
                  <a:schemeClr val="tx1"/>
                </a:solidFill>
              </a:rPr>
              <a:t>R(s,a,s’), </a:t>
            </a:r>
            <a:r>
              <a:rPr lang="en-US" sz="2800" dirty="0">
                <a:solidFill>
                  <a:schemeClr val="tx1"/>
                </a:solidFill>
              </a:rPr>
              <a:t>since we don’t have these functions?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6204" y="131698"/>
            <a:ext cx="6171400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Update Rule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F657E8F-56C6-4096-A49A-5479EB096E0B}"/>
                  </a:ext>
                </a:extLst>
              </p:cNvPr>
              <p:cNvSpPr/>
              <p:nvPr/>
            </p:nvSpPr>
            <p:spPr>
              <a:xfrm>
                <a:off x="7330224" y="4643358"/>
                <a:ext cx="2995820" cy="575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e>
                            <m:lim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F657E8F-56C6-4096-A49A-5479EB096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224" y="4643358"/>
                <a:ext cx="2995820" cy="575222"/>
              </a:xfrm>
              <a:prstGeom prst="rect">
                <a:avLst/>
              </a:prstGeom>
              <a:blipFill>
                <a:blip r:embed="rId4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75D36A-988E-4F5C-AC57-333750B35E0C}"/>
                  </a:ext>
                </a:extLst>
              </p:cNvPr>
              <p:cNvSpPr txBox="1"/>
              <p:nvPr/>
            </p:nvSpPr>
            <p:spPr>
              <a:xfrm>
                <a:off x="2114403" y="1868445"/>
                <a:ext cx="7458580" cy="988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func>
                                <m:func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′,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75D36A-988E-4F5C-AC57-333750B35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403" y="1868445"/>
                <a:ext cx="7458580" cy="9882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104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638284" y="1024537"/>
                <a:ext cx="9599692" cy="447074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On transitioning from state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s</a:t>
                </a:r>
                <a:r>
                  <a:rPr lang="en-US" sz="2800" dirty="0">
                    <a:solidFill>
                      <a:schemeClr val="tx1"/>
                    </a:solidFill>
                  </a:rPr>
                  <a:t> to state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s’</a:t>
                </a:r>
                <a:r>
                  <a:rPr lang="en-US" sz="2800" dirty="0">
                    <a:solidFill>
                      <a:schemeClr val="tx1"/>
                    </a:solidFill>
                  </a:rPr>
                  <a:t> on action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a</a:t>
                </a:r>
                <a:r>
                  <a:rPr lang="en-US" sz="2800" i="1" dirty="0">
                    <a:solidFill>
                      <a:schemeClr val="tx1"/>
                    </a:solidFill>
                  </a:rPr>
                  <a:t>,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and receiving reward </a:t>
                </a:r>
                <a:r>
                  <a:rPr lang="en-US" sz="2800" i="1" dirty="0">
                    <a:solidFill>
                      <a:schemeClr val="bg1"/>
                    </a:solidFill>
                  </a:rPr>
                  <a:t>r</a:t>
                </a:r>
                <a:r>
                  <a:rPr lang="en-US" sz="2800" dirty="0">
                    <a:solidFill>
                      <a:schemeClr val="tx1"/>
                    </a:solidFill>
                  </a:rPr>
                  <a:t>, update:</a:t>
                </a:r>
              </a:p>
              <a:p>
                <a:pPr lvl="1"/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the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learning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rate</a:t>
                </a:r>
              </a:p>
              <a:p>
                <a:pPr lvl="1"/>
                <a:r>
                  <a:rPr lang="en-US" sz="2600" dirty="0">
                    <a:solidFill>
                      <a:schemeClr val="tx1"/>
                    </a:solidFill>
                  </a:rPr>
                  <a:t>A large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results in quicker learning but may not converge.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is often decreased as learning goes on.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the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discount rate</a:t>
                </a:r>
                <a:r>
                  <a:rPr lang="en-US" sz="2800" dirty="0">
                    <a:solidFill>
                      <a:schemeClr val="tx1"/>
                    </a:solidFill>
                  </a:rPr>
                  <a:t> i.e., discounts future rewards</a:t>
                </a:r>
              </a:p>
            </p:txBody>
          </p:sp>
        </mc:Choice>
        <mc:Fallback xmlns="">
          <p:sp>
            <p:nvSpPr>
              <p:cNvPr id="1810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8284" y="1024537"/>
                <a:ext cx="9599692" cy="4470741"/>
              </a:xfrm>
              <a:blipFill>
                <a:blip r:embed="rId2"/>
                <a:stretch>
                  <a:fillRect l="-635" t="-1364" r="-317" b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410358" y="222981"/>
            <a:ext cx="6055544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update rule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8074B6-D2D6-40BA-BE47-65A06C8FE169}"/>
                  </a:ext>
                </a:extLst>
              </p:cNvPr>
              <p:cNvSpPr txBox="1"/>
              <p:nvPr/>
            </p:nvSpPr>
            <p:spPr>
              <a:xfrm>
                <a:off x="1817794" y="2495531"/>
                <a:ext cx="9622634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func>
                            <m:func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8074B6-D2D6-40BA-BE47-65A06C8FE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794" y="2495531"/>
                <a:ext cx="9622634" cy="764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83BB4E5-991B-4B77-83A0-E147E130B7C4}"/>
              </a:ext>
            </a:extLst>
          </p:cNvPr>
          <p:cNvSpPr txBox="1"/>
          <p:nvPr/>
        </p:nvSpPr>
        <p:spPr>
          <a:xfrm>
            <a:off x="6960637" y="1829809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/>
              <a:t>target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AA666-E612-4D83-9C13-1746C4C98FE3}"/>
              </a:ext>
            </a:extLst>
          </p:cNvPr>
          <p:cNvCxnSpPr>
            <a:cxnSpLocks/>
          </p:cNvCxnSpPr>
          <p:nvPr/>
        </p:nvCxnSpPr>
        <p:spPr>
          <a:xfrm flipH="1">
            <a:off x="6296598" y="2259966"/>
            <a:ext cx="766675" cy="317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1C095D-1A2E-4DA9-A7FC-88BA43569DB7}"/>
              </a:ext>
            </a:extLst>
          </p:cNvPr>
          <p:cNvCxnSpPr>
            <a:cxnSpLocks/>
          </p:cNvCxnSpPr>
          <p:nvPr/>
        </p:nvCxnSpPr>
        <p:spPr>
          <a:xfrm>
            <a:off x="8117633" y="2259966"/>
            <a:ext cx="1175657" cy="317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62362DE-7747-4D8B-99FA-8E36F0B15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029" y="472761"/>
            <a:ext cx="7349942" cy="59746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3 Types of Machine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CB16-6F2D-4C37-AC8F-F990E7E3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5" y="1688481"/>
            <a:ext cx="4410077" cy="4222647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5123E6E-F713-4254-A6BF-358CC8EC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690FE0-5412-4598-8AD6-769BB36E2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4850BB6-6709-408E-BEFD-24DC5E3C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03B410-983E-40D8-A4EA-2BB747CB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B92421-6A58-4A51-AB7D-B97EA85E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D092B0B-C6FB-4CDC-ABE8-5C817CAC6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B788B1-3781-433F-8C35-BE056C4D7F29}"/>
              </a:ext>
            </a:extLst>
          </p:cNvPr>
          <p:cNvSpPr txBox="1"/>
          <p:nvPr/>
        </p:nvSpPr>
        <p:spPr>
          <a:xfrm>
            <a:off x="8434872" y="6382058"/>
            <a:ext cx="3735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</a:t>
            </a:r>
            <a:r>
              <a:rPr lang="en-US" sz="1000" dirty="0"/>
              <a:t>image borrowed from lecture slides David Silver,  DeepMind, “Introduction to Reinforcement Learning</a:t>
            </a:r>
            <a:endParaRPr 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7ABAB-F71D-43DA-A01D-E00DFE56B9ED}"/>
              </a:ext>
            </a:extLst>
          </p:cNvPr>
          <p:cNvSpPr txBox="1"/>
          <p:nvPr/>
        </p:nvSpPr>
        <p:spPr>
          <a:xfrm>
            <a:off x="5211358" y="1542985"/>
            <a:ext cx="631209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a function from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that maps input attributes to an output label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linear regression, decision trees,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SVMs.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Unsupervised Learning –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Learn patterns in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unlabeled data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e.g., principle component analysis or clustering algorithms such as K-means, HAC, or Gaussian mixture models.</a:t>
            </a:r>
          </a:p>
          <a:p>
            <a:pPr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Reinforcement Learning –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An agent l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earns to maximize </a:t>
            </a:r>
            <a:r>
              <a:rPr kumimoji="0" lang="en-US" sz="220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rewards</a:t>
            </a:r>
            <a:r>
              <a:rPr kumimoji="0" lang="en-US" sz="2200" i="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Century Gothic" panose="020B0502020202020204"/>
              </a:rPr>
              <a:t>while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acting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an </a:t>
            </a:r>
            <a:r>
              <a:rPr kumimoji="0" lang="en-US" sz="2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uncertain environment.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951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957" y="567811"/>
            <a:ext cx="6337052" cy="6590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Q-Learning update rule: An Alternate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7E391B-E0AD-4646-B4A3-BB286C6C8273}"/>
                  </a:ext>
                </a:extLst>
              </p:cNvPr>
              <p:cNvSpPr txBox="1"/>
              <p:nvPr/>
            </p:nvSpPr>
            <p:spPr>
              <a:xfrm>
                <a:off x="1675943" y="5138394"/>
                <a:ext cx="9103902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func>
                            <m:func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7E391B-E0AD-4646-B4A3-BB286C6C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943" y="5138394"/>
                <a:ext cx="9103902" cy="764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8074B6-D2D6-40BA-BE47-65A06C8FE169}"/>
                  </a:ext>
                </a:extLst>
              </p:cNvPr>
              <p:cNvSpPr txBox="1"/>
              <p:nvPr/>
            </p:nvSpPr>
            <p:spPr>
              <a:xfrm>
                <a:off x="1416577" y="2285758"/>
                <a:ext cx="9622634" cy="764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func>
                            <m:func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𝒎𝒂𝒙</m:t>
                                  </m:r>
                                </m:e>
                                <m:lim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sz="2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8074B6-D2D6-40BA-BE47-65A06C8FE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77" y="2285758"/>
                <a:ext cx="9622634" cy="764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46FF7905-7587-4F54-9DDD-5B44A8B00E7D}"/>
              </a:ext>
            </a:extLst>
          </p:cNvPr>
          <p:cNvSpPr/>
          <p:nvPr/>
        </p:nvSpPr>
        <p:spPr>
          <a:xfrm>
            <a:off x="5671727" y="3498980"/>
            <a:ext cx="484632" cy="978408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F5F8F-2FA5-4F5D-A503-8F3DBED05C0B}"/>
              </a:ext>
            </a:extLst>
          </p:cNvPr>
          <p:cNvSpPr txBox="1"/>
          <p:nvPr/>
        </p:nvSpPr>
        <p:spPr>
          <a:xfrm>
            <a:off x="6578082" y="1697223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/>
              <a:t>target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067AF9-F9B9-48C6-B978-D4C26058A176}"/>
              </a:ext>
            </a:extLst>
          </p:cNvPr>
          <p:cNvCxnSpPr>
            <a:cxnSpLocks/>
          </p:cNvCxnSpPr>
          <p:nvPr/>
        </p:nvCxnSpPr>
        <p:spPr>
          <a:xfrm flipH="1">
            <a:off x="5914043" y="2127380"/>
            <a:ext cx="766675" cy="317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47903-0799-4AEC-875C-1655C6C6EA76}"/>
              </a:ext>
            </a:extLst>
          </p:cNvPr>
          <p:cNvCxnSpPr>
            <a:cxnSpLocks/>
          </p:cNvCxnSpPr>
          <p:nvPr/>
        </p:nvCxnSpPr>
        <p:spPr>
          <a:xfrm>
            <a:off x="7735078" y="2127380"/>
            <a:ext cx="1175657" cy="317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11A757-DBB9-48A6-A493-EF137B9D9B9A}"/>
              </a:ext>
            </a:extLst>
          </p:cNvPr>
          <p:cNvSpPr txBox="1"/>
          <p:nvPr/>
        </p:nvSpPr>
        <p:spPr>
          <a:xfrm>
            <a:off x="4807384" y="4477388"/>
            <a:ext cx="737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/>
              <a:t>old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214633-3218-4CF1-96FA-7398ACB9A125}"/>
              </a:ext>
            </a:extLst>
          </p:cNvPr>
          <p:cNvCxnSpPr>
            <a:cxnSpLocks/>
          </p:cNvCxnSpPr>
          <p:nvPr/>
        </p:nvCxnSpPr>
        <p:spPr>
          <a:xfrm flipH="1">
            <a:off x="4155168" y="4910881"/>
            <a:ext cx="766675" cy="317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64C97A-3042-426C-A334-CF546D80AC42}"/>
              </a:ext>
            </a:extLst>
          </p:cNvPr>
          <p:cNvCxnSpPr>
            <a:cxnSpLocks/>
          </p:cNvCxnSpPr>
          <p:nvPr/>
        </p:nvCxnSpPr>
        <p:spPr>
          <a:xfrm>
            <a:off x="5545086" y="4910881"/>
            <a:ext cx="855714" cy="317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5F07BD-ECB7-458D-AFAD-9C85D0C461BD}"/>
              </a:ext>
            </a:extLst>
          </p:cNvPr>
          <p:cNvSpPr txBox="1"/>
          <p:nvPr/>
        </p:nvSpPr>
        <p:spPr>
          <a:xfrm>
            <a:off x="8309111" y="4273500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/>
              <a:t>new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9FCF77-8104-43B0-B05D-04F75F54D161}"/>
              </a:ext>
            </a:extLst>
          </p:cNvPr>
          <p:cNvCxnSpPr>
            <a:cxnSpLocks/>
          </p:cNvCxnSpPr>
          <p:nvPr/>
        </p:nvCxnSpPr>
        <p:spPr>
          <a:xfrm flipH="1">
            <a:off x="7018974" y="4722996"/>
            <a:ext cx="1369246" cy="5051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32FD207-01D4-4188-B22D-067CC08C7CF0}"/>
              </a:ext>
            </a:extLst>
          </p:cNvPr>
          <p:cNvCxnSpPr>
            <a:cxnSpLocks/>
          </p:cNvCxnSpPr>
          <p:nvPr/>
        </p:nvCxnSpPr>
        <p:spPr>
          <a:xfrm>
            <a:off x="9169125" y="4738998"/>
            <a:ext cx="1100570" cy="422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775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713" y="250973"/>
            <a:ext cx="5492573" cy="659054"/>
          </a:xfrm>
        </p:spPr>
        <p:txBody>
          <a:bodyPr>
            <a:normAutofit fontScale="90000"/>
          </a:bodyPr>
          <a:lstStyle/>
          <a:p>
            <a:r>
              <a:rPr lang="en-US" dirty="0"/>
              <a:t>Q-Learning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A4FF0B-AB27-4593-B57E-74DA81A1AC8E}"/>
                  </a:ext>
                </a:extLst>
              </p:cNvPr>
              <p:cNvSpPr/>
              <p:nvPr/>
            </p:nvSpPr>
            <p:spPr>
              <a:xfrm>
                <a:off x="709128" y="1193226"/>
                <a:ext cx="11094096" cy="46423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For each state </a:t>
                </a:r>
                <a:r>
                  <a:rPr lang="en-US" sz="2800" b="1" i="1" dirty="0">
                    <a:solidFill>
                      <a:schemeClr val="bg1"/>
                    </a:solidFill>
                  </a:rPr>
                  <a:t>s</a:t>
                </a:r>
                <a:r>
                  <a:rPr lang="en-US" sz="2800" i="1" dirty="0"/>
                  <a:t> </a:t>
                </a:r>
                <a:r>
                  <a:rPr lang="en-US" sz="2800" dirty="0"/>
                  <a:t>and action </a:t>
                </a:r>
                <a:r>
                  <a:rPr lang="en-US" sz="2800" b="1" i="1" dirty="0">
                    <a:solidFill>
                      <a:schemeClr val="bg1"/>
                    </a:solidFill>
                  </a:rPr>
                  <a:t>a</a:t>
                </a:r>
                <a:r>
                  <a:rPr lang="en-US" sz="2800" i="1" dirty="0"/>
                  <a:t>:</a:t>
                </a:r>
              </a:p>
              <a:p>
                <a:r>
                  <a:rPr lang="en-US" sz="2800" i="1" dirty="0"/>
                  <a:t>	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𝒂𝒓𝒃𝒊𝒕𝒓𝒂𝒓𝒚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𝒗𝒂𝒍𝒖𝒆</m:t>
                    </m:r>
                  </m:oMath>
                </a14:m>
                <a:endParaRPr lang="en-US" sz="2800" b="1" i="1" dirty="0"/>
              </a:p>
              <a:p>
                <a:r>
                  <a:rPr lang="en-US" sz="2800" dirty="0"/>
                  <a:t>Observe initial state </a:t>
                </a:r>
                <a:r>
                  <a:rPr lang="en-US" sz="2800" b="1" i="1" dirty="0">
                    <a:solidFill>
                      <a:schemeClr val="bg1"/>
                    </a:solidFill>
                  </a:rPr>
                  <a:t>s</a:t>
                </a:r>
                <a:endParaRPr lang="en-US" sz="2800" b="1" dirty="0">
                  <a:solidFill>
                    <a:schemeClr val="bg1"/>
                  </a:solidFill>
                </a:endParaRPr>
              </a:p>
              <a:p>
                <a:r>
                  <a:rPr lang="en-US" sz="2800" b="1" dirty="0"/>
                  <a:t>Repeat:</a:t>
                </a:r>
              </a:p>
              <a:p>
                <a:r>
                  <a:rPr lang="en-US" sz="2800" dirty="0"/>
                  <a:t>	Select and carry out an action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b="1" i="1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US" sz="2800" dirty="0"/>
                  <a:t>	Receive reward </a:t>
                </a:r>
                <a:r>
                  <a:rPr lang="en-US" sz="2800" b="1" i="1" dirty="0">
                    <a:solidFill>
                      <a:schemeClr val="bg1"/>
                    </a:solidFill>
                  </a:rPr>
                  <a:t>r</a:t>
                </a:r>
                <a:r>
                  <a:rPr lang="en-US" sz="2800" dirty="0"/>
                  <a:t> and observe new state </a:t>
                </a:r>
                <a:r>
                  <a:rPr lang="en-US" sz="2800" b="1" i="1" dirty="0">
                    <a:solidFill>
                      <a:schemeClr val="bg1"/>
                    </a:solidFill>
                  </a:rPr>
                  <a:t>s’</a:t>
                </a:r>
                <a:endParaRPr lang="en-US" sz="2800" b="1" dirty="0">
                  <a:solidFill>
                    <a:schemeClr val="bg1"/>
                  </a:solidFill>
                </a:endParaRPr>
              </a:p>
              <a:p>
                <a:r>
                  <a:rPr lang="en-US" sz="2800" dirty="0"/>
                  <a:t>	With transition 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&lt;s,a,r,s’&gt;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bg1"/>
                    </a:solidFill>
                  </a:rPr>
                  <a:t> </a:t>
                </a:r>
                <a:r>
                  <a:rPr lang="en-US" sz="2800" dirty="0"/>
                  <a:t>update 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Q(s,a)</a:t>
                </a:r>
                <a:r>
                  <a:rPr lang="en-US" sz="2800" dirty="0"/>
                  <a:t>:</a:t>
                </a:r>
              </a:p>
              <a:p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sSub>
                      <m:sSub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func>
                          <m:funcPr>
                            <m:ctrlPr>
                              <a:rPr lang="en-US" sz="2800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𝒎𝒂𝒙</m:t>
                                </m:r>
                              </m:e>
                              <m:lim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′,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800" b="1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b="1" dirty="0">
                  <a:solidFill>
                    <a:schemeClr val="bg1"/>
                  </a:solidFill>
                </a:endParaRPr>
              </a:p>
              <a:p>
                <a:r>
                  <a:rPr lang="en-US" sz="2800" dirty="0">
                    <a:solidFill>
                      <a:schemeClr val="bg1"/>
                    </a:solidFill>
                  </a:rPr>
                  <a:t>	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8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b="1" i="1" dirty="0">
                  <a:solidFill>
                    <a:schemeClr val="bg1"/>
                  </a:solidFill>
                </a:endParaRPr>
              </a:p>
              <a:p>
                <a:r>
                  <a:rPr lang="en-US" sz="2800" b="1" dirty="0"/>
                  <a:t>Until</a:t>
                </a:r>
                <a:r>
                  <a:rPr lang="en-US" sz="2800" dirty="0"/>
                  <a:t> terminated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4A4FF0B-AB27-4593-B57E-74DA81A1A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28" y="1193226"/>
                <a:ext cx="11094096" cy="4642361"/>
              </a:xfrm>
              <a:prstGeom prst="rect">
                <a:avLst/>
              </a:prstGeom>
              <a:blipFill>
                <a:blip r:embed="rId2"/>
                <a:stretch>
                  <a:fillRect l="-1099" t="-1445" b="-2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475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967" y="335665"/>
            <a:ext cx="8290066" cy="124345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The Q-Learning Algorithm Converges on the True q-value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C9598B-E102-4173-AFE8-7B5CC6580018}"/>
              </a:ext>
            </a:extLst>
          </p:cNvPr>
          <p:cNvSpPr/>
          <p:nvPr/>
        </p:nvSpPr>
        <p:spPr>
          <a:xfrm>
            <a:off x="4693919" y="6437376"/>
            <a:ext cx="71111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2"/>
              </a:rPr>
              <a:t>https://www.intel.ai/demystifying-deep-reinforcement-learning</a:t>
            </a:r>
            <a:r>
              <a:rPr lang="en-US" sz="1200" dirty="0"/>
              <a:t>&gt; [accessed 29 January 2020]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32B23-D795-4ACD-B15D-9DE870D0B531}"/>
              </a:ext>
            </a:extLst>
          </p:cNvPr>
          <p:cNvSpPr/>
          <p:nvPr/>
        </p:nvSpPr>
        <p:spPr>
          <a:xfrm>
            <a:off x="1138744" y="2023088"/>
            <a:ext cx="9914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>
                <a:solidFill>
                  <a:schemeClr val="bg1"/>
                </a:solidFill>
              </a:rPr>
              <a:t>max</a:t>
            </a:r>
            <a:r>
              <a:rPr lang="en-US" sz="2800" i="1" baseline="-25000" dirty="0" err="1">
                <a:solidFill>
                  <a:schemeClr val="bg1"/>
                </a:solidFill>
              </a:rPr>
              <a:t>a</a:t>
            </a:r>
            <a:r>
              <a:rPr lang="en-US" sz="2800" i="1" baseline="-25000" dirty="0">
                <a:solidFill>
                  <a:schemeClr val="bg1"/>
                </a:solidFill>
              </a:rPr>
              <a:t>’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i="1" dirty="0">
                <a:solidFill>
                  <a:schemeClr val="bg1"/>
                </a:solidFill>
              </a:rPr>
              <a:t>Q(</a:t>
            </a:r>
            <a:r>
              <a:rPr lang="en-US" sz="2800" i="1" dirty="0" err="1">
                <a:solidFill>
                  <a:schemeClr val="bg1"/>
                </a:solidFill>
              </a:rPr>
              <a:t>s’</a:t>
            </a:r>
            <a:r>
              <a:rPr lang="en-US" sz="2800" dirty="0" err="1">
                <a:solidFill>
                  <a:schemeClr val="bg1"/>
                </a:solidFill>
              </a:rPr>
              <a:t>,</a:t>
            </a:r>
            <a:r>
              <a:rPr lang="en-US" sz="2800" i="1" dirty="0" err="1">
                <a:solidFill>
                  <a:schemeClr val="bg1"/>
                </a:solidFill>
              </a:rPr>
              <a:t>a</a:t>
            </a:r>
            <a:r>
              <a:rPr lang="en-US" sz="2800" i="1" dirty="0">
                <a:solidFill>
                  <a:schemeClr val="bg1"/>
                </a:solidFill>
              </a:rPr>
              <a:t>’)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that we use to update </a:t>
            </a:r>
            <a:r>
              <a:rPr lang="en-US" sz="2800" i="1" dirty="0">
                <a:solidFill>
                  <a:schemeClr val="bg1"/>
                </a:solidFill>
              </a:rPr>
              <a:t>Q(s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en-US" sz="2800" i="1" dirty="0">
                <a:solidFill>
                  <a:schemeClr val="bg1"/>
                </a:solidFill>
              </a:rPr>
              <a:t>a)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/>
              <a:t>is only an approximation and in early stages of learning it may be completely wrong.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However the approximation get more and more accurate with every iteration and it has been shown, that if we perform this update enough times, then the Q-function will converge and represent the true Q-value.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95414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512" y="91563"/>
            <a:ext cx="8571907" cy="12875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choosing an action: exploration vs exploitation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449800" y="1548226"/>
            <a:ext cx="11292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dirty="0"/>
              <a:t>How should an agent choose an action? An obvious answer is simply to follow the current policy. However, this is often not the best way to improve your model.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Exploit: </a:t>
            </a:r>
            <a:r>
              <a:rPr lang="en-US" sz="3200" dirty="0"/>
              <a:t>use your current model to maximize the expected utility now.</a:t>
            </a:r>
          </a:p>
          <a:p>
            <a:pPr marL="457200" indent="-457200" algn="l">
              <a:buFont typeface="Courier New" panose="02070309020205020404" pitchFamily="49" charset="0"/>
              <a:buChar char="o"/>
            </a:pPr>
            <a:endParaRPr lang="en-US" sz="3200" b="1" dirty="0"/>
          </a:p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3200" b="1" dirty="0"/>
              <a:t>Explore: </a:t>
            </a:r>
            <a:r>
              <a:rPr lang="en-US" sz="3200" dirty="0"/>
              <a:t>choose an action that will help you improve your model.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73142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49" y="168478"/>
            <a:ext cx="10835301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sz="4400" dirty="0">
                <a:ea typeface="Cambria Math" panose="02040503050406030204" pitchFamily="18" charset="0"/>
              </a:rPr>
              <a:t>-Greedy </a:t>
            </a:r>
            <a:r>
              <a:rPr lang="en-US" sz="4200" dirty="0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907834" y="1512466"/>
                <a:ext cx="1050695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With probability 1 - </a:t>
                </a:r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ϵ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800" dirty="0"/>
                  <a:t>elect the action with the maximum value.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With probability </a:t>
                </a:r>
                <a:r>
                  <a:rPr lang="el-GR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ϵ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			randomly select an action from all the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			actions with equal probability.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34" y="1512466"/>
                <a:ext cx="10506957" cy="4401205"/>
              </a:xfrm>
              <a:prstGeom prst="rect">
                <a:avLst/>
              </a:prstGeom>
              <a:blipFill>
                <a:blip r:embed="rId2"/>
                <a:stretch>
                  <a:fillRect l="-1044" t="-1385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165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279990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94" y="1231359"/>
            <a:ext cx="3810612" cy="321044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106DD-F5D2-4583-A415-1A57166F8027}"/>
              </a:ext>
            </a:extLst>
          </p:cNvPr>
          <p:cNvSpPr txBox="1"/>
          <p:nvPr/>
        </p:nvSpPr>
        <p:spPr>
          <a:xfrm>
            <a:off x="1877560" y="4737466"/>
            <a:ext cx="8098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DEMO: </a:t>
            </a:r>
          </a:p>
          <a:p>
            <a:r>
              <a:rPr lang="en-US" sz="2400" b="1" dirty="0"/>
              <a:t># run manually using arrows keys (-m)</a:t>
            </a:r>
          </a:p>
          <a:p>
            <a:r>
              <a:rPr lang="en-US" sz="2400" b="1" dirty="0"/>
              <a:t>python gridworld.py -w 200 -k 40 -s 0.2 -a q -d 1.0 -m</a:t>
            </a:r>
          </a:p>
        </p:txBody>
      </p:sp>
    </p:spTree>
    <p:extLst>
      <p:ext uri="{BB962C8B-B14F-4D97-AF65-F5344CB8AC3E}">
        <p14:creationId xmlns:p14="http://schemas.microsoft.com/office/powerpoint/2010/main" val="2249985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279990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94" y="1231359"/>
            <a:ext cx="3810612" cy="321044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106DD-F5D2-4583-A415-1A57166F8027}"/>
              </a:ext>
            </a:extLst>
          </p:cNvPr>
          <p:cNvSpPr txBox="1"/>
          <p:nvPr/>
        </p:nvSpPr>
        <p:spPr>
          <a:xfrm>
            <a:off x="1877560" y="4737466"/>
            <a:ext cx="7986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DEMO: </a:t>
            </a:r>
          </a:p>
          <a:p>
            <a:r>
              <a:rPr lang="en-US" sz="2400" b="1" dirty="0"/>
              <a:t># run fast automatically (-s 2.0) with living reward 0.0</a:t>
            </a:r>
          </a:p>
          <a:p>
            <a:r>
              <a:rPr lang="en-US" sz="2400" b="1" dirty="0"/>
              <a:t>python gridworld.py -w 200 -k 40 -s 2.0 -a q -d 1.0</a:t>
            </a:r>
          </a:p>
        </p:txBody>
      </p:sp>
    </p:spTree>
    <p:extLst>
      <p:ext uri="{BB962C8B-B14F-4D97-AF65-F5344CB8AC3E}">
        <p14:creationId xmlns:p14="http://schemas.microsoft.com/office/powerpoint/2010/main" val="3159315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279990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94" y="1231359"/>
            <a:ext cx="3810612" cy="321044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106DD-F5D2-4583-A415-1A57166F8027}"/>
              </a:ext>
            </a:extLst>
          </p:cNvPr>
          <p:cNvSpPr txBox="1"/>
          <p:nvPr/>
        </p:nvSpPr>
        <p:spPr>
          <a:xfrm>
            <a:off x="1877560" y="4737466"/>
            <a:ext cx="9313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DEMO: </a:t>
            </a:r>
          </a:p>
          <a:p>
            <a:r>
              <a:rPr lang="en-US" sz="2400" b="1" dirty="0"/>
              <a:t># run fast automatically (-s 2.0) with living reward -0.1 (-r -0.1)</a:t>
            </a:r>
          </a:p>
          <a:p>
            <a:r>
              <a:rPr lang="en-US" sz="2400" b="1" dirty="0"/>
              <a:t>python gridworld.py -w 200 -k 100 -a q -d 1.0 -r -0.1</a:t>
            </a:r>
          </a:p>
        </p:txBody>
      </p:sp>
    </p:spTree>
    <p:extLst>
      <p:ext uri="{BB962C8B-B14F-4D97-AF65-F5344CB8AC3E}">
        <p14:creationId xmlns:p14="http://schemas.microsoft.com/office/powerpoint/2010/main" val="2195981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279990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94" y="1231359"/>
            <a:ext cx="3810612" cy="321044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106DD-F5D2-4583-A415-1A57166F8027}"/>
              </a:ext>
            </a:extLst>
          </p:cNvPr>
          <p:cNvSpPr txBox="1"/>
          <p:nvPr/>
        </p:nvSpPr>
        <p:spPr>
          <a:xfrm>
            <a:off x="1877560" y="4737466"/>
            <a:ext cx="8799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DEMO: </a:t>
            </a:r>
          </a:p>
          <a:p>
            <a:r>
              <a:rPr lang="en-US" sz="2400" b="1" dirty="0"/>
              <a:t># get there carefully with living reward -0.0085</a:t>
            </a:r>
          </a:p>
          <a:p>
            <a:r>
              <a:rPr lang="en-US" sz="2400" b="1" dirty="0"/>
              <a:t>python gridworld.py -w 200 -k 100 -a q -d 1.0 </a:t>
            </a:r>
            <a:r>
              <a:rPr lang="en-US" sz="2400" b="1" u="sng" dirty="0"/>
              <a:t>-r -0.0085 </a:t>
            </a:r>
            <a:r>
              <a:rPr lang="en-US" sz="2400" b="1" dirty="0"/>
              <a:t>-q</a:t>
            </a:r>
          </a:p>
        </p:txBody>
      </p:sp>
    </p:spTree>
    <p:extLst>
      <p:ext uri="{BB962C8B-B14F-4D97-AF65-F5344CB8AC3E}">
        <p14:creationId xmlns:p14="http://schemas.microsoft.com/office/powerpoint/2010/main" val="2913532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279990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94" y="1231359"/>
            <a:ext cx="3810612" cy="321044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106DD-F5D2-4583-A415-1A57166F8027}"/>
              </a:ext>
            </a:extLst>
          </p:cNvPr>
          <p:cNvSpPr txBox="1"/>
          <p:nvPr/>
        </p:nvSpPr>
        <p:spPr>
          <a:xfrm>
            <a:off x="1177025" y="4821441"/>
            <a:ext cx="9837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DEMO: </a:t>
            </a:r>
          </a:p>
          <a:p>
            <a:r>
              <a:rPr lang="en-US" sz="2400" b="1" dirty="0"/>
              <a:t># get there carefully with living reward -0.0085 after 100 episodes</a:t>
            </a:r>
          </a:p>
          <a:p>
            <a:r>
              <a:rPr lang="en-US" sz="2400" b="1" dirty="0"/>
              <a:t>python gridworld.py -w 200 -k 100 -a q -d 1.0 </a:t>
            </a:r>
            <a:r>
              <a:rPr lang="en-US" sz="2400" b="1" u="sng" dirty="0"/>
              <a:t>-r -0.0085 </a:t>
            </a:r>
            <a:r>
              <a:rPr lang="en-US" sz="2400" b="1" dirty="0"/>
              <a:t>-q</a:t>
            </a:r>
          </a:p>
        </p:txBody>
      </p:sp>
    </p:spTree>
    <p:extLst>
      <p:ext uri="{BB962C8B-B14F-4D97-AF65-F5344CB8AC3E}">
        <p14:creationId xmlns:p14="http://schemas.microsoft.com/office/powerpoint/2010/main" val="261415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439" y="369827"/>
            <a:ext cx="8153118" cy="64212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dirty="0"/>
              <a:t>The Markov Decision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870054" y="1287774"/>
            <a:ext cx="104518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/>
              <a:t>The </a:t>
            </a:r>
            <a:r>
              <a:rPr lang="en-US" sz="2600" b="1" i="1" dirty="0"/>
              <a:t>Markov Decision Process </a:t>
            </a:r>
            <a:r>
              <a:rPr lang="en-US" sz="2600" dirty="0"/>
              <a:t>(MDP) provides a mathematical framework for reinforcement learning.</a:t>
            </a:r>
          </a:p>
          <a:p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Markov decision processes use </a:t>
            </a:r>
            <a:r>
              <a:rPr lang="en-US" sz="2600" b="1" dirty="0"/>
              <a:t>probability </a:t>
            </a:r>
            <a:r>
              <a:rPr lang="en-US" sz="2600" dirty="0"/>
              <a:t>to model </a:t>
            </a:r>
            <a:r>
              <a:rPr lang="en-US" sz="2600" b="1" dirty="0"/>
              <a:t>uncertainty</a:t>
            </a:r>
            <a:r>
              <a:rPr lang="en-US" sz="2600" dirty="0"/>
              <a:t> about the domain.</a:t>
            </a:r>
          </a:p>
          <a:p>
            <a:endParaRPr lang="en-US" sz="2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Markov decision use </a:t>
            </a:r>
            <a:r>
              <a:rPr lang="en-US" sz="2600" b="1" dirty="0"/>
              <a:t>utility</a:t>
            </a:r>
            <a:r>
              <a:rPr lang="en-US" sz="2600" dirty="0"/>
              <a:t> to model an agent’s </a:t>
            </a:r>
            <a:r>
              <a:rPr lang="en-US" sz="2600" b="1" dirty="0"/>
              <a:t>objectives</a:t>
            </a:r>
            <a:r>
              <a:rPr lang="en-US" sz="2600" dirty="0"/>
              <a:t>. The higher the utility, the “happier” your agent is.</a:t>
            </a:r>
          </a:p>
          <a:p>
            <a:endParaRPr lang="en-US" sz="2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MDP algorithms discover an </a:t>
            </a:r>
            <a:r>
              <a:rPr lang="en-US" sz="2600" b="1" dirty="0"/>
              <a:t>optimal decision policy (</a:t>
            </a:r>
            <a:r>
              <a:rPr lang="el-GR" sz="2600" b="1" dirty="0"/>
              <a:t>π</a:t>
            </a:r>
            <a:r>
              <a:rPr lang="en-US" sz="2600" b="1" dirty="0"/>
              <a:t>)</a:t>
            </a:r>
            <a:r>
              <a:rPr lang="en-US" sz="2600" b="1" u="sng" dirty="0"/>
              <a:t> </a:t>
            </a:r>
            <a:r>
              <a:rPr lang="en-US" sz="2600" dirty="0"/>
              <a:t>specifying how the agent should act in all possible states in order to maximize its expected utility.</a:t>
            </a:r>
          </a:p>
        </p:txBody>
      </p:sp>
    </p:spTree>
    <p:extLst>
      <p:ext uri="{BB962C8B-B14F-4D97-AF65-F5344CB8AC3E}">
        <p14:creationId xmlns:p14="http://schemas.microsoft.com/office/powerpoint/2010/main" val="1258001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279990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94" y="1231359"/>
            <a:ext cx="3810612" cy="321044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106DD-F5D2-4583-A415-1A57166F8027}"/>
              </a:ext>
            </a:extLst>
          </p:cNvPr>
          <p:cNvSpPr txBox="1"/>
          <p:nvPr/>
        </p:nvSpPr>
        <p:spPr>
          <a:xfrm>
            <a:off x="1177025" y="4821441"/>
            <a:ext cx="8544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DEMO: </a:t>
            </a:r>
          </a:p>
          <a:p>
            <a:r>
              <a:rPr lang="en-US" sz="2400" b="1" dirty="0"/>
              <a:t># get there fast with living reward -0.1 after 100 episodes</a:t>
            </a:r>
          </a:p>
          <a:p>
            <a:r>
              <a:rPr lang="en-US" sz="2400" b="1" dirty="0"/>
              <a:t>python gridworld.py -w 200 -k 100 -a q -d 1.0 </a:t>
            </a:r>
            <a:r>
              <a:rPr lang="en-US" sz="2400" b="1" u="sng" dirty="0"/>
              <a:t>-r -0.1 </a:t>
            </a:r>
            <a:r>
              <a:rPr lang="en-US" sz="2400" b="1" dirty="0"/>
              <a:t>-q</a:t>
            </a:r>
          </a:p>
        </p:txBody>
      </p:sp>
    </p:spTree>
    <p:extLst>
      <p:ext uri="{BB962C8B-B14F-4D97-AF65-F5344CB8AC3E}">
        <p14:creationId xmlns:p14="http://schemas.microsoft.com/office/powerpoint/2010/main" val="3344623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279990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94" y="1231359"/>
            <a:ext cx="3810612" cy="321044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106DD-F5D2-4583-A415-1A57166F8027}"/>
              </a:ext>
            </a:extLst>
          </p:cNvPr>
          <p:cNvSpPr txBox="1"/>
          <p:nvPr/>
        </p:nvSpPr>
        <p:spPr>
          <a:xfrm>
            <a:off x="1177025" y="4821441"/>
            <a:ext cx="8544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DEMO: </a:t>
            </a:r>
          </a:p>
          <a:p>
            <a:r>
              <a:rPr lang="en-US" sz="2400" b="1" dirty="0"/>
              <a:t># die fast with living reward -1.0 after 100 episodes</a:t>
            </a:r>
          </a:p>
          <a:p>
            <a:r>
              <a:rPr lang="en-US" sz="2400" b="1" dirty="0"/>
              <a:t>python gridworld.py -w 200 -k 100 -a q -d 1.0 </a:t>
            </a:r>
            <a:r>
              <a:rPr lang="en-US" sz="2400" b="1" u="sng" dirty="0"/>
              <a:t>-r -1.0 </a:t>
            </a:r>
            <a:r>
              <a:rPr lang="en-US" sz="2400" b="1" dirty="0"/>
              <a:t>-q </a:t>
            </a:r>
          </a:p>
        </p:txBody>
      </p:sp>
    </p:spTree>
    <p:extLst>
      <p:ext uri="{BB962C8B-B14F-4D97-AF65-F5344CB8AC3E}">
        <p14:creationId xmlns:p14="http://schemas.microsoft.com/office/powerpoint/2010/main" val="27144019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279990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94" y="1231359"/>
            <a:ext cx="3810612" cy="3210440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106DD-F5D2-4583-A415-1A57166F8027}"/>
              </a:ext>
            </a:extLst>
          </p:cNvPr>
          <p:cNvSpPr txBox="1"/>
          <p:nvPr/>
        </p:nvSpPr>
        <p:spPr>
          <a:xfrm>
            <a:off x="1177025" y="4821441"/>
            <a:ext cx="9626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DEMO: </a:t>
            </a:r>
          </a:p>
          <a:p>
            <a:r>
              <a:rPr lang="en-US" sz="2400" b="1" dirty="0"/>
              <a:t># stay alive indefinitely with living reward 1.0 after 100 episodes</a:t>
            </a:r>
          </a:p>
          <a:p>
            <a:r>
              <a:rPr lang="en-US" sz="2400" b="1" dirty="0"/>
              <a:t>python gridworld.py -w 200 -k 100 -a q -d 1.0 </a:t>
            </a:r>
            <a:r>
              <a:rPr lang="en-US" sz="2400" b="1" u="sng" dirty="0"/>
              <a:t>-r 1.0 </a:t>
            </a:r>
            <a:r>
              <a:rPr lang="en-US" sz="2400" b="1" dirty="0"/>
              <a:t>-q </a:t>
            </a:r>
          </a:p>
        </p:txBody>
      </p:sp>
    </p:spTree>
    <p:extLst>
      <p:ext uri="{BB962C8B-B14F-4D97-AF65-F5344CB8AC3E}">
        <p14:creationId xmlns:p14="http://schemas.microsoft.com/office/powerpoint/2010/main" val="3172431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279990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5979" y="1318692"/>
            <a:ext cx="4720041" cy="3436671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106DD-F5D2-4583-A415-1A57166F8027}"/>
              </a:ext>
            </a:extLst>
          </p:cNvPr>
          <p:cNvSpPr txBox="1"/>
          <p:nvPr/>
        </p:nvSpPr>
        <p:spPr>
          <a:xfrm>
            <a:off x="1121041" y="4959102"/>
            <a:ext cx="10790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DEMO: </a:t>
            </a:r>
          </a:p>
          <a:p>
            <a:r>
              <a:rPr lang="en-US" sz="2400" b="1" dirty="0"/>
              <a:t># avoid cliff with living reward -0.1 after 100 episodes</a:t>
            </a:r>
          </a:p>
          <a:p>
            <a:r>
              <a:rPr lang="en-US" sz="2400" b="1" dirty="0"/>
              <a:t>python gridworld.py -w 200 -k 100 -a q -d 1.0 -g </a:t>
            </a:r>
            <a:r>
              <a:rPr lang="en-US" sz="2400" b="1" dirty="0" err="1"/>
              <a:t>CliffGrid</a:t>
            </a:r>
            <a:r>
              <a:rPr lang="en-US" sz="2400" b="1" dirty="0"/>
              <a:t> -l 0.5 -r -0.1 -q</a:t>
            </a:r>
          </a:p>
        </p:txBody>
      </p:sp>
    </p:spTree>
    <p:extLst>
      <p:ext uri="{BB962C8B-B14F-4D97-AF65-F5344CB8AC3E}">
        <p14:creationId xmlns:p14="http://schemas.microsoft.com/office/powerpoint/2010/main" val="3663992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3" y="279990"/>
            <a:ext cx="11160700" cy="8349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5979" y="1318692"/>
            <a:ext cx="4720041" cy="3436671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8106DD-F5D2-4583-A415-1A57166F8027}"/>
              </a:ext>
            </a:extLst>
          </p:cNvPr>
          <p:cNvSpPr txBox="1"/>
          <p:nvPr/>
        </p:nvSpPr>
        <p:spPr>
          <a:xfrm>
            <a:off x="742094" y="4959102"/>
            <a:ext cx="1096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DEMO: </a:t>
            </a:r>
          </a:p>
          <a:p>
            <a:r>
              <a:rPr lang="en-US" sz="2400" b="1" dirty="0"/>
              <a:t># ignore the cliff with living reward -25.0 after 100 episodes</a:t>
            </a:r>
          </a:p>
          <a:p>
            <a:r>
              <a:rPr lang="en-US" sz="2400" b="1" dirty="0"/>
              <a:t>python gridworld.py -w 200 -k 100 -a q -d 1.0 -g </a:t>
            </a:r>
            <a:r>
              <a:rPr lang="en-US" sz="2400" b="1" dirty="0" err="1"/>
              <a:t>CliffGrid</a:t>
            </a:r>
            <a:r>
              <a:rPr lang="en-US" sz="2400" b="1" dirty="0"/>
              <a:t> -l 0.5 -r -25.0 -q</a:t>
            </a:r>
          </a:p>
        </p:txBody>
      </p:sp>
    </p:spTree>
    <p:extLst>
      <p:ext uri="{BB962C8B-B14F-4D97-AF65-F5344CB8AC3E}">
        <p14:creationId xmlns:p14="http://schemas.microsoft.com/office/powerpoint/2010/main" val="322129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678988" cy="36734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chemeClr val="tx2"/>
                </a:solidFill>
              </a:rPr>
              <a:t>Introduction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To Q-learning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684212" y="4648198"/>
            <a:ext cx="5085967" cy="7856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Scott O’Hara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Metrowest Developers Machine Learning Group</a:t>
            </a:r>
          </a:p>
        </p:txBody>
      </p:sp>
    </p:spTree>
    <p:extLst>
      <p:ext uri="{BB962C8B-B14F-4D97-AF65-F5344CB8AC3E}">
        <p14:creationId xmlns:p14="http://schemas.microsoft.com/office/powerpoint/2010/main" val="270398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99" y="720968"/>
            <a:ext cx="8605494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Extra </a:t>
            </a:r>
            <a:r>
              <a:rPr lang="en-US" sz="4800" dirty="0" err="1"/>
              <a:t>SLides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74051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0427" y="646036"/>
            <a:ext cx="4343399" cy="22564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/>
              <a:t>Q-Learning Example: gridworld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12FD3-6E2F-4E54-8E21-D93AA954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9" y="609601"/>
            <a:ext cx="6200452" cy="5223879"/>
          </a:xfrm>
          <a:prstGeom prst="rect">
            <a:avLst/>
          </a:pr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2601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42" y="445169"/>
            <a:ext cx="11093115" cy="7903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Q-Learning Example: Crawler Robot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34BC6-437B-4503-B689-001F93FFD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22" y="2005764"/>
            <a:ext cx="9276330" cy="3817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6C0438-C309-4D6F-9357-9BB3E9AEF04D}"/>
              </a:ext>
            </a:extLst>
          </p:cNvPr>
          <p:cNvSpPr txBox="1"/>
          <p:nvPr/>
        </p:nvSpPr>
        <p:spPr>
          <a:xfrm>
            <a:off x="8543417" y="6500284"/>
            <a:ext cx="3515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Credit: CS188 – Intro to AI, UC Berkeley, ai.berkely.edu</a:t>
            </a:r>
          </a:p>
        </p:txBody>
      </p:sp>
    </p:spTree>
    <p:extLst>
      <p:ext uri="{BB962C8B-B14F-4D97-AF65-F5344CB8AC3E}">
        <p14:creationId xmlns:p14="http://schemas.microsoft.com/office/powerpoint/2010/main" val="4215947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26" y="251712"/>
            <a:ext cx="11836576" cy="6461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Q-Learning Example: discount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54B408-3F7E-464E-A7D9-E8667A90493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03538" y="2442694"/>
              <a:ext cx="8760330" cy="37723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066">
                      <a:extLst>
                        <a:ext uri="{9D8B030D-6E8A-4147-A177-3AD203B41FA5}">
                          <a16:colId xmlns:a16="http://schemas.microsoft.com/office/drawing/2014/main" val="580932714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1107432289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3488795485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1210742213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82619859"/>
                        </a:ext>
                      </a:extLst>
                    </a:gridCol>
                  </a:tblGrid>
                  <a:tr h="479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Training Steps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u="sng" dirty="0">
                              <a:effectLst/>
                            </a:rPr>
                            <a:t>Discount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0" u="non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u="non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2000" b="1" i="1" u="non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1" u="none" dirty="0">
                            <a:effectLst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Learning Rate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Avg Velocity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830419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Default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506183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Low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336725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High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0.919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~3.33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120027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Low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4792834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High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580861"/>
                      </a:ext>
                    </a:extLst>
                  </a:tr>
                  <a:tr h="457734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High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oMath>
                          </a14:m>
                          <a:r>
                            <a:rPr lang="en-US" b="1" dirty="0"/>
                            <a:t>,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Low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~3.33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320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754B408-3F7E-464E-A7D9-E8667A9049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8655870"/>
                  </p:ext>
                </p:extLst>
              </p:nvPr>
            </p:nvGraphicFramePr>
            <p:xfrm>
              <a:off x="1603538" y="2442694"/>
              <a:ext cx="8760330" cy="37723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066">
                      <a:extLst>
                        <a:ext uri="{9D8B030D-6E8A-4147-A177-3AD203B41FA5}">
                          <a16:colId xmlns:a16="http://schemas.microsoft.com/office/drawing/2014/main" val="580932714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1107432289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3488795485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1210742213"/>
                        </a:ext>
                      </a:extLst>
                    </a:gridCol>
                    <a:gridCol w="1752066">
                      <a:extLst>
                        <a:ext uri="{9D8B030D-6E8A-4147-A177-3AD203B41FA5}">
                          <a16:colId xmlns:a16="http://schemas.microsoft.com/office/drawing/2014/main" val="82619859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Training Steps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4348" r="-201042" b="-45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4348" r="-101742" b="-45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Avg Velocity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9830419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Default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4506183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7" t="-250000" r="-400694" b="-4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0.5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336725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7" t="-350000" r="-400694" b="-3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0.919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~3.33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0120027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7" t="-450000" r="-400694" b="-2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4792834"/>
                      </a:ext>
                    </a:extLst>
                  </a:tr>
                  <a:tr h="486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7" t="-550000" r="-400694" b="-15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~1.73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5808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7" t="-495238" r="-400694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~100K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0.919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~3.33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232075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Picture 21" descr="txp_fig">
            <a:extLst>
              <a:ext uri="{FF2B5EF4-FFF2-40B4-BE49-F238E27FC236}">
                <a16:creationId xmlns:a16="http://schemas.microsoft.com/office/drawing/2014/main" id="{A21D8F6F-55C3-4314-AD58-748B5E4B3D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7994" y="1200441"/>
            <a:ext cx="73755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128433-C612-479B-B6D1-53DEB272A0DF}"/>
              </a:ext>
            </a:extLst>
          </p:cNvPr>
          <p:cNvSpPr/>
          <p:nvPr/>
        </p:nvSpPr>
        <p:spPr>
          <a:xfrm>
            <a:off x="567327" y="1261887"/>
            <a:ext cx="2342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Update rule:</a:t>
            </a:r>
          </a:p>
        </p:txBody>
      </p:sp>
    </p:spTree>
    <p:extLst>
      <p:ext uri="{BB962C8B-B14F-4D97-AF65-F5344CB8AC3E}">
        <p14:creationId xmlns:p14="http://schemas.microsoft.com/office/powerpoint/2010/main" val="3107050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Markov decision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/>
              <p:nvPr/>
            </p:nvSpPr>
            <p:spPr>
              <a:xfrm>
                <a:off x="650456" y="1479043"/>
                <a:ext cx="4819104" cy="3899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Reward </a:t>
                </a:r>
                <a:r>
                  <a:rPr lang="en-US" sz="2400" b="1" u="sng" dirty="0"/>
                  <a:t>model</a:t>
                </a:r>
                <a:r>
                  <a:rPr lang="en-US" sz="2400" b="1" dirty="0"/>
                  <a:t>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b="1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Transition </a:t>
                </a:r>
                <a:r>
                  <a:rPr lang="en-US" sz="2400" b="1" u="sng" dirty="0"/>
                  <a:t>model</a:t>
                </a:r>
                <a:r>
                  <a:rPr lang="en-US" sz="2400" b="1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2400" dirty="0"/>
                  <a:t>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Discount factor: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2A46BC-2E77-4BAC-93B1-53A9C948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56" y="1479043"/>
                <a:ext cx="4819104" cy="3899914"/>
              </a:xfrm>
              <a:prstGeom prst="rect">
                <a:avLst/>
              </a:prstGeom>
              <a:blipFill>
                <a:blip r:embed="rId2"/>
                <a:stretch>
                  <a:fillRect l="-1772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8264"/>
            <a:ext cx="5159025" cy="3079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7E558-70D6-4F99-B470-EDAFC08455A4}"/>
              </a:ext>
            </a:extLst>
          </p:cNvPr>
          <p:cNvSpPr/>
          <p:nvPr/>
        </p:nvSpPr>
        <p:spPr>
          <a:xfrm>
            <a:off x="2785675" y="6410219"/>
            <a:ext cx="91656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</a:t>
            </a:r>
            <a:r>
              <a:rPr lang="en-US" sz="1200" dirty="0">
                <a:hlinkClick r:id="rId4"/>
              </a:rPr>
              <a:t>https://en.wikipedia.org/w/index.php?title=Markov_decision_process&amp;oldid=855934986</a:t>
            </a:r>
            <a:r>
              <a:rPr lang="en-US" sz="1200" dirty="0"/>
              <a:t>&gt; [accessed 11 September 2018] </a:t>
            </a:r>
          </a:p>
        </p:txBody>
      </p:sp>
    </p:spTree>
    <p:extLst>
      <p:ext uri="{BB962C8B-B14F-4D97-AF65-F5344CB8AC3E}">
        <p14:creationId xmlns:p14="http://schemas.microsoft.com/office/powerpoint/2010/main" val="27513156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685799"/>
            <a:ext cx="2959940" cy="919977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2228" y="319505"/>
            <a:ext cx="7693629" cy="61169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“Demystifying Deep Reinforcement Learning,” 2015, Tambet Matiisen</a:t>
            </a:r>
          </a:p>
          <a:p>
            <a:r>
              <a:rPr lang="en-US" b="1" dirty="0">
                <a:solidFill>
                  <a:schemeClr val="tx1"/>
                </a:solidFill>
                <a:hlinkClick r:id="rId2"/>
              </a:rPr>
              <a:t>https://www.intel.ai/demystifying-deep-reinforcement-learning/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CS188 course at University of California, Berkeley:</a:t>
            </a:r>
          </a:p>
          <a:p>
            <a:r>
              <a:rPr lang="en-US" b="1" i="1" dirty="0"/>
              <a:t>CS188 – Introduction to Artificial Intelligence</a:t>
            </a:r>
            <a:r>
              <a:rPr lang="en-US" b="1" dirty="0"/>
              <a:t>, Profs. Dan Klein, Pieter Abbeel, et al. 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http://ai.berkeley.edu/home.html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CS181 course at Harvard University: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Sarah Finney, Spring 2009</a:t>
            </a:r>
          </a:p>
          <a:p>
            <a:r>
              <a:rPr lang="en-US" b="1" i="1" dirty="0"/>
              <a:t>CS181 Intelligent Machines: Perception, Learning and Uncertainty</a:t>
            </a:r>
            <a:r>
              <a:rPr lang="en-US" b="1" dirty="0"/>
              <a:t>, Prof. David C Brooks, Spring 2011</a:t>
            </a: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Ryan P. Adams, Spring 2014. </a:t>
            </a:r>
            <a:r>
              <a:rPr lang="en-US" b="1" dirty="0">
                <a:solidFill>
                  <a:schemeClr val="tx1"/>
                </a:solidFill>
                <a:hlinkClick r:id="rId4"/>
              </a:rPr>
              <a:t>https://github.com/wihl/cs181-spring2014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i="1" dirty="0"/>
              <a:t>CS181 – Machine Learning</a:t>
            </a:r>
            <a:r>
              <a:rPr lang="en-US" b="1" dirty="0"/>
              <a:t>, Prof. David Parkes, Spring 2017. </a:t>
            </a:r>
            <a:r>
              <a:rPr lang="en-US" b="1" dirty="0">
                <a:solidFill>
                  <a:schemeClr val="tx1"/>
                </a:solidFill>
                <a:hlinkClick r:id="rId5"/>
              </a:rPr>
              <a:t>https://harvard-ml-courses.github.io/cs181-web-2017/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tx1"/>
                </a:solidFill>
              </a:rPr>
              <a:t>Reinforcement learning: an introduction </a:t>
            </a:r>
            <a:r>
              <a:rPr lang="en-US" sz="2100" b="1" i="1" dirty="0"/>
              <a:t>R. S. Sutton and A. G. Barto, Second edition. Cambridge, Massachusetts: The MIT Press, 2018.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819E5-D210-43D4-A829-3CCF4BF91B60}"/>
              </a:ext>
            </a:extLst>
          </p:cNvPr>
          <p:cNvSpPr/>
          <p:nvPr/>
        </p:nvSpPr>
        <p:spPr>
          <a:xfrm>
            <a:off x="463358" y="1605776"/>
            <a:ext cx="34016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The material for this talk is primarily drawn from the slides, notes and lectures of these courses with occasional reference to Sutton and Barto’s book.</a:t>
            </a:r>
          </a:p>
        </p:txBody>
      </p:sp>
    </p:spTree>
    <p:extLst>
      <p:ext uri="{BB962C8B-B14F-4D97-AF65-F5344CB8AC3E}">
        <p14:creationId xmlns:p14="http://schemas.microsoft.com/office/powerpoint/2010/main" val="1164824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85" y="420738"/>
            <a:ext cx="11240429" cy="7389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UC Berkeley CS188 is a great resource!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D832E-F17A-4825-9548-F36C9A15FAD1}"/>
              </a:ext>
            </a:extLst>
          </p:cNvPr>
          <p:cNvSpPr txBox="1"/>
          <p:nvPr/>
        </p:nvSpPr>
        <p:spPr>
          <a:xfrm>
            <a:off x="1005925" y="1260088"/>
            <a:ext cx="1018014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Websites: 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http://ai.berkeley.edu/home.html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http://gamescrafters.berkeley.edu/~cs188/sp20/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http://gamescrafters.berkeley.edu/~cs188/{sp|fa}&lt;yr&gt;/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Covers: 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Search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Constraint Satisfaction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Games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Reinforcement Learning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Bayesian Networks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Surveys Advanced Topics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And more…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Features: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Contains high quality YouTube videos, PowerPoint slides and homework.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Projects are based on the video game PacMan.</a:t>
            </a:r>
          </a:p>
          <a:p>
            <a:pPr marL="914400" lvl="1" indent="-457200">
              <a:buFont typeface="Century Gothic" panose="020B0502020202020204" pitchFamily="34" charset="0"/>
              <a:buChar char="-"/>
            </a:pPr>
            <a:r>
              <a:rPr lang="en-US" sz="2000" dirty="0">
                <a:solidFill>
                  <a:schemeClr val="bg1"/>
                </a:solidFill>
              </a:rPr>
              <a:t>Material is used in many courses around the country.</a:t>
            </a:r>
          </a:p>
        </p:txBody>
      </p:sp>
    </p:spTree>
    <p:extLst>
      <p:ext uri="{BB962C8B-B14F-4D97-AF65-F5344CB8AC3E}">
        <p14:creationId xmlns:p14="http://schemas.microsoft.com/office/powerpoint/2010/main" val="69835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90" y="309281"/>
            <a:ext cx="9086265" cy="85090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200" dirty="0"/>
              <a:t>Application: Crawler robot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2A46BC-2E77-4BAC-93B1-53A9C948180B}"/>
              </a:ext>
            </a:extLst>
          </p:cNvPr>
          <p:cNvSpPr txBox="1"/>
          <p:nvPr/>
        </p:nvSpPr>
        <p:spPr>
          <a:xfrm>
            <a:off x="733671" y="3943034"/>
            <a:ext cx="9837913" cy="2034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States: &lt;</a:t>
            </a:r>
            <a:r>
              <a:rPr lang="en-US" sz="2000" dirty="0"/>
              <a:t>Location, Arm angle, Hand angle&gt;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Actions: </a:t>
            </a:r>
            <a:r>
              <a:rPr lang="en-US" sz="2000" dirty="0"/>
              <a:t>increase Arm angle, decrease Arm angle,</a:t>
            </a:r>
          </a:p>
          <a:p>
            <a:pPr lvl="2"/>
            <a:r>
              <a:rPr lang="en-US" sz="2000" dirty="0"/>
              <a:t>       increase Hand angle, decrease Hand angle.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Reward model: </a:t>
            </a:r>
            <a:r>
              <a:rPr lang="en-US" sz="2000" dirty="0"/>
              <a:t>+1 if robot moves right, -1 if robot moves left.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Transition model: </a:t>
            </a:r>
            <a:r>
              <a:rPr lang="en-US" sz="2000" dirty="0"/>
              <a:t>model of box movement caused by arm movements.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2B6919-C498-4F22-A2F4-09BE640F7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6617" y="1519038"/>
            <a:ext cx="4504203" cy="2209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F9884-2A1D-4B3C-9D5F-728181980355}"/>
              </a:ext>
            </a:extLst>
          </p:cNvPr>
          <p:cNvSpPr txBox="1"/>
          <p:nvPr/>
        </p:nvSpPr>
        <p:spPr>
          <a:xfrm>
            <a:off x="6664201" y="183644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Arm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401A53-7479-45F0-8E52-097892FAB0D1}"/>
              </a:ext>
            </a:extLst>
          </p:cNvPr>
          <p:cNvSpPr txBox="1"/>
          <p:nvPr/>
        </p:nvSpPr>
        <p:spPr>
          <a:xfrm>
            <a:off x="7414531" y="2446686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Hand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E4E5DE-AA93-409E-8186-53125A78D1AD}"/>
              </a:ext>
            </a:extLst>
          </p:cNvPr>
          <p:cNvCxnSpPr/>
          <p:nvPr/>
        </p:nvCxnSpPr>
        <p:spPr>
          <a:xfrm flipH="1">
            <a:off x="6481823" y="2097363"/>
            <a:ext cx="277792" cy="36425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E1D369-0E33-4F4B-8263-C7E8ED364F02}"/>
              </a:ext>
            </a:extLst>
          </p:cNvPr>
          <p:cNvCxnSpPr>
            <a:cxnSpLocks/>
          </p:cNvCxnSpPr>
          <p:nvPr/>
        </p:nvCxnSpPr>
        <p:spPr>
          <a:xfrm flipH="1">
            <a:off x="7080830" y="2754463"/>
            <a:ext cx="407990" cy="21367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35E1FFDD-649D-4A44-B39F-0FCBDEC7D88C}"/>
              </a:ext>
            </a:extLst>
          </p:cNvPr>
          <p:cNvSpPr/>
          <p:nvPr/>
        </p:nvSpPr>
        <p:spPr>
          <a:xfrm rot="12116812">
            <a:off x="6862869" y="2554811"/>
            <a:ext cx="435921" cy="378393"/>
          </a:xfrm>
          <a:prstGeom prst="arc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EA624BB-6A7C-4646-9529-F52A314B16FE}"/>
              </a:ext>
            </a:extLst>
          </p:cNvPr>
          <p:cNvSpPr/>
          <p:nvPr/>
        </p:nvSpPr>
        <p:spPr>
          <a:xfrm rot="7031080">
            <a:off x="6025296" y="2334305"/>
            <a:ext cx="398437" cy="305506"/>
          </a:xfrm>
          <a:prstGeom prst="arc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9FE0F9-89D2-43CE-B7F7-165EC2D31084}"/>
              </a:ext>
            </a:extLst>
          </p:cNvPr>
          <p:cNvSpPr/>
          <p:nvPr/>
        </p:nvSpPr>
        <p:spPr>
          <a:xfrm>
            <a:off x="4823922" y="3254694"/>
            <a:ext cx="93307" cy="949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C71B9-B57B-482E-A8EB-229AF3500CCB}"/>
              </a:ext>
            </a:extLst>
          </p:cNvPr>
          <p:cNvSpPr txBox="1"/>
          <p:nvPr/>
        </p:nvSpPr>
        <p:spPr>
          <a:xfrm>
            <a:off x="3679317" y="2179281"/>
            <a:ext cx="93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1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27FE77-2E58-4690-9DA0-C373B32DD5E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45951" y="2503072"/>
            <a:ext cx="691635" cy="7655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0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21" y="417919"/>
            <a:ext cx="4231004" cy="209231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200" dirty="0"/>
              <a:t>The</a:t>
            </a:r>
            <a:br>
              <a:rPr lang="en-US" sz="3200" dirty="0"/>
            </a:br>
            <a:r>
              <a:rPr lang="en-US" sz="3200" dirty="0"/>
              <a:t>Reinforcement Learning</a:t>
            </a:r>
            <a:br>
              <a:rPr lang="en-US" sz="3200" dirty="0"/>
            </a:br>
            <a:r>
              <a:rPr lang="en-US" sz="3200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/>
              <p:nvPr/>
            </p:nvSpPr>
            <p:spPr>
              <a:xfrm>
                <a:off x="1533548" y="3181285"/>
                <a:ext cx="8731822" cy="3277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must learn to act to maximize expected rewards.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knows the current state </a:t>
                </a:r>
                <a:r>
                  <a:rPr lang="en-US" sz="2300" i="1" dirty="0"/>
                  <a:t>s</a:t>
                </a:r>
                <a:r>
                  <a:rPr lang="en-US" sz="2300" dirty="0"/>
                  <a:t>, takes an action </a:t>
                </a:r>
                <a:r>
                  <a:rPr lang="en-US" sz="2300" b="1" i="1" dirty="0"/>
                  <a:t>a</a:t>
                </a:r>
                <a:r>
                  <a:rPr lang="en-US" sz="2300" i="1" dirty="0"/>
                  <a:t>,</a:t>
                </a:r>
                <a:r>
                  <a:rPr lang="en-US" sz="2300" dirty="0"/>
                  <a:t> receives a reward</a:t>
                </a:r>
                <a:r>
                  <a:rPr lang="en-US" sz="2300" i="1" dirty="0"/>
                  <a:t> </a:t>
                </a:r>
                <a:r>
                  <a:rPr lang="en-US" sz="2300" b="1" i="1" dirty="0"/>
                  <a:t>r</a:t>
                </a:r>
                <a:r>
                  <a:rPr lang="en-US" sz="2300" i="1" dirty="0"/>
                  <a:t> </a:t>
                </a:r>
                <a:r>
                  <a:rPr lang="en-US" sz="2300" dirty="0"/>
                  <a:t>and observes the next state </a:t>
                </a:r>
                <a:r>
                  <a:rPr lang="en-US" sz="2300" b="1" i="1" dirty="0"/>
                  <a:t>s’.</a:t>
                </a:r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b="1" i="1" dirty="0"/>
              </a:p>
              <a:p>
                <a:r>
                  <a:rPr lang="en-US" sz="2300" b="1" i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300" b="1" i="1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endParaRPr lang="en-US" sz="2300" i="1" dirty="0"/>
              </a:p>
              <a:p>
                <a:pPr marL="514350" indent="-514350">
                  <a:buFont typeface="Arial" panose="020B0604020202020204" pitchFamily="34" charset="0"/>
                  <a:buChar char="•"/>
                </a:pPr>
                <a:r>
                  <a:rPr lang="en-US" sz="2300" dirty="0"/>
                  <a:t>Agent has </a:t>
                </a:r>
                <a:r>
                  <a:rPr lang="en-US" sz="2300" b="1" dirty="0"/>
                  <a:t>no access</a:t>
                </a:r>
                <a:r>
                  <a:rPr lang="en-US" sz="2300" dirty="0"/>
                  <a:t> to the reward model </a:t>
                </a:r>
                <a:r>
                  <a:rPr lang="en-US" sz="2300" b="1" i="1" dirty="0"/>
                  <a:t>r(s,a,s’)</a:t>
                </a:r>
                <a:r>
                  <a:rPr lang="en-US" sz="2300" dirty="0"/>
                  <a:t> or the transition model </a:t>
                </a:r>
                <a:r>
                  <a:rPr lang="en-US" sz="2300" b="1" i="1" dirty="0"/>
                  <a:t>T(s,a,s’).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FCC680-90E6-4C10-A1D3-3A5FE0139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548" y="3181285"/>
                <a:ext cx="8731822" cy="3277820"/>
              </a:xfrm>
              <a:prstGeom prst="rect">
                <a:avLst/>
              </a:prstGeom>
              <a:blipFill>
                <a:blip r:embed="rId2"/>
                <a:stretch>
                  <a:fillRect l="-838" t="-1487" r="-1327" b="-3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BA1B936-0378-4482-A5C2-0566CCFABC5E}"/>
              </a:ext>
            </a:extLst>
          </p:cNvPr>
          <p:cNvGrpSpPr/>
          <p:nvPr/>
        </p:nvGrpSpPr>
        <p:grpSpPr>
          <a:xfrm>
            <a:off x="5100987" y="490553"/>
            <a:ext cx="6362861" cy="2310202"/>
            <a:chOff x="2147848" y="1447800"/>
            <a:chExt cx="7729352" cy="2819400"/>
          </a:xfrm>
        </p:grpSpPr>
        <p:sp>
          <p:nvSpPr>
            <p:cNvPr id="6" name="U-Turn Arrow 11">
              <a:extLst>
                <a:ext uri="{FF2B5EF4-FFF2-40B4-BE49-F238E27FC236}">
                  <a16:creationId xmlns:a16="http://schemas.microsoft.com/office/drawing/2014/main" id="{CAE5199C-9A42-4A58-97E2-E6BC68A851B0}"/>
                </a:ext>
              </a:extLst>
            </p:cNvPr>
            <p:cNvSpPr/>
            <p:nvPr/>
          </p:nvSpPr>
          <p:spPr>
            <a:xfrm rot="16200000">
              <a:off x="3429000" y="1828801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9283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7" name="U-Turn Arrow 10">
              <a:extLst>
                <a:ext uri="{FF2B5EF4-FFF2-40B4-BE49-F238E27FC236}">
                  <a16:creationId xmlns:a16="http://schemas.microsoft.com/office/drawing/2014/main" id="{970F8631-263E-4C37-88CE-BB657CF634E3}"/>
                </a:ext>
              </a:extLst>
            </p:cNvPr>
            <p:cNvSpPr/>
            <p:nvPr/>
          </p:nvSpPr>
          <p:spPr>
            <a:xfrm rot="5400000">
              <a:off x="6248400" y="2057400"/>
              <a:ext cx="2209800" cy="1752600"/>
            </a:xfrm>
            <a:prstGeom prst="uturnArrow">
              <a:avLst>
                <a:gd name="adj1" fmla="val 12068"/>
                <a:gd name="adj2" fmla="val 18757"/>
                <a:gd name="adj3" fmla="val 25000"/>
                <a:gd name="adj4" fmla="val 43750"/>
                <a:gd name="adj5" fmla="val 64298"/>
              </a:avLst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E30D2F7F-BF65-4164-8EAD-178E65AC308B}"/>
                </a:ext>
              </a:extLst>
            </p:cNvPr>
            <p:cNvSpPr/>
            <p:nvPr/>
          </p:nvSpPr>
          <p:spPr>
            <a:xfrm>
              <a:off x="4953000" y="3124200"/>
              <a:ext cx="2133600" cy="1143000"/>
            </a:xfrm>
            <a:prstGeom prst="roundRect">
              <a:avLst>
                <a:gd name="adj" fmla="val 40599"/>
              </a:avLst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Environment</a:t>
              </a:r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82D0EA9C-4B2F-4B98-89D1-D16E518BF9EF}"/>
                </a:ext>
              </a:extLst>
            </p:cNvPr>
            <p:cNvSpPr/>
            <p:nvPr/>
          </p:nvSpPr>
          <p:spPr>
            <a:xfrm>
              <a:off x="4953000" y="1447800"/>
              <a:ext cx="2133600" cy="1066800"/>
            </a:xfrm>
            <a:prstGeom prst="trapezoid">
              <a:avLst>
                <a:gd name="adj" fmla="val 58183"/>
              </a:avLst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600" dirty="0">
                <a:solidFill>
                  <a:schemeClr val="tx1"/>
                </a:solidFill>
                <a:latin typeface="Calibri"/>
                <a:cs typeface="Calibri"/>
              </a:endParaRP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alibri"/>
                  <a:cs typeface="Calibri"/>
                </a:rPr>
                <a:t>Agent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0CDD4-E47D-4C76-B94C-165E23781897}"/>
                </a:ext>
              </a:extLst>
            </p:cNvPr>
            <p:cNvSpPr txBox="1"/>
            <p:nvPr/>
          </p:nvSpPr>
          <p:spPr>
            <a:xfrm>
              <a:off x="8277000" y="2635901"/>
              <a:ext cx="1600200" cy="488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Actions: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649B6E-092A-403B-8578-4569E99CAEAF}"/>
                </a:ext>
              </a:extLst>
            </p:cNvPr>
            <p:cNvSpPr txBox="1"/>
            <p:nvPr/>
          </p:nvSpPr>
          <p:spPr>
            <a:xfrm>
              <a:off x="2147848" y="2293203"/>
              <a:ext cx="1600200" cy="86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State: s’</a:t>
              </a:r>
            </a:p>
            <a:p>
              <a:pPr algn="ctr"/>
              <a:r>
                <a:rPr lang="en-US" sz="2000" dirty="0">
                  <a:latin typeface="Calibri"/>
                  <a:cs typeface="Calibri"/>
                </a:rPr>
                <a:t>Reward: 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5159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111" y="326571"/>
            <a:ext cx="8701775" cy="90072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/>
              <a:t>Reinforcement Learning Algorithms Based on the Markov Decision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877742" y="1633372"/>
            <a:ext cx="10436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With MDPs, the reward and transition models together are simply called </a:t>
            </a:r>
            <a:r>
              <a:rPr lang="en-US" sz="2800" b="1" dirty="0"/>
              <a:t>the model.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Reinforcement learning algorithms can be classified by whether the agent has a model the environment.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Algorithms with </a:t>
            </a:r>
            <a:r>
              <a:rPr lang="en-US" sz="2400" b="1" dirty="0"/>
              <a:t>Distribution Models</a:t>
            </a:r>
          </a:p>
          <a:p>
            <a:pPr lvl="1"/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/>
              <a:t>Model-free</a:t>
            </a:r>
            <a:r>
              <a:rPr lang="en-US" sz="2400" dirty="0"/>
              <a:t> Algorithms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Algorithms with </a:t>
            </a:r>
            <a:r>
              <a:rPr lang="en-US" sz="2400" b="1" dirty="0"/>
              <a:t>Sample-based Models</a:t>
            </a:r>
            <a:endParaRPr 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7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F65A-AF18-4CE6-845A-DA5FA3A2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112" y="271105"/>
            <a:ext cx="8701775" cy="5269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/>
              <a:t>Algorithms with Distribution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3D919-221E-4D00-B650-AD2BE7B29895}"/>
              </a:ext>
            </a:extLst>
          </p:cNvPr>
          <p:cNvSpPr txBox="1"/>
          <p:nvPr/>
        </p:nvSpPr>
        <p:spPr>
          <a:xfrm>
            <a:off x="670580" y="1105287"/>
            <a:ext cx="105821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Probability distributions are known for both the reward and transition models.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prstClr val="white"/>
                </a:solidFill>
              </a:rPr>
              <a:t>Value iteration algorithms </a:t>
            </a:r>
            <a:r>
              <a:rPr lang="en-US" sz="2800" dirty="0">
                <a:solidFill>
                  <a:prstClr val="white"/>
                </a:solidFill>
              </a:rPr>
              <a:t>build a value function using dynamic programming.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prstClr val="white"/>
                </a:solidFill>
              </a:rPr>
              <a:t>Policy iteration algorithms: </a:t>
            </a:r>
            <a:r>
              <a:rPr lang="en-US" sz="2800" dirty="0">
                <a:solidFill>
                  <a:prstClr val="white"/>
                </a:solidFill>
              </a:rPr>
              <a:t>build a policy directly by using dynamic programming.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>
              <a:solidFill>
                <a:prstClr val="white"/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white"/>
                </a:solidFill>
              </a:rPr>
              <a:t>See my presentation slides from 2/26/2020 entitled </a:t>
            </a:r>
            <a:r>
              <a:rPr lang="en-US" sz="2800" b="1" dirty="0">
                <a:solidFill>
                  <a:prstClr val="white"/>
                </a:solidFill>
              </a:rPr>
              <a:t>“Model-based Reinforcement Learning”</a:t>
            </a:r>
            <a:r>
              <a:rPr lang="en-US" sz="2800" dirty="0">
                <a:solidFill>
                  <a:prstClr val="white"/>
                </a:solidFill>
              </a:rPr>
              <a:t> at: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800" dirty="0">
              <a:solidFill>
                <a:prstClr val="white"/>
              </a:solidFill>
            </a:endParaRPr>
          </a:p>
          <a:p>
            <a:pPr lvl="1"/>
            <a:r>
              <a:rPr lang="en-US" sz="1600" dirty="0">
                <a:solidFill>
                  <a:prstClr val="white"/>
                </a:solidFill>
              </a:rPr>
              <a:t>https://github.com/MetrowestBostonDevelopersMLGroup/MeetingPresentations/tree/master/2020</a:t>
            </a:r>
          </a:p>
        </p:txBody>
      </p:sp>
    </p:spTree>
    <p:extLst>
      <p:ext uri="{BB962C8B-B14F-4D97-AF65-F5344CB8AC3E}">
        <p14:creationId xmlns:p14="http://schemas.microsoft.com/office/powerpoint/2010/main" val="769213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V^*(s) = \max_a Q^*(s,a)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926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OliveGreen}{Q^*(s,a) = \sum_{s'} T(s,a,s') \left[ R(s,a,s') + \gamma V^*(s') \right]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31"/>
  <p:tag name="PICTUREFILESIZE" val="432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lue}{Q(s,a) \leftarrow (1-\alpha) Q(s,a) + (\alpha) \left[ r + \gamma \max_{a'}Q(s',a')\right] 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491"/>
  <p:tag name="PICTUREFILESIZE" val="45161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eriod"/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10919</TotalTime>
  <Words>4106</Words>
  <Application>Microsoft Office PowerPoint</Application>
  <PresentationFormat>Widescreen</PresentationFormat>
  <Paragraphs>512</Paragraphs>
  <Slides>51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Cambria Math</vt:lpstr>
      <vt:lpstr>Century Gothic</vt:lpstr>
      <vt:lpstr>Courier New</vt:lpstr>
      <vt:lpstr>Wingdings</vt:lpstr>
      <vt:lpstr>Wingdings 3</vt:lpstr>
      <vt:lpstr>Slice</vt:lpstr>
      <vt:lpstr>Introduction To Q-learning</vt:lpstr>
      <vt:lpstr>References</vt:lpstr>
      <vt:lpstr>3 Types of Machine Learning</vt:lpstr>
      <vt:lpstr>The Markov Decision Process</vt:lpstr>
      <vt:lpstr>Markov decision processes</vt:lpstr>
      <vt:lpstr>Application: Crawler robot</vt:lpstr>
      <vt:lpstr>The Reinforcement Learning Problem</vt:lpstr>
      <vt:lpstr>Reinforcement Learning Algorithms Based on the Markov Decision Process</vt:lpstr>
      <vt:lpstr>Algorithms with Distribution Models</vt:lpstr>
      <vt:lpstr>Model-Free RL Algorithms</vt:lpstr>
      <vt:lpstr>Algorithms with Sample-Based Models</vt:lpstr>
      <vt:lpstr>Model-Based RL pros and Cons</vt:lpstr>
      <vt:lpstr>Model-Free RL pros and Cons</vt:lpstr>
      <vt:lpstr>Model-Free  Sample-Based Models Distribution models</vt:lpstr>
      <vt:lpstr>Q-Learning</vt:lpstr>
      <vt:lpstr>Example: GRID World</vt:lpstr>
      <vt:lpstr>Example: Grid World</vt:lpstr>
      <vt:lpstr>Q-Learning Example: gridworld</vt:lpstr>
      <vt:lpstr>RL is like A game against Nature</vt:lpstr>
      <vt:lpstr>Quantities to optimize</vt:lpstr>
      <vt:lpstr>The Bellman Equations</vt:lpstr>
      <vt:lpstr>The Bellman VALUE Equations</vt:lpstr>
      <vt:lpstr>Bellman Optimality Equation for V^∗</vt:lpstr>
      <vt:lpstr>Bellman Optimality Equation for Q^∗</vt:lpstr>
      <vt:lpstr>The Bellman Equations</vt:lpstr>
      <vt:lpstr>The optimal Value utility Equation V*</vt:lpstr>
      <vt:lpstr>The optimal Value utility Equation Q*</vt:lpstr>
      <vt:lpstr>Q-Learning Update Rule (1)</vt:lpstr>
      <vt:lpstr>Q-Learning update rule (2)</vt:lpstr>
      <vt:lpstr>Q-Learning update rule: An Alternate Interpretation</vt:lpstr>
      <vt:lpstr>Q-Learning algorithm</vt:lpstr>
      <vt:lpstr>The Q-Learning Algorithm Converges on the True q-value</vt:lpstr>
      <vt:lpstr>choosing an action: exploration vs exploitation</vt:lpstr>
      <vt:lpstr>ϵ-Greedy Method</vt:lpstr>
      <vt:lpstr>Q-Learning Example: gridworld</vt:lpstr>
      <vt:lpstr>Q-Learning Example: gridworld</vt:lpstr>
      <vt:lpstr>Q-Learning Example: gridworld</vt:lpstr>
      <vt:lpstr>Q-Learning Example: gridworld</vt:lpstr>
      <vt:lpstr>Q-Learning Example: gridworld</vt:lpstr>
      <vt:lpstr>Q-Learning Example: gridworld</vt:lpstr>
      <vt:lpstr>Q-Learning Example: gridworld</vt:lpstr>
      <vt:lpstr>Q-Learning Example: gridworld</vt:lpstr>
      <vt:lpstr>Q-Learning Example: gridworld</vt:lpstr>
      <vt:lpstr>Q-Learning Example: gridworld</vt:lpstr>
      <vt:lpstr>Introduction To Q-learning</vt:lpstr>
      <vt:lpstr>Extra SLides</vt:lpstr>
      <vt:lpstr>Q-Learning Example: gridworld</vt:lpstr>
      <vt:lpstr>Q-Learning Example: Crawler Robot</vt:lpstr>
      <vt:lpstr>Q-Learning Example: discount effect</vt:lpstr>
      <vt:lpstr>References</vt:lpstr>
      <vt:lpstr>UC Berkeley CS188 is a great resource!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Q-Learning</dc:title>
  <dc:creator>Scott O'Hara</dc:creator>
  <cp:lastModifiedBy>Scott O'Hara</cp:lastModifiedBy>
  <cp:revision>229</cp:revision>
  <dcterms:created xsi:type="dcterms:W3CDTF">2020-01-18T18:53:31Z</dcterms:created>
  <dcterms:modified xsi:type="dcterms:W3CDTF">2020-08-21T20:52:58Z</dcterms:modified>
</cp:coreProperties>
</file>