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44" r:id="rId2"/>
    <p:sldId id="268" r:id="rId3"/>
    <p:sldId id="1065" r:id="rId4"/>
    <p:sldId id="1026" r:id="rId5"/>
    <p:sldId id="1018" r:id="rId6"/>
    <p:sldId id="347" r:id="rId7"/>
    <p:sldId id="345" r:id="rId8"/>
    <p:sldId id="283" r:id="rId9"/>
    <p:sldId id="281" r:id="rId10"/>
    <p:sldId id="1068" r:id="rId11"/>
    <p:sldId id="1069" r:id="rId12"/>
    <p:sldId id="1070" r:id="rId13"/>
    <p:sldId id="1071" r:id="rId14"/>
    <p:sldId id="1072" r:id="rId15"/>
    <p:sldId id="1073" r:id="rId16"/>
    <p:sldId id="1074" r:id="rId17"/>
    <p:sldId id="1075" r:id="rId18"/>
    <p:sldId id="1076" r:id="rId19"/>
    <p:sldId id="1077" r:id="rId20"/>
    <p:sldId id="1078" r:id="rId21"/>
    <p:sldId id="10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O'Hara" initials="SO" lastIdx="1" clrIdx="0">
    <p:extLst>
      <p:ext uri="{19B8F6BF-5375-455C-9EA6-DF929625EA0E}">
        <p15:presenceInfo xmlns:p15="http://schemas.microsoft.com/office/powerpoint/2012/main" userId="4af207364510c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711" autoAdjust="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8:01.74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0 101,'0'-1,"1"0,-1 0,1 0,-1 0,1 0,-1 0,1 0,0 1,0-1,-1 0,1 0,0 1,0-1,0 0,0 1,0-1,0 1,0-1,0 1,0-1,0 1,0 0,0-1,2 1,31-7,-30 6,68-7,1 4,98 6,-44 1,-53-4,-34-1,0 1,-1 3,1 1,-1 1,61 16,-64-9,0-2,1-2,56 4,111-7,-163-5,94 3,120-5,-238 0,-1 0,0-1,0 0,30-14,-30 11,0 1,1 1,0 0,23-3,159-24,-130 18,1 4,108-4,-8 13,141 5,-151 12,71 2,-187-16,81 15,-44-5,-64-10,103 14,135 0,2552-18,-2775 4,0 1,39 9,-36-5,58 4,602-10,-337-3,477 2,-807 2,1 1,-1 1,0 2,41 13,-40-10,2-1,-1-2,43 4,364-8,-203-5,-173 3,14 1,134-15,259-41,-274 25,-127 16,82-4,47 1,102-2,-220 19,-17-1,0 2,-1 2,1 4,86 19,-106-16,0-3,1-1,-1-3,56-1,29 2,-21 12,-71-10,56 5,-63-9,-1 1,1 1,-1 2,35 12,0 0,-8-4,1-3,0-1,0-3,65-1,-89-4,-1 1,46 11,1-1,-44-6,-5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0 233,'3726'0,"-3685"2,73 13,-70-7,55 1,665-7,-369-4,1682 2,-2056 1,1 1,-1 1,22 7,-18-5,47 5,479-6,-284-7,-231 1,0-2,0-1,-1-2,38-13,38-6,-64 14,66-24,-83 24,0 2,1 1,0 1,1 2,54-4,96-5,-39 1,380 10,-270 7,1185-3,-1407 2,1 1,36 8,45 5,323-13,-225-6,-154 7,-1 1,81 20,59 5,-78-27,-81-4,0 1,0 2,46 9,-7 1,1-4,0-3,121-7,-56-1,-29 4,122-3,-208-2,-1-1,0-1,0-1,49-21,-39 14,53-13,13 2,-51 11,0 2,1 3,99-6,939 17,-886-17,-39 1,-19 13,52-3,-100-12,-71 11,46-5,-42 8,1 2,-1 1,44 7,-63-6,0 1,-1 0,1 1,-1 0,0 1,0 0,0 1,-1 0,0 1,0 0,16 15,-9-3,28 39,15 17,-55-72,-1 1,1-1,0 0,0 0,0-1,0 1,1-1,-1 0,0-1,1 1,0-1,7 0,75 3,-60-3,35-1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35.08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2471 1,'3'5,"1"-1,-1 1,0 1,0-1,-1 0,0 1,0-1,0 1,0-1,-1 1,0 0,1 7,-1-3,-1 0,1 1,-1-1,-1 0,0 1,-3 10,3-17,0-1,-1 1,1 0,-1-1,0 1,0-1,0 1,0-1,-1 0,1 0,-1 0,0 0,0-1,0 1,0-1,0 1,0-1,-1 0,1-1,-8 4,-4-1,0 0,0-1,0 0,-19 0,-23 4,30-1,0 1,1 1,0 2,0 1,1 0,1 2,-28 19,39-24,-1-1,1 0,-2-1,1 0,-1-1,0-1,0 0,0-1,-23 1,-16-1,-75-7,36 0,-971 3,546 2,489-1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0 248,'3964'0,"-3921"2,79 15,-75-9,57 2,709-8,-393-5,1790 3,-2187 1,0 2,-1 0,24 7,-19-4,49 5,510-8,-302-6,-245 1,-1-2,0-2,-1-1,41-14,40-7,-68 16,70-27,-88 27,1 1,-1 1,1 2,1 1,58-4,101-5,-40 2,402 10,-285 7,1259-3,-1495 2,-1 1,40 9,47 5,344-14,-239-6,-165 7,-1 2,87 20,63 6,-84-29,-85-4,-1 1,1 3,47 8,-6 2,1-4,0-4,129-8,-60 0,-31 5,131-5,-223-1,0-1,0-2,-1 0,52-23,-40 15,55-14,15 3,-55 11,1 2,0 3,106-5,998 17,-941-18,-44 1,-18 13,55-2,-107-12,-75 10,48-4,-43 8,-1 1,1 2,45 8,-66-7,-1 1,1 1,-1 0,0 0,0 1,-1 1,0 0,1 1,-2 0,1 0,16 17,-8-4,29 42,16 17,-60-75,1 0,0-1,0 0,1 0,-1 0,1-1,-1 1,1-1,0-1,0 1,0-1,8 1,80 2,-64-4,37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3:22:37.07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0 224,'3581'0,"-3542"2,71 13,-68-8,53 2,639-7,-354-4,1615 2,-1974 1,0 1,-1 1,22 6,-18-4,45 5,460-7,-272-5,-223 0,1-2,-1-1,0-2,37-11,35-8,-61 15,64-24,-80 24,0 1,0 1,1 2,0 1,54-4,90-5,-36 2,364 10,-258 5,1137-2,-1351 2,1 1,34 8,44 4,309-12,-214-5,-150 5,0 2,78 18,56 7,-75-28,-77-3,0 2,-1 1,45 8,-7 2,1-4,0-4,116-6,-54-1,-27 5,117-5,-200 0,-1-2,0-1,0-1,47-19,-38 12,52-12,12 2,-49 10,0 3,1 2,95-5,902 16,-850-16,-39 0,-17 13,49-3,-96-11,-68 9,44-3,-40 8,1 0,-1 2,42 7,-61-6,0 1,0 0,1 1,-2 0,1 0,-1 1,1 1,-1 0,-1 0,1 1,15 14,-8-2,26 36,14 17,-52-69,-1 1,1-1,-1 0,1-1,0 1,0-1,0 0,0 0,1-1,-1 1,0-1,8 0,72 3,-58-4,34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home.html" TargetMode="External"/><Relationship Id="rId2" Type="http://schemas.openxmlformats.org/officeDocument/2006/relationships/hyperlink" Target="https://www.coursera.org/learn/sample-based-learning-metho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scrafters.berkeley.edu/~cs188/sp2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48021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Temporal Difference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6/24/2020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7511" y="1181326"/>
            <a:ext cx="6878639" cy="49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utility starting in s and acting optimally thereafter.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800" b="0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when taking action a from state s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policy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π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</a:rPr>
              <a:t>(a|s)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</a:t>
            </a:r>
            <a:r>
              <a:rPr lang="en-US" sz="2800" kern="0" dirty="0">
                <a:latin typeface="Calibri" pitchFamily="34" charset="0"/>
              </a:rPr>
              <a:t>probability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action a from state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808" y="383343"/>
            <a:ext cx="5394384" cy="797983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to optimize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CE9B37-BF43-4B2F-BBFB-13D15E1FF5A4}"/>
              </a:ext>
            </a:extLst>
          </p:cNvPr>
          <p:cNvSpPr txBox="1"/>
          <p:nvPr/>
        </p:nvSpPr>
        <p:spPr>
          <a:xfrm>
            <a:off x="8543417" y="6500284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</p:spTree>
    <p:extLst>
      <p:ext uri="{BB962C8B-B14F-4D97-AF65-F5344CB8AC3E}">
        <p14:creationId xmlns:p14="http://schemas.microsoft.com/office/powerpoint/2010/main" val="56928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1536098" y="400576"/>
            <a:ext cx="900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Computing the State-Value Function </a:t>
            </a:r>
            <a:r>
              <a:rPr lang="en-US" sz="3600" b="1" dirty="0">
                <a:latin typeface="+mj-lt"/>
              </a:rPr>
              <a:t>V </a:t>
            </a:r>
            <a:r>
              <a:rPr lang="en-US" sz="3600" dirty="0">
                <a:latin typeface="+mj-lt"/>
              </a:rPr>
              <a:t>from An Episode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AFA24-1F29-4913-ACEF-31FB120B232B}"/>
              </a:ext>
            </a:extLst>
          </p:cNvPr>
          <p:cNvGrpSpPr/>
          <p:nvPr/>
        </p:nvGrpSpPr>
        <p:grpSpPr>
          <a:xfrm>
            <a:off x="2425867" y="4017187"/>
            <a:ext cx="6952958" cy="1537679"/>
            <a:chOff x="2074276" y="2008937"/>
            <a:chExt cx="6952958" cy="153767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0FB6D91-FAC9-4E47-8E47-3F24E571B820}"/>
                </a:ext>
              </a:extLst>
            </p:cNvPr>
            <p:cNvGrpSpPr/>
            <p:nvPr/>
          </p:nvGrpSpPr>
          <p:grpSpPr>
            <a:xfrm>
              <a:off x="2074276" y="2099818"/>
              <a:ext cx="624170" cy="624170"/>
              <a:chOff x="5891087" y="2153480"/>
              <a:chExt cx="624170" cy="62417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142E411-D296-4F92-A35C-4E3FBFA51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FF495D9-F81D-4976-ABD5-9EFBCBF38E5A}"/>
                  </a:ext>
                </a:extLst>
              </p:cNvPr>
              <p:cNvSpPr txBox="1"/>
              <p:nvPr/>
            </p:nvSpPr>
            <p:spPr>
              <a:xfrm>
                <a:off x="6017416" y="2266304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6D1D76-39FC-4E01-9200-7DEDCEBB9E0D}"/>
                </a:ext>
              </a:extLst>
            </p:cNvPr>
            <p:cNvGrpSpPr/>
            <p:nvPr/>
          </p:nvGrpSpPr>
          <p:grpSpPr>
            <a:xfrm>
              <a:off x="3162111" y="2099818"/>
              <a:ext cx="624170" cy="759155"/>
              <a:chOff x="5891087" y="2153480"/>
              <a:chExt cx="624170" cy="75915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888952A-9D48-4C1C-98CE-6932E2BA3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E3D0D3-ADE4-4D40-8CD7-6ADC0A50BFB5}"/>
                  </a:ext>
                </a:extLst>
              </p:cNvPr>
              <p:cNvSpPr txBox="1"/>
              <p:nvPr/>
            </p:nvSpPr>
            <p:spPr>
              <a:xfrm>
                <a:off x="6037880" y="2266304"/>
                <a:ext cx="385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endParaRPr lang="en-US" dirty="0"/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E3F324D-E310-49D1-ABEF-30AA65A892E7}"/>
                </a:ext>
              </a:extLst>
            </p:cNvPr>
            <p:cNvCxnSpPr>
              <a:cxnSpLocks/>
            </p:cNvCxnSpPr>
            <p:nvPr/>
          </p:nvCxnSpPr>
          <p:spPr>
            <a:xfrm>
              <a:off x="2698448" y="2411903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1B9EF02-9BD9-496E-B11F-0B4E29E94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6232" y="2112753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620E120-6F18-45FE-ACC0-F3002E3CEA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2569" y="2424838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AEFB98D-103B-4D9B-961A-33EAE281D396}"/>
                </a:ext>
              </a:extLst>
            </p:cNvPr>
            <p:cNvCxnSpPr>
              <a:cxnSpLocks/>
            </p:cNvCxnSpPr>
            <p:nvPr/>
          </p:nvCxnSpPr>
          <p:spPr>
            <a:xfrm>
              <a:off x="4856573" y="2411903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709AE3B-914B-4B6D-94B8-35E8F4FB5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1675" y="2101597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D5DFE97-2C75-45EA-9C7D-A8C071780F1B}"/>
                </a:ext>
              </a:extLst>
            </p:cNvPr>
            <p:cNvCxnSpPr>
              <a:cxnSpLocks/>
            </p:cNvCxnSpPr>
            <p:nvPr/>
          </p:nvCxnSpPr>
          <p:spPr>
            <a:xfrm>
              <a:off x="6808012" y="2413682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A61E4E-80A7-43FE-9767-DEE0F5F43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508" y="2101195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BC605D4-5251-46E6-9AF1-7FCDB05BE8F5}"/>
                </a:ext>
              </a:extLst>
            </p:cNvPr>
            <p:cNvCxnSpPr>
              <a:cxnSpLocks/>
            </p:cNvCxnSpPr>
            <p:nvPr/>
          </p:nvCxnSpPr>
          <p:spPr>
            <a:xfrm>
              <a:off x="7895845" y="241328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818879-0DE2-406B-B88A-2D5708251E81}"/>
                </a:ext>
              </a:extLst>
            </p:cNvPr>
            <p:cNvSpPr txBox="1"/>
            <p:nvPr/>
          </p:nvSpPr>
          <p:spPr>
            <a:xfrm>
              <a:off x="5702471" y="2008937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43C0B97-4C58-437C-8F21-4B3F2D162ECF}"/>
                </a:ext>
              </a:extLst>
            </p:cNvPr>
            <p:cNvSpPr txBox="1"/>
            <p:nvPr/>
          </p:nvSpPr>
          <p:spPr>
            <a:xfrm>
              <a:off x="4383792" y="2212641"/>
              <a:ext cx="385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3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0A37339-E7E2-439F-B426-D31AF1F82D61}"/>
                </a:ext>
              </a:extLst>
            </p:cNvPr>
            <p:cNvSpPr txBox="1"/>
            <p:nvPr/>
          </p:nvSpPr>
          <p:spPr>
            <a:xfrm>
              <a:off x="7362366" y="2212641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T-1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5B8875D-8307-424D-84A2-AEDBDA3A90BB}"/>
                </a:ext>
              </a:extLst>
            </p:cNvPr>
            <p:cNvSpPr txBox="1"/>
            <p:nvPr/>
          </p:nvSpPr>
          <p:spPr>
            <a:xfrm>
              <a:off x="8489268" y="2212640"/>
              <a:ext cx="365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9C13863-BA1C-462C-B629-7C6754B817F9}"/>
                </a:ext>
              </a:extLst>
            </p:cNvPr>
            <p:cNvSpPr txBox="1"/>
            <p:nvPr/>
          </p:nvSpPr>
          <p:spPr>
            <a:xfrm>
              <a:off x="2074276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1</a:t>
              </a:r>
              <a:endParaRPr lang="en-US" sz="32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F409E6F-E09A-4901-B279-4B5289457536}"/>
                </a:ext>
              </a:extLst>
            </p:cNvPr>
            <p:cNvSpPr txBox="1"/>
            <p:nvPr/>
          </p:nvSpPr>
          <p:spPr>
            <a:xfrm>
              <a:off x="3161585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2</a:t>
              </a:r>
              <a:endParaRPr lang="en-US" sz="32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DFED713-3320-4E47-A2F0-2ABFC68578D1}"/>
                </a:ext>
              </a:extLst>
            </p:cNvPr>
            <p:cNvSpPr txBox="1"/>
            <p:nvPr/>
          </p:nvSpPr>
          <p:spPr>
            <a:xfrm>
              <a:off x="4239438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3</a:t>
              </a:r>
              <a:endParaRPr lang="en-US" sz="32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35DBE63-DA95-4E91-9734-C1F55673244E}"/>
                </a:ext>
              </a:extLst>
            </p:cNvPr>
            <p:cNvSpPr txBox="1"/>
            <p:nvPr/>
          </p:nvSpPr>
          <p:spPr>
            <a:xfrm>
              <a:off x="7362366" y="296184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T-1</a:t>
              </a:r>
              <a:endParaRPr lang="en-US" sz="3200" b="1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9BA2761-04FD-4F4C-A7EF-C9E42FA35D9C}"/>
                </a:ext>
              </a:extLst>
            </p:cNvPr>
            <p:cNvSpPr txBox="1"/>
            <p:nvPr/>
          </p:nvSpPr>
          <p:spPr>
            <a:xfrm>
              <a:off x="8382506" y="2961841"/>
              <a:ext cx="6447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T</a:t>
              </a:r>
              <a:endParaRPr lang="en-US" sz="3200" b="1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FF0845-BFD6-4426-94BC-E23F99F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6639" y="1906497"/>
            <a:ext cx="4121557" cy="16299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A72927-3308-434D-944D-BDA8B1CE99C7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88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1536098" y="400576"/>
            <a:ext cx="900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Computing the State-Value Function </a:t>
            </a:r>
            <a:r>
              <a:rPr lang="en-US" sz="3600" b="1" dirty="0">
                <a:latin typeface="+mj-lt"/>
              </a:rPr>
              <a:t>V </a:t>
            </a:r>
            <a:r>
              <a:rPr lang="en-US" sz="3600" dirty="0">
                <a:latin typeface="+mj-lt"/>
              </a:rPr>
              <a:t>from An Episode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AFA24-1F29-4913-ACEF-31FB120B232B}"/>
              </a:ext>
            </a:extLst>
          </p:cNvPr>
          <p:cNvGrpSpPr/>
          <p:nvPr/>
        </p:nvGrpSpPr>
        <p:grpSpPr>
          <a:xfrm>
            <a:off x="2532745" y="4109503"/>
            <a:ext cx="6952958" cy="1537679"/>
            <a:chOff x="2074276" y="2008937"/>
            <a:chExt cx="6952958" cy="153767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0FB6D91-FAC9-4E47-8E47-3F24E571B820}"/>
                </a:ext>
              </a:extLst>
            </p:cNvPr>
            <p:cNvGrpSpPr/>
            <p:nvPr/>
          </p:nvGrpSpPr>
          <p:grpSpPr>
            <a:xfrm>
              <a:off x="2074276" y="2099818"/>
              <a:ext cx="624170" cy="624170"/>
              <a:chOff x="5891087" y="2153480"/>
              <a:chExt cx="624170" cy="62417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142E411-D296-4F92-A35C-4E3FBFA51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FF495D9-F81D-4976-ABD5-9EFBCBF38E5A}"/>
                  </a:ext>
                </a:extLst>
              </p:cNvPr>
              <p:cNvSpPr txBox="1"/>
              <p:nvPr/>
            </p:nvSpPr>
            <p:spPr>
              <a:xfrm>
                <a:off x="6017416" y="2266304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6D1D76-39FC-4E01-9200-7DEDCEBB9E0D}"/>
                </a:ext>
              </a:extLst>
            </p:cNvPr>
            <p:cNvGrpSpPr/>
            <p:nvPr/>
          </p:nvGrpSpPr>
          <p:grpSpPr>
            <a:xfrm>
              <a:off x="3162111" y="2099818"/>
              <a:ext cx="624170" cy="759155"/>
              <a:chOff x="5891087" y="2153480"/>
              <a:chExt cx="624170" cy="75915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888952A-9D48-4C1C-98CE-6932E2BA3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E3D0D3-ADE4-4D40-8CD7-6ADC0A50BFB5}"/>
                  </a:ext>
                </a:extLst>
              </p:cNvPr>
              <p:cNvSpPr txBox="1"/>
              <p:nvPr/>
            </p:nvSpPr>
            <p:spPr>
              <a:xfrm>
                <a:off x="6037880" y="2266304"/>
                <a:ext cx="385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endParaRPr lang="en-US" dirty="0"/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E3F324D-E310-49D1-ABEF-30AA65A892E7}"/>
                </a:ext>
              </a:extLst>
            </p:cNvPr>
            <p:cNvCxnSpPr>
              <a:cxnSpLocks/>
            </p:cNvCxnSpPr>
            <p:nvPr/>
          </p:nvCxnSpPr>
          <p:spPr>
            <a:xfrm>
              <a:off x="2698448" y="2411903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1B9EF02-9BD9-496E-B11F-0B4E29E94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6232" y="2112753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620E120-6F18-45FE-ACC0-F3002E3CEA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2569" y="2424838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AEFB98D-103B-4D9B-961A-33EAE281D396}"/>
                </a:ext>
              </a:extLst>
            </p:cNvPr>
            <p:cNvCxnSpPr>
              <a:cxnSpLocks/>
            </p:cNvCxnSpPr>
            <p:nvPr/>
          </p:nvCxnSpPr>
          <p:spPr>
            <a:xfrm>
              <a:off x="4856573" y="2411903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709AE3B-914B-4B6D-94B8-35E8F4FB5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1675" y="2101597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D5DFE97-2C75-45EA-9C7D-A8C071780F1B}"/>
                </a:ext>
              </a:extLst>
            </p:cNvPr>
            <p:cNvCxnSpPr>
              <a:cxnSpLocks/>
            </p:cNvCxnSpPr>
            <p:nvPr/>
          </p:nvCxnSpPr>
          <p:spPr>
            <a:xfrm>
              <a:off x="6808012" y="2413682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A61E4E-80A7-43FE-9767-DEE0F5F43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508" y="2101195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BC605D4-5251-46E6-9AF1-7FCDB05BE8F5}"/>
                </a:ext>
              </a:extLst>
            </p:cNvPr>
            <p:cNvCxnSpPr>
              <a:cxnSpLocks/>
            </p:cNvCxnSpPr>
            <p:nvPr/>
          </p:nvCxnSpPr>
          <p:spPr>
            <a:xfrm>
              <a:off x="7895845" y="241328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818879-0DE2-406B-B88A-2D5708251E81}"/>
                </a:ext>
              </a:extLst>
            </p:cNvPr>
            <p:cNvSpPr txBox="1"/>
            <p:nvPr/>
          </p:nvSpPr>
          <p:spPr>
            <a:xfrm>
              <a:off x="5702471" y="2008937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43C0B97-4C58-437C-8F21-4B3F2D162ECF}"/>
                </a:ext>
              </a:extLst>
            </p:cNvPr>
            <p:cNvSpPr txBox="1"/>
            <p:nvPr/>
          </p:nvSpPr>
          <p:spPr>
            <a:xfrm>
              <a:off x="4383792" y="2212641"/>
              <a:ext cx="385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3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0A37339-E7E2-439F-B426-D31AF1F82D61}"/>
                </a:ext>
              </a:extLst>
            </p:cNvPr>
            <p:cNvSpPr txBox="1"/>
            <p:nvPr/>
          </p:nvSpPr>
          <p:spPr>
            <a:xfrm>
              <a:off x="7362366" y="2212641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T-1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5B8875D-8307-424D-84A2-AEDBDA3A90BB}"/>
                </a:ext>
              </a:extLst>
            </p:cNvPr>
            <p:cNvSpPr txBox="1"/>
            <p:nvPr/>
          </p:nvSpPr>
          <p:spPr>
            <a:xfrm>
              <a:off x="8489268" y="2212640"/>
              <a:ext cx="365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9C13863-BA1C-462C-B629-7C6754B817F9}"/>
                </a:ext>
              </a:extLst>
            </p:cNvPr>
            <p:cNvSpPr txBox="1"/>
            <p:nvPr/>
          </p:nvSpPr>
          <p:spPr>
            <a:xfrm>
              <a:off x="2074276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1</a:t>
              </a:r>
              <a:endParaRPr lang="en-US" sz="32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F409E6F-E09A-4901-B279-4B5289457536}"/>
                </a:ext>
              </a:extLst>
            </p:cNvPr>
            <p:cNvSpPr txBox="1"/>
            <p:nvPr/>
          </p:nvSpPr>
          <p:spPr>
            <a:xfrm>
              <a:off x="3161585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2</a:t>
              </a:r>
              <a:endParaRPr lang="en-US" sz="32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DFED713-3320-4E47-A2F0-2ABFC68578D1}"/>
                </a:ext>
              </a:extLst>
            </p:cNvPr>
            <p:cNvSpPr txBox="1"/>
            <p:nvPr/>
          </p:nvSpPr>
          <p:spPr>
            <a:xfrm>
              <a:off x="4239438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3</a:t>
              </a:r>
              <a:endParaRPr lang="en-US" sz="32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35DBE63-DA95-4E91-9734-C1F55673244E}"/>
                </a:ext>
              </a:extLst>
            </p:cNvPr>
            <p:cNvSpPr txBox="1"/>
            <p:nvPr/>
          </p:nvSpPr>
          <p:spPr>
            <a:xfrm>
              <a:off x="7362366" y="296184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T-1</a:t>
              </a:r>
              <a:endParaRPr lang="en-US" sz="3200" b="1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9BA2761-04FD-4F4C-A7EF-C9E42FA35D9C}"/>
                </a:ext>
              </a:extLst>
            </p:cNvPr>
            <p:cNvSpPr txBox="1"/>
            <p:nvPr/>
          </p:nvSpPr>
          <p:spPr>
            <a:xfrm>
              <a:off x="8382506" y="2961841"/>
              <a:ext cx="6447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T</a:t>
              </a:r>
              <a:endParaRPr lang="en-US" sz="3200" b="1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FF0845-BFD6-4426-94BC-E23F99F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6958" y="1945186"/>
            <a:ext cx="4121557" cy="1629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966B5E-B587-4E1A-991A-F9B54C6D9C12}"/>
              </a:ext>
            </a:extLst>
          </p:cNvPr>
          <p:cNvSpPr txBox="1"/>
          <p:nvPr/>
        </p:nvSpPr>
        <p:spPr>
          <a:xfrm>
            <a:off x="499175" y="2135227"/>
            <a:ext cx="57791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Problem: </a:t>
            </a:r>
            <a:r>
              <a:rPr lang="en-US" sz="3200" dirty="0"/>
              <a:t>We don’t know </a:t>
            </a:r>
            <a:r>
              <a:rPr lang="en-US" sz="3200" b="1" dirty="0"/>
              <a:t>G</a:t>
            </a:r>
            <a:r>
              <a:rPr lang="en-US" sz="3200" b="1" baseline="-25000" dirty="0"/>
              <a:t>t</a:t>
            </a:r>
            <a:endParaRPr lang="en-US" sz="3200" b="1" dirty="0"/>
          </a:p>
          <a:p>
            <a:pPr algn="l"/>
            <a:r>
              <a:rPr lang="en-US" sz="3200" dirty="0"/>
              <a:t>until the end of the episode.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29E2B-C289-4112-93E2-98218C4835BF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248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517236" y="305567"/>
            <a:ext cx="1115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Expressing the State-Value Function Recursively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5C886-256C-4025-8869-B461BA29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91" y="1274617"/>
            <a:ext cx="6916243" cy="5052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7057FC-A878-4474-8D7C-3C50F77B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137" y="5799071"/>
            <a:ext cx="3772107" cy="77224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320608-21A7-4C19-9272-74E56219CA4E}"/>
              </a:ext>
            </a:extLst>
          </p:cNvPr>
          <p:cNvCxnSpPr>
            <a:cxnSpLocks/>
          </p:cNvCxnSpPr>
          <p:nvPr/>
        </p:nvCxnSpPr>
        <p:spPr>
          <a:xfrm>
            <a:off x="5403273" y="4331855"/>
            <a:ext cx="609600" cy="46181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1FD9B3-4AC2-4176-9A8D-1DC6B8884BEE}"/>
              </a:ext>
            </a:extLst>
          </p:cNvPr>
          <p:cNvSpPr txBox="1"/>
          <p:nvPr/>
        </p:nvSpPr>
        <p:spPr>
          <a:xfrm>
            <a:off x="9239" y="6446489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970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0B53C-B8E3-4B51-931C-6C8202737A7A}"/>
                  </a:ext>
                </a:extLst>
              </p:cNvPr>
              <p:cNvSpPr txBox="1"/>
              <p:nvPr/>
            </p:nvSpPr>
            <p:spPr>
              <a:xfrm>
                <a:off x="1337319" y="325967"/>
                <a:ext cx="9517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atin typeface="+mj-lt"/>
                  </a:rPr>
                  <a:t>The Temporal Difference Error (TD-Error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0B53C-B8E3-4B51-931C-6C8202737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319" y="325967"/>
                <a:ext cx="9517362" cy="646331"/>
              </a:xfrm>
              <a:prstGeom prst="rect">
                <a:avLst/>
              </a:prstGeom>
              <a:blipFill>
                <a:blip r:embed="rId2"/>
                <a:stretch>
                  <a:fillRect l="-960" t="-14151" r="-96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0AC9D7-B0B0-483E-9C40-5DF16A68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00" y="2602557"/>
            <a:ext cx="7771363" cy="3477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54551-C5FF-4053-AB42-E11B8F684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509" y="2309498"/>
            <a:ext cx="3772107" cy="7722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E7429-511A-4B45-80B0-ECF6033CA605}"/>
              </a:ext>
            </a:extLst>
          </p:cNvPr>
          <p:cNvCxnSpPr>
            <a:cxnSpLocks/>
          </p:cNvCxnSpPr>
          <p:nvPr/>
        </p:nvCxnSpPr>
        <p:spPr>
          <a:xfrm>
            <a:off x="5639510" y="3461751"/>
            <a:ext cx="434109" cy="52647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65E49-300C-4585-AC8E-D18326F7532D}"/>
              </a:ext>
            </a:extLst>
          </p:cNvPr>
          <p:cNvCxnSpPr/>
          <p:nvPr/>
        </p:nvCxnSpPr>
        <p:spPr>
          <a:xfrm flipH="1">
            <a:off x="5921220" y="3078159"/>
            <a:ext cx="2976464" cy="64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077A55-CE4B-49D3-8CBE-3813C78A86B7}"/>
              </a:ext>
            </a:extLst>
          </p:cNvPr>
          <p:cNvSpPr txBox="1"/>
          <p:nvPr/>
        </p:nvSpPr>
        <p:spPr>
          <a:xfrm>
            <a:off x="2480942" y="1236251"/>
            <a:ext cx="69253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can think of the value of the next state V(S</a:t>
            </a:r>
            <a:r>
              <a:rPr lang="en-US" sz="2000" baseline="-25000" dirty="0"/>
              <a:t>t+1</a:t>
            </a:r>
            <a:r>
              <a:rPr lang="en-US" sz="2000" dirty="0"/>
              <a:t>) as a </a:t>
            </a:r>
          </a:p>
          <a:p>
            <a:r>
              <a:rPr lang="en-US" sz="2000" dirty="0"/>
              <a:t>stand-in for the return until the end of the episode.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071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2844396" y="379677"/>
            <a:ext cx="626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Updating from a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120847" y="636792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52D04B-441B-4BB0-82AF-6353DE7F6446}"/>
              </a:ext>
            </a:extLst>
          </p:cNvPr>
          <p:cNvGrpSpPr/>
          <p:nvPr/>
        </p:nvGrpSpPr>
        <p:grpSpPr>
          <a:xfrm>
            <a:off x="1444800" y="2069532"/>
            <a:ext cx="9302399" cy="2294147"/>
            <a:chOff x="2341797" y="1621657"/>
            <a:chExt cx="9302399" cy="22941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0BF860-F1BE-45AA-AF59-644A2377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797" y="1621657"/>
              <a:ext cx="6137470" cy="113525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A65E49-300C-4585-AC8E-D18326F7532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5661525" y="2491409"/>
              <a:ext cx="299607" cy="83962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292ECB-5F48-46DC-9700-773E3B8F3699}"/>
                </a:ext>
              </a:extLst>
            </p:cNvPr>
            <p:cNvSpPr txBox="1"/>
            <p:nvPr/>
          </p:nvSpPr>
          <p:spPr>
            <a:xfrm>
              <a:off x="4245913" y="3331029"/>
              <a:ext cx="2831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/>
                <a:t>The TD-target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EB9EB7-A16A-44A4-9F44-9BC3CCDE7049}"/>
                </a:ext>
              </a:extLst>
            </p:cNvPr>
            <p:cNvSpPr txBox="1"/>
            <p:nvPr/>
          </p:nvSpPr>
          <p:spPr>
            <a:xfrm>
              <a:off x="8021659" y="3328541"/>
              <a:ext cx="36225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/>
                <a:t>The TD-prediction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2F52B9-0269-40A2-A103-09D87705158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 flipV="1">
              <a:off x="7772400" y="2390836"/>
              <a:ext cx="2060528" cy="937705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23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577734" y="1892227"/>
            <a:ext cx="2588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Updating from a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120847" y="636792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E7BBC-174B-421B-A57A-8691E3210EB0}"/>
                  </a:ext>
                </a:extLst>
              </p:cNvPr>
              <p:cNvSpPr txBox="1"/>
              <p:nvPr/>
            </p:nvSpPr>
            <p:spPr>
              <a:xfrm>
                <a:off x="2447523" y="340409"/>
                <a:ext cx="61068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E7BBC-174B-421B-A57A-8691E32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23" y="340409"/>
                <a:ext cx="6106884" cy="584775"/>
              </a:xfrm>
              <a:prstGeom prst="rect">
                <a:avLst/>
              </a:prstGeom>
              <a:blipFill>
                <a:blip r:embed="rId2"/>
                <a:stretch>
                  <a:fillRect r="-24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97CA40C-67BC-4EBF-B4DB-3DBE2962063F}"/>
              </a:ext>
            </a:extLst>
          </p:cNvPr>
          <p:cNvGrpSpPr/>
          <p:nvPr/>
        </p:nvGrpSpPr>
        <p:grpSpPr>
          <a:xfrm>
            <a:off x="3522835" y="2028635"/>
            <a:ext cx="7030087" cy="1370934"/>
            <a:chOff x="3718777" y="2040957"/>
            <a:chExt cx="7030087" cy="137093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C86065-004F-4549-BC08-B54E42BEB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553" y="2058162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EA26C2-4D81-47DB-B756-782F77DB302D}"/>
                </a:ext>
              </a:extLst>
            </p:cNvPr>
            <p:cNvCxnSpPr>
              <a:cxnSpLocks/>
            </p:cNvCxnSpPr>
            <p:nvPr/>
          </p:nvCxnSpPr>
          <p:spPr>
            <a:xfrm>
              <a:off x="4737890" y="2370247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F7A39-9BCD-4995-81C2-030B6C3F8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1237" y="2054478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F683D1-F0FE-4975-8587-87BCFA196F32}"/>
                </a:ext>
              </a:extLst>
            </p:cNvPr>
            <p:cNvCxnSpPr>
              <a:cxnSpLocks/>
            </p:cNvCxnSpPr>
            <p:nvPr/>
          </p:nvCxnSpPr>
          <p:spPr>
            <a:xfrm>
              <a:off x="5825723" y="2369845"/>
              <a:ext cx="8156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2E1A1E-C9AD-4729-8568-3B142B243A3D}"/>
                </a:ext>
              </a:extLst>
            </p:cNvPr>
            <p:cNvSpPr txBox="1"/>
            <p:nvPr/>
          </p:nvSpPr>
          <p:spPr>
            <a:xfrm>
              <a:off x="7924992" y="2044222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0117FA-6650-49F8-8861-A1553433C54A}"/>
                </a:ext>
              </a:extLst>
            </p:cNvPr>
            <p:cNvSpPr txBox="1"/>
            <p:nvPr/>
          </p:nvSpPr>
          <p:spPr>
            <a:xfrm>
              <a:off x="5338899" y="2169206"/>
              <a:ext cx="352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DDBC5-D43E-4F48-9027-6959364B0512}"/>
                </a:ext>
              </a:extLst>
            </p:cNvPr>
            <p:cNvSpPr txBox="1"/>
            <p:nvPr/>
          </p:nvSpPr>
          <p:spPr>
            <a:xfrm>
              <a:off x="6716141" y="2165924"/>
              <a:ext cx="530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t+1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82D5A7-A9E0-4FA3-84F8-04110D71236C}"/>
                </a:ext>
              </a:extLst>
            </p:cNvPr>
            <p:cNvSpPr txBox="1"/>
            <p:nvPr/>
          </p:nvSpPr>
          <p:spPr>
            <a:xfrm>
              <a:off x="4897499" y="2827116"/>
              <a:ext cx="1117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V</a:t>
              </a:r>
              <a:r>
                <a:rPr lang="en-US" sz="3200" dirty="0"/>
                <a:t>(S</a:t>
              </a:r>
              <a:r>
                <a:rPr lang="en-US" sz="3200" baseline="-25000" dirty="0"/>
                <a:t>T</a:t>
              </a:r>
              <a:r>
                <a:rPr lang="en-US" sz="3200" dirty="0"/>
                <a:t>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0613D2-34BB-4E26-800F-8B89F6F94FD9}"/>
                </a:ext>
              </a:extLst>
            </p:cNvPr>
            <p:cNvCxnSpPr>
              <a:cxnSpLocks/>
            </p:cNvCxnSpPr>
            <p:nvPr/>
          </p:nvCxnSpPr>
          <p:spPr>
            <a:xfrm>
              <a:off x="7348963" y="2366563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12CEFC-9FB9-42A3-84D5-8E9BAE45DE05}"/>
                </a:ext>
              </a:extLst>
            </p:cNvPr>
            <p:cNvSpPr txBox="1"/>
            <p:nvPr/>
          </p:nvSpPr>
          <p:spPr>
            <a:xfrm>
              <a:off x="3718777" y="2040957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D50DE3-C5AF-4009-A436-98B240D93227}"/>
                </a:ext>
              </a:extLst>
            </p:cNvPr>
            <p:cNvSpPr txBox="1"/>
            <p:nvPr/>
          </p:nvSpPr>
          <p:spPr>
            <a:xfrm>
              <a:off x="6558785" y="2827116"/>
              <a:ext cx="4190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V</a:t>
              </a:r>
              <a:r>
                <a:rPr lang="en-US" sz="3200" dirty="0"/>
                <a:t>(S</a:t>
              </a:r>
              <a:r>
                <a:rPr lang="en-US" sz="3200" baseline="-25000" dirty="0"/>
                <a:t>T</a:t>
              </a:r>
              <a:r>
                <a:rPr lang="en-US" sz="3200" dirty="0"/>
                <a:t>) ~ </a:t>
              </a:r>
              <a:r>
                <a:rPr lang="en-US" sz="3200" b="1" dirty="0"/>
                <a:t>R</a:t>
              </a:r>
              <a:r>
                <a:rPr lang="en-US" sz="3200" baseline="-25000" dirty="0"/>
                <a:t>T+1</a:t>
              </a:r>
              <a:r>
                <a:rPr lang="en-US" sz="3200" b="1" dirty="0"/>
                <a:t> </a:t>
              </a:r>
              <a:r>
                <a:rPr lang="en-US" sz="3200" dirty="0"/>
                <a:t>+</a:t>
              </a:r>
              <a:r>
                <a:rPr lang="en-US" sz="3200" b="1" dirty="0"/>
                <a:t> </a:t>
              </a:r>
              <a:r>
                <a:rPr lang="el-GR" sz="3200" dirty="0"/>
                <a:t>γ</a:t>
              </a:r>
              <a:r>
                <a:rPr lang="en-US" sz="3200" b="1" dirty="0"/>
                <a:t>V</a:t>
              </a:r>
              <a:r>
                <a:rPr lang="en-US" sz="3200" dirty="0"/>
                <a:t>(S</a:t>
              </a:r>
              <a:r>
                <a:rPr lang="en-US" sz="3200" baseline="-25000" dirty="0"/>
                <a:t>T+1</a:t>
              </a:r>
              <a:r>
                <a:rPr lang="en-US" sz="3200" dirty="0"/>
                <a:t>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0BF860-F1BE-45AA-AF59-644A2377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81" y="4845579"/>
            <a:ext cx="6137470" cy="11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1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04" y="1271767"/>
            <a:ext cx="10929391" cy="4820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2704437" y="258379"/>
            <a:ext cx="723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Temporal Difference 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2A2D13-63DC-4431-84BE-5977B02109BC}"/>
                  </a:ext>
                </a:extLst>
              </p14:cNvPr>
              <p14:cNvContentPartPr/>
              <p14:nvPr/>
            </p14:nvContentPartPr>
            <p14:xfrm>
              <a:off x="1780995" y="4867639"/>
              <a:ext cx="4884120" cy="10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2A2D13-63DC-4431-84BE-5977B0210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95" y="4687639"/>
                <a:ext cx="506376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11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568893"/>
            <a:ext cx="10895779" cy="4772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4843205" y="412843"/>
            <a:ext cx="182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SARSA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697835" y="5128999"/>
              <a:ext cx="6307560" cy="1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835" y="4949359"/>
                <a:ext cx="64872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14:cNvPr>
              <p14:cNvContentPartPr/>
              <p14:nvPr/>
            </p14:nvContentPartPr>
            <p14:xfrm>
              <a:off x="6948075" y="5117839"/>
              <a:ext cx="901080" cy="145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075" y="4938199"/>
                <a:ext cx="108072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54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728236"/>
            <a:ext cx="10895779" cy="4453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4444365" y="465189"/>
            <a:ext cx="330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Q-Learning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875964" y="5050111"/>
              <a:ext cx="6709896" cy="11565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966" y="4869963"/>
                <a:ext cx="6889532" cy="4755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2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21" y="339657"/>
            <a:ext cx="2710558" cy="4767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90" y="1306284"/>
            <a:ext cx="10818419" cy="4874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Sample-based Learning Methods </a:t>
            </a:r>
            <a:r>
              <a:rPr lang="en-US" sz="2400" b="1" i="1" dirty="0"/>
              <a:t>(M. White and A. White), University of Alberta, Alberta Machine Intelligence Institute, Coursera.</a:t>
            </a:r>
          </a:p>
          <a:p>
            <a:r>
              <a:rPr lang="en-US" sz="2400" b="1" dirty="0">
                <a:solidFill>
                  <a:schemeClr val="tx1"/>
                </a:solidFill>
                <a:hlinkClick r:id="rId2"/>
              </a:rPr>
              <a:t>https://www.coursera.org/learn/sample-based-learning-methods/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400" b="1" i="1" dirty="0"/>
              <a:t>R. S. Sutton and A. G. Barto, Second edition. Cambridge, Massachusetts: The MIT Press, 2018.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CS188 - Introduction to Artificial Intelligence </a:t>
            </a:r>
            <a:r>
              <a:rPr lang="en-US" sz="2400" b="1" i="1" dirty="0"/>
              <a:t>course at University of California, Berkeley:</a:t>
            </a:r>
          </a:p>
          <a:p>
            <a:r>
              <a:rPr lang="en-US" sz="2400" b="1" dirty="0">
                <a:solidFill>
                  <a:schemeClr val="tx1"/>
                </a:solidFill>
                <a:hlinkClick r:id="rId3"/>
              </a:rPr>
              <a:t>http://ai.berkeley.edu/home.html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hlinkClick r:id="rId4"/>
              </a:rPr>
              <a:t>http://gamescrafters.berkeley.edu/~cs188/sp20/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3740244" y="357980"/>
            <a:ext cx="471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Expected SARSA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1F4D3-544B-4687-9E8E-0DE4E9F7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81" y="3584852"/>
            <a:ext cx="9582035" cy="1214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7E1FB-B66F-4257-9A89-A09B8E27CE88}"/>
              </a:ext>
            </a:extLst>
          </p:cNvPr>
          <p:cNvSpPr txBox="1"/>
          <p:nvPr/>
        </p:nvSpPr>
        <p:spPr>
          <a:xfrm>
            <a:off x="1677483" y="1417980"/>
            <a:ext cx="855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Same as Q-Learning, but substitute expected state-action value for the max state-action value.</a:t>
            </a:r>
          </a:p>
        </p:txBody>
      </p:sp>
    </p:spTree>
    <p:extLst>
      <p:ext uri="{BB962C8B-B14F-4D97-AF65-F5344CB8AC3E}">
        <p14:creationId xmlns:p14="http://schemas.microsoft.com/office/powerpoint/2010/main" val="95554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B67D13BA-1B70-4637-913E-870DDA1EA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827" y="177001"/>
            <a:ext cx="10322349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Episodic SARSA with Function Approximation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22FB5-CC1C-4275-8EF0-FCD6436F38CB}"/>
              </a:ext>
            </a:extLst>
          </p:cNvPr>
          <p:cNvSpPr txBox="1"/>
          <p:nvPr/>
        </p:nvSpPr>
        <p:spPr>
          <a:xfrm>
            <a:off x="7113320" y="6507727"/>
            <a:ext cx="494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Credit:</a:t>
            </a:r>
            <a:r>
              <a:rPr lang="en-US" sz="1000" kern="0" dirty="0"/>
              <a:t> </a:t>
            </a:r>
            <a:r>
              <a:rPr lang="en-US" sz="1000" i="1" kern="0" dirty="0"/>
              <a:t>Reinforcement Learning: an Introduction,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R. Sutton and A. Barto, 2018.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74998-E8CD-4FA7-B53B-B6EBD0F69CF8}"/>
              </a:ext>
            </a:extLst>
          </p:cNvPr>
          <p:cNvGrpSpPr/>
          <p:nvPr/>
        </p:nvGrpSpPr>
        <p:grpSpPr>
          <a:xfrm>
            <a:off x="1071404" y="1041552"/>
            <a:ext cx="9577851" cy="5128702"/>
            <a:chOff x="1307074" y="1107540"/>
            <a:chExt cx="9577851" cy="51287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D2CD4A-B978-47AD-9266-F58F92C3880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07074" y="1107540"/>
              <a:ext cx="9577851" cy="51287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08CB94-08FC-434D-BE39-B0932F8FA4F4}"/>
                    </a:ext>
                  </a:extLst>
                </p14:cNvPr>
                <p14:cNvContentPartPr/>
                <p14:nvPr/>
              </p14:nvContentPartPr>
              <p14:xfrm>
                <a:off x="2149341" y="5240520"/>
                <a:ext cx="6061405" cy="104477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08CB94-08FC-434D-BE39-B0932F8FA4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59340" y="5060387"/>
                  <a:ext cx="6241048" cy="46438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74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42" y="474273"/>
            <a:ext cx="11140656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What is Temporal Difference (TD)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398842" y="1305994"/>
            <a:ext cx="11140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TD-Learning is a kind of </a:t>
            </a:r>
            <a:r>
              <a:rPr lang="en-US" sz="3200" i="1" dirty="0"/>
              <a:t>prediction learning</a:t>
            </a:r>
            <a:r>
              <a:rPr lang="en-US" sz="3200" dirty="0"/>
              <a:t> that takes advantage of the temporal structure of learning to predict. (Sutton video).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prediction learning: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3200" dirty="0"/>
              <a:t>you make a prediction about what will happen next.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3200" dirty="0"/>
              <a:t>you wait to see what happens.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3200" dirty="0"/>
              <a:t>You learn by comparing what happens to what you predicted.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0CF31-25F7-4FAA-B111-9A9379AD1F65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5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42" y="474273"/>
            <a:ext cx="11140656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What is Temporal Difference (TD)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398842" y="1469280"/>
            <a:ext cx="111406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TD-Learning is one of the most fundamental ideas in reinforcement learning.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From </a:t>
            </a:r>
            <a:r>
              <a:rPr lang="en-US" sz="3200" i="1" dirty="0"/>
              <a:t>Reinforcement Learning: An Introduction:</a:t>
            </a:r>
            <a:r>
              <a:rPr lang="en-US" sz="3200" dirty="0"/>
              <a:t> “If one had to identify one idea as central and novel to reinforce learning, it would be temporal difference learning.” (page 119, Chapter 6.)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A2035-2D3C-421D-B6B8-F79F1829ED86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00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311" y="507685"/>
            <a:ext cx="8666071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What is Reinforcement Learning?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4" y="2281767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480096" y="2380826"/>
            <a:ext cx="6507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Find classes, patterns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 or generalizations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5AD21-1D31-4553-A927-C739D6D29AAC}"/>
              </a:ext>
            </a:extLst>
          </p:cNvPr>
          <p:cNvSpPr txBox="1"/>
          <p:nvPr/>
        </p:nvSpPr>
        <p:spPr>
          <a:xfrm>
            <a:off x="1989265" y="1215705"/>
            <a:ext cx="8924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is a kind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supervised learning, </a:t>
            </a: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 it combines aspects of the other </a:t>
            </a:r>
            <a:r>
              <a:rPr lang="en-US" sz="2000" dirty="0">
                <a:solidFill>
                  <a:prstClr val="white"/>
                </a:solidFill>
                <a:latin typeface="Century Gothic" panose="020B0502020202020204"/>
              </a:rPr>
              <a:t>two forms of machine learning.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1" y="417919"/>
            <a:ext cx="4231004" cy="20923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Reinforcement Learning</a:t>
            </a:r>
            <a:br>
              <a:rPr lang="en-US" sz="3200" dirty="0"/>
            </a:br>
            <a:r>
              <a:rPr lang="en-US" sz="32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must learn to act to maximize expected rewards.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knows the current state </a:t>
                </a:r>
                <a:r>
                  <a:rPr lang="en-US" sz="2300" i="1" dirty="0"/>
                  <a:t>s</a:t>
                </a:r>
                <a:r>
                  <a:rPr lang="en-US" sz="2300" dirty="0"/>
                  <a:t>, takes an action </a:t>
                </a:r>
                <a:r>
                  <a:rPr lang="en-US" sz="2300" b="1" i="1" dirty="0"/>
                  <a:t>a</a:t>
                </a:r>
                <a:r>
                  <a:rPr lang="en-US" sz="2300" i="1" dirty="0"/>
                  <a:t>,</a:t>
                </a:r>
                <a:r>
                  <a:rPr lang="en-US" sz="2300" dirty="0"/>
                  <a:t> receives a reward</a:t>
                </a:r>
                <a:r>
                  <a:rPr lang="en-US" sz="2300" i="1" dirty="0"/>
                  <a:t> </a:t>
                </a:r>
                <a:r>
                  <a:rPr lang="en-US" sz="2300" b="1" i="1" dirty="0"/>
                  <a:t>r</a:t>
                </a:r>
                <a:r>
                  <a:rPr lang="en-US" sz="2300" i="1" dirty="0"/>
                  <a:t> </a:t>
                </a:r>
                <a:r>
                  <a:rPr lang="en-US" sz="2300" dirty="0"/>
                  <a:t>and observes the next state </a:t>
                </a:r>
                <a:r>
                  <a:rPr lang="en-US" sz="2300" b="1" i="1" dirty="0"/>
                  <a:t>s’.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b="1" i="1" dirty="0"/>
              </a:p>
              <a:p>
                <a:r>
                  <a:rPr lang="en-US" sz="2300" b="1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300" b="1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has </a:t>
                </a:r>
                <a:r>
                  <a:rPr lang="en-US" sz="2300" b="1" dirty="0"/>
                  <a:t>no access</a:t>
                </a:r>
                <a:r>
                  <a:rPr lang="en-US" sz="2300" dirty="0"/>
                  <a:t> to the reward model </a:t>
                </a:r>
                <a:r>
                  <a:rPr lang="en-US" sz="2300" b="1" i="1" dirty="0"/>
                  <a:t>r(s,a,s’)</a:t>
                </a:r>
                <a:r>
                  <a:rPr lang="en-US" sz="2300" dirty="0"/>
                  <a:t> or the transition model </a:t>
                </a:r>
                <a:r>
                  <a:rPr lang="en-US" sz="2300" b="1" i="1" dirty="0"/>
                  <a:t>T(s,a,s’).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blipFill>
                <a:blip r:embed="rId2"/>
                <a:stretch>
                  <a:fillRect l="-838" t="-1487" r="-1327" b="-3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5100987" y="490553"/>
            <a:ext cx="6362861" cy="2310202"/>
            <a:chOff x="2147848" y="1447800"/>
            <a:chExt cx="77293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277000" y="2635901"/>
              <a:ext cx="1600200" cy="48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6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Reward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Transition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blipFill>
                <a:blip r:embed="rId2"/>
                <a:stretch>
                  <a:fillRect l="-1772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264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Application: Crawler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33671" y="3943034"/>
            <a:ext cx="9837913" cy="203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States: &lt;</a:t>
            </a:r>
            <a:r>
              <a:rPr lang="en-US" sz="2000" dirty="0"/>
              <a:t>Location, Arm angle, Hand angle&gt;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Actions: </a:t>
            </a:r>
            <a:r>
              <a:rPr lang="en-US" sz="2000" dirty="0"/>
              <a:t>increase Arm angle, decrease Arm angle,</a:t>
            </a:r>
          </a:p>
          <a:p>
            <a:pPr lvl="2"/>
            <a:r>
              <a:rPr lang="en-US" sz="2000" dirty="0"/>
              <a:t>       increase Hand angle, decrease Hand angle.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Reward model: </a:t>
            </a:r>
            <a:r>
              <a:rPr lang="en-US" sz="2000" dirty="0"/>
              <a:t>+1 if robot moves right, -1 if robot moves left.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Transition model: </a:t>
            </a:r>
            <a:r>
              <a:rPr lang="en-US" sz="2000" dirty="0"/>
              <a:t>model of box movement caused by arm movements.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617" y="1519038"/>
            <a:ext cx="4504203" cy="220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F9884-2A1D-4B3C-9D5F-728181980355}"/>
              </a:ext>
            </a:extLst>
          </p:cNvPr>
          <p:cNvSpPr txBox="1"/>
          <p:nvPr/>
        </p:nvSpPr>
        <p:spPr>
          <a:xfrm>
            <a:off x="6664201" y="1836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01A53-7479-45F0-8E52-097892FAB0D1}"/>
              </a:ext>
            </a:extLst>
          </p:cNvPr>
          <p:cNvSpPr txBox="1"/>
          <p:nvPr/>
        </p:nvSpPr>
        <p:spPr>
          <a:xfrm>
            <a:off x="7414531" y="244668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Hand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E4E5DE-AA93-409E-8186-53125A78D1AD}"/>
              </a:ext>
            </a:extLst>
          </p:cNvPr>
          <p:cNvCxnSpPr/>
          <p:nvPr/>
        </p:nvCxnSpPr>
        <p:spPr>
          <a:xfrm flipH="1">
            <a:off x="6481823" y="2097363"/>
            <a:ext cx="277792" cy="3642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1D369-0E33-4F4B-8263-C7E8ED364F02}"/>
              </a:ext>
            </a:extLst>
          </p:cNvPr>
          <p:cNvCxnSpPr>
            <a:cxnSpLocks/>
          </p:cNvCxnSpPr>
          <p:nvPr/>
        </p:nvCxnSpPr>
        <p:spPr>
          <a:xfrm flipH="1">
            <a:off x="7080830" y="2754463"/>
            <a:ext cx="407990" cy="2136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35E1FFDD-649D-4A44-B39F-0FCBDEC7D88C}"/>
              </a:ext>
            </a:extLst>
          </p:cNvPr>
          <p:cNvSpPr/>
          <p:nvPr/>
        </p:nvSpPr>
        <p:spPr>
          <a:xfrm rot="12116812">
            <a:off x="6862869" y="2554811"/>
            <a:ext cx="435921" cy="378393"/>
          </a:xfrm>
          <a:prstGeom prst="arc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EA624BB-6A7C-4646-9529-F52A314B16FE}"/>
              </a:ext>
            </a:extLst>
          </p:cNvPr>
          <p:cNvSpPr/>
          <p:nvPr/>
        </p:nvSpPr>
        <p:spPr>
          <a:xfrm rot="7031080">
            <a:off x="6025296" y="2334305"/>
            <a:ext cx="398437" cy="305506"/>
          </a:xfrm>
          <a:prstGeom prst="arc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9FE0F9-89D2-43CE-B7F7-165EC2D31084}"/>
              </a:ext>
            </a:extLst>
          </p:cNvPr>
          <p:cNvSpPr/>
          <p:nvPr/>
        </p:nvSpPr>
        <p:spPr>
          <a:xfrm>
            <a:off x="4823922" y="3254694"/>
            <a:ext cx="93307" cy="94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C71B9-B57B-482E-A8EB-229AF3500CCB}"/>
              </a:ext>
            </a:extLst>
          </p:cNvPr>
          <p:cNvSpPr txBox="1"/>
          <p:nvPr/>
        </p:nvSpPr>
        <p:spPr>
          <a:xfrm>
            <a:off x="3679317" y="2179281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27FE77-2E58-4690-9DA0-C373B32DD5E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45951" y="2503072"/>
            <a:ext cx="691635" cy="7655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0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1536098" y="400576"/>
            <a:ext cx="911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The Discounted Return from An Episode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AFA24-1F29-4913-ACEF-31FB120B232B}"/>
              </a:ext>
            </a:extLst>
          </p:cNvPr>
          <p:cNvGrpSpPr/>
          <p:nvPr/>
        </p:nvGrpSpPr>
        <p:grpSpPr>
          <a:xfrm>
            <a:off x="2365178" y="3542174"/>
            <a:ext cx="6952958" cy="1537679"/>
            <a:chOff x="2074276" y="2008937"/>
            <a:chExt cx="6952958" cy="153767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0FB6D91-FAC9-4E47-8E47-3F24E571B820}"/>
                </a:ext>
              </a:extLst>
            </p:cNvPr>
            <p:cNvGrpSpPr/>
            <p:nvPr/>
          </p:nvGrpSpPr>
          <p:grpSpPr>
            <a:xfrm>
              <a:off x="2074276" y="2099818"/>
              <a:ext cx="624170" cy="624170"/>
              <a:chOff x="5891087" y="2153480"/>
              <a:chExt cx="624170" cy="62417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142E411-D296-4F92-A35C-4E3FBFA51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FF495D9-F81D-4976-ABD5-9EFBCBF38E5A}"/>
                  </a:ext>
                </a:extLst>
              </p:cNvPr>
              <p:cNvSpPr txBox="1"/>
              <p:nvPr/>
            </p:nvSpPr>
            <p:spPr>
              <a:xfrm>
                <a:off x="6017416" y="2266304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26D1D76-39FC-4E01-9200-7DEDCEBB9E0D}"/>
                </a:ext>
              </a:extLst>
            </p:cNvPr>
            <p:cNvGrpSpPr/>
            <p:nvPr/>
          </p:nvGrpSpPr>
          <p:grpSpPr>
            <a:xfrm>
              <a:off x="3162111" y="2099818"/>
              <a:ext cx="624170" cy="759155"/>
              <a:chOff x="5891087" y="2153480"/>
              <a:chExt cx="624170" cy="75915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888952A-9D48-4C1C-98CE-6932E2BA3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1087" y="2153480"/>
                <a:ext cx="624170" cy="624170"/>
              </a:xfrm>
              <a:prstGeom prst="ellipse">
                <a:avLst/>
              </a:prstGeom>
              <a:solidFill>
                <a:schemeClr val="bg1"/>
              </a:solidFill>
              <a:ln w="317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E3D0D3-ADE4-4D40-8CD7-6ADC0A50BFB5}"/>
                  </a:ext>
                </a:extLst>
              </p:cNvPr>
              <p:cNvSpPr txBox="1"/>
              <p:nvPr/>
            </p:nvSpPr>
            <p:spPr>
              <a:xfrm>
                <a:off x="6037880" y="2266304"/>
                <a:ext cx="385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endParaRPr lang="en-US" dirty="0"/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E3F324D-E310-49D1-ABEF-30AA65A892E7}"/>
                </a:ext>
              </a:extLst>
            </p:cNvPr>
            <p:cNvCxnSpPr>
              <a:cxnSpLocks/>
            </p:cNvCxnSpPr>
            <p:nvPr/>
          </p:nvCxnSpPr>
          <p:spPr>
            <a:xfrm>
              <a:off x="2698448" y="2411903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1B9EF02-9BD9-496E-B11F-0B4E29E94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6232" y="2112753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620E120-6F18-45FE-ACC0-F3002E3CEA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2569" y="2424838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AEFB98D-103B-4D9B-961A-33EAE281D396}"/>
                </a:ext>
              </a:extLst>
            </p:cNvPr>
            <p:cNvCxnSpPr>
              <a:cxnSpLocks/>
            </p:cNvCxnSpPr>
            <p:nvPr/>
          </p:nvCxnSpPr>
          <p:spPr>
            <a:xfrm>
              <a:off x="4856573" y="2411903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709AE3B-914B-4B6D-94B8-35E8F4FB5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1675" y="2101597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D5DFE97-2C75-45EA-9C7D-A8C071780F1B}"/>
                </a:ext>
              </a:extLst>
            </p:cNvPr>
            <p:cNvCxnSpPr>
              <a:cxnSpLocks/>
            </p:cNvCxnSpPr>
            <p:nvPr/>
          </p:nvCxnSpPr>
          <p:spPr>
            <a:xfrm>
              <a:off x="6808012" y="2413682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A61E4E-80A7-43FE-9767-DEE0F5F43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508" y="2101195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BC605D4-5251-46E6-9AF1-7FCDB05BE8F5}"/>
                </a:ext>
              </a:extLst>
            </p:cNvPr>
            <p:cNvCxnSpPr>
              <a:cxnSpLocks/>
            </p:cNvCxnSpPr>
            <p:nvPr/>
          </p:nvCxnSpPr>
          <p:spPr>
            <a:xfrm>
              <a:off x="7895845" y="241328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818879-0DE2-406B-B88A-2D5708251E81}"/>
                </a:ext>
              </a:extLst>
            </p:cNvPr>
            <p:cNvSpPr txBox="1"/>
            <p:nvPr/>
          </p:nvSpPr>
          <p:spPr>
            <a:xfrm>
              <a:off x="5702471" y="2008937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43C0B97-4C58-437C-8F21-4B3F2D162ECF}"/>
                </a:ext>
              </a:extLst>
            </p:cNvPr>
            <p:cNvSpPr txBox="1"/>
            <p:nvPr/>
          </p:nvSpPr>
          <p:spPr>
            <a:xfrm>
              <a:off x="4383792" y="2212641"/>
              <a:ext cx="3850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3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0A37339-E7E2-439F-B426-D31AF1F82D61}"/>
                </a:ext>
              </a:extLst>
            </p:cNvPr>
            <p:cNvSpPr txBox="1"/>
            <p:nvPr/>
          </p:nvSpPr>
          <p:spPr>
            <a:xfrm>
              <a:off x="7362366" y="2212641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T-1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5B8875D-8307-424D-84A2-AEDBDA3A90BB}"/>
                </a:ext>
              </a:extLst>
            </p:cNvPr>
            <p:cNvSpPr txBox="1"/>
            <p:nvPr/>
          </p:nvSpPr>
          <p:spPr>
            <a:xfrm>
              <a:off x="8489268" y="2212640"/>
              <a:ext cx="365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T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9C13863-BA1C-462C-B629-7C6754B817F9}"/>
                </a:ext>
              </a:extLst>
            </p:cNvPr>
            <p:cNvSpPr txBox="1"/>
            <p:nvPr/>
          </p:nvSpPr>
          <p:spPr>
            <a:xfrm>
              <a:off x="2074276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1</a:t>
              </a:r>
              <a:endParaRPr lang="en-US" sz="32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F409E6F-E09A-4901-B279-4B5289457536}"/>
                </a:ext>
              </a:extLst>
            </p:cNvPr>
            <p:cNvSpPr txBox="1"/>
            <p:nvPr/>
          </p:nvSpPr>
          <p:spPr>
            <a:xfrm>
              <a:off x="3161585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2</a:t>
              </a:r>
              <a:endParaRPr lang="en-US" sz="32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DFED713-3320-4E47-A2F0-2ABFC68578D1}"/>
                </a:ext>
              </a:extLst>
            </p:cNvPr>
            <p:cNvSpPr txBox="1"/>
            <p:nvPr/>
          </p:nvSpPr>
          <p:spPr>
            <a:xfrm>
              <a:off x="4239438" y="2961841"/>
              <a:ext cx="6832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3</a:t>
              </a:r>
              <a:endParaRPr lang="en-US" sz="32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35DBE63-DA95-4E91-9734-C1F55673244E}"/>
                </a:ext>
              </a:extLst>
            </p:cNvPr>
            <p:cNvSpPr txBox="1"/>
            <p:nvPr/>
          </p:nvSpPr>
          <p:spPr>
            <a:xfrm>
              <a:off x="7362366" y="296184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T-1</a:t>
              </a:r>
              <a:endParaRPr lang="en-US" sz="3200" b="1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9BA2761-04FD-4F4C-A7EF-C9E42FA35D9C}"/>
                </a:ext>
              </a:extLst>
            </p:cNvPr>
            <p:cNvSpPr txBox="1"/>
            <p:nvPr/>
          </p:nvSpPr>
          <p:spPr>
            <a:xfrm>
              <a:off x="8382506" y="2961841"/>
              <a:ext cx="6447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G</a:t>
              </a:r>
              <a:r>
                <a:rPr lang="en-US" sz="3200" b="1" baseline="-25000" dirty="0"/>
                <a:t>T</a:t>
              </a:r>
              <a:endParaRPr lang="en-US" sz="3200" b="1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FF0845-BFD6-4426-94BC-E23F99F8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64" y="1931589"/>
            <a:ext cx="5962787" cy="9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759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11474</TotalTime>
  <Words>1133</Words>
  <Application>Microsoft Office PowerPoint</Application>
  <PresentationFormat>Widescreen</PresentationFormat>
  <Paragraphs>153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</vt:lpstr>
      <vt:lpstr>Wingdings 3</vt:lpstr>
      <vt:lpstr>Slice</vt:lpstr>
      <vt:lpstr>Temporal Difference Learning</vt:lpstr>
      <vt:lpstr>References</vt:lpstr>
      <vt:lpstr>What is Temporal Difference (TD) Learning?</vt:lpstr>
      <vt:lpstr>What is Temporal Difference (TD) Learning?</vt:lpstr>
      <vt:lpstr>What is Reinforcement Learning?</vt:lpstr>
      <vt:lpstr>The Reinforcement Learning Problem</vt:lpstr>
      <vt:lpstr>Markov decision processes</vt:lpstr>
      <vt:lpstr>Application: Crawler robot</vt:lpstr>
      <vt:lpstr>PowerPoint Presentation</vt:lpstr>
      <vt:lpstr>Quantities to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Episodic SARSA with Function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Difference Learning</dc:title>
  <dc:creator>Scott O'Hara</dc:creator>
  <cp:lastModifiedBy>Scott O'Hara</cp:lastModifiedBy>
  <cp:revision>260</cp:revision>
  <dcterms:created xsi:type="dcterms:W3CDTF">2020-01-18T18:53:31Z</dcterms:created>
  <dcterms:modified xsi:type="dcterms:W3CDTF">2020-06-24T23:23:31Z</dcterms:modified>
</cp:coreProperties>
</file>