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7"/>
  </p:notesMasterIdLst>
  <p:sldIdLst>
    <p:sldId id="344" r:id="rId3"/>
    <p:sldId id="1019" r:id="rId4"/>
    <p:sldId id="268" r:id="rId5"/>
    <p:sldId id="277" r:id="rId6"/>
    <p:sldId id="1018" r:id="rId7"/>
    <p:sldId id="360" r:id="rId8"/>
    <p:sldId id="932" r:id="rId9"/>
    <p:sldId id="953" r:id="rId10"/>
    <p:sldId id="276" r:id="rId11"/>
    <p:sldId id="929" r:id="rId12"/>
    <p:sldId id="820" r:id="rId13"/>
    <p:sldId id="345" r:id="rId14"/>
    <p:sldId id="1020" r:id="rId15"/>
    <p:sldId id="825" r:id="rId16"/>
    <p:sldId id="826" r:id="rId17"/>
    <p:sldId id="930" r:id="rId18"/>
    <p:sldId id="738" r:id="rId19"/>
    <p:sldId id="797" r:id="rId20"/>
    <p:sldId id="799" r:id="rId21"/>
    <p:sldId id="933" r:id="rId22"/>
    <p:sldId id="282" r:id="rId23"/>
    <p:sldId id="296" r:id="rId24"/>
    <p:sldId id="294" r:id="rId25"/>
    <p:sldId id="931" r:id="rId26"/>
    <p:sldId id="310" r:id="rId27"/>
    <p:sldId id="906" r:id="rId28"/>
    <p:sldId id="1025" r:id="rId29"/>
    <p:sldId id="309" r:id="rId30"/>
    <p:sldId id="1021" r:id="rId31"/>
    <p:sldId id="1022" r:id="rId32"/>
    <p:sldId id="1023" r:id="rId33"/>
    <p:sldId id="1024" r:id="rId34"/>
    <p:sldId id="923" r:id="rId35"/>
    <p:sldId id="873" r:id="rId36"/>
    <p:sldId id="874" r:id="rId37"/>
    <p:sldId id="875" r:id="rId38"/>
    <p:sldId id="876" r:id="rId39"/>
    <p:sldId id="877" r:id="rId40"/>
    <p:sldId id="878" r:id="rId41"/>
    <p:sldId id="879" r:id="rId42"/>
    <p:sldId id="880" r:id="rId43"/>
    <p:sldId id="881" r:id="rId44"/>
    <p:sldId id="882" r:id="rId45"/>
    <p:sldId id="883" r:id="rId46"/>
    <p:sldId id="884" r:id="rId47"/>
    <p:sldId id="885" r:id="rId48"/>
    <p:sldId id="886" r:id="rId49"/>
    <p:sldId id="322" r:id="rId50"/>
    <p:sldId id="749" r:id="rId51"/>
    <p:sldId id="339" r:id="rId52"/>
    <p:sldId id="1026" r:id="rId53"/>
    <p:sldId id="1027" r:id="rId54"/>
    <p:sldId id="1028" r:id="rId55"/>
    <p:sldId id="1029" r:id="rId56"/>
    <p:sldId id="1030" r:id="rId57"/>
    <p:sldId id="1031" r:id="rId58"/>
    <p:sldId id="1032" r:id="rId59"/>
    <p:sldId id="935" r:id="rId60"/>
    <p:sldId id="347" r:id="rId61"/>
    <p:sldId id="842" r:id="rId62"/>
    <p:sldId id="357" r:id="rId63"/>
    <p:sldId id="364" r:id="rId64"/>
    <p:sldId id="366" r:id="rId65"/>
    <p:sldId id="37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288C8-D893-4767-97B7-8144FF02958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AD59D-497B-4829-9DF0-DD122AE2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2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0B7E4-8D79-4EDC-AB34-483E686534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14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9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66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64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[cut demo of moving around in grid world program]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552C0BAA-F2C0-47C6-A20B-733CA31DCFFD}" type="slidenum">
              <a:rPr lang="en-US"/>
              <a:pPr defTabSz="988101"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Dan has a DEMO for this.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1600E29C-1E14-41D6-ACAF-300C17152C85}" type="slidenum">
              <a:rPr lang="en-US"/>
              <a:pPr defTabSz="988101"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R(s) = the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living reward</a:t>
            </a:r>
            <a:r>
              <a:rPr lang="ja-JP" altLang="en-US">
                <a:ea typeface="ＭＳ Ｐゴシック" pitchFamily="34" charset="-128"/>
              </a:rPr>
              <a:t>”</a:t>
            </a:r>
            <a:endParaRPr lang="en-US" altLang="ja-JP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FB0DC0F6-EF13-4C52-ACF2-48065D1392E1}" type="slidenum">
              <a:rPr lang="en-US"/>
              <a:pPr defTabSz="988101"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Like search: successor function only depended on current state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Can make this happen by stuffing more into the state;  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Very similar to search problems: when solving a maze with food pellets, we stored which food pellets were eaten </a:t>
            </a:r>
          </a:p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CAB68C1-092D-468B-8690-7D27B27041C8}" type="slidenum">
              <a:rPr lang="en-US"/>
              <a:pPr defTabSz="988101"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just shows V and Q values, snapshots on next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8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Let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35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31BF-9C65-4DE3-9298-5D1A530A3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7883-9A3D-4C18-B0E7-827DDBC94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9F8C9-B65C-44F1-896A-3B3DB46D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91EA7-FB0C-4932-8B39-C0A75D22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69625-051E-4DE2-9189-BEA4937B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8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079C-2FA5-41B3-8439-4FE31200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1EE1A-91F4-4952-8A6A-0705A94E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CF09-5189-40E6-B770-DDB135F4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A0A16-0D4A-41D6-87CC-4FDC9BED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FEEB2-9C2F-4E26-B636-0BBA57F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8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D9F43-8560-4C86-9B0D-3BE0EF14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5B739-4712-4E90-90AC-52E0B9A5A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0C79-B0D9-4380-BA42-09113628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B482B-ADD3-4A76-A5D5-122C56D6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617E-695C-4C97-A78C-FD971E91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71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4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66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5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27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5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81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3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8DE2-34ED-4D85-8F68-E28AF4C5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8F63-E0CB-49DF-B856-36E5A6C5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10511-3961-4915-BDBC-B24FF2D3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34A41-C4AA-4FB0-82CC-63C83D54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3983-9E50-4156-9B8C-6BD5D6A8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61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71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21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9193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06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7567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835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529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8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C986-7360-41E6-B156-7AA927BD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1AFA5-37AE-492F-BF87-3B16E829F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D549-D4E0-483C-97D8-85881863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3C79F-A9B0-4EB7-A300-C287669F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80D60-9A5C-4BC1-9485-87F87CC2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5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FDD8-3942-4AB9-B7FD-FECE64AB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59AB-557B-4451-A5FA-D04FB3A5F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34F26-3CA0-43A2-B96E-10B679C58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F012C-669E-4392-84EC-C1257B65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0D10C-2179-454A-88EA-8171A78C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EB0C7-7D10-43E9-BC6E-D5FA8A4B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2F96-E5E3-4CA8-8DFB-85B54FF9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982E5-A07C-4A0C-B397-011E54A12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B6F8D-B578-4BA9-8247-35E098502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92D11-9F30-493B-A632-0411A7BA9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5630C-B590-4C1D-8033-C430E88F5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07377-DEA1-4862-9D32-2797C1F8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5DB55-611F-423C-A617-8BF2E2B4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8DA8A-72F5-43A5-B324-0262A557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8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8AD8-F1D5-445E-A50B-BFADF4E6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A0E2C-0A1C-4E38-AAC9-66299DAA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A298D-8524-47D3-A00C-83C0795E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6E76C-458D-417B-A580-78EE7140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9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22B42-C643-4008-BC3A-81E2B214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33EA0-252B-4406-AB1C-7C4D9533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5F5E9-E9ED-4DCE-9165-94BB2A1E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1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81EF-F36C-41BC-9F4D-C06EF25D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C52A-E2AA-4F7F-A68C-C789E46F8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AFD58-F658-493D-A4CA-EDA3501D1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EF0E1-73A8-448C-95C6-86D34DAB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C819D-67E4-473D-A491-ED51F5BA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B13AF-6070-41BF-9DEC-1618BD7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7D88-6406-4DEC-A307-A17374FA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8CEAA-C3CC-47D0-A255-6CAF06BC7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2AAD3-0F95-448B-9893-1BC1D4107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90208-3E3D-4BB2-8ACD-1AC95CCF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6A01E-E0AE-48D3-8F1D-DA1F57B4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C91B1-A767-47E5-BC47-5D3E4CB4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9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2A4F7-EEBD-479A-9355-3DFC9145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0C3A7-5566-4478-932F-F0F4DFC9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4E1BA-3629-406B-8980-FA54C8E6F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8C23-A35D-4221-A4BB-48C7F171C4C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6691-1B18-4051-BF66-2AEE5EAC8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B1D8-DCC7-438F-B306-162ADF6B5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9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1426A2-CAF7-4D87-A16C-7302523A634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1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/index.php?title=Markov_decision_process&amp;oldid=855934986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3.xml"/><Relationship Id="rId7" Type="http://schemas.openxmlformats.org/officeDocument/2006/relationships/image" Target="../media/image1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hl/cs181-spring2014" TargetMode="External"/><Relationship Id="rId2" Type="http://schemas.openxmlformats.org/officeDocument/2006/relationships/hyperlink" Target="http://ai.berkeley.edu/home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ee.stanford.edu/Course/CS229" TargetMode="External"/><Relationship Id="rId4" Type="http://schemas.openxmlformats.org/officeDocument/2006/relationships/hyperlink" Target="https://harvard-ml-courses.github.io/cs181-web-2017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amescrafters.berkeley.edu/~cs188/sp20/" TargetMode="External"/><Relationship Id="rId2" Type="http://schemas.openxmlformats.org/officeDocument/2006/relationships/hyperlink" Target="http://ai.berkeley.edu/home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gamescrafters.berkeley.edu/~cs188/%7bsp|fa%7d%3cyr%3e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5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Markov_decision_process&amp;oldid=855934986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tx2"/>
                </a:solidFill>
              </a:rPr>
              <a:t>Model-based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Boston Developers Machine Learning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02/26/2020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246" y="448203"/>
            <a:ext cx="5457508" cy="710418"/>
          </a:xfrm>
        </p:spPr>
        <p:txBody>
          <a:bodyPr/>
          <a:lstStyle/>
          <a:p>
            <a:r>
              <a:rPr lang="en-US" dirty="0"/>
              <a:t>Example: GRID World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6308" y="1814402"/>
            <a:ext cx="2067596" cy="311355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0953" y="1891020"/>
            <a:ext cx="6607647" cy="4518777"/>
          </a:xfrm>
          <a:prstGeom prst="rect">
            <a:avLst/>
          </a:prstGeom>
          <a:noFill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130035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Deterministic Grid World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0" y="130035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Stochastic Grid World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171700" y="3711321"/>
            <a:ext cx="5181600" cy="762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4963331"/>
            <a:ext cx="2057400" cy="1442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228600" y="1493838"/>
            <a:ext cx="6477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A maze-like problem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The agent lives in a grid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Walls block the agent’</a:t>
            </a:r>
            <a:r>
              <a:rPr lang="en-US" altLang="ja-JP" dirty="0">
                <a:latin typeface="Calibri" pitchFamily="34" charset="0"/>
              </a:rPr>
              <a:t>s path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altLang="ja-JP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Noisy movement: </a:t>
            </a:r>
            <a:r>
              <a:rPr lang="en-US" altLang="ja-JP" sz="2000" dirty="0">
                <a:solidFill>
                  <a:schemeClr val="accent2"/>
                </a:solidFill>
                <a:latin typeface="Calibri" pitchFamily="34" charset="0"/>
              </a:rPr>
              <a:t>actions do not always go as planned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80% of the time, the action North takes the agent North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(if there is no wall there)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10% of the time, North takes the agent West; 10% East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If there is a wall in the direction the agent would have been taken, the agent stays put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The agent receives rewards each time step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Small </a:t>
            </a:r>
            <a:r>
              <a:rPr lang="en-US" altLang="ja-JP" dirty="0">
                <a:latin typeface="Calibri" pitchFamily="34" charset="0"/>
              </a:rPr>
              <a:t>“living” reward each step (can be negative)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Big rewards come at the end (good or bad)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Goal: maximize sum of rewards</a:t>
            </a: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3432717" y="357716"/>
            <a:ext cx="5326566" cy="960967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34" charset="-128"/>
              </a:rPr>
              <a:t>Example: Grid World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72F511-A543-4281-B55E-7C9AC8D7850D}"/>
              </a:ext>
            </a:extLst>
          </p:cNvPr>
          <p:cNvGrpSpPr/>
          <p:nvPr/>
        </p:nvGrpSpPr>
        <p:grpSpPr>
          <a:xfrm>
            <a:off x="7117045" y="1972139"/>
            <a:ext cx="4439265" cy="3197001"/>
            <a:chOff x="7102977" y="1493838"/>
            <a:chExt cx="4439265" cy="3197001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48227636-6FAA-4E41-96D3-26B4C8030C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02977" y="1493838"/>
              <a:ext cx="4439265" cy="3197001"/>
            </a:xfrm>
            <a:prstGeom prst="rect">
              <a:avLst/>
            </a:prstGeom>
            <a:noFill/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D5E457-8F0D-4E65-8942-41AF89B37444}"/>
                </a:ext>
              </a:extLst>
            </p:cNvPr>
            <p:cNvGrpSpPr/>
            <p:nvPr/>
          </p:nvGrpSpPr>
          <p:grpSpPr>
            <a:xfrm>
              <a:off x="9067801" y="2895600"/>
              <a:ext cx="1600199" cy="1447800"/>
              <a:chOff x="9067801" y="2895600"/>
              <a:chExt cx="1600199" cy="1447800"/>
            </a:xfrm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0EDF8553-AD40-4D36-AB99-488E7EDAC2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0210800" y="3896549"/>
                <a:ext cx="457200" cy="2446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4">
                <a:extLst>
                  <a:ext uri="{FF2B5EF4-FFF2-40B4-BE49-F238E27FC236}">
                    <a16:creationId xmlns:a16="http://schemas.microsoft.com/office/drawing/2014/main" id="{BF65E955-926D-4B70-84F2-30119FA5CD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9067801" y="3886200"/>
                <a:ext cx="509618" cy="2188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5">
                <a:extLst>
                  <a:ext uri="{FF2B5EF4-FFF2-40B4-BE49-F238E27FC236}">
                    <a16:creationId xmlns:a16="http://schemas.microsoft.com/office/drawing/2014/main" id="{59B448D6-2E0D-42DC-BE73-987F0FF33B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9677400" y="2895600"/>
                <a:ext cx="433322" cy="781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2" descr="C:\Users\Dan\Dropbox\Office\CS 188\Ketrina Art\MDPs\AgentTopDown.png">
                <a:extLst>
                  <a:ext uri="{FF2B5EF4-FFF2-40B4-BE49-F238E27FC236}">
                    <a16:creationId xmlns:a16="http://schemas.microsoft.com/office/drawing/2014/main" id="{B918DE5B-5FC9-4B68-8307-17FB47440A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9471422" y="3581400"/>
                <a:ext cx="815578" cy="762000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30928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Markov decision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/>
              <p:nvPr/>
            </p:nvSpPr>
            <p:spPr>
              <a:xfrm>
                <a:off x="678448" y="1487113"/>
                <a:ext cx="4819104" cy="4534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States: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Actions: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Reward Function: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b="1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func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Transition model: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	T(s,a,s’)=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Discount factor: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1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48" y="1487113"/>
                <a:ext cx="4819104" cy="4534575"/>
              </a:xfrm>
              <a:prstGeom prst="rect">
                <a:avLst/>
              </a:prstGeom>
              <a:blipFill>
                <a:blip r:embed="rId2"/>
                <a:stretch>
                  <a:fillRect l="-2276"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22B6919-C498-4F22-A2F4-09BE640F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65" y="2214795"/>
            <a:ext cx="5159025" cy="30792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7E558-70D6-4F99-B470-EDAFC08455A4}"/>
              </a:ext>
            </a:extLst>
          </p:cNvPr>
          <p:cNvSpPr/>
          <p:nvPr/>
        </p:nvSpPr>
        <p:spPr>
          <a:xfrm>
            <a:off x="2785675" y="6410219"/>
            <a:ext cx="9165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hlinkClick r:id="rId4"/>
              </a:rPr>
              <a:t>https://en.wikipedia.org/w/index.php?title=Markov_decision_process&amp;oldid=855934986</a:t>
            </a:r>
            <a:r>
              <a:rPr lang="en-US" sz="1200" dirty="0"/>
              <a:t>&gt; [accessed 11 September 2018] </a:t>
            </a:r>
          </a:p>
        </p:txBody>
      </p:sp>
    </p:spTree>
    <p:extLst>
      <p:ext uri="{BB962C8B-B14F-4D97-AF65-F5344CB8AC3E}">
        <p14:creationId xmlns:p14="http://schemas.microsoft.com/office/powerpoint/2010/main" val="275131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MDP Goal: find an optimal policy</a:t>
            </a:r>
            <a:r>
              <a:rPr lang="el-GR" sz="4800" b="1" cap="none" dirty="0">
                <a:ln>
                  <a:noFill/>
                </a:ln>
                <a:solidFill>
                  <a:prstClr val="white"/>
                </a:solidFill>
              </a:rPr>
              <a:t> π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1155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79982" y="1353894"/>
                <a:ext cx="6114124" cy="460731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In a state-space search, we look for an optimal </a:t>
                </a:r>
                <a:r>
                  <a:rPr lang="en-US" sz="2400" b="1" dirty="0">
                    <a:solidFill>
                      <a:schemeClr val="bg1"/>
                    </a:solidFill>
                    <a:ea typeface="ＭＳ Ｐゴシック" pitchFamily="34" charset="-128"/>
                  </a:rPr>
                  <a:t>plan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, or sequence of actions, from a start state to a goal state.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For MDPs, we look for an optimal </a:t>
                </a:r>
                <a:r>
                  <a:rPr lang="en-US" sz="2400" b="1" dirty="0">
                    <a:solidFill>
                      <a:schemeClr val="bg1"/>
                    </a:solidFill>
                    <a:ea typeface="ＭＳ Ｐゴシック" pitchFamily="34" charset="-128"/>
                  </a:rPr>
                  <a:t>policy</a:t>
                </a:r>
                <a:r>
                  <a:rPr lang="en-US" sz="2400" dirty="0">
                    <a:solidFill>
                      <a:srgbClr val="CC0000"/>
                    </a:solidFill>
                    <a:ea typeface="ＭＳ Ｐゴシック" pitchFamily="34" charset="-128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  <a:sym typeface="Symbol" pitchFamily="18" charset="2"/>
                  </a:rPr>
                  <a:t>*: S → A that completely specifies the best action to take at each state.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  <a:sym typeface="Symbol" pitchFamily="18" charset="2"/>
                  </a:rPr>
                  <a:t>A policy  gives an action for each state.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  <a:sym typeface="Symbol" pitchFamily="18" charset="2"/>
                  </a:rPr>
                  <a:t>An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sym typeface="Symbol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  <a:sym typeface="Symbol" pitchFamily="18" charset="2"/>
                  </a:rPr>
                  <a:t> is one that maximizes the expected utility if followed.</a:t>
                </a:r>
                <a:endParaRPr lang="en-US" sz="2000" dirty="0">
                  <a:ea typeface="ＭＳ Ｐゴシック" pitchFamily="34" charset="-128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982" y="1353894"/>
                <a:ext cx="6114124" cy="4607313"/>
              </a:xfrm>
              <a:blipFill>
                <a:blip r:embed="rId3"/>
                <a:stretch>
                  <a:fillRect l="-798" r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6392" y="2100205"/>
            <a:ext cx="5003493" cy="2925219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BC15B25-11C5-407C-8C9B-410747BC4E3E}"/>
              </a:ext>
            </a:extLst>
          </p:cNvPr>
          <p:cNvSpPr txBox="1">
            <a:spLocks/>
          </p:cNvSpPr>
          <p:nvPr/>
        </p:nvSpPr>
        <p:spPr>
          <a:xfrm>
            <a:off x="705852" y="237271"/>
            <a:ext cx="10780295" cy="8509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200" dirty="0"/>
              <a:t>MDP Goal: find an optimal policy </a:t>
            </a:r>
            <a:r>
              <a:rPr lang="el-GR" sz="4400" b="1" cap="none" dirty="0">
                <a:ln>
                  <a:noFill/>
                </a:ln>
                <a:solidFill>
                  <a:prstClr val="white"/>
                </a:solidFill>
                <a:ea typeface="+mn-ea"/>
                <a:cs typeface="+mn-cs"/>
              </a:rPr>
              <a:t>π</a:t>
            </a:r>
            <a:endParaRPr lang="en-US" sz="4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3144009" y="256759"/>
            <a:ext cx="5903981" cy="818209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34" charset="-128"/>
                <a:sym typeface="Symbol" pitchFamily="18" charset="2"/>
              </a:rPr>
              <a:t>Optimal Policies Depend on the Details of the MDP</a:t>
            </a:r>
          </a:p>
        </p:txBody>
      </p:sp>
      <p:pic>
        <p:nvPicPr>
          <p:cNvPr id="1723396" name="Picture 4"/>
          <p:cNvPicPr>
            <a:picLocks noChangeAspect="1" noChangeArrowheads="1"/>
          </p:cNvPicPr>
          <p:nvPr/>
        </p:nvPicPr>
        <p:blipFill>
          <a:blip r:embed="rId3" cstate="print"/>
          <a:srcRect r="1050"/>
          <a:stretch>
            <a:fillRect/>
          </a:stretch>
        </p:blipFill>
        <p:spPr bwMode="auto">
          <a:xfrm>
            <a:off x="7239000" y="1427393"/>
            <a:ext cx="2766237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1427393"/>
            <a:ext cx="2795588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3398" name="Picture 6"/>
          <p:cNvPicPr>
            <a:picLocks noChangeAspect="1" noChangeArrowheads="1"/>
          </p:cNvPicPr>
          <p:nvPr/>
        </p:nvPicPr>
        <p:blipFill>
          <a:blip r:embed="rId5" cstate="print"/>
          <a:srcRect r="1141"/>
          <a:stretch>
            <a:fillRect/>
          </a:stretch>
        </p:blipFill>
        <p:spPr bwMode="auto">
          <a:xfrm>
            <a:off x="2233613" y="4232505"/>
            <a:ext cx="2763689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3399" name="Picture 7"/>
          <p:cNvPicPr>
            <a:picLocks noChangeAspect="1" noChangeArrowheads="1"/>
          </p:cNvPicPr>
          <p:nvPr/>
        </p:nvPicPr>
        <p:blipFill>
          <a:blip r:embed="rId6" cstate="print"/>
          <a:srcRect r="1521"/>
          <a:stretch>
            <a:fillRect/>
          </a:stretch>
        </p:blipFill>
        <p:spPr bwMode="auto">
          <a:xfrm>
            <a:off x="7262813" y="4232505"/>
            <a:ext cx="2753057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23400" name="Text Box 8"/>
          <p:cNvSpPr txBox="1">
            <a:spLocks noChangeArrowheads="1"/>
          </p:cNvSpPr>
          <p:nvPr/>
        </p:nvSpPr>
        <p:spPr bwMode="auto">
          <a:xfrm>
            <a:off x="8024813" y="6380393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R(s) = -2.0</a:t>
            </a:r>
          </a:p>
        </p:txBody>
      </p:sp>
      <p:sp>
        <p:nvSpPr>
          <p:cNvPr id="1723401" name="Text Box 9"/>
          <p:cNvSpPr txBox="1">
            <a:spLocks noChangeArrowheads="1"/>
          </p:cNvSpPr>
          <p:nvPr/>
        </p:nvSpPr>
        <p:spPr bwMode="auto">
          <a:xfrm>
            <a:off x="3048000" y="6366105"/>
            <a:ext cx="1347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-0.4</a:t>
            </a:r>
          </a:p>
        </p:txBody>
      </p:sp>
      <p:sp>
        <p:nvSpPr>
          <p:cNvPr id="1723402" name="Text Box 10"/>
          <p:cNvSpPr txBox="1">
            <a:spLocks noChangeArrowheads="1"/>
          </p:cNvSpPr>
          <p:nvPr/>
        </p:nvSpPr>
        <p:spPr bwMode="auto">
          <a:xfrm>
            <a:off x="7977188" y="3560993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-0.03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2947988" y="3560993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3400" grpId="0"/>
      <p:bldP spid="1723401" grpId="0"/>
      <p:bldP spid="17234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6085" y="1289173"/>
                <a:ext cx="8208707" cy="4915677"/>
              </a:xfrm>
            </p:spPr>
            <p:txBody>
              <a:bodyPr>
                <a:noAutofit/>
              </a:bodyPr>
              <a:lstStyle/>
              <a:p>
                <a:r>
                  <a:rPr lang="en-US" altLang="ja-JP" sz="2200" dirty="0">
                    <a:ea typeface="ＭＳ Ｐゴシック" pitchFamily="34" charset="-128"/>
                  </a:rPr>
                  <a:t>“Markov” generally means that given the present state, the future and the past are independent of one another.</a:t>
                </a:r>
                <a:endParaRPr lang="en-US" sz="2200" dirty="0">
                  <a:ea typeface="ＭＳ Ｐゴシック" pitchFamily="34" charset="-128"/>
                </a:endParaRPr>
              </a:p>
              <a:p>
                <a:r>
                  <a:rPr lang="en-US" sz="2200" dirty="0">
                    <a:ea typeface="ＭＳ Ｐゴシック" pitchFamily="34" charset="-128"/>
                  </a:rPr>
                  <a:t>For Markov decision processes, </a:t>
                </a:r>
                <a:r>
                  <a:rPr lang="en-US" altLang="ja-JP" sz="2200" dirty="0">
                    <a:ea typeface="ＭＳ Ｐゴシック" pitchFamily="34" charset="-128"/>
                  </a:rPr>
                  <a:t>“Markov” means the next state resulting from an action depends only on the current state.</a:t>
                </a:r>
              </a:p>
              <a:p>
                <a:pPr marL="0" lvl="0" indent="0" algn="ctr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endParaRPr lang="en-US" sz="2200" i="1" dirty="0">
                  <a:solidFill>
                    <a:prstClr val="white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b="1" dirty="0">
                  <a:solidFill>
                    <a:prstClr val="white"/>
                  </a:solidFill>
                </a:endParaRPr>
              </a:p>
              <a:p>
                <a:pPr marL="0" lvl="0" indent="0" algn="ctr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endParaRPr lang="en-US" sz="2200" b="1" dirty="0">
                  <a:solidFill>
                    <a:prstClr val="white"/>
                  </a:solidFill>
                </a:endParaRPr>
              </a:p>
              <a:p>
                <a:pPr marL="0" lvl="0" indent="0" algn="ctr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sz="2200" b="1" dirty="0">
                    <a:solidFill>
                      <a:prstClr val="white"/>
                    </a:solidFill>
                  </a:rPr>
                  <a:t>=</a:t>
                </a:r>
              </a:p>
              <a:p>
                <a:pPr marL="0" lvl="0" indent="0" algn="ctr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endParaRPr lang="en-US" sz="2200" b="1" dirty="0">
                  <a:solidFill>
                    <a:prstClr val="white"/>
                  </a:solidFill>
                </a:endParaRPr>
              </a:p>
              <a:p>
                <a:pPr marL="0" lvl="0" indent="0" algn="ctr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ja-JP" sz="2200" b="1" dirty="0">
                  <a:ea typeface="ＭＳ Ｐゴシック" pitchFamily="34" charset="-128"/>
                </a:endParaRPr>
              </a:p>
              <a:p>
                <a:pPr marL="0" indent="0">
                  <a:buNone/>
                </a:pPr>
                <a:endParaRPr lang="en-US" altLang="ja-JP" sz="2200" dirty="0">
                  <a:ea typeface="ＭＳ Ｐゴシック" pitchFamily="34" charset="-128"/>
                </a:endParaRPr>
              </a:p>
              <a:p>
                <a:r>
                  <a:rPr lang="en-US" altLang="ja-JP" sz="2200" dirty="0">
                    <a:ea typeface="ＭＳ Ｐゴシック" pitchFamily="34" charset="-128"/>
                  </a:rPr>
                  <a:t>This is just like exhaustive state-space search where the successor function only depends on the current state (not the history).</a:t>
                </a:r>
              </a:p>
            </p:txBody>
          </p:sp>
        </mc:Choice>
        <mc:Fallback xmlns="">
          <p:sp>
            <p:nvSpPr>
              <p:cNvPr id="2457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085" y="1289173"/>
                <a:ext cx="8208707" cy="4915677"/>
              </a:xfrm>
              <a:blipFill>
                <a:blip r:embed="rId3"/>
                <a:stretch>
                  <a:fillRect l="-445" t="-7187" r="-1485" b="-8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2273125" y="256053"/>
            <a:ext cx="7645750" cy="551587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34" charset="-128"/>
              </a:rPr>
              <a:t>What is Markov about MDPs?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01E344-459B-4F40-AC24-B9D8668A186F}"/>
              </a:ext>
            </a:extLst>
          </p:cNvPr>
          <p:cNvGrpSpPr/>
          <p:nvPr/>
        </p:nvGrpSpPr>
        <p:grpSpPr>
          <a:xfrm>
            <a:off x="9542790" y="2033587"/>
            <a:ext cx="2143125" cy="3446972"/>
            <a:chOff x="9542790" y="2033587"/>
            <a:chExt cx="2143125" cy="3446972"/>
          </a:xfrm>
        </p:grpSpPr>
        <p:pic>
          <p:nvPicPr>
            <p:cNvPr id="24579" name="Picture 2" descr="\\.host\Shared Folders\Shared with PC\images\Markov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542790" y="2033587"/>
              <a:ext cx="2143125" cy="279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9585652" y="4834228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Andrey Markov (1856-1922)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59656" y="1777640"/>
            <a:ext cx="5550835" cy="3903241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Representing the MDP: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States 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Actions A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Transitions P(</a:t>
            </a:r>
            <a:r>
              <a:rPr lang="en-US" sz="2400" dirty="0" err="1">
                <a:solidFill>
                  <a:schemeClr val="tx1"/>
                </a:solidFill>
              </a:rPr>
              <a:t>s’|s,a</a:t>
            </a:r>
            <a:r>
              <a:rPr lang="en-US" sz="2400" dirty="0">
                <a:solidFill>
                  <a:schemeClr val="tx1"/>
                </a:solidFill>
              </a:rPr>
              <a:t>) (or T(s,a,s’))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Rewards R(s,a,s’)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Discount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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Start states: S</a:t>
            </a:r>
            <a:endParaRPr lang="en-US" sz="2400" baseline="-250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Finish states: F</a:t>
            </a:r>
          </a:p>
        </p:txBody>
      </p: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8023303" y="2051707"/>
            <a:ext cx="3048000" cy="2754586"/>
            <a:chOff x="2400" y="1401"/>
            <a:chExt cx="1392" cy="1258"/>
          </a:xfrm>
        </p:grpSpPr>
        <p:sp>
          <p:nvSpPr>
            <p:cNvPr id="2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2632" y="2214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 dirty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76" y="247652"/>
            <a:ext cx="8600689" cy="96519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Data Structures needed for an MDP Algorithm</a:t>
            </a:r>
          </a:p>
        </p:txBody>
      </p:sp>
      <p:sp>
        <p:nvSpPr>
          <p:cNvPr id="64" name="Text Box 27">
            <a:extLst>
              <a:ext uri="{FF2B5EF4-FFF2-40B4-BE49-F238E27FC236}">
                <a16:creationId xmlns:a16="http://schemas.microsoft.com/office/drawing/2014/main" id="{946FF79C-E2E0-414A-84A2-AB6735D9A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820" y="4643827"/>
            <a:ext cx="1583899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</a:rPr>
              <a:t>(s,a,s’) is a 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i="1" dirty="0">
                <a:solidFill>
                  <a:srgbClr val="C00000"/>
                </a:solidFill>
              </a:rPr>
              <a:t>transition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6081" y="1423508"/>
            <a:ext cx="6239669" cy="506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lvl="0" indent="-342882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600" b="1" kern="0" dirty="0">
                <a:solidFill>
                  <a:schemeClr val="bg1"/>
                </a:solidFill>
                <a:latin typeface="Calibri" pitchFamily="34" charset="0"/>
              </a:rPr>
              <a:t>Utility</a:t>
            </a:r>
            <a:r>
              <a:rPr lang="en-US" sz="2600" b="1" kern="0" dirty="0">
                <a:latin typeface="Calibri" pitchFamily="34" charset="0"/>
              </a:rPr>
              <a:t> </a:t>
            </a:r>
            <a:r>
              <a:rPr lang="en-US" sz="2600" kern="0" dirty="0">
                <a:solidFill>
                  <a:schemeClr val="bg1"/>
                </a:solidFill>
                <a:latin typeface="Calibri" pitchFamily="34" charset="0"/>
              </a:rPr>
              <a:t>- the sum of discounted rewards received so far.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value</a:t>
            </a:r>
            <a:r>
              <a:rPr kumimoji="0" lang="en-US" sz="26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state 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V(s)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= expected future utility starting in s and acting optimally,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q-value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(utility) of a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q-state (s,a)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Q(s,a)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= the future utility expected after taking action a from state s and acting optimally thereafter.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policy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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= </a:t>
            </a:r>
            <a:r>
              <a:rPr lang="en-US" sz="2600" kern="0" dirty="0">
                <a:latin typeface="Calibri" pitchFamily="34" charset="0"/>
              </a:rPr>
              <a:t>best action to take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from state 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D14783-883E-4E5F-825B-915A05FAEE9E}"/>
              </a:ext>
            </a:extLst>
          </p:cNvPr>
          <p:cNvGrpSpPr/>
          <p:nvPr/>
        </p:nvGrpSpPr>
        <p:grpSpPr>
          <a:xfrm>
            <a:off x="7162800" y="1552343"/>
            <a:ext cx="3919112" cy="3071813"/>
            <a:chOff x="7388225" y="2076450"/>
            <a:chExt cx="3919112" cy="307181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8732838" y="2209800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8615363" y="4468813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7504113" y="2498725"/>
              <a:ext cx="1403350" cy="806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8382000" y="2498725"/>
              <a:ext cx="525463" cy="806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907463" y="2498725"/>
              <a:ext cx="525462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8264525" y="3305175"/>
              <a:ext cx="292100" cy="28733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7696200" y="3592513"/>
              <a:ext cx="690563" cy="465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8386763" y="3592513"/>
              <a:ext cx="757237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7945438" y="3592513"/>
              <a:ext cx="441325" cy="863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8386763" y="3592513"/>
              <a:ext cx="423862" cy="8636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674100" y="2740025"/>
              <a:ext cx="2921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9083675" y="2209800"/>
              <a:ext cx="292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8991600" y="4456113"/>
              <a:ext cx="3810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s’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556625" y="3305175"/>
              <a:ext cx="584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</a:rPr>
                <a:t>s, a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7388225" y="4745038"/>
              <a:ext cx="1401763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8264525" y="4745038"/>
              <a:ext cx="525463" cy="403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8789988" y="4745038"/>
              <a:ext cx="527050" cy="344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9723438" y="4016375"/>
              <a:ext cx="1583899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(s,a,s’) is a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i="1" dirty="0">
                  <a:solidFill>
                    <a:srgbClr val="C00000"/>
                  </a:solidFill>
                </a:rPr>
                <a:t>transition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7924800" y="4008438"/>
              <a:ext cx="819150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s,a,s’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9723438" y="2076450"/>
              <a:ext cx="1052512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00FF"/>
                  </a:solidFill>
                </a:rPr>
                <a:t>s is a </a:t>
              </a:r>
              <a:r>
                <a:rPr lang="en-US" sz="2000" i="1" dirty="0">
                  <a:solidFill>
                    <a:srgbClr val="0000FF"/>
                  </a:solidFill>
                </a:rPr>
                <a:t>state</a:t>
              </a: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9723438" y="3048000"/>
              <a:ext cx="129540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8000"/>
                  </a:solidFill>
                </a:rPr>
                <a:t>(s, a) is a </a:t>
              </a:r>
              <a:r>
                <a:rPr lang="en-US" sz="2000" i="1" dirty="0">
                  <a:solidFill>
                    <a:srgbClr val="008000"/>
                  </a:solidFill>
                </a:rPr>
                <a:t>q-state</a:t>
              </a:r>
            </a:p>
          </p:txBody>
        </p:sp>
      </p:grp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7696200" y="6488112"/>
            <a:ext cx="449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[Demo:  </a:t>
            </a:r>
            <a:r>
              <a:rPr lang="en-US" dirty="0" err="1">
                <a:solidFill>
                  <a:srgbClr val="CC0000"/>
                </a:solidFill>
                <a:latin typeface="Calibri" pitchFamily="34" charset="0"/>
              </a:rPr>
              <a:t>gridworld</a:t>
            </a: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 values (L9D1)]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8E7B620-81BA-4AE9-A8FC-EF9AE64EC01A}"/>
              </a:ext>
            </a:extLst>
          </p:cNvPr>
          <p:cNvSpPr txBox="1">
            <a:spLocks noChangeArrowheads="1"/>
          </p:cNvSpPr>
          <p:nvPr/>
        </p:nvSpPr>
        <p:spPr>
          <a:xfrm>
            <a:off x="1555776" y="247652"/>
            <a:ext cx="8600689" cy="9651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Data Structures needed for an MDP Algorithm (2)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56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215816" y="751250"/>
                <a:ext cx="7976184" cy="246632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There is one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for each state </a:t>
                </a:r>
                <a:r>
                  <a:rPr lang="en-US" sz="2400" i="1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s.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There is one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for each state </a:t>
                </a:r>
                <a:r>
                  <a:rPr lang="en-US" sz="2400" i="1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s</a:t>
                </a: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and action </a:t>
                </a:r>
                <a:r>
                  <a:rPr lang="en-US" sz="2400" i="1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a.</a:t>
                </a:r>
                <a:endParaRPr lang="en-US" sz="2400" dirty="0">
                  <a:solidFill>
                    <a:schemeClr val="tx1"/>
                  </a:solidFill>
                  <a:latin typeface="Calibri"/>
                  <a:ea typeface="ＭＳ Ｐゴシック" pitchFamily="34" charset="-128"/>
                  <a:cs typeface="Calibri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These are equations, not assignments.  They define a relationship, which when satisfied guarantees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are optimal for each state and action.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This in turn guarantees that the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𝜋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is optimal.</a:t>
                </a:r>
                <a:r>
                  <a:rPr lang="en-US" sz="2400" dirty="0">
                    <a:solidFill>
                      <a:srgbClr val="CC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	</a:t>
                </a:r>
                <a:endParaRPr lang="en-US" sz="2400" dirty="0">
                  <a:latin typeface="Calibri"/>
                  <a:ea typeface="ＭＳ Ｐゴシック" pitchFamily="34" charset="-128"/>
                  <a:cs typeface="Calibri"/>
                  <a:sym typeface="Symbol" pitchFamily="18" charset="2"/>
                </a:endParaRPr>
              </a:p>
              <a:p>
                <a:endParaRPr lang="en-US" sz="2400" dirty="0">
                  <a:latin typeface="Calibri"/>
                  <a:ea typeface="ＭＳ Ｐゴシック" pitchFamily="34" charset="-128"/>
                  <a:cs typeface="Calibri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656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5816" y="751250"/>
                <a:ext cx="7976184" cy="2466321"/>
              </a:xfrm>
              <a:blipFill>
                <a:blip r:embed="rId6"/>
                <a:stretch>
                  <a:fillRect l="-612" t="-17531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757420" y="1416090"/>
            <a:ext cx="2656304" cy="8783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The Bellman Equations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3A7048-1B83-4933-8F56-68F879DD9886}"/>
              </a:ext>
            </a:extLst>
          </p:cNvPr>
          <p:cNvGrpSpPr/>
          <p:nvPr/>
        </p:nvGrpSpPr>
        <p:grpSpPr>
          <a:xfrm>
            <a:off x="4437483" y="3706705"/>
            <a:ext cx="7305712" cy="2539218"/>
            <a:chOff x="991038" y="1371600"/>
            <a:chExt cx="7305712" cy="25392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F6713F5-EE0B-47C2-A03B-18796525B5EF}"/>
                </a:ext>
              </a:extLst>
            </p:cNvPr>
            <p:cNvSpPr/>
            <p:nvPr/>
          </p:nvSpPr>
          <p:spPr>
            <a:xfrm>
              <a:off x="991038" y="1371600"/>
              <a:ext cx="7305712" cy="25392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BF06E0E-A515-4834-BC7C-61BAEBF77207}"/>
                </a:ext>
              </a:extLst>
            </p:cNvPr>
            <p:cNvGrpSpPr/>
            <p:nvPr/>
          </p:nvGrpSpPr>
          <p:grpSpPr>
            <a:xfrm>
              <a:off x="1118273" y="1604340"/>
              <a:ext cx="6950388" cy="2075105"/>
              <a:chOff x="1295243" y="2971800"/>
              <a:chExt cx="6950388" cy="2075105"/>
            </a:xfrm>
            <a:noFill/>
          </p:grpSpPr>
          <p:pic>
            <p:nvPicPr>
              <p:cNvPr id="47" name="Picture 46" descr="txp_fig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7" cstate="print"/>
              <a:stretch>
                <a:fillRect/>
              </a:stretch>
            </p:blipFill>
            <p:spPr bwMode="auto">
              <a:xfrm>
                <a:off x="1295247" y="2971800"/>
                <a:ext cx="3076881" cy="405209"/>
              </a:xfrm>
              <a:prstGeom prst="rect">
                <a:avLst/>
              </a:prstGeom>
              <a:grpFill/>
              <a:ln/>
              <a:effectLst/>
            </p:spPr>
          </p:pic>
          <p:pic>
            <p:nvPicPr>
              <p:cNvPr id="46" name="Picture 45" descr="txp_fi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/>
              <a:stretch>
                <a:fillRect/>
              </a:stretch>
            </p:blipFill>
            <p:spPr bwMode="auto">
              <a:xfrm>
                <a:off x="1295243" y="4356100"/>
                <a:ext cx="6950388" cy="690805"/>
              </a:xfrm>
              <a:prstGeom prst="rect">
                <a:avLst/>
              </a:prstGeom>
              <a:grpFill/>
              <a:ln/>
              <a:effectLst/>
            </p:spPr>
          </p:pic>
          <p:pic>
            <p:nvPicPr>
              <p:cNvPr id="48" name="Picture 47" descr="txp_fig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print"/>
              <a:stretch>
                <a:fillRect/>
              </a:stretch>
            </p:blipFill>
            <p:spPr bwMode="auto">
              <a:xfrm>
                <a:off x="1301873" y="3614737"/>
                <a:ext cx="5556003" cy="593269"/>
              </a:xfrm>
              <a:prstGeom prst="rect">
                <a:avLst/>
              </a:prstGeom>
              <a:grpFill/>
              <a:ln/>
              <a:effectLst/>
            </p:spPr>
          </p:pic>
        </p:grpSp>
      </p:grpSp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561572" y="3429000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07" y="685799"/>
            <a:ext cx="3404302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05414-3B88-4E63-BA7D-A9F09B1637DB}"/>
              </a:ext>
            </a:extLst>
          </p:cNvPr>
          <p:cNvSpPr txBox="1"/>
          <p:nvPr/>
        </p:nvSpPr>
        <p:spPr>
          <a:xfrm>
            <a:off x="5257233" y="149671"/>
            <a:ext cx="623572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Introduction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References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Types of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Markov Decision Processes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Definitions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The Markov Property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MDP Solutions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The Bellman Equations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Finite horizon techniques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Infinite horizon techniques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>
                <a:solidFill>
                  <a:prstClr val="white"/>
                </a:solidFill>
              </a:rPr>
              <a:t>Model-Based Reinforcement Learning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The basic idea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Model-Based RL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Learning the reward and transition probabilities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Credit assignment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Exploration vs. exploitation</a:t>
            </a:r>
          </a:p>
        </p:txBody>
      </p:sp>
    </p:spTree>
    <p:extLst>
      <p:ext uri="{BB962C8B-B14F-4D97-AF65-F5344CB8AC3E}">
        <p14:creationId xmlns:p14="http://schemas.microsoft.com/office/powerpoint/2010/main" val="1863522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4 MDP Algorithms</a:t>
            </a:r>
          </a:p>
        </p:txBody>
      </p:sp>
    </p:spTree>
    <p:extLst>
      <p:ext uri="{BB962C8B-B14F-4D97-AF65-F5344CB8AC3E}">
        <p14:creationId xmlns:p14="http://schemas.microsoft.com/office/powerpoint/2010/main" val="2286668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30928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4 mdp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C680-90E6-4C10-A1D3-3A5FE0139F5B}"/>
              </a:ext>
            </a:extLst>
          </p:cNvPr>
          <p:cNvSpPr txBox="1"/>
          <p:nvPr/>
        </p:nvSpPr>
        <p:spPr>
          <a:xfrm>
            <a:off x="559226" y="1391657"/>
            <a:ext cx="107927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/>
              <a:t>Expectimax</a:t>
            </a:r>
            <a:r>
              <a:rPr lang="en-US" sz="2800" dirty="0"/>
              <a:t> (recursive, finite horizon)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/>
              <a:t>Value Iteration </a:t>
            </a:r>
            <a:r>
              <a:rPr lang="en-US" sz="2800" dirty="0"/>
              <a:t>(dynamic programming, finite horizon)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/>
              <a:t>Value Iteration </a:t>
            </a:r>
            <a:r>
              <a:rPr lang="en-US" sz="2800" dirty="0"/>
              <a:t>(dynamic programming, infinite horizon)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/>
              <a:t>Policy Iteration </a:t>
            </a:r>
            <a:r>
              <a:rPr lang="en-US" sz="2800" dirty="0"/>
              <a:t>(dynamic programming, infinite horizon,</a:t>
            </a:r>
          </a:p>
          <a:p>
            <a:pPr lvl="7"/>
            <a:r>
              <a:rPr lang="en-US" sz="2800" dirty="0"/>
              <a:t>      optimize policy)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2480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2" y="32084"/>
            <a:ext cx="10919011" cy="8240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Expectimax: A game against Nature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C984A-D2AD-4CC7-B87E-0EE64804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48" y="1066763"/>
            <a:ext cx="8267700" cy="317791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75DDA1-3209-4F2F-BA22-799110B233E3}"/>
              </a:ext>
            </a:extLst>
          </p:cNvPr>
          <p:cNvGrpSpPr/>
          <p:nvPr/>
        </p:nvGrpSpPr>
        <p:grpSpPr>
          <a:xfrm>
            <a:off x="1242066" y="4348318"/>
            <a:ext cx="9707861" cy="2308324"/>
            <a:chOff x="1962148" y="4492696"/>
            <a:chExt cx="8770020" cy="23083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53D919-221E-4D00-B650-AD2BE7B29895}"/>
                </a:ext>
              </a:extLst>
            </p:cNvPr>
            <p:cNvSpPr txBox="1"/>
            <p:nvPr/>
          </p:nvSpPr>
          <p:spPr>
            <a:xfrm>
              <a:off x="1962148" y="4492696"/>
              <a:ext cx="87700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Expectimax is like a game-playing algorithm except the opponent is nature.</a:t>
              </a:r>
            </a:p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Expectimax is strongly related to the minmax algorithm used in game theory, but the response is probabilistic.</a:t>
              </a:r>
            </a:p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Nodes where you move are called </a:t>
              </a:r>
              <a:r>
                <a:rPr lang="en-US" sz="2400" b="1" dirty="0"/>
                <a:t>states</a:t>
              </a:r>
              <a:r>
                <a:rPr lang="en-US" sz="2400" dirty="0"/>
                <a:t>: S (    )</a:t>
              </a:r>
            </a:p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Nodes where nature moves are called </a:t>
              </a:r>
              <a:r>
                <a:rPr lang="en-US" sz="2400" b="1" dirty="0"/>
                <a:t>Q-states</a:t>
              </a:r>
              <a:r>
                <a:rPr lang="en-US" sz="2400" dirty="0"/>
                <a:t>: &lt;S,A&gt;  (      )</a:t>
              </a: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80030050-93F8-43C3-92CF-FFA3B4E14912}"/>
                </a:ext>
              </a:extLst>
            </p:cNvPr>
            <p:cNvSpPr/>
            <p:nvPr/>
          </p:nvSpPr>
          <p:spPr>
            <a:xfrm>
              <a:off x="10070925" y="6438117"/>
              <a:ext cx="255494" cy="24295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864FA90-B039-43CC-A51C-E4B10F1C8B07}"/>
                </a:ext>
              </a:extLst>
            </p:cNvPr>
            <p:cNvSpPr/>
            <p:nvPr/>
          </p:nvSpPr>
          <p:spPr>
            <a:xfrm>
              <a:off x="8483168" y="6083568"/>
              <a:ext cx="228600" cy="244722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721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56" y="130634"/>
            <a:ext cx="10215283" cy="8240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Expectimax: top-down, Recursive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988357" y="4645557"/>
            <a:ext cx="10215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Expectimax is basically a planning algorithm.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It finds the best move for 1 state.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Build out a look-ahead tree to the decision horizon; take the max over actions, expectations over next states.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Solve from the leaves, backing-up the expectimax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C984A-D2AD-4CC7-B87E-0EE64804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48" y="1211141"/>
            <a:ext cx="8267700" cy="31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82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56" y="130634"/>
            <a:ext cx="10215283" cy="8240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Expectimax: top-down, Recursive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2053801" y="3661608"/>
            <a:ext cx="8084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Advantages:</a:t>
            </a:r>
          </a:p>
          <a:p>
            <a:r>
              <a:rPr lang="en-US" sz="2400" dirty="0"/>
              <a:t>	- Effective in rapidly changing environment 	  where the MDP is known.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Disadvantages:</a:t>
            </a:r>
          </a:p>
          <a:p>
            <a:pPr lvl="1"/>
            <a:r>
              <a:rPr lang="en-US" sz="2400" dirty="0"/>
              <a:t>	- computation is exponential in the horizon.</a:t>
            </a:r>
          </a:p>
          <a:p>
            <a:pPr lvl="1"/>
            <a:r>
              <a:rPr lang="en-US" sz="2400" dirty="0"/>
              <a:t>	- may expand the same subtree multiple times.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C984A-D2AD-4CC7-B87E-0EE64804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920" y="1187250"/>
            <a:ext cx="5832159" cy="22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38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56" y="357768"/>
            <a:ext cx="8112885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Expectimax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5" y="1604501"/>
            <a:ext cx="10504465" cy="38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5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27" y="338460"/>
            <a:ext cx="10024946" cy="910477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Iteration uses dynamic programming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2287" y="1622503"/>
            <a:ext cx="6067425" cy="420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571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48176" y="1325269"/>
                <a:ext cx="11277600" cy="51734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Start with V</a:t>
                </a:r>
                <a:r>
                  <a:rPr lang="en-US" sz="2400" baseline="-25000" dirty="0">
                    <a:solidFill>
                      <a:schemeClr val="bg1"/>
                    </a:solidFill>
                    <a:ea typeface="ＭＳ Ｐゴシック" pitchFamily="34" charset="-128"/>
                  </a:rPr>
                  <a:t>0</a:t>
                </a: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(s) = 0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 - no time steps left means an expected reward sum of zero</a:t>
                </a:r>
              </a:p>
              <a:p>
                <a:pPr lvl="2">
                  <a:lnSpc>
                    <a:spcPct val="80000"/>
                  </a:lnSpc>
                </a:pPr>
                <a:endParaRPr lang="en-US" sz="16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Given vector of </a:t>
                </a:r>
                <a:r>
                  <a:rPr lang="en-US" sz="2400" dirty="0" err="1">
                    <a:solidFill>
                      <a:schemeClr val="bg1"/>
                    </a:solidFill>
                    <a:ea typeface="ＭＳ Ｐゴシック" pitchFamily="34" charset="-128"/>
                  </a:rPr>
                  <a:t>V</a:t>
                </a:r>
                <a:r>
                  <a:rPr lang="en-US" sz="2400" baseline="-25000" dirty="0" err="1">
                    <a:solidFill>
                      <a:schemeClr val="bg1"/>
                    </a:solidFill>
                    <a:ea typeface="ＭＳ Ｐゴシック" pitchFamily="34" charset="-128"/>
                  </a:rPr>
                  <a:t>k</a:t>
                </a: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(s) values, do one ply from each state:</a:t>
                </a:r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 marL="457200" lvl="1" indent="0">
                  <a:buNone/>
                </a:pP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limLow>
                      <m:limLow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3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sz="31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Repeat until k == T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--------------------------------------------------------------------------------------------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Complexity of each iteration: O(S</a:t>
                </a:r>
                <a:r>
                  <a:rPr lang="en-US" sz="2400" baseline="30000" dirty="0">
                    <a:solidFill>
                      <a:schemeClr val="tx1"/>
                    </a:solidFill>
                    <a:ea typeface="ＭＳ Ｐゴシック" pitchFamily="34" charset="-128"/>
                  </a:rPr>
                  <a:t>2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A)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For every state s, there are |A| actions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For every state s and action a, there are |S| possible states s’</a:t>
                </a:r>
              </a:p>
            </p:txBody>
          </p:sp>
        </mc:Choice>
        <mc:Fallback xmlns="">
          <p:sp>
            <p:nvSpPr>
              <p:cNvPr id="17571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176" y="1325269"/>
                <a:ext cx="11277600" cy="5173443"/>
              </a:xfrm>
              <a:blipFill>
                <a:blip r:embed="rId4"/>
                <a:stretch>
                  <a:fillRect l="-541" t="-1413" r="-432" b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881297" y="-936073"/>
            <a:ext cx="7266933" cy="690930"/>
          </a:xfrm>
          <a:prstGeom prst="rect">
            <a:avLst/>
          </a:prstGeom>
          <a:noFill/>
          <a:ln/>
          <a:effectLst/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50A3F268-2158-467D-953D-5172D55E5464}"/>
              </a:ext>
            </a:extLst>
          </p:cNvPr>
          <p:cNvSpPr txBox="1">
            <a:spLocks/>
          </p:cNvSpPr>
          <p:nvPr/>
        </p:nvSpPr>
        <p:spPr>
          <a:xfrm>
            <a:off x="1972173" y="159127"/>
            <a:ext cx="8029605" cy="91047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Value Iteration (Finite Horizon)</a:t>
            </a:r>
          </a:p>
        </p:txBody>
      </p:sp>
    </p:spTree>
    <p:extLst>
      <p:ext uri="{BB962C8B-B14F-4D97-AF65-F5344CB8AC3E}">
        <p14:creationId xmlns:p14="http://schemas.microsoft.com/office/powerpoint/2010/main" val="24275770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13" y="345893"/>
            <a:ext cx="9416171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Value iteration (Finite Horizon)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67" y="1520316"/>
            <a:ext cx="10504465" cy="47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0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91" y="1143000"/>
            <a:ext cx="62064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1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1909-E818-489F-B639-1EF2D0D8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8" y="685799"/>
            <a:ext cx="2959940" cy="91997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EE63-2017-4E3A-AA98-E9A34B45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228" y="319505"/>
            <a:ext cx="7693629" cy="62189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CS188 course at University of California, Berkeley:</a:t>
            </a:r>
          </a:p>
          <a:p>
            <a:r>
              <a:rPr lang="en-US" b="1" i="1" dirty="0"/>
              <a:t>CS188 – Introduction to Artificial Intelligence</a:t>
            </a:r>
            <a:r>
              <a:rPr lang="en-US" b="1" dirty="0"/>
              <a:t>, Profs. Dan Klein, Pieter Abbeel, et al.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http://ai.berkeley.edu/home.html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CS181 course at Harvard University:</a:t>
            </a:r>
          </a:p>
          <a:p>
            <a:r>
              <a:rPr lang="en-US" b="1" i="1" dirty="0"/>
              <a:t>CS181 Intelligent Machines: Perception, Learning and Uncertainty</a:t>
            </a:r>
            <a:r>
              <a:rPr lang="en-US" b="1" dirty="0"/>
              <a:t>, Sarah Finney, Spring 2009</a:t>
            </a:r>
          </a:p>
          <a:p>
            <a:r>
              <a:rPr lang="en-US" b="1" i="1" dirty="0"/>
              <a:t>CS181 Intelligent Machines: Perception, Learning and Uncertainty</a:t>
            </a:r>
            <a:r>
              <a:rPr lang="en-US" b="1" dirty="0"/>
              <a:t>, Prof. David C Brooks, Spring 2011</a:t>
            </a:r>
          </a:p>
          <a:p>
            <a:r>
              <a:rPr lang="en-US" b="1" i="1" dirty="0"/>
              <a:t>CS181 – Machine Learning</a:t>
            </a:r>
            <a:r>
              <a:rPr lang="en-US" b="1" dirty="0"/>
              <a:t>, Prof. Ryan P. Adams, Spring 2014. </a:t>
            </a:r>
            <a:r>
              <a:rPr lang="en-US" b="1" dirty="0">
                <a:solidFill>
                  <a:schemeClr val="tx1"/>
                </a:solidFill>
                <a:hlinkClick r:id="rId3"/>
              </a:rPr>
              <a:t>https://github.com/wihl/cs181-spring2014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i="1" dirty="0"/>
              <a:t>CS181 – Machine Learning</a:t>
            </a:r>
            <a:r>
              <a:rPr lang="en-US" b="1" dirty="0"/>
              <a:t>, Prof. David Parkes, Spring 2017. </a:t>
            </a:r>
            <a:r>
              <a:rPr lang="en-US" b="1" dirty="0">
                <a:solidFill>
                  <a:schemeClr val="tx1"/>
                </a:solidFill>
                <a:hlinkClick r:id="rId4"/>
              </a:rPr>
              <a:t>https://harvard-ml-courses.github.io/cs181-web-2017/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Stanford course CS229 :</a:t>
            </a:r>
          </a:p>
          <a:p>
            <a:r>
              <a:rPr lang="en-US" b="1" i="1" dirty="0"/>
              <a:t>CS229 – Machine Learning, Andrew Ng. </a:t>
            </a:r>
            <a:r>
              <a:rPr lang="en-US" b="1" dirty="0">
                <a:solidFill>
                  <a:schemeClr val="tx1"/>
                </a:solidFill>
                <a:hlinkClick r:id="rId5"/>
              </a:rPr>
              <a:t>https://see.stanford.edu/Course/CS229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Reinforcement learning: an introduction </a:t>
            </a:r>
            <a:r>
              <a:rPr lang="en-US" sz="2100" b="1" i="1" dirty="0"/>
              <a:t>R. S. Sutton and A. G. Barto, Second edition. Cambridge, Massachusetts: The MIT Press, 2018.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5819E5-D210-43D4-A829-3CCF4BF91B60}"/>
              </a:ext>
            </a:extLst>
          </p:cNvPr>
          <p:cNvSpPr/>
          <p:nvPr/>
        </p:nvSpPr>
        <p:spPr>
          <a:xfrm>
            <a:off x="463358" y="1605776"/>
            <a:ext cx="34016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The material for this talk is primarily drawn from the slides, notes and lectures of these courses with occasional reference to Sutton and Barto’s book.</a:t>
            </a:r>
          </a:p>
        </p:txBody>
      </p:sp>
    </p:spTree>
    <p:extLst>
      <p:ext uri="{BB962C8B-B14F-4D97-AF65-F5344CB8AC3E}">
        <p14:creationId xmlns:p14="http://schemas.microsoft.com/office/powerpoint/2010/main" val="2495292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5" y="1143000"/>
            <a:ext cx="61769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92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00" y="1143000"/>
            <a:ext cx="6207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92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9" y="1143000"/>
            <a:ext cx="6177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86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571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80849" y="1159015"/>
                <a:ext cx="9867825" cy="517344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Start with V</a:t>
                </a:r>
                <a:r>
                  <a:rPr lang="en-US" sz="2400" baseline="-25000" dirty="0">
                    <a:solidFill>
                      <a:schemeClr val="bg1"/>
                    </a:solidFill>
                    <a:ea typeface="ＭＳ Ｐゴシック" pitchFamily="34" charset="-128"/>
                  </a:rPr>
                  <a:t>0</a:t>
                </a: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(s) = 0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 - no time steps left means an expected reward sum of zero</a:t>
                </a:r>
              </a:p>
              <a:p>
                <a:pPr lvl="2">
                  <a:lnSpc>
                    <a:spcPct val="80000"/>
                  </a:lnSpc>
                </a:pPr>
                <a:endParaRPr lang="en-US" sz="16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Given vector of </a:t>
                </a:r>
                <a:r>
                  <a:rPr lang="en-US" sz="2400" dirty="0" err="1">
                    <a:solidFill>
                      <a:schemeClr val="bg1"/>
                    </a:solidFill>
                    <a:ea typeface="ＭＳ Ｐゴシック" pitchFamily="34" charset="-128"/>
                  </a:rPr>
                  <a:t>V</a:t>
                </a:r>
                <a:r>
                  <a:rPr lang="en-US" sz="2400" baseline="-25000" dirty="0" err="1">
                    <a:solidFill>
                      <a:schemeClr val="bg1"/>
                    </a:solidFill>
                    <a:ea typeface="ＭＳ Ｐゴシック" pitchFamily="34" charset="-128"/>
                  </a:rPr>
                  <a:t>k</a:t>
                </a: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(s) values, do one ply from each state:</a:t>
                </a:r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 marL="457200" lvl="1" indent="0">
                  <a:buNone/>
                </a:pP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limLow>
                      <m:limLow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3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sz="31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Repeat until convergence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--------------------------------------------------------------------------------------------</a:t>
                </a:r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Theorem: will converge to unique optimal values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Basic idea: approximations get refined towards optimal values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Policy may converge long before values do</a:t>
                </a:r>
              </a:p>
            </p:txBody>
          </p:sp>
        </mc:Choice>
        <mc:Fallback xmlns="">
          <p:sp>
            <p:nvSpPr>
              <p:cNvPr id="17571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849" y="1159015"/>
                <a:ext cx="9867825" cy="5173443"/>
              </a:xfrm>
              <a:blipFill>
                <a:blip r:embed="rId4"/>
                <a:stretch>
                  <a:fillRect l="-618" t="-1413" b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881297" y="-936073"/>
            <a:ext cx="7266933" cy="690930"/>
          </a:xfrm>
          <a:prstGeom prst="rect">
            <a:avLst/>
          </a:prstGeom>
          <a:noFill/>
          <a:ln/>
          <a:effectLst/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50A3F268-2158-467D-953D-5172D55E5464}"/>
              </a:ext>
            </a:extLst>
          </p:cNvPr>
          <p:cNvSpPr txBox="1">
            <a:spLocks/>
          </p:cNvSpPr>
          <p:nvPr/>
        </p:nvSpPr>
        <p:spPr>
          <a:xfrm>
            <a:off x="1512776" y="70303"/>
            <a:ext cx="8003969" cy="91047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Value Iteration (Infinite Horizon)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91" y="1143000"/>
            <a:ext cx="62064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59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5" y="1143000"/>
            <a:ext cx="61769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4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00" y="1143000"/>
            <a:ext cx="6207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1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9" y="1143000"/>
            <a:ext cx="6177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1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57098"/>
            <a:ext cx="6172200" cy="57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9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44" y="1143000"/>
            <a:ext cx="6186713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4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85" y="420738"/>
            <a:ext cx="11240429" cy="7389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UC Berkeley CS188 is a great resource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D832E-F17A-4825-9548-F36C9A15FAD1}"/>
              </a:ext>
            </a:extLst>
          </p:cNvPr>
          <p:cNvSpPr txBox="1"/>
          <p:nvPr/>
        </p:nvSpPr>
        <p:spPr>
          <a:xfrm>
            <a:off x="1005925" y="1260088"/>
            <a:ext cx="1018014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Websites: 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http://ai.berkeley.edu/home.html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http://gamescrafters.berkeley.edu/~cs188/sp20/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http://gamescrafters.berkeley.edu/~cs188/{sp|fa}&lt;yr&gt;/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Covers: 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Search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Constraint Satisfaction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Games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Reinforcement Learning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Bayesian Networks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Surveys Advanced Topics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And more…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Features: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Contains high quality YouTube videos, PowerPoint slides and homework.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Projects are based on the video game PacMan.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Material is used in many courses around the country.</a:t>
            </a:r>
          </a:p>
        </p:txBody>
      </p:sp>
    </p:spTree>
    <p:extLst>
      <p:ext uri="{BB962C8B-B14F-4D97-AF65-F5344CB8AC3E}">
        <p14:creationId xmlns:p14="http://schemas.microsoft.com/office/powerpoint/2010/main" val="1637484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72" y="1173166"/>
            <a:ext cx="6154057" cy="56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2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48034"/>
            <a:ext cx="6172200" cy="57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99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75224"/>
            <a:ext cx="6172200" cy="56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7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98" y="1157224"/>
            <a:ext cx="6179605" cy="57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77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82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38306"/>
            <a:ext cx="6172200" cy="57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2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50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46" y="1130418"/>
            <a:ext cx="6190508" cy="5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7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752" y="344321"/>
            <a:ext cx="9706494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Value iteration (Infinite Horizon)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66" y="1310346"/>
            <a:ext cx="10453265" cy="530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444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192" y="281354"/>
            <a:ext cx="4267616" cy="803421"/>
          </a:xfrm>
        </p:spPr>
        <p:txBody>
          <a:bodyPr/>
          <a:lstStyle/>
          <a:p>
            <a:r>
              <a:rPr lang="en-US" dirty="0"/>
              <a:t>Policy Iteration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idx="1"/>
          </p:nvPr>
        </p:nvSpPr>
        <p:spPr>
          <a:xfrm>
            <a:off x="965565" y="1084775"/>
            <a:ext cx="9757853" cy="559034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Alternative approach for optimal values: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Step 1: Policy evaluation: </a:t>
            </a:r>
            <a:r>
              <a:rPr lang="en-US" sz="2400" dirty="0">
                <a:solidFill>
                  <a:schemeClr val="tx1"/>
                </a:solidFill>
              </a:rPr>
              <a:t>calculate utilities for some fixed policy (not optimal utilities!) until convergence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Step 2: Policy improvement: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update policy using one-step look-ahead with resulting converged (but not optimal!) utilities as future values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chemeClr val="tx1"/>
                </a:solidFill>
              </a:rPr>
              <a:t> steps until new policy is the same as the old policy.</a:t>
            </a:r>
          </a:p>
          <a:p>
            <a:pPr lvl="1"/>
            <a:endParaRPr lang="en-US" sz="2400" dirty="0"/>
          </a:p>
          <a:p>
            <a:r>
              <a:rPr lang="en-US" sz="2800" dirty="0">
                <a:solidFill>
                  <a:schemeClr val="tx1"/>
                </a:solidFill>
              </a:rPr>
              <a:t>This is </a:t>
            </a:r>
            <a:r>
              <a:rPr lang="en-US" sz="2800" b="1" dirty="0">
                <a:solidFill>
                  <a:schemeClr val="bg1"/>
                </a:solidFill>
              </a:rPr>
              <a:t>policy iteration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It’s still optimal!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Can converge (much) faster under some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029" y="472761"/>
            <a:ext cx="7349942" cy="5974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3 Types of 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7CB16-6F2D-4C37-AC8F-F990E7E3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5" y="1688481"/>
            <a:ext cx="4410077" cy="4222647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788B1-3781-433F-8C35-BE056C4D7F29}"/>
              </a:ext>
            </a:extLst>
          </p:cNvPr>
          <p:cNvSpPr txBox="1"/>
          <p:nvPr/>
        </p:nvSpPr>
        <p:spPr>
          <a:xfrm>
            <a:off x="8434872" y="6382058"/>
            <a:ext cx="3735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image borrowed from lecture slides David Silver,  DeepMind, “Introduction to Reinforcement Learning</a:t>
            </a:r>
            <a:endParaRPr lang="en-US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A7ABAB-F71D-43DA-A01D-E00DFE56B9ED}"/>
              </a:ext>
            </a:extLst>
          </p:cNvPr>
          <p:cNvSpPr txBox="1"/>
          <p:nvPr/>
        </p:nvSpPr>
        <p:spPr>
          <a:xfrm>
            <a:off x="5211358" y="1542985"/>
            <a:ext cx="63120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Learn a function from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labeled data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that maps input attributes to an output label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e.g., linear regression, decision trees,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SVMs.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Learn patterns in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unlabeled data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e.g., principle component analysis or clustering algorithms such as K-means, HAC, or Gaussian mixture models.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Reinforcement Learning – 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An agent l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earns to maximize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rewards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while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acting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an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uncertain environment.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951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294" y="117260"/>
            <a:ext cx="9749411" cy="662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24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752" y="344321"/>
            <a:ext cx="9706494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99869" y="1611941"/>
            <a:ext cx="10592259" cy="406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95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752" y="344321"/>
            <a:ext cx="9706494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 (k=0)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96768-F104-487C-A5CE-3F065C10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43" y="1430531"/>
            <a:ext cx="9488314" cy="196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843" y="3154338"/>
            <a:ext cx="9488314" cy="321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10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752" y="344321"/>
            <a:ext cx="9706494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 (k=1)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96768-F104-487C-A5CE-3F065C10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43" y="1430531"/>
            <a:ext cx="9488314" cy="196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843" y="3161008"/>
            <a:ext cx="9488314" cy="32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35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752" y="344321"/>
            <a:ext cx="9706494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 (k=2)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96768-F104-487C-A5CE-3F065C10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43" y="1430531"/>
            <a:ext cx="9488314" cy="196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843" y="3156520"/>
            <a:ext cx="9488314" cy="321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666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04" y="344321"/>
            <a:ext cx="12049496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 (k=3, Optimal)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96768-F104-487C-A5CE-3F065C10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43" y="1430531"/>
            <a:ext cx="9488314" cy="196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843" y="3192698"/>
            <a:ext cx="9488314" cy="31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752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04" y="344321"/>
            <a:ext cx="12049496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 (k=10, Optimal)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96768-F104-487C-A5CE-3F065C10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27" y="1463194"/>
            <a:ext cx="9417146" cy="196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428" y="3243238"/>
            <a:ext cx="9417146" cy="32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463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34F65A-AF18-4CE6-845A-DA5FA3A2EA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2504" y="344321"/>
                <a:ext cx="12049496" cy="756772"/>
              </a:xfrm>
            </p:spPr>
            <p:txBody>
              <a:bodyPr vert="horz" lIns="91440" tIns="45720" rIns="91440" bIns="45720" rtlCol="0" anchor="b">
                <a:noAutofit/>
              </a:bodyPr>
              <a:lstStyle/>
              <a:p>
                <a:pPr algn="ctr"/>
                <a:r>
                  <a:rPr lang="en-US" sz="4200" dirty="0"/>
                  <a:t>policy iteration EXAMPLE (k=</a:t>
                </a:r>
                <a14:m>
                  <m:oMath xmlns:m="http://schemas.openxmlformats.org/officeDocument/2006/math">
                    <m:r>
                      <a:rPr lang="en-US" sz="4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4200" dirty="0"/>
                  <a:t>, Optimal)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34F65A-AF18-4CE6-845A-DA5FA3A2E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2504" y="344321"/>
                <a:ext cx="12049496" cy="756772"/>
              </a:xfrm>
              <a:blipFill>
                <a:blip r:embed="rId2"/>
                <a:stretch>
                  <a:fillRect t="-12800" b="-36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9396768-F104-487C-A5CE-3F065C10D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27" y="1463194"/>
            <a:ext cx="9417146" cy="196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428" y="3292909"/>
            <a:ext cx="9417146" cy="31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648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Model-based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1390200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56" y="1053518"/>
            <a:ext cx="4290492" cy="130158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Reinforcement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C680-90E6-4C10-A1D3-3A5FE0139F5B}"/>
              </a:ext>
            </a:extLst>
          </p:cNvPr>
          <p:cNvSpPr txBox="1"/>
          <p:nvPr/>
        </p:nvSpPr>
        <p:spPr>
          <a:xfrm>
            <a:off x="557312" y="3393291"/>
            <a:ext cx="104858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Agent knows the current state </a:t>
            </a:r>
            <a:r>
              <a:rPr lang="en-US" sz="2000" i="1" dirty="0"/>
              <a:t>s</a:t>
            </a:r>
            <a:r>
              <a:rPr lang="en-US" sz="2000" dirty="0"/>
              <a:t>, takes action </a:t>
            </a:r>
            <a:r>
              <a:rPr lang="en-US" sz="2000" i="1" dirty="0"/>
              <a:t>a,</a:t>
            </a:r>
            <a:r>
              <a:rPr lang="en-US" sz="2000" dirty="0"/>
              <a:t> receives a reward</a:t>
            </a:r>
            <a:r>
              <a:rPr lang="en-US" sz="2000" i="1" dirty="0"/>
              <a:t> r </a:t>
            </a:r>
            <a:r>
              <a:rPr lang="en-US" sz="2000" dirty="0"/>
              <a:t>and observes the next state </a:t>
            </a:r>
            <a:r>
              <a:rPr lang="en-US" sz="2000" i="1" dirty="0"/>
              <a:t>s’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Agent has </a:t>
            </a:r>
            <a:r>
              <a:rPr lang="en-US" sz="2000" b="1" dirty="0"/>
              <a:t>no access</a:t>
            </a:r>
            <a:r>
              <a:rPr lang="en-US" sz="2000" dirty="0"/>
              <a:t> to reward model </a:t>
            </a:r>
            <a:r>
              <a:rPr lang="en-US" sz="2000" i="1" dirty="0"/>
              <a:t>r(s,a)</a:t>
            </a:r>
            <a:r>
              <a:rPr lang="en-US" sz="2000" dirty="0"/>
              <a:t> or transition model </a:t>
            </a:r>
            <a:r>
              <a:rPr lang="en-US" sz="2000" i="1" dirty="0"/>
              <a:t>p(s’|s,a)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Agent must learn to act so as to maximize expected rewards.</a:t>
            </a:r>
            <a:endParaRPr lang="en-US" sz="2000" i="1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All learning is based on observed samples of outcomes!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Under these conditions, it is a very challenging problem to learn the policy </a:t>
            </a:r>
            <a:r>
              <a:rPr lang="el-GR" sz="2000" dirty="0"/>
              <a:t>π</a:t>
            </a:r>
            <a:r>
              <a:rPr lang="en-US" sz="2000" dirty="0"/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A1B936-0378-4482-A5C2-0566CCFABC5E}"/>
              </a:ext>
            </a:extLst>
          </p:cNvPr>
          <p:cNvGrpSpPr/>
          <p:nvPr/>
        </p:nvGrpSpPr>
        <p:grpSpPr>
          <a:xfrm>
            <a:off x="4662448" y="294610"/>
            <a:ext cx="7529552" cy="2819400"/>
            <a:chOff x="2147848" y="1447800"/>
            <a:chExt cx="7529552" cy="2819400"/>
          </a:xfrm>
        </p:grpSpPr>
        <p:sp>
          <p:nvSpPr>
            <p:cNvPr id="6" name="U-Turn Arrow 11">
              <a:extLst>
                <a:ext uri="{FF2B5EF4-FFF2-40B4-BE49-F238E27FC236}">
                  <a16:creationId xmlns:a16="http://schemas.microsoft.com/office/drawing/2014/main" id="{CAE5199C-9A42-4A58-97E2-E6BC68A851B0}"/>
                </a:ext>
              </a:extLst>
            </p:cNvPr>
            <p:cNvSpPr/>
            <p:nvPr/>
          </p:nvSpPr>
          <p:spPr>
            <a:xfrm rot="16200000">
              <a:off x="3429000" y="1828801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9283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U-Turn Arrow 10">
              <a:extLst>
                <a:ext uri="{FF2B5EF4-FFF2-40B4-BE49-F238E27FC236}">
                  <a16:creationId xmlns:a16="http://schemas.microsoft.com/office/drawing/2014/main" id="{970F8631-263E-4C37-88CE-BB657CF634E3}"/>
                </a:ext>
              </a:extLst>
            </p:cNvPr>
            <p:cNvSpPr/>
            <p:nvPr/>
          </p:nvSpPr>
          <p:spPr>
            <a:xfrm rot="5400000">
              <a:off x="6248400" y="2057400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6429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E30D2F7F-BF65-4164-8EAD-178E65AC308B}"/>
                </a:ext>
              </a:extLst>
            </p:cNvPr>
            <p:cNvSpPr/>
            <p:nvPr/>
          </p:nvSpPr>
          <p:spPr>
            <a:xfrm>
              <a:off x="4953000" y="3124200"/>
              <a:ext cx="2133600" cy="1143000"/>
            </a:xfrm>
            <a:prstGeom prst="roundRect">
              <a:avLst>
                <a:gd name="adj" fmla="val 40599"/>
              </a:avLst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Calibri"/>
                  <a:cs typeface="Calibri"/>
                </a:rPr>
                <a:t>Environment</a:t>
              </a: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2D0EA9C-4B2F-4B98-89D1-D16E518BF9EF}"/>
                </a:ext>
              </a:extLst>
            </p:cNvPr>
            <p:cNvSpPr/>
            <p:nvPr/>
          </p:nvSpPr>
          <p:spPr>
            <a:xfrm>
              <a:off x="4953000" y="1447800"/>
              <a:ext cx="2133600" cy="1066800"/>
            </a:xfrm>
            <a:prstGeom prst="trapezoid">
              <a:avLst>
                <a:gd name="adj" fmla="val 58183"/>
              </a:avLst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2600" dirty="0">
                  <a:solidFill>
                    <a:schemeClr val="tx1"/>
                  </a:solidFill>
                  <a:latin typeface="Calibri"/>
                  <a:cs typeface="Calibri"/>
                </a:rPr>
                <a:t>Agent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60CDD4-E47D-4C76-B94C-165E23781897}"/>
                </a:ext>
              </a:extLst>
            </p:cNvPr>
            <p:cNvSpPr txBox="1"/>
            <p:nvPr/>
          </p:nvSpPr>
          <p:spPr>
            <a:xfrm>
              <a:off x="8077200" y="2590800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Actions: 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649B6E-092A-403B-8578-4569E99CAEAF}"/>
                </a:ext>
              </a:extLst>
            </p:cNvPr>
            <p:cNvSpPr txBox="1"/>
            <p:nvPr/>
          </p:nvSpPr>
          <p:spPr>
            <a:xfrm>
              <a:off x="2147848" y="2293203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State: s’</a:t>
              </a:r>
            </a:p>
            <a:p>
              <a:pPr algn="ctr"/>
              <a:r>
                <a:rPr lang="en-US" sz="2400" dirty="0">
                  <a:latin typeface="Calibri"/>
                  <a:cs typeface="Calibri"/>
                </a:rPr>
                <a:t>Reward: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15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603130" y="1617139"/>
            <a:ext cx="109857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Learning happens as the agent interact with the world.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There are no training or test sets. Training is guided by rewards and punishments obtained by acting in an environment.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amount of data an agent receives is not fixed. More information is acquired as you go.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Actions are not always rewarded or punished immediately. “Delayed gratification” is possible.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Agent actions can affect the subsequent data it receives. E.g., closing a door that can’t be opened again.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801E49-DC02-4A07-B660-465701FF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77" y="0"/>
            <a:ext cx="6625445" cy="13369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Some Characteristics of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909022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78830" y="205539"/>
            <a:ext cx="5824743" cy="918419"/>
          </a:xfrm>
        </p:spPr>
        <p:txBody>
          <a:bodyPr/>
          <a:lstStyle/>
          <a:p>
            <a:r>
              <a:rPr lang="en-US" dirty="0"/>
              <a:t>Model-Based Learning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18741" y="1718534"/>
            <a:ext cx="7860020" cy="361526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solidFill>
                  <a:schemeClr val="tx1"/>
                </a:solidFill>
              </a:rPr>
              <a:t>Model-Based Idea: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Learn an approximate model based on experiences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Solve for values as if the learned model were correct</a:t>
            </a: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schemeClr val="tx1"/>
                </a:solidFill>
              </a:rPr>
              <a:t>Step 1: Learn empirical MDP model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Count outcomes s’ for each s, a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Normalize to give an estimate of</a:t>
            </a:r>
            <a:endParaRPr lang="en-US" sz="2200" b="1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Discover each </a:t>
            </a:r>
            <a:r>
              <a:rPr lang="en-US" sz="2200" b="1" dirty="0">
                <a:solidFill>
                  <a:schemeClr val="tx1"/>
                </a:solidFill>
              </a:rPr>
              <a:t>                      </a:t>
            </a:r>
            <a:r>
              <a:rPr lang="en-US" sz="2200" dirty="0">
                <a:solidFill>
                  <a:schemeClr val="tx1"/>
                </a:solidFill>
              </a:rPr>
              <a:t>when we experience (s, a, s’)</a:t>
            </a:r>
          </a:p>
          <a:p>
            <a:pPr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schemeClr val="tx1"/>
                </a:solidFill>
              </a:rPr>
              <a:t>Step 2: Solve the learned MDP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For example, use value iteration, as before</a:t>
            </a:r>
          </a:p>
        </p:txBody>
      </p:sp>
      <p:pic>
        <p:nvPicPr>
          <p:cNvPr id="40" name="Picture 3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5182019" y="3602576"/>
            <a:ext cx="1218366" cy="304800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107697" y="3945393"/>
            <a:ext cx="1204523" cy="304869"/>
          </a:xfrm>
          <a:prstGeom prst="rect">
            <a:avLst/>
          </a:prstGeom>
          <a:noFill/>
          <a:ln/>
          <a:effectLst/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7587" y="4097827"/>
            <a:ext cx="3144852" cy="1828402"/>
          </a:xfrm>
          <a:prstGeom prst="rect">
            <a:avLst/>
          </a:prstGeom>
          <a:noFill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8761" y="1524199"/>
            <a:ext cx="3420645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761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838972"/>
            <a:ext cx="7539789" cy="6612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Learn the reward and transition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/>
              <p:nvPr/>
            </p:nvSpPr>
            <p:spPr>
              <a:xfrm>
                <a:off x="1098878" y="1726643"/>
                <a:ext cx="9609232" cy="4578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71550" lvl="1" indent="-5143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Try every action in each state several times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𝑅𝑇𝑜𝑡𝑎𝑙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total reward for taking action a in state s and transitioning to state s’</a:t>
                </a:r>
              </a:p>
              <a:p>
                <a:pPr lvl="1"/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number of times action a is taken in state s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number of times s transitions to s’ on action a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𝑅𝑇𝑜𝑡𝑎𝑙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878" y="1726643"/>
                <a:ext cx="9609232" cy="4578369"/>
              </a:xfrm>
              <a:prstGeom prst="rect">
                <a:avLst/>
              </a:prstGeom>
              <a:blipFill>
                <a:blip r:embed="rId2"/>
                <a:stretch>
                  <a:fillRect t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9107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63" y="192504"/>
            <a:ext cx="9095874" cy="6612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Transition/reward parameter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BB0C6-EB62-4024-BD09-2AE25FA1B904}"/>
              </a:ext>
            </a:extLst>
          </p:cNvPr>
          <p:cNvSpPr txBox="1"/>
          <p:nvPr/>
        </p:nvSpPr>
        <p:spPr>
          <a:xfrm>
            <a:off x="5639681" y="1750898"/>
            <a:ext cx="163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/>
              <a:t>State s’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D0AE2-5AF9-4392-96F4-1A548A363109}"/>
              </a:ext>
            </a:extLst>
          </p:cNvPr>
          <p:cNvSpPr txBox="1"/>
          <p:nvPr/>
        </p:nvSpPr>
        <p:spPr>
          <a:xfrm>
            <a:off x="894626" y="3959541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/>
              <a:t>Action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69B858-65CA-499E-90DF-908379F33F44}"/>
              </a:ext>
            </a:extLst>
          </p:cNvPr>
          <p:cNvSpPr txBox="1"/>
          <p:nvPr/>
        </p:nvSpPr>
        <p:spPr>
          <a:xfrm>
            <a:off x="487908" y="1333272"/>
            <a:ext cx="3477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/>
              <a:t>For every state 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4610BAC-69D9-40CB-8B1B-AECAA4F3D1B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88940" y="2612339"/>
              <a:ext cx="6533660" cy="3279178"/>
            </p:xfrm>
            <a:graphic>
              <a:graphicData uri="http://schemas.openxmlformats.org/drawingml/2006/table">
                <a:tbl>
                  <a:tblPr>
                    <a:tableStyleId>{D7AC3CCA-C797-4891-BE02-D94E43425B78}</a:tableStyleId>
                  </a:tblPr>
                  <a:tblGrid>
                    <a:gridCol w="1633415">
                      <a:extLst>
                        <a:ext uri="{9D8B030D-6E8A-4147-A177-3AD203B41FA5}">
                          <a16:colId xmlns:a16="http://schemas.microsoft.com/office/drawing/2014/main" val="1813411393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4015037295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4125015261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320997760"/>
                        </a:ext>
                      </a:extLst>
                    </a:gridCol>
                  </a:tblGrid>
                  <a:tr h="11781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460869"/>
                      </a:ext>
                    </a:extLst>
                  </a:tr>
                  <a:tr h="10505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9615570"/>
                      </a:ext>
                    </a:extLst>
                  </a:tr>
                  <a:tr h="10505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48731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4610BAC-69D9-40CB-8B1B-AECAA4F3D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7994218"/>
                  </p:ext>
                </p:extLst>
              </p:nvPr>
            </p:nvGraphicFramePr>
            <p:xfrm>
              <a:off x="3188940" y="2612339"/>
              <a:ext cx="6533660" cy="3279178"/>
            </p:xfrm>
            <a:graphic>
              <a:graphicData uri="http://schemas.openxmlformats.org/drawingml/2006/table">
                <a:tbl>
                  <a:tblPr>
                    <a:tableStyleId>{D7AC3CCA-C797-4891-BE02-D94E43425B78}</a:tableStyleId>
                  </a:tblPr>
                  <a:tblGrid>
                    <a:gridCol w="1633415">
                      <a:extLst>
                        <a:ext uri="{9D8B030D-6E8A-4147-A177-3AD203B41FA5}">
                          <a16:colId xmlns:a16="http://schemas.microsoft.com/office/drawing/2014/main" val="1813411393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4015037295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4125015261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320997760"/>
                        </a:ext>
                      </a:extLst>
                    </a:gridCol>
                  </a:tblGrid>
                  <a:tr h="11781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3" t="-515" r="-300746" b="-1788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3" t="-515" r="-200746" b="-1788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3" t="-515" r="-100746" b="-1788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3" t="-515" r="-746" b="-1788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460869"/>
                      </a:ext>
                    </a:extLst>
                  </a:tr>
                  <a:tr h="10505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3" t="-113372" r="-300746" b="-1017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3" t="-113372" r="-200746" b="-1017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3" t="-113372" r="-100746" b="-1017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3" t="-113372" r="-746" b="-1017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615570"/>
                      </a:ext>
                    </a:extLst>
                  </a:tr>
                  <a:tr h="10505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3" t="-212139" r="-300746" b="-1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3" t="-212139" r="-200746" b="-1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3" t="-212139" r="-100746" b="-1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3" t="-212139" r="-746" b="-11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8731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12070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256" y="275240"/>
            <a:ext cx="4843488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Model-based 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78677-519D-45E8-94A9-30E49EE2C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343" y="1333500"/>
            <a:ext cx="6431493" cy="5126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187582-D323-4EBC-BD09-584C9FFFF901}"/>
              </a:ext>
            </a:extLst>
          </p:cNvPr>
          <p:cNvSpPr txBox="1"/>
          <p:nvPr/>
        </p:nvSpPr>
        <p:spPr>
          <a:xfrm>
            <a:off x="398310" y="4268402"/>
            <a:ext cx="361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/>
              <a:t>Step 1: Learn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8DBD2-A069-4EBC-BB6C-5B7CCA56EA4C}"/>
              </a:ext>
            </a:extLst>
          </p:cNvPr>
          <p:cNvSpPr txBox="1"/>
          <p:nvPr/>
        </p:nvSpPr>
        <p:spPr>
          <a:xfrm>
            <a:off x="398310" y="5654393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/>
              <a:t>Step 2: Solve MDP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824D10EB-42CD-4E67-9872-674217D16EA2}"/>
              </a:ext>
            </a:extLst>
          </p:cNvPr>
          <p:cNvSpPr/>
          <p:nvPr/>
        </p:nvSpPr>
        <p:spPr>
          <a:xfrm>
            <a:off x="4008594" y="4105469"/>
            <a:ext cx="647381" cy="849086"/>
          </a:xfrm>
          <a:prstGeom prst="leftBrace">
            <a:avLst>
              <a:gd name="adj1" fmla="val 8333"/>
              <a:gd name="adj2" fmla="val 48352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92BB101-C003-4107-839F-A901A6B1F019}"/>
              </a:ext>
            </a:extLst>
          </p:cNvPr>
          <p:cNvSpPr/>
          <p:nvPr/>
        </p:nvSpPr>
        <p:spPr>
          <a:xfrm>
            <a:off x="4008593" y="5592096"/>
            <a:ext cx="647381" cy="647815"/>
          </a:xfrm>
          <a:prstGeom prst="leftBrace">
            <a:avLst>
              <a:gd name="adj1" fmla="val 8333"/>
              <a:gd name="adj2" fmla="val 48352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74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64" y="199911"/>
            <a:ext cx="11167433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Model-based rl: Pros and cons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731595" y="939400"/>
            <a:ext cx="1043637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b="1" dirty="0"/>
              <a:t>Pros: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Makes maximal use of experience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Solves model optimally, given enough experience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/>
              <a:t>Cons: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Model must be small enough to solve.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Solution procedure is computationally expensive.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Learning is episodic, not continuous, so agent does not benefit immediately from experience.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/>
              <a:t>Conclusion: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Model-free approaches are used for most real-world problems.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Examples: Q-Learning, Monte Carlo, SARSA, TD-Learning, Deep QL, etc.</a:t>
            </a:r>
          </a:p>
        </p:txBody>
      </p:sp>
    </p:spTree>
    <p:extLst>
      <p:ext uri="{BB962C8B-B14F-4D97-AF65-F5344CB8AC3E}">
        <p14:creationId xmlns:p14="http://schemas.microsoft.com/office/powerpoint/2010/main" val="237002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Markov decision processes</a:t>
            </a:r>
          </a:p>
        </p:txBody>
      </p:sp>
    </p:spTree>
    <p:extLst>
      <p:ext uri="{BB962C8B-B14F-4D97-AF65-F5344CB8AC3E}">
        <p14:creationId xmlns:p14="http://schemas.microsoft.com/office/powerpoint/2010/main" val="268248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261928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MARKOV DECISION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C680-90E6-4C10-A1D3-3A5FE0139F5B}"/>
              </a:ext>
            </a:extLst>
          </p:cNvPr>
          <p:cNvSpPr txBox="1"/>
          <p:nvPr/>
        </p:nvSpPr>
        <p:spPr>
          <a:xfrm>
            <a:off x="847606" y="1600048"/>
            <a:ext cx="98846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i="1" dirty="0"/>
              <a:t>Markov Decision Process </a:t>
            </a:r>
            <a:r>
              <a:rPr lang="en-US" sz="2800" dirty="0"/>
              <a:t>(MDP) provides a mathematical framework for reinforcement learning.</a:t>
            </a:r>
          </a:p>
          <a:p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An MDP is used to model </a:t>
            </a:r>
            <a:r>
              <a:rPr lang="en-US" sz="2800" u="sng" dirty="0"/>
              <a:t>optimal decision-making</a:t>
            </a:r>
            <a:r>
              <a:rPr lang="en-US" sz="2800" dirty="0"/>
              <a:t> in situations where outcomes are </a:t>
            </a:r>
            <a:r>
              <a:rPr lang="en-US" sz="2800" u="sng" dirty="0"/>
              <a:t>uncertain</a:t>
            </a:r>
            <a:r>
              <a:rPr lang="en-US" sz="28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initial analysis of MDPs assume </a:t>
            </a:r>
            <a:r>
              <a:rPr lang="en-US" sz="2800" b="1" dirty="0"/>
              <a:t>complete knowledge </a:t>
            </a:r>
            <a:r>
              <a:rPr lang="en-US" sz="2800" dirty="0"/>
              <a:t>of states, actions, rewards, transitions, and discounts.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299E8D-91BE-4FEF-9246-77F6F558C1FB}"/>
              </a:ext>
            </a:extLst>
          </p:cNvPr>
          <p:cNvSpPr/>
          <p:nvPr/>
        </p:nvSpPr>
        <p:spPr>
          <a:xfrm>
            <a:off x="2785675" y="6410219"/>
            <a:ext cx="9165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hlinkClick r:id="rId2"/>
              </a:rPr>
              <a:t>https://en.wikipedia.org/w/index.php?title=Markov_decision_process&amp;oldid=855934986</a:t>
            </a:r>
            <a:r>
              <a:rPr lang="en-US" sz="1200" dirty="0"/>
              <a:t>&gt; [accessed 11 September 2018] </a:t>
            </a:r>
          </a:p>
        </p:txBody>
      </p:sp>
    </p:spTree>
    <p:extLst>
      <p:ext uri="{BB962C8B-B14F-4D97-AF65-F5344CB8AC3E}">
        <p14:creationId xmlns:p14="http://schemas.microsoft.com/office/powerpoint/2010/main" val="124169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420" y="393578"/>
            <a:ext cx="7455159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The MDP decision framework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870055" y="1228397"/>
            <a:ext cx="104518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Markov decision processes use </a:t>
            </a:r>
            <a:r>
              <a:rPr lang="en-US" sz="2800" u="sng" dirty="0"/>
              <a:t>probability</a:t>
            </a:r>
            <a:r>
              <a:rPr lang="en-US" sz="2800" dirty="0"/>
              <a:t> to model uncertainty about the domain.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Markov decision use </a:t>
            </a:r>
            <a:r>
              <a:rPr lang="en-US" sz="2800" u="sng" dirty="0"/>
              <a:t>utility</a:t>
            </a:r>
            <a:r>
              <a:rPr lang="en-US" sz="2800" dirty="0"/>
              <a:t> to model an agent’s objectives. The higher the utility, the “happier” your agent is.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MDP algorithms discover an </a:t>
            </a:r>
            <a:r>
              <a:rPr lang="en-US" sz="2800" u="sng" dirty="0"/>
              <a:t>optimal decision policy</a:t>
            </a:r>
            <a:r>
              <a:rPr lang="en-US" sz="2800" dirty="0"/>
              <a:t> </a:t>
            </a:r>
            <a:r>
              <a:rPr lang="el-GR" sz="2800" b="1" dirty="0"/>
              <a:t>π</a:t>
            </a:r>
            <a:r>
              <a:rPr lang="en-US" sz="2800" u="sng" dirty="0"/>
              <a:t> </a:t>
            </a:r>
            <a:r>
              <a:rPr lang="en-US" sz="2800" dirty="0"/>
              <a:t>specifying how the agent should act in all possible states in order to maximize its expected utility.</a:t>
            </a:r>
          </a:p>
        </p:txBody>
      </p:sp>
    </p:spTree>
    <p:extLst>
      <p:ext uri="{BB962C8B-B14F-4D97-AF65-F5344CB8AC3E}">
        <p14:creationId xmlns:p14="http://schemas.microsoft.com/office/powerpoint/2010/main" val="2662233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hat{T}(s, a, s'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8"/>
  <p:tag name="PICTUREFILESIZE" val="83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hat{R}(s, a, s'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88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14350" indent="-514350" algn="l">
          <a:buFont typeface="+mj-lt"/>
          <a:buAutoNum type="arabicPeriod"/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2947</Words>
  <Application>Microsoft Office PowerPoint</Application>
  <PresentationFormat>Widescreen</PresentationFormat>
  <Paragraphs>472</Paragraphs>
  <Slides>64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Century Gothic</vt:lpstr>
      <vt:lpstr>Courier New</vt:lpstr>
      <vt:lpstr>Wingdings</vt:lpstr>
      <vt:lpstr>Wingdings 3</vt:lpstr>
      <vt:lpstr>Office Theme</vt:lpstr>
      <vt:lpstr>Slice</vt:lpstr>
      <vt:lpstr>Model-based Reinforcement learning</vt:lpstr>
      <vt:lpstr>Overview</vt:lpstr>
      <vt:lpstr>References</vt:lpstr>
      <vt:lpstr>UC Berkeley CS188 is a great resource</vt:lpstr>
      <vt:lpstr>3 Types of Machine Learning</vt:lpstr>
      <vt:lpstr>Some Characteristics of Reinforcement Learning</vt:lpstr>
      <vt:lpstr>Markov decision processes</vt:lpstr>
      <vt:lpstr>MARKOV DECISION PROCESSES</vt:lpstr>
      <vt:lpstr>The MDP decision framework </vt:lpstr>
      <vt:lpstr>Example: GRID World</vt:lpstr>
      <vt:lpstr>Example: Grid World</vt:lpstr>
      <vt:lpstr>Markov decision processes</vt:lpstr>
      <vt:lpstr>MDP Goal: find an optimal policy π</vt:lpstr>
      <vt:lpstr>PowerPoint Presentation</vt:lpstr>
      <vt:lpstr>Optimal Policies Depend on the Details of the MDP</vt:lpstr>
      <vt:lpstr>What is Markov about MDPs?</vt:lpstr>
      <vt:lpstr>Data Structures needed for an MDP Algorithm</vt:lpstr>
      <vt:lpstr>PowerPoint Presentation</vt:lpstr>
      <vt:lpstr>The Bellman Equations</vt:lpstr>
      <vt:lpstr>4 MDP Algorithms</vt:lpstr>
      <vt:lpstr>4 mdp algorithms</vt:lpstr>
      <vt:lpstr>Expectimax: A game against Nature</vt:lpstr>
      <vt:lpstr>Expectimax: top-down, Recursive</vt:lpstr>
      <vt:lpstr>Expectimax: top-down, Recursive</vt:lpstr>
      <vt:lpstr>Expectimax algorithm</vt:lpstr>
      <vt:lpstr>Value Iteration uses dynamic programming</vt:lpstr>
      <vt:lpstr>PowerPoint Presentation</vt:lpstr>
      <vt:lpstr>Value iteration (Finite Horizon)</vt:lpstr>
      <vt:lpstr>k=0</vt:lpstr>
      <vt:lpstr>k=1</vt:lpstr>
      <vt:lpstr>k=2</vt:lpstr>
      <vt:lpstr>k=3</vt:lpstr>
      <vt:lpstr>PowerPoint Presentation</vt:lpstr>
      <vt:lpstr>k=0</vt:lpstr>
      <vt:lpstr>k=1</vt:lpstr>
      <vt:lpstr>k=2</vt:lpstr>
      <vt:lpstr>k=3</vt:lpstr>
      <vt:lpstr>k=4</vt:lpstr>
      <vt:lpstr>k=5</vt:lpstr>
      <vt:lpstr>k=6</vt:lpstr>
      <vt:lpstr>k=7</vt:lpstr>
      <vt:lpstr>k=8</vt:lpstr>
      <vt:lpstr>k=9</vt:lpstr>
      <vt:lpstr>k=10</vt:lpstr>
      <vt:lpstr>k=11</vt:lpstr>
      <vt:lpstr>k=12</vt:lpstr>
      <vt:lpstr>k=100</vt:lpstr>
      <vt:lpstr>Value iteration (Infinite Horizon)</vt:lpstr>
      <vt:lpstr>Policy Iteration</vt:lpstr>
      <vt:lpstr>PowerPoint Presentation</vt:lpstr>
      <vt:lpstr>policy iteration EXAMPLE</vt:lpstr>
      <vt:lpstr>policy iteration EXAMPLE (k=0)</vt:lpstr>
      <vt:lpstr>policy iteration EXAMPLE (k=1)</vt:lpstr>
      <vt:lpstr>policy iteration EXAMPLE (k=2)</vt:lpstr>
      <vt:lpstr>policy iteration EXAMPLE (k=3, Optimal)</vt:lpstr>
      <vt:lpstr>policy iteration EXAMPLE (k=10, Optimal)</vt:lpstr>
      <vt:lpstr>policy iteration EXAMPLE (k=∞, Optimal)</vt:lpstr>
      <vt:lpstr>Model-based reinforcement learning</vt:lpstr>
      <vt:lpstr>Reinforcement Learning</vt:lpstr>
      <vt:lpstr>Model-Based Learning</vt:lpstr>
      <vt:lpstr>Learn the reward and transition distributions</vt:lpstr>
      <vt:lpstr>Transition/reward parameter table</vt:lpstr>
      <vt:lpstr>Model-based RL</vt:lpstr>
      <vt:lpstr>Model-based rl: 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Reinforcement learning</dc:title>
  <dc:creator>Scott O'Hara</dc:creator>
  <cp:lastModifiedBy>Scott O'Hara</cp:lastModifiedBy>
  <cp:revision>49</cp:revision>
  <dcterms:created xsi:type="dcterms:W3CDTF">2020-02-26T13:20:43Z</dcterms:created>
  <dcterms:modified xsi:type="dcterms:W3CDTF">2020-03-09T20:19:11Z</dcterms:modified>
</cp:coreProperties>
</file>