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59" r:id="rId3"/>
    <p:sldId id="303" r:id="rId4"/>
    <p:sldId id="313" r:id="rId5"/>
    <p:sldId id="304" r:id="rId6"/>
    <p:sldId id="314" r:id="rId7"/>
    <p:sldId id="305" r:id="rId8"/>
    <p:sldId id="315" r:id="rId9"/>
    <p:sldId id="306" r:id="rId10"/>
    <p:sldId id="316" r:id="rId11"/>
    <p:sldId id="307" r:id="rId12"/>
    <p:sldId id="308" r:id="rId13"/>
    <p:sldId id="318" r:id="rId14"/>
    <p:sldId id="309" r:id="rId15"/>
    <p:sldId id="319" r:id="rId16"/>
    <p:sldId id="310" r:id="rId17"/>
    <p:sldId id="320" r:id="rId18"/>
    <p:sldId id="311" r:id="rId19"/>
    <p:sldId id="321" r:id="rId20"/>
    <p:sldId id="312" r:id="rId21"/>
    <p:sldId id="32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5" autoAdjust="0"/>
    <p:restoredTop sz="94660"/>
  </p:normalViewPr>
  <p:slideViewPr>
    <p:cSldViewPr snapToGrid="0">
      <p:cViewPr>
        <p:scale>
          <a:sx n="75" d="100"/>
          <a:sy n="75" d="100"/>
        </p:scale>
        <p:origin x="150" y="2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A15D0-4A02-2C76-7CF0-97AC9B793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DE23D-2153-296E-9850-8A5E1FC2B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E54E8-80A1-F3F8-BBA8-626F57FD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3D82-0266-4D8D-A8E2-6A15A7796E8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B11B2-6955-8D0C-3A41-0451942D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29668-C9B2-CE46-AE2F-D5DA812E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0E62-1F6C-4783-ADFA-F67DABEC1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6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F361C-5868-0391-0357-C9EFAB4A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086604-18D4-F428-DD5A-D5EAF595D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4E739-EFE9-5A20-7C21-9D0003B5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3D82-0266-4D8D-A8E2-6A15A7796E8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9BE80-2949-63FA-746D-4A18699E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D8C28-0FE5-33AB-C032-7219564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0E62-1F6C-4783-ADFA-F67DABEC1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36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FEA2AA-0B31-F4FB-0B4D-2682F3087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33E8C4-DC46-C90B-C5DB-D14A4EF30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0C664-CA62-1A0D-B9AF-444B6784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3D82-0266-4D8D-A8E2-6A15A7796E8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96CEA-B04C-EF22-EFE9-EC5C3F9E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5FA9A-D083-061C-E8C4-F671734F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0E62-1F6C-4783-ADFA-F67DABEC1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93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2D310-DAB6-61F3-A623-E2511D6C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C57C7-578F-6E53-25DA-54FA6C59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C824B-3DA7-C0C2-4212-FF8403C6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3D82-0266-4D8D-A8E2-6A15A7796E8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25BD1-419E-3999-58A7-57E16EE2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F487F-C75A-4C14-57CF-44E540C2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0E62-1F6C-4783-ADFA-F67DABEC1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6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85258-B215-41B3-8916-D218593C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CC64F-3F9E-9E54-513F-114017332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42626-397E-7CF8-83C4-F28FC214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3D82-0266-4D8D-A8E2-6A15A7796E8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21BDF-7B4D-E6E2-0E01-9CC09DAF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A3391-C8CD-BFD0-6FFD-E899DCEF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0E62-1F6C-4783-ADFA-F67DABEC1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93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EDA21-7F4F-1015-A9FF-1AD07A77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4606F-CF5F-769B-52DA-57386E103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8C4466-5BCB-DA8B-97E4-1DEDA084F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296FF7-8C4C-43FA-27C0-9A12757E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3D82-0266-4D8D-A8E2-6A15A7796E8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FEB63D-8383-55E2-A935-96BE3948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AE4F69-6EDD-BEF6-9CE4-31DD342B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0E62-1F6C-4783-ADFA-F67DABEC1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8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741AB-E879-6A46-AF7E-F6DAD04B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2E5B0-37CE-1A75-50DE-3191F7F0E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DCC35A-2602-C8B2-3FD9-6951D5A0A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CC3C39-628F-5075-3B26-8E6A89095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C7A89-6571-1E61-1F29-A4D39D7CA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7F5161-D502-A2B6-425D-120565EA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3D82-0266-4D8D-A8E2-6A15A7796E8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1AA6B9-3407-4EB3-9E9B-EDCDEFD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78CBB7-2CA4-E11C-A032-ABC3EAF4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0E62-1F6C-4783-ADFA-F67DABEC1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6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A38E1-FC24-F023-8775-0F07469E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67ACE7-4A2A-BEF0-5418-E15C76DA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3D82-0266-4D8D-A8E2-6A15A7796E8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8E9E89-C9E7-998C-2D08-2D529FDC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90DAE9-AB92-64AF-AC65-AA606278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0E62-1F6C-4783-ADFA-F67DABEC1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90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AC7338-E616-87C8-F6AA-16CFD0C3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3D82-0266-4D8D-A8E2-6A15A7796E8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D269D8-97C5-4C8F-C86E-E1C8294D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8FAAA5-BB1E-A423-F0BB-EC44974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0E62-1F6C-4783-ADFA-F67DABEC1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4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65CFE-D0BC-5A92-39D7-42BDB8A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877B87-EA3F-481F-5EAF-EBDB43101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F0356F-8A7D-31CC-8880-ED58BB023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AFBB03-B74B-2D5E-AF90-05D9A80F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3D82-0266-4D8D-A8E2-6A15A7796E8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415355-CD24-482F-9C3C-163638CD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7EDB9-41E8-31E9-61EA-8C234EF2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0E62-1F6C-4783-ADFA-F67DABEC1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40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5A64D-9A15-E2D2-C986-AA9C0047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93B138-00CC-8A6B-930D-9EB2754F9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D742A3-A71F-9E6C-03F6-7810FC2FE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FD61F2-CDE1-3CF7-FAF8-76B08F0E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3D82-0266-4D8D-A8E2-6A15A7796E8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7A89B1-C88F-9A35-40CC-8BAD1191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9CEB7-F64A-5C62-692A-A7152759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0E62-1F6C-4783-ADFA-F67DABEC1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62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5D1E16-8231-73C4-BD95-35DFB331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8E3EA-2D98-6368-FCD6-022639B66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067E6-00F4-1A8B-2BBD-1773E8527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83D82-0266-4D8D-A8E2-6A15A7796E8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73D21-AB78-B7F0-68E5-C204E1CB9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8B302-AED3-525C-307D-4057A2F69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C0E62-1F6C-4783-ADFA-F67DABEC1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9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9B4AF-1132-F0C7-CFC3-4C0FBBF9AB8A}"/>
              </a:ext>
            </a:extLst>
          </p:cNvPr>
          <p:cNvSpPr txBox="1"/>
          <p:nvPr/>
        </p:nvSpPr>
        <p:spPr>
          <a:xfrm>
            <a:off x="5081364" y="3059668"/>
            <a:ext cx="141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한우리호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3923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A6A64-2261-B09A-BA41-CCE7475FBAFF}"/>
              </a:ext>
            </a:extLst>
          </p:cNvPr>
          <p:cNvSpPr txBox="1"/>
          <p:nvPr/>
        </p:nvSpPr>
        <p:spPr>
          <a:xfrm>
            <a:off x="142333" y="235527"/>
            <a:ext cx="35318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K (Cluster number) = 4</a:t>
            </a:r>
          </a:p>
          <a:p>
            <a:r>
              <a:rPr lang="en-US" altLang="ko-KR" dirty="0"/>
              <a:t>SCORE = 0.5311331117993799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B823044-3F6B-5B27-444C-3E9177BA0E7A}"/>
              </a:ext>
            </a:extLst>
          </p:cNvPr>
          <p:cNvCxnSpPr>
            <a:cxnSpLocks/>
          </p:cNvCxnSpPr>
          <p:nvPr/>
        </p:nvCxnSpPr>
        <p:spPr>
          <a:xfrm>
            <a:off x="3846949" y="558692"/>
            <a:ext cx="520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5F03A8-DBF7-03CB-DC28-1AE0A78E2A82}"/>
              </a:ext>
            </a:extLst>
          </p:cNvPr>
          <p:cNvSpPr txBox="1"/>
          <p:nvPr/>
        </p:nvSpPr>
        <p:spPr>
          <a:xfrm>
            <a:off x="4508498" y="235527"/>
            <a:ext cx="754116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실루엣 점수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: </a:t>
            </a:r>
            <a:r>
              <a:rPr lang="ko-KR" altLang="en-US" b="1" dirty="0"/>
              <a:t>포인트 </a:t>
            </a:r>
            <a:r>
              <a:rPr lang="en-US" altLang="ko-KR" b="1" dirty="0" err="1"/>
              <a:t>i</a:t>
            </a:r>
            <a:r>
              <a:rPr lang="ko-KR" altLang="en-US" b="1" dirty="0"/>
              <a:t>에서 각 클러스터 안 포인트 들과의 거리 평균</a:t>
            </a:r>
            <a:endParaRPr lang="en-US" altLang="ko-KR" b="1" dirty="0"/>
          </a:p>
          <a:p>
            <a:r>
              <a:rPr lang="ko-KR" altLang="en-US" b="1" dirty="0"/>
              <a:t> 이후 포인트 들의 거리 평균의 평균이 해당 값을 나타냄</a:t>
            </a:r>
            <a:endParaRPr lang="en-US" altLang="ko-KR" b="1" dirty="0"/>
          </a:p>
          <a:p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>
                <a:highlight>
                  <a:srgbClr val="FFFF00"/>
                </a:highlight>
              </a:rPr>
              <a:t>에 가까울 수록 좋은 결과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0</a:t>
            </a:r>
            <a:r>
              <a:rPr lang="ko-KR" altLang="en-US" dirty="0"/>
              <a:t>에 가까운 경우는 두 군집 간 거리가 비슷하여 잘 구분되지 않은 상태</a:t>
            </a:r>
            <a:endParaRPr lang="en-US" altLang="ko-KR" dirty="0"/>
          </a:p>
          <a:p>
            <a:r>
              <a:rPr lang="en-US" altLang="ko-KR" dirty="0"/>
              <a:t>-1</a:t>
            </a:r>
            <a:r>
              <a:rPr lang="ko-KR" altLang="en-US" dirty="0"/>
              <a:t>에 가까운 경우는 군집이 잘못 할당된 상태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A41D2A-3502-F735-6D2F-28C1CB720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" y="2369819"/>
            <a:ext cx="4279311" cy="425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5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9B4AF-1132-F0C7-CFC3-4C0FBBF9AB8A}"/>
              </a:ext>
            </a:extLst>
          </p:cNvPr>
          <p:cNvSpPr txBox="1"/>
          <p:nvPr/>
        </p:nvSpPr>
        <p:spPr>
          <a:xfrm>
            <a:off x="5081364" y="3059668"/>
            <a:ext cx="141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부산 </a:t>
            </a:r>
            <a:r>
              <a:rPr lang="en-US" altLang="ko-KR" dirty="0"/>
              <a:t>302</a:t>
            </a:r>
            <a:r>
              <a:rPr lang="ko-KR" altLang="en-US" dirty="0"/>
              <a:t>호</a:t>
            </a:r>
          </a:p>
        </p:txBody>
      </p:sp>
      <p:pic>
        <p:nvPicPr>
          <p:cNvPr id="4" name="그림 3" descr="상징, 예술이(가) 표시된 사진&#10;&#10;자동 생성된 설명">
            <a:extLst>
              <a:ext uri="{FF2B5EF4-FFF2-40B4-BE49-F238E27FC236}">
                <a16:creationId xmlns:a16="http://schemas.microsoft.com/office/drawing/2014/main" id="{5EB224CA-8BDE-34D5-78CF-6652AAC3E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364" y="2491740"/>
            <a:ext cx="1629566" cy="1744027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2B8CEDE7-AFFB-A94C-4452-57D983CC8B0A}"/>
              </a:ext>
            </a:extLst>
          </p:cNvPr>
          <p:cNvCxnSpPr>
            <a:cxnSpLocks/>
          </p:cNvCxnSpPr>
          <p:nvPr/>
        </p:nvCxnSpPr>
        <p:spPr>
          <a:xfrm flipV="1">
            <a:off x="5832647" y="1771849"/>
            <a:ext cx="774700" cy="571500"/>
          </a:xfrm>
          <a:prstGeom prst="bentConnector3">
            <a:avLst>
              <a:gd name="adj1" fmla="val -82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281EA9-28DC-2C23-2800-D9EF1F17D882}"/>
              </a:ext>
            </a:extLst>
          </p:cNvPr>
          <p:cNvSpPr txBox="1"/>
          <p:nvPr/>
        </p:nvSpPr>
        <p:spPr>
          <a:xfrm>
            <a:off x="6710930" y="1448048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항차가 </a:t>
            </a:r>
            <a:r>
              <a:rPr lang="en-US" altLang="ko-KR" dirty="0">
                <a:solidFill>
                  <a:srgbClr val="C00000"/>
                </a:solidFill>
              </a:rPr>
              <a:t>2</a:t>
            </a:r>
            <a:r>
              <a:rPr lang="ko-KR" altLang="en-US" dirty="0">
                <a:solidFill>
                  <a:srgbClr val="C00000"/>
                </a:solidFill>
              </a:rPr>
              <a:t>개라서 따로 계산하지 않음</a:t>
            </a:r>
          </a:p>
        </p:txBody>
      </p:sp>
    </p:spTree>
    <p:extLst>
      <p:ext uri="{BB962C8B-B14F-4D97-AF65-F5344CB8AC3E}">
        <p14:creationId xmlns:p14="http://schemas.microsoft.com/office/powerpoint/2010/main" val="118258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9B4AF-1132-F0C7-CFC3-4C0FBBF9AB8A}"/>
              </a:ext>
            </a:extLst>
          </p:cNvPr>
          <p:cNvSpPr txBox="1"/>
          <p:nvPr/>
        </p:nvSpPr>
        <p:spPr>
          <a:xfrm>
            <a:off x="5081364" y="3059668"/>
            <a:ext cx="141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충남 </a:t>
            </a:r>
            <a:r>
              <a:rPr lang="en-US" altLang="ko-KR" dirty="0"/>
              <a:t>303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341506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A6A64-2261-B09A-BA41-CCE7475FBAFF}"/>
              </a:ext>
            </a:extLst>
          </p:cNvPr>
          <p:cNvSpPr txBox="1"/>
          <p:nvPr/>
        </p:nvSpPr>
        <p:spPr>
          <a:xfrm>
            <a:off x="142333" y="235527"/>
            <a:ext cx="35318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K (Cluster number) = 4</a:t>
            </a:r>
          </a:p>
          <a:p>
            <a:r>
              <a:rPr lang="en-US" altLang="ko-KR" dirty="0"/>
              <a:t>SCORE = 0.4896121978217125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B823044-3F6B-5B27-444C-3E9177BA0E7A}"/>
              </a:ext>
            </a:extLst>
          </p:cNvPr>
          <p:cNvCxnSpPr>
            <a:cxnSpLocks/>
          </p:cNvCxnSpPr>
          <p:nvPr/>
        </p:nvCxnSpPr>
        <p:spPr>
          <a:xfrm>
            <a:off x="3846949" y="558692"/>
            <a:ext cx="520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5F03A8-DBF7-03CB-DC28-1AE0A78E2A82}"/>
              </a:ext>
            </a:extLst>
          </p:cNvPr>
          <p:cNvSpPr txBox="1"/>
          <p:nvPr/>
        </p:nvSpPr>
        <p:spPr>
          <a:xfrm>
            <a:off x="4508498" y="235527"/>
            <a:ext cx="754116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실루엣 점수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: </a:t>
            </a:r>
            <a:r>
              <a:rPr lang="ko-KR" altLang="en-US" b="1" dirty="0"/>
              <a:t>포인트 </a:t>
            </a:r>
            <a:r>
              <a:rPr lang="en-US" altLang="ko-KR" b="1" dirty="0" err="1"/>
              <a:t>i</a:t>
            </a:r>
            <a:r>
              <a:rPr lang="ko-KR" altLang="en-US" b="1" dirty="0"/>
              <a:t>에서 각 클러스터 안 포인트 들과의 거리 평균</a:t>
            </a:r>
            <a:endParaRPr lang="en-US" altLang="ko-KR" b="1" dirty="0"/>
          </a:p>
          <a:p>
            <a:r>
              <a:rPr lang="ko-KR" altLang="en-US" b="1" dirty="0"/>
              <a:t> 이후 포인트 들의 거리 평균의 평균이 해당 값을 나타냄</a:t>
            </a:r>
            <a:endParaRPr lang="en-US" altLang="ko-KR" b="1" dirty="0"/>
          </a:p>
          <a:p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>
                <a:highlight>
                  <a:srgbClr val="FFFF00"/>
                </a:highlight>
              </a:rPr>
              <a:t>에 가까울 수록 좋은 결과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0</a:t>
            </a:r>
            <a:r>
              <a:rPr lang="ko-KR" altLang="en-US" dirty="0"/>
              <a:t>에 가까운 경우는 두 군집 간 거리가 비슷하여 잘 구분되지 않은 상태</a:t>
            </a:r>
            <a:endParaRPr lang="en-US" altLang="ko-KR" dirty="0"/>
          </a:p>
          <a:p>
            <a:r>
              <a:rPr lang="en-US" altLang="ko-KR" dirty="0"/>
              <a:t>-1</a:t>
            </a:r>
            <a:r>
              <a:rPr lang="ko-KR" altLang="en-US" dirty="0"/>
              <a:t>에 가까운 경우는 군집이 잘못 할당된 상태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27E3AC-0D22-A768-FDBB-49C0F755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50" y="2263140"/>
            <a:ext cx="4155748" cy="412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7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9B4AF-1132-F0C7-CFC3-4C0FBBF9AB8A}"/>
              </a:ext>
            </a:extLst>
          </p:cNvPr>
          <p:cNvSpPr txBox="1"/>
          <p:nvPr/>
        </p:nvSpPr>
        <p:spPr>
          <a:xfrm>
            <a:off x="5081364" y="3059668"/>
            <a:ext cx="174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포항해양 </a:t>
            </a:r>
            <a:r>
              <a:rPr lang="en-US" altLang="ko-KR" dirty="0"/>
              <a:t>2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3837757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A6A64-2261-B09A-BA41-CCE7475FBAFF}"/>
              </a:ext>
            </a:extLst>
          </p:cNvPr>
          <p:cNvSpPr txBox="1"/>
          <p:nvPr/>
        </p:nvSpPr>
        <p:spPr>
          <a:xfrm>
            <a:off x="142333" y="235527"/>
            <a:ext cx="35318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K (Cluster number) = 4</a:t>
            </a:r>
          </a:p>
          <a:p>
            <a:r>
              <a:rPr lang="en-US" altLang="ko-KR" dirty="0"/>
              <a:t>SCORE = 0.4571408411397806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B823044-3F6B-5B27-444C-3E9177BA0E7A}"/>
              </a:ext>
            </a:extLst>
          </p:cNvPr>
          <p:cNvCxnSpPr>
            <a:cxnSpLocks/>
          </p:cNvCxnSpPr>
          <p:nvPr/>
        </p:nvCxnSpPr>
        <p:spPr>
          <a:xfrm>
            <a:off x="3846949" y="558692"/>
            <a:ext cx="520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5F03A8-DBF7-03CB-DC28-1AE0A78E2A82}"/>
              </a:ext>
            </a:extLst>
          </p:cNvPr>
          <p:cNvSpPr txBox="1"/>
          <p:nvPr/>
        </p:nvSpPr>
        <p:spPr>
          <a:xfrm>
            <a:off x="4508498" y="235527"/>
            <a:ext cx="754116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실루엣 점수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: </a:t>
            </a:r>
            <a:r>
              <a:rPr lang="ko-KR" altLang="en-US" b="1" dirty="0"/>
              <a:t>포인트 </a:t>
            </a:r>
            <a:r>
              <a:rPr lang="en-US" altLang="ko-KR" b="1" dirty="0" err="1"/>
              <a:t>i</a:t>
            </a:r>
            <a:r>
              <a:rPr lang="ko-KR" altLang="en-US" b="1" dirty="0"/>
              <a:t>에서 각 클러스터 안 포인트 들과의 거리 평균</a:t>
            </a:r>
            <a:endParaRPr lang="en-US" altLang="ko-KR" b="1" dirty="0"/>
          </a:p>
          <a:p>
            <a:r>
              <a:rPr lang="ko-KR" altLang="en-US" b="1" dirty="0"/>
              <a:t> 이후 포인트 들의 거리 평균의 평균이 해당 값을 나타냄</a:t>
            </a:r>
            <a:endParaRPr lang="en-US" altLang="ko-KR" b="1" dirty="0"/>
          </a:p>
          <a:p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>
                <a:highlight>
                  <a:srgbClr val="FFFF00"/>
                </a:highlight>
              </a:rPr>
              <a:t>에 가까울 수록 좋은 결과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0</a:t>
            </a:r>
            <a:r>
              <a:rPr lang="ko-KR" altLang="en-US" dirty="0"/>
              <a:t>에 가까운 경우는 두 군집 간 거리가 비슷하여 잘 구분되지 않은 상태</a:t>
            </a:r>
            <a:endParaRPr lang="en-US" altLang="ko-KR" dirty="0"/>
          </a:p>
          <a:p>
            <a:r>
              <a:rPr lang="en-US" altLang="ko-KR" dirty="0"/>
              <a:t>-1</a:t>
            </a:r>
            <a:r>
              <a:rPr lang="ko-KR" altLang="en-US" dirty="0"/>
              <a:t>에 가까운 경우는 군집이 잘못 할당된 상태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E5E332-28B0-F2F0-9D37-4D1F013C5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06" y="2182804"/>
            <a:ext cx="4203792" cy="425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11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9B4AF-1132-F0C7-CFC3-4C0FBBF9AB8A}"/>
              </a:ext>
            </a:extLst>
          </p:cNvPr>
          <p:cNvSpPr txBox="1"/>
          <p:nvPr/>
        </p:nvSpPr>
        <p:spPr>
          <a:xfrm>
            <a:off x="5081364" y="3059668"/>
            <a:ext cx="141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강원 </a:t>
            </a:r>
            <a:r>
              <a:rPr lang="ko-KR" altLang="en-US" dirty="0" err="1"/>
              <a:t>해양호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138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A6A64-2261-B09A-BA41-CCE7475FBAFF}"/>
              </a:ext>
            </a:extLst>
          </p:cNvPr>
          <p:cNvSpPr txBox="1"/>
          <p:nvPr/>
        </p:nvSpPr>
        <p:spPr>
          <a:xfrm>
            <a:off x="142333" y="235527"/>
            <a:ext cx="35318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K (Cluster number) = 4</a:t>
            </a:r>
          </a:p>
          <a:p>
            <a:r>
              <a:rPr lang="en-US" altLang="ko-KR" dirty="0"/>
              <a:t>SCORE = 0.7408611802120818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B823044-3F6B-5B27-444C-3E9177BA0E7A}"/>
              </a:ext>
            </a:extLst>
          </p:cNvPr>
          <p:cNvCxnSpPr>
            <a:cxnSpLocks/>
          </p:cNvCxnSpPr>
          <p:nvPr/>
        </p:nvCxnSpPr>
        <p:spPr>
          <a:xfrm>
            <a:off x="3846949" y="558692"/>
            <a:ext cx="520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5F03A8-DBF7-03CB-DC28-1AE0A78E2A82}"/>
              </a:ext>
            </a:extLst>
          </p:cNvPr>
          <p:cNvSpPr txBox="1"/>
          <p:nvPr/>
        </p:nvSpPr>
        <p:spPr>
          <a:xfrm>
            <a:off x="4508498" y="235527"/>
            <a:ext cx="754116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실루엣 점수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: </a:t>
            </a:r>
            <a:r>
              <a:rPr lang="ko-KR" altLang="en-US" b="1" dirty="0"/>
              <a:t>포인트 </a:t>
            </a:r>
            <a:r>
              <a:rPr lang="en-US" altLang="ko-KR" b="1" dirty="0" err="1"/>
              <a:t>i</a:t>
            </a:r>
            <a:r>
              <a:rPr lang="ko-KR" altLang="en-US" b="1" dirty="0"/>
              <a:t>에서 각 클러스터 안 포인트 들과의 거리 평균</a:t>
            </a:r>
            <a:endParaRPr lang="en-US" altLang="ko-KR" b="1" dirty="0"/>
          </a:p>
          <a:p>
            <a:r>
              <a:rPr lang="ko-KR" altLang="en-US" b="1" dirty="0"/>
              <a:t> 이후 포인트 들의 거리 평균의 평균이 해당 값을 나타냄</a:t>
            </a:r>
            <a:endParaRPr lang="en-US" altLang="ko-KR" b="1" dirty="0"/>
          </a:p>
          <a:p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>
                <a:highlight>
                  <a:srgbClr val="FFFF00"/>
                </a:highlight>
              </a:rPr>
              <a:t>에 가까울 수록 좋은 결과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0</a:t>
            </a:r>
            <a:r>
              <a:rPr lang="ko-KR" altLang="en-US" dirty="0"/>
              <a:t>에 가까운 경우는 두 군집 간 거리가 비슷하여 잘 구분되지 않은 상태</a:t>
            </a:r>
            <a:endParaRPr lang="en-US" altLang="ko-KR" dirty="0"/>
          </a:p>
          <a:p>
            <a:r>
              <a:rPr lang="en-US" altLang="ko-KR" dirty="0"/>
              <a:t>-1</a:t>
            </a:r>
            <a:r>
              <a:rPr lang="ko-KR" altLang="en-US" dirty="0"/>
              <a:t>에 가까운 경우는 군집이 잘못 할당된 상태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B0433B-92B8-A193-AAE6-9967F6926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" y="2106506"/>
            <a:ext cx="4527159" cy="45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8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9B4AF-1132-F0C7-CFC3-4C0FBBF9AB8A}"/>
              </a:ext>
            </a:extLst>
          </p:cNvPr>
          <p:cNvSpPr txBox="1"/>
          <p:nvPr/>
        </p:nvSpPr>
        <p:spPr>
          <a:xfrm>
            <a:off x="5081364" y="3059668"/>
            <a:ext cx="141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해미르호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062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A6A64-2261-B09A-BA41-CCE7475FBAFF}"/>
              </a:ext>
            </a:extLst>
          </p:cNvPr>
          <p:cNvSpPr txBox="1"/>
          <p:nvPr/>
        </p:nvSpPr>
        <p:spPr>
          <a:xfrm>
            <a:off x="142333" y="235527"/>
            <a:ext cx="35318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K (Cluster number) = 4</a:t>
            </a:r>
          </a:p>
          <a:p>
            <a:r>
              <a:rPr lang="en-US" altLang="ko-KR" dirty="0"/>
              <a:t>SCORE = 0.8137171201225696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B823044-3F6B-5B27-444C-3E9177BA0E7A}"/>
              </a:ext>
            </a:extLst>
          </p:cNvPr>
          <p:cNvCxnSpPr>
            <a:cxnSpLocks/>
          </p:cNvCxnSpPr>
          <p:nvPr/>
        </p:nvCxnSpPr>
        <p:spPr>
          <a:xfrm>
            <a:off x="3846949" y="558692"/>
            <a:ext cx="520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5F03A8-DBF7-03CB-DC28-1AE0A78E2A82}"/>
              </a:ext>
            </a:extLst>
          </p:cNvPr>
          <p:cNvSpPr txBox="1"/>
          <p:nvPr/>
        </p:nvSpPr>
        <p:spPr>
          <a:xfrm>
            <a:off x="4508498" y="235527"/>
            <a:ext cx="754116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실루엣 점수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: </a:t>
            </a:r>
            <a:r>
              <a:rPr lang="ko-KR" altLang="en-US" b="1" dirty="0"/>
              <a:t>포인트 </a:t>
            </a:r>
            <a:r>
              <a:rPr lang="en-US" altLang="ko-KR" b="1" dirty="0" err="1"/>
              <a:t>i</a:t>
            </a:r>
            <a:r>
              <a:rPr lang="ko-KR" altLang="en-US" b="1" dirty="0"/>
              <a:t>에서 각 클러스터 안 포인트 들과의 거리 평균</a:t>
            </a:r>
            <a:endParaRPr lang="en-US" altLang="ko-KR" b="1" dirty="0"/>
          </a:p>
          <a:p>
            <a:r>
              <a:rPr lang="ko-KR" altLang="en-US" b="1" dirty="0"/>
              <a:t> 이후 포인트 들의 거리 평균의 평균이 해당 값을 나타냄</a:t>
            </a:r>
            <a:endParaRPr lang="en-US" altLang="ko-KR" b="1" dirty="0"/>
          </a:p>
          <a:p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>
                <a:highlight>
                  <a:srgbClr val="FFFF00"/>
                </a:highlight>
              </a:rPr>
              <a:t>에 가까울 수록 좋은 결과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0</a:t>
            </a:r>
            <a:r>
              <a:rPr lang="ko-KR" altLang="en-US" dirty="0"/>
              <a:t>에 가까운 경우는 두 군집 간 거리가 비슷하여 잘 구분되지 않은 상태</a:t>
            </a:r>
            <a:endParaRPr lang="en-US" altLang="ko-KR" dirty="0"/>
          </a:p>
          <a:p>
            <a:r>
              <a:rPr lang="en-US" altLang="ko-KR" dirty="0"/>
              <a:t>-1</a:t>
            </a:r>
            <a:r>
              <a:rPr lang="ko-KR" altLang="en-US" dirty="0"/>
              <a:t>에 가까운 경우는 군집이 잘못 할당된 상태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BA131F-C616-A41C-09E1-3A9485A22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8" y="2111433"/>
            <a:ext cx="4450080" cy="45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5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A6A64-2261-B09A-BA41-CCE7475FBAFF}"/>
              </a:ext>
            </a:extLst>
          </p:cNvPr>
          <p:cNvSpPr txBox="1"/>
          <p:nvPr/>
        </p:nvSpPr>
        <p:spPr>
          <a:xfrm>
            <a:off x="142333" y="235527"/>
            <a:ext cx="35318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K (Cluster number) = 4</a:t>
            </a:r>
          </a:p>
          <a:p>
            <a:r>
              <a:rPr lang="en-US" altLang="ko-KR" dirty="0"/>
              <a:t>SCORE = 0.5339259975401699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B823044-3F6B-5B27-444C-3E9177BA0E7A}"/>
              </a:ext>
            </a:extLst>
          </p:cNvPr>
          <p:cNvCxnSpPr>
            <a:cxnSpLocks/>
          </p:cNvCxnSpPr>
          <p:nvPr/>
        </p:nvCxnSpPr>
        <p:spPr>
          <a:xfrm>
            <a:off x="3846949" y="558692"/>
            <a:ext cx="520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5F03A8-DBF7-03CB-DC28-1AE0A78E2A82}"/>
              </a:ext>
            </a:extLst>
          </p:cNvPr>
          <p:cNvSpPr txBox="1"/>
          <p:nvPr/>
        </p:nvSpPr>
        <p:spPr>
          <a:xfrm>
            <a:off x="4508498" y="235527"/>
            <a:ext cx="754116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실루엣 점수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: </a:t>
            </a:r>
            <a:r>
              <a:rPr lang="ko-KR" altLang="en-US" b="1" dirty="0"/>
              <a:t>포인트 </a:t>
            </a:r>
            <a:r>
              <a:rPr lang="en-US" altLang="ko-KR" b="1" dirty="0" err="1"/>
              <a:t>i</a:t>
            </a:r>
            <a:r>
              <a:rPr lang="ko-KR" altLang="en-US" b="1" dirty="0"/>
              <a:t>에서 각 클러스터 안 포인트 들과의 거리 평균</a:t>
            </a:r>
            <a:endParaRPr lang="en-US" altLang="ko-KR" b="1" dirty="0"/>
          </a:p>
          <a:p>
            <a:r>
              <a:rPr lang="ko-KR" altLang="en-US" b="1" dirty="0"/>
              <a:t> 이후 포인트 들의 거리 평균의 평균이 해당 값을 나타냄</a:t>
            </a:r>
            <a:endParaRPr lang="en-US" altLang="ko-KR" b="1" dirty="0"/>
          </a:p>
          <a:p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>
                <a:highlight>
                  <a:srgbClr val="FFFF00"/>
                </a:highlight>
              </a:rPr>
              <a:t>에 가까울 수록 좋은 결과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0</a:t>
            </a:r>
            <a:r>
              <a:rPr lang="ko-KR" altLang="en-US" dirty="0"/>
              <a:t>에 가까운 경우는 두 군집 간 거리가 비슷하여 잘 구분되지 않은 상태</a:t>
            </a:r>
            <a:endParaRPr lang="en-US" altLang="ko-KR" dirty="0"/>
          </a:p>
          <a:p>
            <a:r>
              <a:rPr lang="en-US" altLang="ko-KR" dirty="0"/>
              <a:t>-1</a:t>
            </a:r>
            <a:r>
              <a:rPr lang="ko-KR" altLang="en-US" dirty="0"/>
              <a:t>에 가까운 경우는 군집이 잘못 할당된 상태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7071E15-A96C-0E92-C502-21248EB80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" y="2016784"/>
            <a:ext cx="4808220" cy="47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33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9B4AF-1132-F0C7-CFC3-4C0FBBF9AB8A}"/>
              </a:ext>
            </a:extLst>
          </p:cNvPr>
          <p:cNvSpPr txBox="1"/>
          <p:nvPr/>
        </p:nvSpPr>
        <p:spPr>
          <a:xfrm>
            <a:off x="5081364" y="3059668"/>
            <a:ext cx="141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인천 </a:t>
            </a:r>
            <a:r>
              <a:rPr lang="en-US" altLang="ko-KR" dirty="0"/>
              <a:t>524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288042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A6A64-2261-B09A-BA41-CCE7475FBAFF}"/>
              </a:ext>
            </a:extLst>
          </p:cNvPr>
          <p:cNvSpPr txBox="1"/>
          <p:nvPr/>
        </p:nvSpPr>
        <p:spPr>
          <a:xfrm>
            <a:off x="142333" y="235527"/>
            <a:ext cx="35318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K (Cluster number) = 4</a:t>
            </a:r>
          </a:p>
          <a:p>
            <a:r>
              <a:rPr lang="en-US" altLang="ko-KR" dirty="0"/>
              <a:t>SCORE = 0.5708796591625613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B823044-3F6B-5B27-444C-3E9177BA0E7A}"/>
              </a:ext>
            </a:extLst>
          </p:cNvPr>
          <p:cNvCxnSpPr>
            <a:cxnSpLocks/>
          </p:cNvCxnSpPr>
          <p:nvPr/>
        </p:nvCxnSpPr>
        <p:spPr>
          <a:xfrm>
            <a:off x="3846949" y="558692"/>
            <a:ext cx="520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5F03A8-DBF7-03CB-DC28-1AE0A78E2A82}"/>
              </a:ext>
            </a:extLst>
          </p:cNvPr>
          <p:cNvSpPr txBox="1"/>
          <p:nvPr/>
        </p:nvSpPr>
        <p:spPr>
          <a:xfrm>
            <a:off x="4508498" y="235527"/>
            <a:ext cx="754116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실루엣 점수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: </a:t>
            </a:r>
            <a:r>
              <a:rPr lang="ko-KR" altLang="en-US" b="1" dirty="0"/>
              <a:t>포인트 </a:t>
            </a:r>
            <a:r>
              <a:rPr lang="en-US" altLang="ko-KR" b="1" dirty="0" err="1"/>
              <a:t>i</a:t>
            </a:r>
            <a:r>
              <a:rPr lang="ko-KR" altLang="en-US" b="1" dirty="0"/>
              <a:t>에서 각 클러스터 안 포인트 들과의 거리 평균</a:t>
            </a:r>
            <a:endParaRPr lang="en-US" altLang="ko-KR" b="1" dirty="0"/>
          </a:p>
          <a:p>
            <a:r>
              <a:rPr lang="ko-KR" altLang="en-US" b="1" dirty="0"/>
              <a:t> 이후 포인트 들의 거리 평균의 평균이 해당 값을 나타냄</a:t>
            </a:r>
            <a:endParaRPr lang="en-US" altLang="ko-KR" b="1" dirty="0"/>
          </a:p>
          <a:p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>
                <a:highlight>
                  <a:srgbClr val="FFFF00"/>
                </a:highlight>
              </a:rPr>
              <a:t>에 가까울 수록 좋은 결과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0</a:t>
            </a:r>
            <a:r>
              <a:rPr lang="ko-KR" altLang="en-US" dirty="0"/>
              <a:t>에 가까운 경우는 두 군집 간 거리가 비슷하여 잘 구분되지 않은 상태</a:t>
            </a:r>
            <a:endParaRPr lang="en-US" altLang="ko-KR" dirty="0"/>
          </a:p>
          <a:p>
            <a:r>
              <a:rPr lang="en-US" altLang="ko-KR" dirty="0"/>
              <a:t>-1</a:t>
            </a:r>
            <a:r>
              <a:rPr lang="ko-KR" altLang="en-US" dirty="0"/>
              <a:t>에 가까운 경우는 군집이 잘못 할당된 상태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7F85EB-CF4C-9EAA-FD71-79041C635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" y="2118360"/>
            <a:ext cx="4259674" cy="43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0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9B4AF-1132-F0C7-CFC3-4C0FBBF9AB8A}"/>
              </a:ext>
            </a:extLst>
          </p:cNvPr>
          <p:cNvSpPr txBox="1"/>
          <p:nvPr/>
        </p:nvSpPr>
        <p:spPr>
          <a:xfrm>
            <a:off x="5081364" y="3059668"/>
            <a:ext cx="141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인천 </a:t>
            </a:r>
            <a:r>
              <a:rPr lang="en-US" altLang="ko-KR" dirty="0"/>
              <a:t>304</a:t>
            </a:r>
            <a:r>
              <a:rPr lang="ko-KR" altLang="en-US" dirty="0"/>
              <a:t>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13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A6A64-2261-B09A-BA41-CCE7475FBAFF}"/>
              </a:ext>
            </a:extLst>
          </p:cNvPr>
          <p:cNvSpPr txBox="1"/>
          <p:nvPr/>
        </p:nvSpPr>
        <p:spPr>
          <a:xfrm>
            <a:off x="142333" y="235527"/>
            <a:ext cx="35318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K (Cluster number) = 4</a:t>
            </a:r>
          </a:p>
          <a:p>
            <a:r>
              <a:rPr lang="en-US" altLang="ko-KR" dirty="0"/>
              <a:t>SCORE = 0.7291310290183588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B823044-3F6B-5B27-444C-3E9177BA0E7A}"/>
              </a:ext>
            </a:extLst>
          </p:cNvPr>
          <p:cNvCxnSpPr>
            <a:cxnSpLocks/>
          </p:cNvCxnSpPr>
          <p:nvPr/>
        </p:nvCxnSpPr>
        <p:spPr>
          <a:xfrm>
            <a:off x="3846949" y="558692"/>
            <a:ext cx="520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5F03A8-DBF7-03CB-DC28-1AE0A78E2A82}"/>
              </a:ext>
            </a:extLst>
          </p:cNvPr>
          <p:cNvSpPr txBox="1"/>
          <p:nvPr/>
        </p:nvSpPr>
        <p:spPr>
          <a:xfrm>
            <a:off x="4508498" y="235527"/>
            <a:ext cx="754116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실루엣 점수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: </a:t>
            </a:r>
            <a:r>
              <a:rPr lang="ko-KR" altLang="en-US" b="1" dirty="0"/>
              <a:t>포인트 </a:t>
            </a:r>
            <a:r>
              <a:rPr lang="en-US" altLang="ko-KR" b="1" dirty="0" err="1"/>
              <a:t>i</a:t>
            </a:r>
            <a:r>
              <a:rPr lang="ko-KR" altLang="en-US" b="1" dirty="0"/>
              <a:t>에서 각 클러스터 안 포인트 들과의 거리 평균</a:t>
            </a:r>
            <a:endParaRPr lang="en-US" altLang="ko-KR" b="1" dirty="0"/>
          </a:p>
          <a:p>
            <a:r>
              <a:rPr lang="ko-KR" altLang="en-US" b="1" dirty="0"/>
              <a:t> 이후 포인트 들의 거리 평균의 평균이 해당 값을 나타냄</a:t>
            </a:r>
            <a:endParaRPr lang="en-US" altLang="ko-KR" b="1" dirty="0"/>
          </a:p>
          <a:p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>
                <a:highlight>
                  <a:srgbClr val="FFFF00"/>
                </a:highlight>
              </a:rPr>
              <a:t>에 가까울 수록 좋은 결과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0</a:t>
            </a:r>
            <a:r>
              <a:rPr lang="ko-KR" altLang="en-US" dirty="0"/>
              <a:t>에 가까운 경우는 두 군집 간 거리가 비슷하여 잘 구분되지 않은 상태</a:t>
            </a:r>
            <a:endParaRPr lang="en-US" altLang="ko-KR" dirty="0"/>
          </a:p>
          <a:p>
            <a:r>
              <a:rPr lang="en-US" altLang="ko-KR" dirty="0"/>
              <a:t>-1</a:t>
            </a:r>
            <a:r>
              <a:rPr lang="ko-KR" altLang="en-US" dirty="0"/>
              <a:t>에 가까운 경우는 군집이 잘못 할당된 상태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1967D4-0D96-4E57-3FA4-9FA215BC7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8" y="2138677"/>
            <a:ext cx="4215016" cy="42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3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9B4AF-1132-F0C7-CFC3-4C0FBBF9AB8A}"/>
              </a:ext>
            </a:extLst>
          </p:cNvPr>
          <p:cNvSpPr txBox="1"/>
          <p:nvPr/>
        </p:nvSpPr>
        <p:spPr>
          <a:xfrm>
            <a:off x="5081364" y="3059668"/>
            <a:ext cx="141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전남 </a:t>
            </a:r>
            <a:r>
              <a:rPr lang="en-US" altLang="ko-KR" dirty="0"/>
              <a:t>305</a:t>
            </a:r>
            <a:r>
              <a:rPr lang="ko-KR" altLang="en-US" dirty="0"/>
              <a:t>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162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A6A64-2261-B09A-BA41-CCE7475FBAFF}"/>
              </a:ext>
            </a:extLst>
          </p:cNvPr>
          <p:cNvSpPr txBox="1"/>
          <p:nvPr/>
        </p:nvSpPr>
        <p:spPr>
          <a:xfrm>
            <a:off x="142333" y="235527"/>
            <a:ext cx="35318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K (Cluster number) = 4</a:t>
            </a:r>
          </a:p>
          <a:p>
            <a:r>
              <a:rPr lang="en-US" altLang="ko-KR" dirty="0"/>
              <a:t>SCORE = 0.3865366890469118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B823044-3F6B-5B27-444C-3E9177BA0E7A}"/>
              </a:ext>
            </a:extLst>
          </p:cNvPr>
          <p:cNvCxnSpPr>
            <a:cxnSpLocks/>
          </p:cNvCxnSpPr>
          <p:nvPr/>
        </p:nvCxnSpPr>
        <p:spPr>
          <a:xfrm>
            <a:off x="3846949" y="558692"/>
            <a:ext cx="520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5F03A8-DBF7-03CB-DC28-1AE0A78E2A82}"/>
              </a:ext>
            </a:extLst>
          </p:cNvPr>
          <p:cNvSpPr txBox="1"/>
          <p:nvPr/>
        </p:nvSpPr>
        <p:spPr>
          <a:xfrm>
            <a:off x="4508498" y="235527"/>
            <a:ext cx="754116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실루엣 점수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: </a:t>
            </a:r>
            <a:r>
              <a:rPr lang="ko-KR" altLang="en-US" b="1" dirty="0"/>
              <a:t>포인트 </a:t>
            </a:r>
            <a:r>
              <a:rPr lang="en-US" altLang="ko-KR" b="1" dirty="0" err="1"/>
              <a:t>i</a:t>
            </a:r>
            <a:r>
              <a:rPr lang="ko-KR" altLang="en-US" b="1" dirty="0"/>
              <a:t>에서 각 클러스터 안 포인트 들과의 거리 평균</a:t>
            </a:r>
            <a:endParaRPr lang="en-US" altLang="ko-KR" b="1" dirty="0"/>
          </a:p>
          <a:p>
            <a:r>
              <a:rPr lang="ko-KR" altLang="en-US" b="1" dirty="0"/>
              <a:t> 이후 포인트 들의 거리 평균의 평균이 해당 값을 나타냄</a:t>
            </a:r>
            <a:endParaRPr lang="en-US" altLang="ko-KR" b="1" dirty="0"/>
          </a:p>
          <a:p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>
                <a:highlight>
                  <a:srgbClr val="FFFF00"/>
                </a:highlight>
              </a:rPr>
              <a:t>에 가까울 수록 좋은 결과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0</a:t>
            </a:r>
            <a:r>
              <a:rPr lang="ko-KR" altLang="en-US" dirty="0"/>
              <a:t>에 가까운 경우는 두 군집 간 거리가 비슷하여 잘 구분되지 않은 상태</a:t>
            </a:r>
            <a:endParaRPr lang="en-US" altLang="ko-KR" dirty="0"/>
          </a:p>
          <a:p>
            <a:r>
              <a:rPr lang="en-US" altLang="ko-KR" dirty="0"/>
              <a:t>-1</a:t>
            </a:r>
            <a:r>
              <a:rPr lang="ko-KR" altLang="en-US" dirty="0"/>
              <a:t>에 가까운 경우는 군집이 잘못 할당된 상태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060549-ABC1-A6C5-01F8-9F8AAB389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" y="2122795"/>
            <a:ext cx="4437287" cy="443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9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9B4AF-1132-F0C7-CFC3-4C0FBBF9AB8A}"/>
              </a:ext>
            </a:extLst>
          </p:cNvPr>
          <p:cNvSpPr txBox="1"/>
          <p:nvPr/>
        </p:nvSpPr>
        <p:spPr>
          <a:xfrm>
            <a:off x="5081364" y="3059668"/>
            <a:ext cx="141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전북 </a:t>
            </a:r>
            <a:r>
              <a:rPr lang="en-US" altLang="ko-KR" dirty="0"/>
              <a:t>306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175794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A6A64-2261-B09A-BA41-CCE7475FBAFF}"/>
              </a:ext>
            </a:extLst>
          </p:cNvPr>
          <p:cNvSpPr txBox="1"/>
          <p:nvPr/>
        </p:nvSpPr>
        <p:spPr>
          <a:xfrm>
            <a:off x="142333" y="235527"/>
            <a:ext cx="35318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K (Cluster number) = 4</a:t>
            </a:r>
          </a:p>
          <a:p>
            <a:r>
              <a:rPr lang="en-US" altLang="ko-KR" dirty="0"/>
              <a:t>SCORE = 0.5427915349311011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B823044-3F6B-5B27-444C-3E9177BA0E7A}"/>
              </a:ext>
            </a:extLst>
          </p:cNvPr>
          <p:cNvCxnSpPr>
            <a:cxnSpLocks/>
          </p:cNvCxnSpPr>
          <p:nvPr/>
        </p:nvCxnSpPr>
        <p:spPr>
          <a:xfrm>
            <a:off x="3846949" y="558692"/>
            <a:ext cx="520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5F03A8-DBF7-03CB-DC28-1AE0A78E2A82}"/>
              </a:ext>
            </a:extLst>
          </p:cNvPr>
          <p:cNvSpPr txBox="1"/>
          <p:nvPr/>
        </p:nvSpPr>
        <p:spPr>
          <a:xfrm>
            <a:off x="4508498" y="235527"/>
            <a:ext cx="754116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실루엣 점수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: </a:t>
            </a:r>
            <a:r>
              <a:rPr lang="ko-KR" altLang="en-US" b="1" dirty="0"/>
              <a:t>포인트 </a:t>
            </a:r>
            <a:r>
              <a:rPr lang="en-US" altLang="ko-KR" b="1" dirty="0" err="1"/>
              <a:t>i</a:t>
            </a:r>
            <a:r>
              <a:rPr lang="ko-KR" altLang="en-US" b="1" dirty="0"/>
              <a:t>에서 각 클러스터 안 포인트 들과의 거리 평균</a:t>
            </a:r>
            <a:endParaRPr lang="en-US" altLang="ko-KR" b="1" dirty="0"/>
          </a:p>
          <a:p>
            <a:r>
              <a:rPr lang="ko-KR" altLang="en-US" b="1" dirty="0"/>
              <a:t> 이후 포인트 들의 거리 평균의 평균이 해당 값을 나타냄</a:t>
            </a:r>
            <a:endParaRPr lang="en-US" altLang="ko-KR" b="1" dirty="0"/>
          </a:p>
          <a:p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>
                <a:highlight>
                  <a:srgbClr val="FFFF00"/>
                </a:highlight>
              </a:rPr>
              <a:t>에 가까울 수록 좋은 결과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0</a:t>
            </a:r>
            <a:r>
              <a:rPr lang="ko-KR" altLang="en-US" dirty="0"/>
              <a:t>에 가까운 경우는 두 군집 간 거리가 비슷하여 잘 구분되지 않은 상태</a:t>
            </a:r>
            <a:endParaRPr lang="en-US" altLang="ko-KR" dirty="0"/>
          </a:p>
          <a:p>
            <a:r>
              <a:rPr lang="en-US" altLang="ko-KR" dirty="0"/>
              <a:t>-1</a:t>
            </a:r>
            <a:r>
              <a:rPr lang="ko-KR" altLang="en-US" dirty="0"/>
              <a:t>에 가까운 경우는 군집이 잘못 할당된 상태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6107E6-0719-CE14-8FE2-D4DF2ACF2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43234"/>
            <a:ext cx="4367447" cy="441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8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9B4AF-1132-F0C7-CFC3-4C0FBBF9AB8A}"/>
              </a:ext>
            </a:extLst>
          </p:cNvPr>
          <p:cNvSpPr txBox="1"/>
          <p:nvPr/>
        </p:nvSpPr>
        <p:spPr>
          <a:xfrm>
            <a:off x="5081364" y="3059668"/>
            <a:ext cx="141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해양 </a:t>
            </a:r>
            <a:r>
              <a:rPr lang="en-US" altLang="ko-KR" dirty="0"/>
              <a:t>1</a:t>
            </a:r>
            <a:r>
              <a:rPr lang="ko-KR" altLang="en-US" dirty="0"/>
              <a:t>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412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664</Words>
  <Application>Microsoft Office PowerPoint</Application>
  <PresentationFormat>와이드스크린</PresentationFormat>
  <Paragraphs>92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서하람</dc:creator>
  <cp:lastModifiedBy>서하람</cp:lastModifiedBy>
  <cp:revision>41</cp:revision>
  <dcterms:created xsi:type="dcterms:W3CDTF">2023-07-28T07:40:31Z</dcterms:created>
  <dcterms:modified xsi:type="dcterms:W3CDTF">2023-11-08T07:08:29Z</dcterms:modified>
</cp:coreProperties>
</file>