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EE11D6-E1FC-46A2-95A2-5E78ABA4ECFC}">
  <a:tblStyle styleId="{71EE11D6-E1FC-46A2-95A2-5E78ABA4EC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76a25cc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76a25cc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76a25cc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76a25cc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6a25cc9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6a25cc9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6a25cc9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6a25cc9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6a25cc98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6a25cc98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6a25cc9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6a25cc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76a25cc98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76a25cc98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76a25cc98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76a25cc98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6a25cc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6a25cc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6a25cc9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6a25cc9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76a25cc9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76a25cc9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25000" y="170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{71EE11D6-E1FC-46A2-95A2-5E78ABA4ECFC}</a:tableStyleId>
              </a:tblPr>
              <a:tblGrid>
                <a:gridCol w="1746150"/>
                <a:gridCol w="1389925"/>
                <a:gridCol w="1108325"/>
                <a:gridCol w="1103125"/>
                <a:gridCol w="610300"/>
                <a:gridCol w="654475"/>
                <a:gridCol w="918600"/>
                <a:gridCol w="128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칼럼이름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데이터타입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KEY_TYPE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NN,Unique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check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tab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column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MANAGER_ID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 U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관리자 아이디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MANAGER_PWD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관리자 비밀번호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MANAGER_NAME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관리자 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이름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361650" y="13160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MANAGER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2"/>
          <p:cNvGraphicFramePr/>
          <p:nvPr/>
        </p:nvGraphicFramePr>
        <p:xfrm>
          <a:off x="77100" y="169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{71EE11D6-E1FC-46A2-95A2-5E78ABA4ECFC}</a:tableStyleId>
              </a:tblPr>
              <a:tblGrid>
                <a:gridCol w="1261875"/>
                <a:gridCol w="1074300"/>
                <a:gridCol w="969975"/>
                <a:gridCol w="1102050"/>
                <a:gridCol w="1102050"/>
                <a:gridCol w="1102050"/>
                <a:gridCol w="1102050"/>
                <a:gridCol w="110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칼럼이름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데이터타입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KEY_TYPE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NN,Unique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check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tab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column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회원아이디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REASON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사유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B_REGDATE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블랙리스트등록일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22"/>
          <p:cNvSpPr txBox="1"/>
          <p:nvPr/>
        </p:nvSpPr>
        <p:spPr>
          <a:xfrm>
            <a:off x="111150" y="12804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BLACKLIST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163800" y="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FILETBL</a:t>
            </a:r>
            <a:endParaRPr/>
          </a:p>
        </p:txBody>
      </p:sp>
      <p:graphicFrame>
        <p:nvGraphicFramePr>
          <p:cNvPr id="115" name="Google Shape;115;p23"/>
          <p:cNvGraphicFramePr/>
          <p:nvPr/>
        </p:nvGraphicFramePr>
        <p:xfrm>
          <a:off x="0" y="30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{71EE11D6-E1FC-46A2-95A2-5E78ABA4ECFC}</a:tableStyleId>
              </a:tblPr>
              <a:tblGrid>
                <a:gridCol w="1261875"/>
                <a:gridCol w="942225"/>
                <a:gridCol w="1102050"/>
                <a:gridCol w="1102050"/>
                <a:gridCol w="1102050"/>
                <a:gridCol w="1102050"/>
                <a:gridCol w="1102050"/>
                <a:gridCol w="1102050"/>
              </a:tblGrid>
              <a:tr h="70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칼럼이름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데이터타입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KEY_TYPE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NN,Unique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check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tab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column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70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FILE_NO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파일번호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70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FIILENAME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파일이름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74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FILEPATH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파일위치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FILESIZE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파일크기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MEMBER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회원아이디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PROJECT_BOARD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152400" y="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</a:t>
            </a:r>
            <a:endParaRPr/>
          </a:p>
        </p:txBody>
      </p:sp>
      <p:graphicFrame>
        <p:nvGraphicFramePr>
          <p:cNvPr id="121" name="Google Shape;121;p24"/>
          <p:cNvGraphicFramePr/>
          <p:nvPr/>
        </p:nvGraphicFramePr>
        <p:xfrm>
          <a:off x="152400" y="45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{71EE11D6-E1FC-46A2-95A2-5E78ABA4ECFC}</a:tableStyleId>
              </a:tblPr>
              <a:tblGrid>
                <a:gridCol w="1145200"/>
                <a:gridCol w="1007800"/>
                <a:gridCol w="847450"/>
                <a:gridCol w="1000150"/>
                <a:gridCol w="1378125"/>
                <a:gridCol w="622175"/>
                <a:gridCol w="1000150"/>
                <a:gridCol w="1000150"/>
              </a:tblGrid>
              <a:tr h="3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칼럼이름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데이터타입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KEY_TYPE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NN,Unique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check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tab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column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회원아이디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USER_PWD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회원비밀번호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1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회원이름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PHONE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</a:t>
                      </a:r>
                      <a:r>
                        <a:rPr lang="ko" sz="800"/>
                        <a:t>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전화번호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NICKNAME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닉네임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20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ADDRESS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주소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EMAIL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VARCHAR2(50)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POINT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포인트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ENABLED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NUMBER(1,0)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계정사용가능여부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U_REGDATE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가입날짜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1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INTEREST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ART/PUBLISHING/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VIDEO/GAME/OTHER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관심분야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225900" y="9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{71EE11D6-E1FC-46A2-95A2-5E78ABA4ECFC}</a:tableStyleId>
              </a:tblPr>
              <a:tblGrid>
                <a:gridCol w="1146075"/>
                <a:gridCol w="1058025"/>
                <a:gridCol w="786525"/>
                <a:gridCol w="984675"/>
                <a:gridCol w="918625"/>
                <a:gridCol w="752050"/>
                <a:gridCol w="1165875"/>
                <a:gridCol w="200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칼럼이름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데이터타입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KEY_TYPE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NN,Unique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check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tab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column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NOTICE_NO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 U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공지사항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MANAGER_ID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MANAGER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MANAGER_ID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매니저 아이디 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MANAGER_NAME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매니저 이름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NOTICE_TITLE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공지사항 제목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NOTICE_CONTENT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공지사항 내용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N_REGDATE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공지사항 작성일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" name="Google Shape;61;p14"/>
          <p:cNvSpPr txBox="1"/>
          <p:nvPr/>
        </p:nvSpPr>
        <p:spPr>
          <a:xfrm>
            <a:off x="85475" y="478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200500" y="79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{71EE11D6-E1FC-46A2-95A2-5E78ABA4ECFC}</a:tableStyleId>
              </a:tblPr>
              <a:tblGrid>
                <a:gridCol w="1102050"/>
                <a:gridCol w="1102050"/>
                <a:gridCol w="1102050"/>
                <a:gridCol w="1102050"/>
                <a:gridCol w="1102050"/>
                <a:gridCol w="1102050"/>
                <a:gridCol w="1102050"/>
                <a:gridCol w="110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칼럼이름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데이터타입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KEY_TYPE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NN,Unique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check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tab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column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REQUEST_NO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 U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요청게시판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MEMBER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유저 아이디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REQUEST_TITLE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CLOB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요청게시판 제목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REQUEST_CONTENT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CLOB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요청게시판 내용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GOOD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좋아요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BAD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별로에요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R_REGDATE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요청게시글 작성일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PROJECT_LIST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(,)로 구분/이 요청을 진행하는 프로젝트 번호 리스트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5"/>
          <p:cNvSpPr txBox="1"/>
          <p:nvPr/>
        </p:nvSpPr>
        <p:spPr>
          <a:xfrm>
            <a:off x="-35200" y="1159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REQUEST_BOARD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85475" y="56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{71EE11D6-E1FC-46A2-95A2-5E78ABA4ECFC}</a:tableStyleId>
              </a:tblPr>
              <a:tblGrid>
                <a:gridCol w="1278150"/>
                <a:gridCol w="1116725"/>
                <a:gridCol w="911275"/>
                <a:gridCol w="1102050"/>
                <a:gridCol w="1102050"/>
                <a:gridCol w="1102050"/>
                <a:gridCol w="1102050"/>
                <a:gridCol w="110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칼럼이름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데이터타입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KEY_TYPE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NN,Unique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check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tab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column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MESSAGE_NO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메시지 번호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MEMBER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아이디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MESSAGE_CONTENT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CLOB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메시지 내용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M_REGDATE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메시지 작성일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NICKNAME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닉네임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" name="Google Shape;73;p16"/>
          <p:cNvSpPr txBox="1"/>
          <p:nvPr/>
        </p:nvSpPr>
        <p:spPr>
          <a:xfrm>
            <a:off x="51450" y="544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MESSAGE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7"/>
          <p:cNvGraphicFramePr/>
          <p:nvPr/>
        </p:nvGraphicFramePr>
        <p:xfrm>
          <a:off x="163800" y="22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{71EE11D6-E1FC-46A2-95A2-5E78ABA4ECFC}</a:tableStyleId>
              </a:tblPr>
              <a:tblGrid>
                <a:gridCol w="1234125"/>
                <a:gridCol w="1190100"/>
                <a:gridCol w="881925"/>
                <a:gridCol w="1102050"/>
                <a:gridCol w="1102050"/>
                <a:gridCol w="1102050"/>
                <a:gridCol w="1102050"/>
                <a:gridCol w="110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칼럼이름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데이터타입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KEY_TYPE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NN,Unique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check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tab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column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SERVICE_NO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고객센터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MEMBER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아이디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SERVICE_TITLE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고객센터  게시글 제목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SERVICE_CONTENT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고객센터 게시글 내용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SERVICE_CATEGORY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SUGGEST</a:t>
                      </a:r>
                      <a:r>
                        <a:rPr lang="ko" sz="800"/>
                        <a:t>/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REPORT/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QUESTION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고객센터 분류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S_REGDATE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고객센터 게시글 작성일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7"/>
          <p:cNvSpPr txBox="1"/>
          <p:nvPr/>
        </p:nvSpPr>
        <p:spPr>
          <a:xfrm>
            <a:off x="-71900" y="-719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지승 SERVICE_BOARD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163800" y="11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{71EE11D6-E1FC-46A2-95A2-5E78ABA4ECFC}</a:tableStyleId>
              </a:tblPr>
              <a:tblGrid>
                <a:gridCol w="1102050"/>
                <a:gridCol w="1102050"/>
                <a:gridCol w="1102050"/>
                <a:gridCol w="1102050"/>
                <a:gridCol w="1102050"/>
                <a:gridCol w="1102050"/>
                <a:gridCol w="1102050"/>
                <a:gridCol w="110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칼럼이름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데이터타입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KEY_TYPE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NN,Unique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check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tab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column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COMMENT_NO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댓글 번호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CONTENT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CLOB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 내용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아이디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BOARD_TYPE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VARCHAR2(20)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PROJECT, REQUEST, SERVICE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종류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C_REGDATE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댓글 작성일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PROJECT_NO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PROJECT_BOARD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PROJECT_NO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요청 게시물 번호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REQUEST_NO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REQUEST_BOARD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REQUEST_NO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프로젝트 게시물 번호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SERVICE_NO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SERVICE_BOARD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SERVICE_NO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고객센터 게시물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8"/>
          <p:cNvSpPr txBox="1"/>
          <p:nvPr/>
        </p:nvSpPr>
        <p:spPr>
          <a:xfrm>
            <a:off x="0" y="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BOARD_COMMENT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9"/>
          <p:cNvGraphicFramePr/>
          <p:nvPr/>
        </p:nvGraphicFramePr>
        <p:xfrm>
          <a:off x="327600" y="123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{71EE11D6-E1FC-46A2-95A2-5E78ABA4ECFC}</a:tableStyleId>
              </a:tblPr>
              <a:tblGrid>
                <a:gridCol w="1190100"/>
                <a:gridCol w="1014000"/>
                <a:gridCol w="1102050"/>
                <a:gridCol w="1102050"/>
                <a:gridCol w="1102050"/>
                <a:gridCol w="1102050"/>
                <a:gridCol w="1102050"/>
                <a:gridCol w="110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칼럼이름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데이터타입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KEY_TYPE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NN,Unique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check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tabLE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column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OPTION_NO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옵션번호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PROJECT_BOARD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PRODUCT_NAME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제품명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OPTION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옵션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SPONSOR_COUNT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후원자수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PRICE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제품가격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9"/>
          <p:cNvSpPr txBox="1"/>
          <p:nvPr/>
        </p:nvSpPr>
        <p:spPr>
          <a:xfrm>
            <a:off x="51450" y="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PRODUCT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0"/>
          <p:cNvGraphicFramePr/>
          <p:nvPr/>
        </p:nvGraphicFramePr>
        <p:xfrm>
          <a:off x="210200" y="6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{71EE11D6-E1FC-46A2-95A2-5E78ABA4ECFC}</a:tableStyleId>
              </a:tblPr>
              <a:tblGrid>
                <a:gridCol w="1102050"/>
                <a:gridCol w="1102050"/>
                <a:gridCol w="1102050"/>
                <a:gridCol w="1102050"/>
                <a:gridCol w="1102050"/>
                <a:gridCol w="1102050"/>
                <a:gridCol w="1102050"/>
                <a:gridCol w="110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칼럼이름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데이터타입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KEY_TYPE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NN,Unique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check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tab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column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PK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MEMBER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 아이디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OPTION_NO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PRODUCT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OPTION_NO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옵션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PRODUCT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SUPPORT_MONEY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후원 금액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S_REGDATE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후원 날짜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20"/>
          <p:cNvSpPr txBox="1"/>
          <p:nvPr/>
        </p:nvSpPr>
        <p:spPr>
          <a:xfrm>
            <a:off x="244350" y="463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시연 SUPPORTLIST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21"/>
          <p:cNvGraphicFramePr/>
          <p:nvPr/>
        </p:nvGraphicFramePr>
        <p:xfrm>
          <a:off x="57150" y="2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{71EE11D6-E1FC-46A2-95A2-5E78ABA4ECFC}</a:tableStyleId>
              </a:tblPr>
              <a:tblGrid>
                <a:gridCol w="1502100"/>
                <a:gridCol w="1273500"/>
                <a:gridCol w="644850"/>
                <a:gridCol w="987750"/>
                <a:gridCol w="1544075"/>
                <a:gridCol w="868625"/>
                <a:gridCol w="893450"/>
                <a:gridCol w="110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칼럼이름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데이터타입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KEY_TYPE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NN,Unique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check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tab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FK column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설명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NN,U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 번호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MEMBER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USER_ID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회원아이디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PROJECT_TITLE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          CLOB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 제목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PROJECT_CONTENT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CLOB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프로젝트 내용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CATEGORY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VARCHAR2(30)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ART/PUBLISHING/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highlight>
                            <a:srgbClr val="FFFFFF"/>
                          </a:highlight>
                        </a:rPr>
                        <a:t>VIDEO/GAME/OTHER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분류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START_DATE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시작 날짜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END_DATE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마감 날짜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SPONSOR_COUNT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후원자 수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SUM_MONEY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모인 금액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TARGET_MONEY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NUMBER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목표 금액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P_REGDATE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작성일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21"/>
          <p:cNvSpPr txBox="1"/>
          <p:nvPr/>
        </p:nvSpPr>
        <p:spPr>
          <a:xfrm>
            <a:off x="-66675" y="-1411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PROJECT_BOARD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