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73" r:id="rId2"/>
    <p:sldId id="266" r:id="rId3"/>
    <p:sldId id="265" r:id="rId4"/>
    <p:sldId id="260" r:id="rId5"/>
    <p:sldId id="263" r:id="rId6"/>
    <p:sldId id="271" r:id="rId7"/>
    <p:sldId id="272" r:id="rId8"/>
    <p:sldId id="257" r:id="rId9"/>
    <p:sldId id="258" r:id="rId10"/>
    <p:sldId id="261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-102" y="-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773974737532807"/>
          <c:y val="2.6157334499854183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통학버스 이용시 불편한점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위치 정보의 부재</c:v>
                </c:pt>
                <c:pt idx="1">
                  <c:v>뒷자리 위치알기 힘듬</c:v>
                </c:pt>
                <c:pt idx="2">
                  <c:v>등산객 이용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</c:v>
                </c:pt>
                <c:pt idx="1">
                  <c:v>0.02</c:v>
                </c:pt>
                <c:pt idx="2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6425627460629921"/>
          <c:y val="0.35720316454212814"/>
          <c:w val="0.32793122539370079"/>
          <c:h val="0.375476477886535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0.28521</cdr:x>
      <cdr:y>0.78685</cdr:y>
    </cdr:from>
    <cdr:to>
      <cdr:x>0.49965</cdr:x>
      <cdr:y>0.90892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477296" y="5396248"/>
          <a:ext cx="2614411" cy="8371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0.69401</cdr:x>
      <cdr:y>0.08075</cdr:y>
    </cdr:from>
    <cdr:to>
      <cdr:x>0.91268</cdr:x>
      <cdr:y>0.34742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461420" y="553792"/>
          <a:ext cx="2665926" cy="1828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0.34965</cdr:x>
      <cdr:y>0.79812</cdr:y>
    </cdr:from>
    <cdr:to>
      <cdr:x>0.49437</cdr:x>
      <cdr:y>0.9277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262907" y="5473522"/>
          <a:ext cx="1764406" cy="888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4000" dirty="0" smtClean="0"/>
            <a:t>40</a:t>
          </a:r>
          <a:r>
            <a:rPr lang="ko-KR" altLang="en-US" sz="4000" dirty="0" smtClean="0"/>
            <a:t>명</a:t>
          </a:r>
          <a:r>
            <a:rPr lang="en-US" altLang="ko-KR" sz="2000" dirty="0" smtClean="0"/>
            <a:t/>
          </a:r>
          <a:br>
            <a:rPr lang="en-US" altLang="ko-KR" sz="2000" dirty="0" smtClean="0"/>
          </a:br>
          <a:endParaRPr lang="ko-KR" altLang="en-US" sz="2000" dirty="0"/>
        </a:p>
      </cdr:txBody>
    </cdr:sp>
  </cdr:relSizeAnchor>
  <cdr:relSizeAnchor xmlns:cdr="http://schemas.openxmlformats.org/drawingml/2006/chartDrawing">
    <cdr:from>
      <cdr:x>0.59261</cdr:x>
      <cdr:y>0.28357</cdr:y>
    </cdr:from>
    <cdr:to>
      <cdr:x>0.65282</cdr:x>
      <cdr:y>0.36244</cdr:y>
    </cdr:to>
    <cdr:cxnSp macro="">
      <cdr:nvCxnSpPr>
        <cdr:cNvPr id="6" name="직선 화살표 연결선 5"/>
        <cdr:cNvCxnSpPr/>
      </cdr:nvCxnSpPr>
      <cdr:spPr>
        <a:xfrm xmlns:a="http://schemas.openxmlformats.org/drawingml/2006/main" flipV="1">
          <a:off x="7225048" y="1944710"/>
          <a:ext cx="734096" cy="5409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0.64965</cdr:x>
      <cdr:y>0.22911</cdr:y>
    </cdr:from>
    <cdr:to>
      <cdr:x>0.77007</cdr:x>
      <cdr:y>0.28357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7920507" y="1571223"/>
          <a:ext cx="1468192" cy="3734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0.6507</cdr:x>
      <cdr:y>0.23099</cdr:y>
    </cdr:from>
    <cdr:to>
      <cdr:x>0.73838</cdr:x>
      <cdr:y>0.29859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7933387" y="1584102"/>
          <a:ext cx="1068946" cy="4636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b="1" dirty="0" smtClean="0"/>
            <a:t>80%</a:t>
          </a:r>
          <a:endParaRPr lang="ko-KR" altLang="en-US" sz="2000" b="1" dirty="0"/>
        </a:p>
      </cdr:txBody>
    </cdr:sp>
  </cdr:relSizeAnchor>
  <cdr:relSizeAnchor xmlns:cdr="http://schemas.openxmlformats.org/drawingml/2006/chartDrawing">
    <cdr:from>
      <cdr:x>0.12148</cdr:x>
      <cdr:y>0.39812</cdr:y>
    </cdr:from>
    <cdr:to>
      <cdr:x>0.17324</cdr:x>
      <cdr:y>0.41127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481070" y="2730322"/>
          <a:ext cx="631066" cy="9015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0.17746</cdr:x>
      <cdr:y>0.20845</cdr:y>
    </cdr:from>
    <cdr:to>
      <cdr:x>0.23239</cdr:x>
      <cdr:y>0.24038</cdr:y>
    </cdr:to>
    <cdr:cxnSp macro="">
      <cdr:nvCxnSpPr>
        <cdr:cNvPr id="11" name="직선 화살표 연결선 10"/>
        <cdr:cNvCxnSpPr/>
      </cdr:nvCxnSpPr>
      <cdr:spPr>
        <a:xfrm xmlns:a="http://schemas.openxmlformats.org/drawingml/2006/main" flipH="1" flipV="1">
          <a:off x="2163651" y="1429555"/>
          <a:ext cx="669701" cy="21894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0.07923</cdr:x>
      <cdr:y>0.39249</cdr:y>
    </cdr:from>
    <cdr:to>
      <cdr:x>0.14472</cdr:x>
      <cdr:y>0.44507</cdr:y>
    </cdr:to>
    <cdr:sp macro="" textlink="">
      <cdr:nvSpPr>
        <cdr:cNvPr id="20" name="TextBox 19"/>
        <cdr:cNvSpPr txBox="1"/>
      </cdr:nvSpPr>
      <cdr:spPr>
        <a:xfrm xmlns:a="http://schemas.openxmlformats.org/drawingml/2006/main">
          <a:off x="965915" y="2691684"/>
          <a:ext cx="798489" cy="3606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b="1" dirty="0" smtClean="0"/>
            <a:t>2%</a:t>
          </a:r>
          <a:endParaRPr lang="ko-KR" altLang="en-US" sz="2000" b="1" dirty="0"/>
        </a:p>
      </cdr:txBody>
    </cdr:sp>
  </cdr:relSizeAnchor>
  <cdr:relSizeAnchor xmlns:cdr="http://schemas.openxmlformats.org/drawingml/2006/chartDrawing">
    <cdr:from>
      <cdr:x>0.17535</cdr:x>
      <cdr:y>0.37934</cdr:y>
    </cdr:from>
    <cdr:to>
      <cdr:x>0.23028</cdr:x>
      <cdr:y>0.43944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2137893" y="2601533"/>
          <a:ext cx="669701" cy="4121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dirty="0" smtClean="0"/>
            <a:t>1</a:t>
          </a:r>
          <a:r>
            <a:rPr lang="ko-KR" altLang="en-US" sz="2000" dirty="0" smtClean="0"/>
            <a:t>명</a:t>
          </a:r>
          <a:endParaRPr lang="ko-KR" altLang="en-US" sz="2000" dirty="0"/>
        </a:p>
      </cdr:txBody>
    </cdr:sp>
  </cdr:relSizeAnchor>
  <cdr:relSizeAnchor xmlns:cdr="http://schemas.openxmlformats.org/drawingml/2006/chartDrawing">
    <cdr:from>
      <cdr:x>0.10035</cdr:x>
      <cdr:y>0.17465</cdr:y>
    </cdr:from>
    <cdr:to>
      <cdr:x>0.1669</cdr:x>
      <cdr:y>0.24789</cdr:y>
    </cdr:to>
    <cdr:sp macro="" textlink="">
      <cdr:nvSpPr>
        <cdr:cNvPr id="24" name="TextBox 23"/>
        <cdr:cNvSpPr txBox="1"/>
      </cdr:nvSpPr>
      <cdr:spPr>
        <a:xfrm xmlns:a="http://schemas.openxmlformats.org/drawingml/2006/main">
          <a:off x="1223493" y="1197735"/>
          <a:ext cx="811369" cy="502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0.12042</cdr:x>
      <cdr:y>0.17653</cdr:y>
    </cdr:from>
    <cdr:to>
      <cdr:x>0.19859</cdr:x>
      <cdr:y>0.23099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1468192" y="1210613"/>
          <a:ext cx="953036" cy="3734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b="1" dirty="0" smtClean="0"/>
            <a:t>18%</a:t>
          </a:r>
          <a:endParaRPr lang="ko-KR" altLang="en-US" sz="2000" b="1" dirty="0"/>
        </a:p>
      </cdr:txBody>
    </cdr:sp>
  </cdr:relSizeAnchor>
  <cdr:relSizeAnchor xmlns:cdr="http://schemas.openxmlformats.org/drawingml/2006/chartDrawing">
    <cdr:from>
      <cdr:x>0.25563</cdr:x>
      <cdr:y>0.22723</cdr:y>
    </cdr:from>
    <cdr:to>
      <cdr:x>0.34648</cdr:x>
      <cdr:y>0.31174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3116687" y="1558344"/>
          <a:ext cx="1107583" cy="5795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4000" dirty="0" smtClean="0"/>
            <a:t>9</a:t>
          </a:r>
          <a:r>
            <a:rPr lang="ko-KR" altLang="en-US" sz="4000" dirty="0" smtClean="0"/>
            <a:t>명</a:t>
          </a:r>
          <a:endParaRPr lang="ko-KR" altLang="en-US" sz="4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CF8CB-C4C1-4F55-A23A-0AD9AA5752D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616A-153D-47AA-B9E6-C6D4AE434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7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773C-4FA2-4B0B-A9CE-B85577C525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3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3E109F-C7EE-9331-275D-944783F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32F56AA-A11C-F591-AFB1-B417FDACF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289378-8FDD-1F1B-DC4D-C3815CB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1A0743-F923-6C06-8643-743FC34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6296C9-6494-BF3C-10FF-58229D74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7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005D00-9B9A-D318-8A8E-AC634502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605DCD7-1B97-D9CA-74C9-C868768E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27E9D8-FC81-F92F-5051-87454F79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9FCA55-536E-7E97-7C64-1C16D197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0A47AF-F08D-3501-9D2B-4A9737FA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3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6960106-86AC-7165-B457-1D3EFC74F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81FFBBB-E2A3-CC95-2853-6B3C2157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5F0E0D-A8D1-E040-1BEC-4DE1A368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43070A-5D77-A83E-D662-5722E96B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03744C-4EE8-2BCC-44F0-DAFC2EB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3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85251-E300-0DBA-78B7-B885A744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545BDC-52F8-7A35-48FA-AEEDA651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9CF91C-0782-033D-6A7F-53978998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C2C001-21FF-8A2D-B983-4F558C23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2704D4-9D78-56EF-0A62-70C5598A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CD57E0-95B6-1C4E-448C-E4AB6F15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D52F2A8-2C97-4B40-1AB0-48B152E5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9D7FB4-C12D-CA8E-6991-C42B19E5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AB20AF-D4D5-EED2-100D-500EBFF1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8FC910-C0BE-448D-C62E-E95F5F30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F4D6D5-2711-53C9-A3D7-2FA7B9AF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E22B31-797A-0E4A-1394-C8C25773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FB713EE-0C90-306D-9F3D-8DCBF2C0E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F02F73D-ED4D-E86C-5D1B-26D9883B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E10FEF-CD88-2132-83AA-B6A50EEB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F7267E-0527-F292-9DB0-A85B182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5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506327-AFED-2DB4-A94D-F988BBC6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85D5E4-EA5B-ABE5-457F-186C60644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AA2EB7B-B2F6-25C7-A720-22798E583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4E0D80E-92CF-34AF-73EF-8C9F2616C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822818B-BF9A-1124-FC56-6FC67EDC7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451ABAA-5104-A530-0641-86427E6B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9DAEF4-C319-6723-1940-F741EEED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A72D15A-47D7-93BA-90AA-5A9861B3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7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FEB7-4A1C-9534-76F8-5933FB4E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352CCEF-9A45-D481-B322-2FA79220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FADD95-714A-3E0B-D8D8-90C4FD5D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81B850A-2582-AF1D-F1E5-1AE3730B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1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DF47046-E7CE-E9AC-6EF9-F411C900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3FD5FA3-DBFB-35FC-CDDA-99CE70C5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B480CF6-1527-7E32-766F-82EB6992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4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1F7D35-FCA5-3B45-3F3E-D32EAEB6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E7FDEFC-EB83-2302-5E43-B7F22B79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A1A80FD-EABA-743D-69A9-83BC5AA02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E709A6C-6B73-5730-E21C-795B9EA0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B7298A6-5B89-E8B3-3A68-B2FE132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DECF049-4432-3A18-E43E-84A7F26B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2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DE66DF-7F7D-B3A4-CEFF-F564A358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B6408C2-803E-B4EC-919A-EEC42AFDB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01E4366-D6DC-CE81-3F9A-EC131601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CD0821B-F453-4C1A-9975-BFAA85F6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81CBA28-BD1D-8DBC-4C9A-EA279067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687DD89-0B17-3C3C-E69D-80B7FAD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58F89D7-8DF0-5E8C-3D6E-3D5AAC3A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E8138B-5EE6-7550-C1E2-835C2A9F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D09A341-2910-AD24-B058-BBF5EEE31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B3F48F-BEE7-67CE-CF88-94919272B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97B06C-11C8-0879-B6BF-C8FFE920B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622E6-932B-5012-129E-F69F0038744A}"/>
              </a:ext>
            </a:extLst>
          </p:cNvPr>
          <p:cNvSpPr txBox="1"/>
          <p:nvPr/>
        </p:nvSpPr>
        <p:spPr>
          <a:xfrm>
            <a:off x="1174259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r>
              <a:rPr lang="ko-KR" alt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조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89AE8EA7-5BDF-24FE-A7F8-7E25B0B622DE}"/>
              </a:ext>
            </a:extLst>
          </p:cNvPr>
          <p:cNvSpPr txBox="1"/>
          <p:nvPr/>
        </p:nvSpPr>
        <p:spPr>
          <a:xfrm>
            <a:off x="5126418" y="713232"/>
            <a:ext cx="6224335" cy="5431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202095028 </a:t>
            </a:r>
            <a:r>
              <a:rPr lang="ko-KR" altLang="en-US" sz="2200" dirty="0"/>
              <a:t>김희수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202395017 </a:t>
            </a:r>
            <a:r>
              <a:rPr lang="ko-KR" altLang="en-US" sz="2200" dirty="0"/>
              <a:t>백서현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202395020 </a:t>
            </a:r>
            <a:r>
              <a:rPr lang="ko-KR" altLang="en-US" sz="2200" dirty="0"/>
              <a:t>신승훈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202395002 </a:t>
            </a:r>
            <a:r>
              <a:rPr lang="ko-KR" altLang="en-US" sz="2200" dirty="0" err="1"/>
              <a:t>기경목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201894064 </a:t>
            </a:r>
            <a:r>
              <a:rPr lang="ko-KR" altLang="en-US" sz="2200" dirty="0"/>
              <a:t>정성훈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25877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82103\Desktop\KakaoTalk_20230327_2251177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"/>
          <a:stretch/>
        </p:blipFill>
        <p:spPr bwMode="auto">
          <a:xfrm>
            <a:off x="0" y="766119"/>
            <a:ext cx="6936390" cy="609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F7C09C1-5E55-B55D-B263-0BC43EFEB8DE}"/>
              </a:ext>
            </a:extLst>
          </p:cNvPr>
          <p:cNvSpPr/>
          <p:nvPr/>
        </p:nvSpPr>
        <p:spPr>
          <a:xfrm>
            <a:off x="6094475" y="3429005"/>
            <a:ext cx="3822189" cy="342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차량단말기를 통해</a:t>
            </a:r>
            <a:r>
              <a:rPr lang="en-US" altLang="ko-KR" b="1" dirty="0"/>
              <a:t> 40</a:t>
            </a:r>
            <a:r>
              <a:rPr lang="ko-KR" altLang="en-US" b="1" dirty="0"/>
              <a:t>초마다 각 버스의</a:t>
            </a:r>
            <a:r>
              <a:rPr lang="en-US" altLang="ko-KR" b="1" dirty="0"/>
              <a:t> GPS </a:t>
            </a:r>
            <a:r>
              <a:rPr lang="ko-KR" altLang="en-US" b="1" dirty="0"/>
              <a:t>위치정보를 버스정보시스템 전산실로 무선 데이터 연동을 해주고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-&gt; </a:t>
            </a:r>
            <a:r>
              <a:rPr lang="ko-KR" altLang="en-US" b="1" dirty="0"/>
              <a:t>수집된 정보를 버스정보 시스템</a:t>
            </a:r>
            <a:r>
              <a:rPr lang="en-US" altLang="ko-KR" b="1" dirty="0"/>
              <a:t>(BIS) </a:t>
            </a:r>
            <a:r>
              <a:rPr lang="ko-KR" altLang="en-US" b="1" dirty="0"/>
              <a:t>가공서버에서</a:t>
            </a:r>
            <a:r>
              <a:rPr lang="en-US" altLang="ko-KR" b="1" dirty="0"/>
              <a:t> “</a:t>
            </a:r>
            <a:r>
              <a:rPr lang="ko-KR" altLang="en-US" b="1" dirty="0"/>
              <a:t>실시간 버스위치</a:t>
            </a:r>
            <a:r>
              <a:rPr lang="en-US" altLang="ko-KR" b="1" dirty="0"/>
              <a:t>”</a:t>
            </a:r>
            <a:r>
              <a:rPr lang="ko-KR" altLang="en-US" b="1" dirty="0"/>
              <a:t>를 생성해준다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-&gt;</a:t>
            </a:r>
            <a:r>
              <a:rPr lang="ko-KR" altLang="en-US" b="1" dirty="0"/>
              <a:t>학교 </a:t>
            </a:r>
            <a:r>
              <a:rPr lang="ko-KR" altLang="en-US" b="1" dirty="0" err="1"/>
              <a:t>전자출결</a:t>
            </a:r>
            <a:r>
              <a:rPr lang="en-US" altLang="ko-KR" b="1" dirty="0"/>
              <a:t>  </a:t>
            </a:r>
            <a:r>
              <a:rPr lang="ko-KR" altLang="en-US" b="1" dirty="0" err="1"/>
              <a:t>어플에있는</a:t>
            </a:r>
            <a:r>
              <a:rPr lang="en-US" altLang="ko-KR" b="1" dirty="0"/>
              <a:t> </a:t>
            </a:r>
            <a:r>
              <a:rPr lang="ko-KR" altLang="en-US" b="1" dirty="0"/>
              <a:t>셔틀버스 현황 페이지에서 버스위치정보를 빠르고 정확하게 전달해준다</a:t>
            </a:r>
          </a:p>
        </p:txBody>
      </p:sp>
      <p:pic>
        <p:nvPicPr>
          <p:cNvPr id="7" name="Picture 2" descr="C:\Users\82103\Desktop\KakaoTalk_20230327_231104304.jpg">
            <a:extLst>
              <a:ext uri="{FF2B5EF4-FFF2-40B4-BE49-F238E27FC236}">
                <a16:creationId xmlns:a16="http://schemas.microsoft.com/office/drawing/2014/main" xmlns="" id="{8135B705-8E8D-F676-F54A-EAD9C2D9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57" y="0"/>
            <a:ext cx="4978761" cy="341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5400000">
            <a:off x="6058166" y="2244050"/>
            <a:ext cx="420132" cy="347514"/>
          </a:xfrm>
          <a:prstGeom prst="curvedConnector3">
            <a:avLst>
              <a:gd name="adj1" fmla="val 3627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>
            <a:off x="8443617" y="1889953"/>
            <a:ext cx="639574" cy="52785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3287" y="2643718"/>
            <a:ext cx="842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좌석정보 확인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525035" y="2432655"/>
            <a:ext cx="1116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버스 도착정보 확인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6441989" y="0"/>
            <a:ext cx="28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오류발생시 공지안내위치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9888" y="76944"/>
            <a:ext cx="5493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4. </a:t>
            </a:r>
            <a:r>
              <a:rPr lang="ko-KR" altLang="en-US" sz="3200" b="1" dirty="0" smtClean="0"/>
              <a:t>위치정보 시스템의 추상화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62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3EF6FF63-7CA3-4CF8-A2EA-5F00CC44DE1C}"/>
              </a:ext>
            </a:extLst>
          </p:cNvPr>
          <p:cNvSpPr/>
          <p:nvPr/>
        </p:nvSpPr>
        <p:spPr>
          <a:xfrm>
            <a:off x="4871255" y="5200297"/>
            <a:ext cx="2678058" cy="950574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운행중인 버스를 클릭하면</a:t>
            </a:r>
            <a:endParaRPr lang="en-US" altLang="ko-KR" sz="1400" dirty="0"/>
          </a:p>
          <a:p>
            <a:pPr algn="ctr"/>
            <a:r>
              <a:rPr lang="ko-KR" altLang="en-US" sz="1400" dirty="0"/>
              <a:t>해당버스의 좌석정보가 뜬다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243343D-64E4-4B49-B87D-B7EACD2843B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2631520" y="1197708"/>
            <a:ext cx="0" cy="2788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C9F573E4-76E1-41F6-B940-ECC685F51556}"/>
              </a:ext>
            </a:extLst>
          </p:cNvPr>
          <p:cNvSpPr/>
          <p:nvPr/>
        </p:nvSpPr>
        <p:spPr>
          <a:xfrm>
            <a:off x="8450019" y="4832660"/>
            <a:ext cx="2678058" cy="950574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버스 앱 종료</a:t>
            </a:r>
          </a:p>
        </p:txBody>
      </p:sp>
      <p:sp>
        <p:nvSpPr>
          <p:cNvPr id="120" name="순서도: 대체 처리 119">
            <a:extLst>
              <a:ext uri="{FF2B5EF4-FFF2-40B4-BE49-F238E27FC236}">
                <a16:creationId xmlns:a16="http://schemas.microsoft.com/office/drawing/2014/main" xmlns="" id="{9D6784CC-2D9F-486F-9E21-A647BE79AA8B}"/>
              </a:ext>
            </a:extLst>
          </p:cNvPr>
          <p:cNvSpPr/>
          <p:nvPr/>
        </p:nvSpPr>
        <p:spPr>
          <a:xfrm>
            <a:off x="1292491" y="537726"/>
            <a:ext cx="2678058" cy="659982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버스 앱 실행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xmlns="" id="{79CB4055-B257-44C9-BE0F-367063CA8CD3}"/>
              </a:ext>
            </a:extLst>
          </p:cNvPr>
          <p:cNvSpPr/>
          <p:nvPr/>
        </p:nvSpPr>
        <p:spPr>
          <a:xfrm>
            <a:off x="1292491" y="1484229"/>
            <a:ext cx="2678058" cy="743978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 기본 설정에 따라 언어 기본 설정</a:t>
            </a:r>
          </a:p>
        </p:txBody>
      </p:sp>
      <p:sp>
        <p:nvSpPr>
          <p:cNvPr id="122" name="순서도: 대체 처리 121">
            <a:extLst>
              <a:ext uri="{FF2B5EF4-FFF2-40B4-BE49-F238E27FC236}">
                <a16:creationId xmlns:a16="http://schemas.microsoft.com/office/drawing/2014/main" xmlns="" id="{F360907E-B6A4-4417-9DD2-2B6D4E621955}"/>
              </a:ext>
            </a:extLst>
          </p:cNvPr>
          <p:cNvSpPr/>
          <p:nvPr/>
        </p:nvSpPr>
        <p:spPr>
          <a:xfrm>
            <a:off x="1292491" y="3938001"/>
            <a:ext cx="2678058" cy="953840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 위치정보를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xmlns="" id="{D5AEE86A-AD26-4910-872F-BD03AE16D0F0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2631520" y="2228207"/>
            <a:ext cx="0" cy="2842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0BEBBB5F-21D7-46D1-B909-DE1408CC1830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631520" y="3486504"/>
            <a:ext cx="0" cy="4514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97B49478-44E3-4A09-A224-2F7F85326884}"/>
              </a:ext>
            </a:extLst>
          </p:cNvPr>
          <p:cNvCxnSpPr>
            <a:cxnSpLocks/>
          </p:cNvCxnSpPr>
          <p:nvPr/>
        </p:nvCxnSpPr>
        <p:spPr>
          <a:xfrm>
            <a:off x="4002091" y="5675584"/>
            <a:ext cx="85137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0E30C0-55BA-EBE2-5B83-1EB599DEB8CF}"/>
              </a:ext>
            </a:extLst>
          </p:cNvPr>
          <p:cNvSpPr txBox="1"/>
          <p:nvPr/>
        </p:nvSpPr>
        <p:spPr>
          <a:xfrm>
            <a:off x="2291376" y="3506664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F006218-F978-C12C-C446-3199DAA5F0CE}"/>
              </a:ext>
            </a:extLst>
          </p:cNvPr>
          <p:cNvSpPr txBox="1"/>
          <p:nvPr/>
        </p:nvSpPr>
        <p:spPr>
          <a:xfrm>
            <a:off x="673397" y="4248901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14" name="순서도: 판단 113">
            <a:extLst>
              <a:ext uri="{FF2B5EF4-FFF2-40B4-BE49-F238E27FC236}">
                <a16:creationId xmlns:a16="http://schemas.microsoft.com/office/drawing/2014/main" xmlns="" id="{B2E8D866-5B59-D895-84D8-E1E8CDF0D440}"/>
              </a:ext>
            </a:extLst>
          </p:cNvPr>
          <p:cNvSpPr/>
          <p:nvPr/>
        </p:nvSpPr>
        <p:spPr>
          <a:xfrm>
            <a:off x="1292491" y="2532664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도착시간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알림을 설정하는가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C4C407EC-C15D-18C6-D6ED-29348D95C251}"/>
              </a:ext>
            </a:extLst>
          </p:cNvPr>
          <p:cNvSpPr txBox="1"/>
          <p:nvPr/>
        </p:nvSpPr>
        <p:spPr>
          <a:xfrm>
            <a:off x="4051601" y="2370355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070D5039-CD32-E2A9-FBB7-BE5713DAC59E}"/>
              </a:ext>
            </a:extLst>
          </p:cNvPr>
          <p:cNvSpPr txBox="1"/>
          <p:nvPr/>
        </p:nvSpPr>
        <p:spPr>
          <a:xfrm>
            <a:off x="9311051" y="2014107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9E6145E4-2CE4-2B97-03F4-5DA871E744AB}"/>
              </a:ext>
            </a:extLst>
          </p:cNvPr>
          <p:cNvCxnSpPr>
            <a:cxnSpLocks/>
          </p:cNvCxnSpPr>
          <p:nvPr/>
        </p:nvCxnSpPr>
        <p:spPr>
          <a:xfrm>
            <a:off x="2631520" y="4891841"/>
            <a:ext cx="0" cy="36777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판단 131">
            <a:extLst>
              <a:ext uri="{FF2B5EF4-FFF2-40B4-BE49-F238E27FC236}">
                <a16:creationId xmlns:a16="http://schemas.microsoft.com/office/drawing/2014/main" xmlns="" id="{C558DE66-5706-F111-082A-9BB54D6916FC}"/>
              </a:ext>
            </a:extLst>
          </p:cNvPr>
          <p:cNvSpPr/>
          <p:nvPr/>
        </p:nvSpPr>
        <p:spPr>
          <a:xfrm>
            <a:off x="1292491" y="5263526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운행중인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버스를 클릭하는가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xmlns="" id="{BC60507D-2046-1CD2-5543-221AE13F1481}"/>
              </a:ext>
            </a:extLst>
          </p:cNvPr>
          <p:cNvSpPr/>
          <p:nvPr/>
        </p:nvSpPr>
        <p:spPr>
          <a:xfrm>
            <a:off x="8420323" y="2997028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어플을 종료 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F4CB381B-4221-96F6-BA44-9FF1E4B8304B}"/>
              </a:ext>
            </a:extLst>
          </p:cNvPr>
          <p:cNvSpPr txBox="1"/>
          <p:nvPr/>
        </p:nvSpPr>
        <p:spPr>
          <a:xfrm>
            <a:off x="4174224" y="5426502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78406D88-180A-654E-1A83-426A3DEBAFBD}"/>
              </a:ext>
            </a:extLst>
          </p:cNvPr>
          <p:cNvSpPr txBox="1"/>
          <p:nvPr/>
        </p:nvSpPr>
        <p:spPr>
          <a:xfrm>
            <a:off x="9374474" y="4245982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61" name="순서도: 대체 처리 160">
            <a:extLst>
              <a:ext uri="{FF2B5EF4-FFF2-40B4-BE49-F238E27FC236}">
                <a16:creationId xmlns:a16="http://schemas.microsoft.com/office/drawing/2014/main" xmlns="" id="{AB86C433-DD58-8FAB-7DCC-DE0EC723EB14}"/>
              </a:ext>
            </a:extLst>
          </p:cNvPr>
          <p:cNvSpPr/>
          <p:nvPr/>
        </p:nvSpPr>
        <p:spPr>
          <a:xfrm>
            <a:off x="4871255" y="1484229"/>
            <a:ext cx="2678058" cy="743978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시간 설정</a:t>
            </a:r>
          </a:p>
        </p:txBody>
      </p:sp>
      <p:sp>
        <p:nvSpPr>
          <p:cNvPr id="201" name="순서도: 대체 처리 200">
            <a:extLst>
              <a:ext uri="{FF2B5EF4-FFF2-40B4-BE49-F238E27FC236}">
                <a16:creationId xmlns:a16="http://schemas.microsoft.com/office/drawing/2014/main" xmlns="" id="{4F684A5E-8354-6276-3A13-989E7734E365}"/>
              </a:ext>
            </a:extLst>
          </p:cNvPr>
          <p:cNvSpPr/>
          <p:nvPr/>
        </p:nvSpPr>
        <p:spPr>
          <a:xfrm>
            <a:off x="4886156" y="3084515"/>
            <a:ext cx="2678058" cy="80397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설정한 </a:t>
            </a:r>
            <a:r>
              <a:rPr lang="ko-KR" altLang="en-US" sz="1600" dirty="0" smtClean="0"/>
              <a:t>시간에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알람이온다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CF9EA1CF-DB97-1F90-FB4B-2E7326695DC9}"/>
              </a:ext>
            </a:extLst>
          </p:cNvPr>
          <p:cNvCxnSpPr>
            <a:cxnSpLocks/>
          </p:cNvCxnSpPr>
          <p:nvPr/>
        </p:nvCxnSpPr>
        <p:spPr>
          <a:xfrm>
            <a:off x="9750651" y="3933945"/>
            <a:ext cx="1828" cy="8761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xmlns="" id="{84DC1504-F5AD-19DE-8774-BBDECA180D8B}"/>
              </a:ext>
            </a:extLst>
          </p:cNvPr>
          <p:cNvCxnSpPr>
            <a:cxnSpLocks/>
            <a:stCxn id="114" idx="3"/>
            <a:endCxn id="161" idx="1"/>
          </p:cNvCxnSpPr>
          <p:nvPr/>
        </p:nvCxnSpPr>
        <p:spPr>
          <a:xfrm flipV="1">
            <a:off x="3970549" y="1856218"/>
            <a:ext cx="900706" cy="11533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xmlns="" id="{B48B72D9-B08D-9EC4-07B9-9E4E2B03D4A4}"/>
              </a:ext>
            </a:extLst>
          </p:cNvPr>
          <p:cNvCxnSpPr>
            <a:cxnSpLocks/>
            <a:stCxn id="132" idx="1"/>
            <a:endCxn id="114" idx="1"/>
          </p:cNvCxnSpPr>
          <p:nvPr/>
        </p:nvCxnSpPr>
        <p:spPr>
          <a:xfrm rot="10800000">
            <a:off x="1292491" y="3009584"/>
            <a:ext cx="12700" cy="273086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xmlns="" id="{FACCC695-5D2C-1B30-AA5F-453219E53130}"/>
              </a:ext>
            </a:extLst>
          </p:cNvPr>
          <p:cNvCxnSpPr>
            <a:cxnSpLocks/>
            <a:stCxn id="134" idx="0"/>
            <a:endCxn id="120" idx="3"/>
          </p:cNvCxnSpPr>
          <p:nvPr/>
        </p:nvCxnSpPr>
        <p:spPr>
          <a:xfrm rot="16200000" flipV="1">
            <a:off x="5800296" y="-962029"/>
            <a:ext cx="2129311" cy="5788803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E6145E4-2CE4-2B97-03F4-5DA871E744AB}"/>
              </a:ext>
            </a:extLst>
          </p:cNvPr>
          <p:cNvCxnSpPr>
            <a:cxnSpLocks/>
          </p:cNvCxnSpPr>
          <p:nvPr/>
        </p:nvCxnSpPr>
        <p:spPr>
          <a:xfrm>
            <a:off x="6210284" y="2249014"/>
            <a:ext cx="0" cy="82294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5BC1CE2F-5835-6E59-8D59-5EFDAF8E8E51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7564213" y="3473948"/>
            <a:ext cx="856110" cy="22021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97B49478-44E3-4A09-A224-2F7F85326884}"/>
              </a:ext>
            </a:extLst>
          </p:cNvPr>
          <p:cNvCxnSpPr>
            <a:cxnSpLocks/>
          </p:cNvCxnSpPr>
          <p:nvPr/>
        </p:nvCxnSpPr>
        <p:spPr>
          <a:xfrm>
            <a:off x="7568950" y="3473948"/>
            <a:ext cx="85137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D2F4763-A6C5-CBC8-3E12-A53AAAB8EA7B}"/>
              </a:ext>
            </a:extLst>
          </p:cNvPr>
          <p:cNvCxnSpPr>
            <a:cxnSpLocks/>
          </p:cNvCxnSpPr>
          <p:nvPr/>
        </p:nvCxnSpPr>
        <p:spPr>
          <a:xfrm flipH="1">
            <a:off x="2504173" y="1129218"/>
            <a:ext cx="4000" cy="3700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xmlns="" id="{2251A89C-243F-412A-B3E0-A0F57A8A56B5}"/>
              </a:ext>
            </a:extLst>
          </p:cNvPr>
          <p:cNvSpPr/>
          <p:nvPr/>
        </p:nvSpPr>
        <p:spPr>
          <a:xfrm>
            <a:off x="8230694" y="1617476"/>
            <a:ext cx="2678058" cy="760179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버스 앱 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A97B5F4F-083E-040D-047C-6B83E3FA1B17}"/>
              </a:ext>
            </a:extLst>
          </p:cNvPr>
          <p:cNvSpPr/>
          <p:nvPr/>
        </p:nvSpPr>
        <p:spPr>
          <a:xfrm>
            <a:off x="1169144" y="344563"/>
            <a:ext cx="2678058" cy="7742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관리자 모드로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버스 앱 실행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xmlns="" id="{85FCDC04-37CD-5C0F-7648-BF9882747F08}"/>
              </a:ext>
            </a:extLst>
          </p:cNvPr>
          <p:cNvSpPr/>
          <p:nvPr/>
        </p:nvSpPr>
        <p:spPr>
          <a:xfrm>
            <a:off x="1161208" y="5421025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어플에</a:t>
            </a:r>
            <a:r>
              <a:rPr lang="ko-KR" altLang="en-US" sz="1600" dirty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문제가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있는가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xmlns="" id="{377E179F-8C65-8FA5-0F01-9ED5D55FE9AB}"/>
              </a:ext>
            </a:extLst>
          </p:cNvPr>
          <p:cNvSpPr/>
          <p:nvPr/>
        </p:nvSpPr>
        <p:spPr>
          <a:xfrm>
            <a:off x="1176803" y="1494557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입력하는가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20E94C9-112B-B600-CB8E-9B27AF2C6B6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515832" y="2448397"/>
            <a:ext cx="0" cy="29066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6AF2FD9-0369-09A2-AAED-E0DD247431DB}"/>
              </a:ext>
            </a:extLst>
          </p:cNvPr>
          <p:cNvSpPr txBox="1"/>
          <p:nvPr/>
        </p:nvSpPr>
        <p:spPr>
          <a:xfrm>
            <a:off x="2519062" y="3756181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8EFE9EF-DA82-9E15-343C-4D4B2A78EDF9}"/>
              </a:ext>
            </a:extLst>
          </p:cNvPr>
          <p:cNvSpPr txBox="1"/>
          <p:nvPr/>
        </p:nvSpPr>
        <p:spPr>
          <a:xfrm>
            <a:off x="968001" y="2465371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xmlns="" id="{AEA49E82-EAC2-B78D-C8FC-447138898DA3}"/>
              </a:ext>
            </a:extLst>
          </p:cNvPr>
          <p:cNvSpPr/>
          <p:nvPr/>
        </p:nvSpPr>
        <p:spPr>
          <a:xfrm>
            <a:off x="1176802" y="2751110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입력에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성공했는가</a:t>
            </a:r>
            <a:r>
              <a:rPr lang="en-US" altLang="ko-KR" sz="1400" dirty="0"/>
              <a:t>?</a:t>
            </a:r>
            <a:r>
              <a:rPr lang="ko-KR" altLang="en-US" sz="1400" dirty="0"/>
              <a:t> 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xmlns="" id="{325CA61F-B7AD-C23E-5FB4-65BC9BB05E4A}"/>
              </a:ext>
            </a:extLst>
          </p:cNvPr>
          <p:cNvSpPr/>
          <p:nvPr/>
        </p:nvSpPr>
        <p:spPr>
          <a:xfrm>
            <a:off x="1180033" y="4203850"/>
            <a:ext cx="2678058" cy="62419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관리자모드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CB1F588-F4AC-28A5-DEC8-7226F303603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515831" y="3704950"/>
            <a:ext cx="3231" cy="4989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F9718D9F-81EC-15AD-6D37-0D3525905E94}"/>
              </a:ext>
            </a:extLst>
          </p:cNvPr>
          <p:cNvCxnSpPr>
            <a:cxnSpLocks/>
            <a:stCxn id="20" idx="1"/>
            <a:endCxn id="12" idx="1"/>
          </p:cNvCxnSpPr>
          <p:nvPr/>
        </p:nvCxnSpPr>
        <p:spPr>
          <a:xfrm rot="10800000" flipH="1">
            <a:off x="1176801" y="1971478"/>
            <a:ext cx="1" cy="1256553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52FAD81E-31D0-756A-EB19-8A3DE7BF84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493263" y="4828047"/>
            <a:ext cx="6974" cy="59297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xmlns="" id="{E25916C7-45C5-B9C6-D832-114A0F318EB8}"/>
              </a:ext>
            </a:extLst>
          </p:cNvPr>
          <p:cNvSpPr/>
          <p:nvPr/>
        </p:nvSpPr>
        <p:spPr>
          <a:xfrm>
            <a:off x="4695951" y="1494557"/>
            <a:ext cx="2678058" cy="97081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어플을</a:t>
            </a:r>
            <a:r>
              <a:rPr lang="en-US" altLang="ko-KR" sz="1600" dirty="0"/>
              <a:t> </a:t>
            </a:r>
            <a:r>
              <a:rPr lang="ko-KR" altLang="en-US" sz="1600" dirty="0"/>
              <a:t>종료 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FACEC0-BC1C-B8F6-ADB2-B14182AF5F0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839266" y="1962362"/>
            <a:ext cx="856685" cy="1760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D0E3E3BA-3773-C6E3-63FE-FB0E1D09A05E}"/>
              </a:ext>
            </a:extLst>
          </p:cNvPr>
          <p:cNvCxnSpPr>
            <a:cxnSpLocks/>
          </p:cNvCxnSpPr>
          <p:nvPr/>
        </p:nvCxnSpPr>
        <p:spPr>
          <a:xfrm>
            <a:off x="7374009" y="1979964"/>
            <a:ext cx="856685" cy="1760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xmlns="" id="{33BE9D5B-7FDF-417A-4D4C-B8F58ECD83AF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3839266" y="1979964"/>
            <a:ext cx="856685" cy="39179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49D2A38-CA2E-F80B-114D-74046EF13000}"/>
              </a:ext>
            </a:extLst>
          </p:cNvPr>
          <p:cNvSpPr txBox="1"/>
          <p:nvPr/>
        </p:nvSpPr>
        <p:spPr>
          <a:xfrm>
            <a:off x="3965571" y="5650732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2F53BE1-045D-87C0-6C7C-8292F5D60217}"/>
              </a:ext>
            </a:extLst>
          </p:cNvPr>
          <p:cNvSpPr txBox="1"/>
          <p:nvPr/>
        </p:nvSpPr>
        <p:spPr>
          <a:xfrm>
            <a:off x="3515254" y="6360193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A9482B9-D4A1-CE1D-A960-B113CE630922}"/>
              </a:ext>
            </a:extLst>
          </p:cNvPr>
          <p:cNvSpPr/>
          <p:nvPr/>
        </p:nvSpPr>
        <p:spPr>
          <a:xfrm>
            <a:off x="4695951" y="6048094"/>
            <a:ext cx="2678058" cy="62419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오류 공지를 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29989AB0-F9E7-5144-7840-6D17CB6C2F19}"/>
              </a:ext>
            </a:extLst>
          </p:cNvPr>
          <p:cNvCxnSpPr>
            <a:cxnSpLocks/>
          </p:cNvCxnSpPr>
          <p:nvPr/>
        </p:nvCxnSpPr>
        <p:spPr>
          <a:xfrm flipV="1">
            <a:off x="2493263" y="6374865"/>
            <a:ext cx="2194752" cy="164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3E9A29E2-1DD7-10C5-59F3-84C3C13B920D}"/>
              </a:ext>
            </a:extLst>
          </p:cNvPr>
          <p:cNvCxnSpPr>
            <a:cxnSpLocks/>
          </p:cNvCxnSpPr>
          <p:nvPr/>
        </p:nvCxnSpPr>
        <p:spPr>
          <a:xfrm flipV="1">
            <a:off x="6034980" y="4833721"/>
            <a:ext cx="0" cy="11746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대체 처리 90">
            <a:extLst>
              <a:ext uri="{FF2B5EF4-FFF2-40B4-BE49-F238E27FC236}">
                <a16:creationId xmlns:a16="http://schemas.microsoft.com/office/drawing/2014/main" xmlns="" id="{9AB2B77A-429F-4DFD-7707-2E10373DB502}"/>
              </a:ext>
            </a:extLst>
          </p:cNvPr>
          <p:cNvSpPr/>
          <p:nvPr/>
        </p:nvSpPr>
        <p:spPr>
          <a:xfrm>
            <a:off x="4695951" y="4201130"/>
            <a:ext cx="2678058" cy="62419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오류를 고친다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xmlns="" id="{CF05B5F9-697F-BD29-B66B-E58C10FDAAA5}"/>
              </a:ext>
            </a:extLst>
          </p:cNvPr>
          <p:cNvSpPr/>
          <p:nvPr/>
        </p:nvSpPr>
        <p:spPr>
          <a:xfrm>
            <a:off x="4695951" y="2913544"/>
            <a:ext cx="2678058" cy="62419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오류 해결 공지를 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E3218BD-8571-8E09-6A0A-19FB8FCE18A9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V="1">
            <a:off x="6034980" y="3537741"/>
            <a:ext cx="0" cy="6633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AF616F0A-7383-6A2C-02BB-18DC7E305C5B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6034980" y="2465371"/>
            <a:ext cx="0" cy="44817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xmlns="" id="{FA34B950-D962-3800-8F37-C380CABBC0DD}"/>
              </a:ext>
            </a:extLst>
          </p:cNvPr>
          <p:cNvCxnSpPr>
            <a:cxnSpLocks/>
            <a:stCxn id="56" idx="0"/>
            <a:endCxn id="8" idx="3"/>
          </p:cNvCxnSpPr>
          <p:nvPr/>
        </p:nvCxnSpPr>
        <p:spPr>
          <a:xfrm rot="16200000" flipV="1">
            <a:off x="4559668" y="19245"/>
            <a:ext cx="762847" cy="2187778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B81D397D-C152-E0D0-6A5F-D4FEB38C9D4E}"/>
              </a:ext>
            </a:extLst>
          </p:cNvPr>
          <p:cNvSpPr txBox="1"/>
          <p:nvPr/>
        </p:nvSpPr>
        <p:spPr>
          <a:xfrm>
            <a:off x="5658803" y="804485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1E818D9B-792F-CBF9-8BA1-0CC95B485F98}"/>
              </a:ext>
            </a:extLst>
          </p:cNvPr>
          <p:cNvSpPr txBox="1"/>
          <p:nvPr/>
        </p:nvSpPr>
        <p:spPr>
          <a:xfrm>
            <a:off x="7614262" y="1724942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A4210A74-8A06-C3D8-8B73-0CC99A045A05}"/>
              </a:ext>
            </a:extLst>
          </p:cNvPr>
          <p:cNvSpPr txBox="1"/>
          <p:nvPr/>
        </p:nvSpPr>
        <p:spPr>
          <a:xfrm>
            <a:off x="4079519" y="1708374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0551758B-EB4D-A74C-90F3-559F2B2190B0}"/>
              </a:ext>
            </a:extLst>
          </p:cNvPr>
          <p:cNvSpPr txBox="1"/>
          <p:nvPr/>
        </p:nvSpPr>
        <p:spPr>
          <a:xfrm>
            <a:off x="2519062" y="2412918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32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0592AA-6070-4587-4A97-A561559B6E0D}"/>
              </a:ext>
            </a:extLst>
          </p:cNvPr>
          <p:cNvSpPr txBox="1"/>
          <p:nvPr/>
        </p:nvSpPr>
        <p:spPr>
          <a:xfrm>
            <a:off x="3015424" y="2380233"/>
            <a:ext cx="8439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A table of contents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1635612" cy="523220"/>
            <a:chOff x="802105" y="2134906"/>
            <a:chExt cx="1635612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2800" spc="300" dirty="0">
                  <a:latin typeface="+mj-lt"/>
                </a:rPr>
                <a:t>01</a:t>
              </a:r>
              <a:endParaRPr lang="ko-KR" altLang="en-US" sz="2800" spc="3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82586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/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5426715" cy="523220"/>
            <a:chOff x="802105" y="2134906"/>
            <a:chExt cx="542671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latin typeface="+mj-lt"/>
                </a:rPr>
                <a:t>02</a:t>
              </a:r>
              <a:endParaRPr lang="ko-KR" altLang="en-US" sz="2800" spc="3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4616970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 smtClean="0"/>
                <a:t>시내버스와의 차이와 </a:t>
              </a:r>
              <a:r>
                <a:rPr lang="ko-KR" altLang="en-US" sz="2800" spc="-300" dirty="0"/>
                <a:t>불편한 점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4785513" cy="523220"/>
            <a:chOff x="802105" y="2134906"/>
            <a:chExt cx="478551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latin typeface="+mj-lt"/>
                </a:rPr>
                <a:t>03</a:t>
              </a:r>
              <a:endParaRPr lang="ko-KR" altLang="en-US" sz="2800" spc="3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3975768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/>
                <a:t>위치 정보 시스템의 구조화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4785513" cy="523220"/>
            <a:chOff x="802105" y="2134906"/>
            <a:chExt cx="478551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latin typeface="+mj-lt"/>
                </a:rPr>
                <a:t>04</a:t>
              </a:r>
              <a:endParaRPr lang="ko-KR" altLang="en-US" sz="2800" spc="3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3975768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/>
                <a:t>위치 정보 시스템의 추상화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CA5867-6924-C88D-3E9D-1DA7C2775BF5}"/>
              </a:ext>
            </a:extLst>
          </p:cNvPr>
          <p:cNvSpPr txBox="1"/>
          <p:nvPr/>
        </p:nvSpPr>
        <p:spPr>
          <a:xfrm>
            <a:off x="8138095" y="5547692"/>
            <a:ext cx="372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김희수</a:t>
            </a:r>
            <a:r>
              <a:rPr lang="en-US" altLang="ko-KR" b="1" dirty="0"/>
              <a:t>,</a:t>
            </a:r>
            <a:r>
              <a:rPr lang="ko-KR" altLang="en-US" b="1" dirty="0"/>
              <a:t>신승훈</a:t>
            </a: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자료조사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백서현</a:t>
            </a:r>
            <a:r>
              <a:rPr lang="en-US" altLang="ko-KR" b="1" dirty="0"/>
              <a:t>,</a:t>
            </a:r>
            <a:r>
              <a:rPr lang="ko-KR" altLang="en-US" b="1" dirty="0" err="1"/>
              <a:t>기경목</a:t>
            </a:r>
            <a:r>
              <a:rPr lang="ko-KR" altLang="en-US" b="1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추상화 및 구상화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정성훈</a:t>
            </a:r>
            <a:r>
              <a:rPr lang="en-US" altLang="ko-KR" dirty="0"/>
              <a:t> - </a:t>
            </a:r>
            <a:r>
              <a:rPr lang="ko-KR" altLang="en-US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Rectangle 1110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버스이(가) 표시된 사진&#10;&#10;자동 생성된 설명">
            <a:extLst>
              <a:ext uri="{FF2B5EF4-FFF2-40B4-BE49-F238E27FC236}">
                <a16:creationId xmlns:a16="http://schemas.microsoft.com/office/drawing/2014/main" xmlns="" id="{EB0AE21D-7E57-0FC4-E82C-437964435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4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CFB11A9-3A08-A98B-1539-1CE4978D9B51}"/>
              </a:ext>
            </a:extLst>
          </p:cNvPr>
          <p:cNvSpPr/>
          <p:nvPr/>
        </p:nvSpPr>
        <p:spPr>
          <a:xfrm>
            <a:off x="1527637" y="1562582"/>
            <a:ext cx="9697759" cy="1061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b="1" dirty="0">
                <a:latin typeface="+mj-lt"/>
                <a:ea typeface="+mj-ea"/>
                <a:cs typeface="+mj-cs"/>
              </a:rPr>
              <a:t>신라대학교 통학버스에 </a:t>
            </a:r>
            <a:r>
              <a:rPr lang="ko-KR" altLang="en-US" sz="4800" b="1" dirty="0" smtClean="0">
                <a:latin typeface="+mj-lt"/>
                <a:ea typeface="+mj-ea"/>
                <a:cs typeface="+mj-cs"/>
              </a:rPr>
              <a:t>대한 고찰</a:t>
            </a:r>
            <a:endParaRPr lang="en-US" altLang="ko-KR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913" y="205946"/>
            <a:ext cx="240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주제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2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6">
            <a:extLst>
              <a:ext uri="{FF2B5EF4-FFF2-40B4-BE49-F238E27FC236}">
                <a16:creationId xmlns:a16="http://schemas.microsoft.com/office/drawing/2014/main" xmlns="" id="{69D184B2-2226-4E31-BCCB-444330767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Freeform 7">
            <a:extLst>
              <a:ext uri="{FF2B5EF4-FFF2-40B4-BE49-F238E27FC236}">
                <a16:creationId xmlns:a16="http://schemas.microsoft.com/office/drawing/2014/main" xmlns="" id="{1AC4D4E3-486A-464A-8EC8-D448810972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xmlns="" id="{864DE13E-58EB-4475-B79C-0D4FC6512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906007-54FB-F205-FAFB-734B307B35A0}"/>
              </a:ext>
            </a:extLst>
          </p:cNvPr>
          <p:cNvSpPr txBox="1"/>
          <p:nvPr/>
        </p:nvSpPr>
        <p:spPr>
          <a:xfrm>
            <a:off x="4130499" y="5789190"/>
            <a:ext cx="2810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https://bus.go.kr/use01_01.html </a:t>
            </a:r>
            <a:endParaRPr lang="ko-KR" altLang="en-US" sz="1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83" y="1723704"/>
            <a:ext cx="9800110" cy="350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24" y="1850896"/>
            <a:ext cx="4600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8386" y="58692"/>
            <a:ext cx="677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시내버스와의 차이와 </a:t>
            </a:r>
            <a:r>
              <a:rPr lang="ko-KR" altLang="en-US" sz="3200" b="1" dirty="0" err="1" smtClean="0"/>
              <a:t>불편한점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906007-54FB-F205-FAFB-734B307B35A0}"/>
              </a:ext>
            </a:extLst>
          </p:cNvPr>
          <p:cNvSpPr txBox="1"/>
          <p:nvPr/>
        </p:nvSpPr>
        <p:spPr>
          <a:xfrm>
            <a:off x="4558867" y="6163837"/>
            <a:ext cx="2810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https://bus.go.kr/use01_01.html 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32" y="373889"/>
            <a:ext cx="8152269" cy="5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FA249E-A55F-44F4-1271-33DD74B9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28" b="50336"/>
          <a:stretch/>
        </p:blipFill>
        <p:spPr>
          <a:xfrm>
            <a:off x="0" y="1"/>
            <a:ext cx="5863904" cy="3766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74E80A9-CE13-1252-C1BD-3CCA6E0E7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"/>
          <a:stretch/>
        </p:blipFill>
        <p:spPr>
          <a:xfrm>
            <a:off x="5877289" y="2"/>
            <a:ext cx="6314711" cy="6857998"/>
          </a:xfrm>
          <a:prstGeom prst="rect">
            <a:avLst/>
          </a:prstGeom>
        </p:spPr>
      </p:pic>
      <p:pic>
        <p:nvPicPr>
          <p:cNvPr id="7" name="그림 6" descr="텍스트, 장치, 계량기이(가) 표시된 사진&#10;&#10;자동 생성된 설명">
            <a:extLst>
              <a:ext uri="{FF2B5EF4-FFF2-40B4-BE49-F238E27FC236}">
                <a16:creationId xmlns:a16="http://schemas.microsoft.com/office/drawing/2014/main" xmlns="" id="{2E39921F-52D0-3B41-E2E4-89B6888F8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5" y="3766657"/>
            <a:ext cx="5877289" cy="3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446304244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8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831873" y="2188361"/>
            <a:ext cx="2363638" cy="2113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</a:rPr>
              <a:t>신라대학교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200" b="1" dirty="0" smtClean="0">
                <a:solidFill>
                  <a:schemeClr val="bg1"/>
                </a:solidFill>
              </a:rPr>
              <a:t>통학버스 위치정보</a:t>
            </a:r>
            <a:endParaRPr lang="en-US" altLang="ko-KR" sz="2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200" b="1" dirty="0" smtClean="0">
                <a:solidFill>
                  <a:schemeClr val="bg1"/>
                </a:solidFill>
              </a:rPr>
              <a:t>시스</a:t>
            </a:r>
            <a:r>
              <a:rPr lang="ko-KR" altLang="en-US" sz="2200" b="1" dirty="0">
                <a:solidFill>
                  <a:schemeClr val="bg1"/>
                </a:solidFill>
              </a:rPr>
              <a:t>템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5400000" flipH="1" flipV="1">
            <a:off x="6853543" y="1535448"/>
            <a:ext cx="391717" cy="1262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80694" y="1518248"/>
            <a:ext cx="1130061" cy="71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8410753" y="1070459"/>
            <a:ext cx="560717" cy="50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</p:cNvCxnSpPr>
          <p:nvPr/>
        </p:nvCxnSpPr>
        <p:spPr>
          <a:xfrm flipV="1">
            <a:off x="8410755" y="1873105"/>
            <a:ext cx="560716" cy="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975781" y="1517951"/>
            <a:ext cx="2264438" cy="65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도착 예정 시간 확인</a:t>
            </a:r>
          </a:p>
        </p:txBody>
      </p:sp>
      <p:cxnSp>
        <p:nvCxnSpPr>
          <p:cNvPr id="33" name="직선 화살표 연결선 32"/>
          <p:cNvCxnSpPr>
            <a:endCxn id="34" idx="1"/>
          </p:cNvCxnSpPr>
          <p:nvPr/>
        </p:nvCxnSpPr>
        <p:spPr>
          <a:xfrm>
            <a:off x="8415064" y="2122290"/>
            <a:ext cx="560718" cy="49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75782" y="2295406"/>
            <a:ext cx="2100536" cy="638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셔틀버스의 위치 실시간으로 확인</a:t>
            </a:r>
          </a:p>
        </p:txBody>
      </p:sp>
      <p:cxnSp>
        <p:nvCxnSpPr>
          <p:cNvPr id="43" name="꺾인 연결선 42"/>
          <p:cNvCxnSpPr/>
          <p:nvPr/>
        </p:nvCxnSpPr>
        <p:spPr>
          <a:xfrm>
            <a:off x="6500816" y="4189689"/>
            <a:ext cx="672322" cy="415632"/>
          </a:xfrm>
          <a:prstGeom prst="bentConnector3">
            <a:avLst>
              <a:gd name="adj1" fmla="val 7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099541" y="4189689"/>
            <a:ext cx="1110647" cy="810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49" name="직선 화살표 연결선 48"/>
          <p:cNvCxnSpPr>
            <a:endCxn id="41" idx="1"/>
          </p:cNvCxnSpPr>
          <p:nvPr/>
        </p:nvCxnSpPr>
        <p:spPr>
          <a:xfrm flipV="1">
            <a:off x="8245775" y="3777488"/>
            <a:ext cx="593595" cy="56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210188" y="4802560"/>
            <a:ext cx="615034" cy="1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511615" y="3226278"/>
            <a:ext cx="355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528204" y="2846716"/>
            <a:ext cx="983411" cy="759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기능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07034" y="1444137"/>
            <a:ext cx="2050934" cy="85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셔틀버스의           실시간 위치를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한눈에 볼 수 있다</a:t>
            </a:r>
          </a:p>
        </p:txBody>
      </p:sp>
      <p:cxnSp>
        <p:nvCxnSpPr>
          <p:cNvPr id="63" name="직선 화살표 연결선 62"/>
          <p:cNvCxnSpPr>
            <a:stCxn id="57" idx="1"/>
          </p:cNvCxnSpPr>
          <p:nvPr/>
        </p:nvCxnSpPr>
        <p:spPr>
          <a:xfrm flipH="1" flipV="1">
            <a:off x="2536166" y="3226278"/>
            <a:ext cx="992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35316" y="2491319"/>
            <a:ext cx="2427685" cy="139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셔틀버스 이용할    시간대를 설정하여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시간대가 되면 도착 예정시간이 뜬다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2431024" y="3605841"/>
            <a:ext cx="1097181" cy="10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260122" y="1971035"/>
            <a:ext cx="1268082" cy="104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35316" y="4210277"/>
            <a:ext cx="2295708" cy="1184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셔틀버스를 이용할 때    학생증을 찍어서 승 하차 여부를 서버에 전송한다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825222" y="4347022"/>
            <a:ext cx="2604778" cy="1237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셔틀버스 위치 </a:t>
            </a:r>
            <a:r>
              <a:rPr lang="ko-KR" altLang="en-US" b="1" dirty="0" err="1">
                <a:solidFill>
                  <a:schemeClr val="tx1"/>
                </a:solidFill>
              </a:rPr>
              <a:t>어플이</a:t>
            </a:r>
            <a:r>
              <a:rPr lang="ko-KR" altLang="en-US" b="1" dirty="0">
                <a:solidFill>
                  <a:schemeClr val="tx1"/>
                </a:solidFill>
              </a:rPr>
              <a:t>      문제가 생길 시                 실시간으로 사용자에게             알림을 보내는 기능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39370" y="3369696"/>
            <a:ext cx="2312687" cy="81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승 하차 여부를 확인 가능한 기능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endCxn id="55" idx="1"/>
          </p:cNvCxnSpPr>
          <p:nvPr/>
        </p:nvCxnSpPr>
        <p:spPr>
          <a:xfrm>
            <a:off x="7962181" y="5000572"/>
            <a:ext cx="863041" cy="115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825222" y="5746655"/>
            <a:ext cx="2312687" cy="81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위치 </a:t>
            </a:r>
            <a:r>
              <a:rPr lang="ko-KR" altLang="en-US" b="1" dirty="0" err="1">
                <a:solidFill>
                  <a:schemeClr val="tx1"/>
                </a:solidFill>
              </a:rPr>
              <a:t>어플</a:t>
            </a:r>
            <a:r>
              <a:rPr lang="ko-KR" altLang="en-US" b="1" dirty="0">
                <a:solidFill>
                  <a:schemeClr val="tx1"/>
                </a:solidFill>
              </a:rPr>
              <a:t> 오류 수정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67151" y="688445"/>
            <a:ext cx="2184906" cy="65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자리가 있는지 확인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912" y="214184"/>
            <a:ext cx="558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위치정보 시스템의 구조화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4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497860" y="215661"/>
            <a:ext cx="2248929" cy="11300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신라대학교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통학버스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/>
            </a:r>
            <a:br>
              <a:rPr lang="en-US" altLang="ko-KR" sz="1500" b="1" dirty="0" smtClean="0">
                <a:solidFill>
                  <a:schemeClr val="tx1"/>
                </a:solidFill>
              </a:rPr>
            </a:br>
            <a:r>
              <a:rPr lang="ko-KR" altLang="en-US" sz="1500" b="1" dirty="0" smtClean="0">
                <a:solidFill>
                  <a:schemeClr val="tx1"/>
                </a:solidFill>
              </a:rPr>
              <a:t>위치정보 시스템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4"/>
          </p:cNvCxnSpPr>
          <p:nvPr/>
        </p:nvCxnSpPr>
        <p:spPr>
          <a:xfrm flipH="1">
            <a:off x="5620227" y="1345721"/>
            <a:ext cx="2098" cy="2932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3162397" y="1649977"/>
            <a:ext cx="4915657" cy="86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62397" y="1639019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386019" y="2016821"/>
            <a:ext cx="1552755" cy="7936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 기능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1381" y="2035188"/>
            <a:ext cx="1533345" cy="750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관리자 기능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68357" y="3553876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실시간</a:t>
            </a:r>
            <a:r>
              <a:rPr lang="en-US" altLang="ko-KR" sz="1300" b="1" dirty="0" smtClean="0">
                <a:solidFill>
                  <a:schemeClr val="tx1"/>
                </a:solidFill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버스위치</a:t>
            </a:r>
            <a:r>
              <a:rPr lang="en-US" altLang="ko-KR" sz="1300" b="1" dirty="0" smtClean="0">
                <a:solidFill>
                  <a:schemeClr val="tx1"/>
                </a:solidFill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확인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96259" y="3541940"/>
            <a:ext cx="1371600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셔틀버스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이용할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시간대를 설정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76597" y="4618944"/>
            <a:ext cx="1371600" cy="724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설정된 시간대가 되면 도착 예정 시간이 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72783" y="3553876"/>
            <a:ext cx="1269904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자리가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있는지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확인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89066" y="3553876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승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하차</a:t>
            </a:r>
            <a:r>
              <a:rPr lang="en-US" altLang="ko-KR" sz="1300" b="1" dirty="0">
                <a:solidFill>
                  <a:schemeClr val="tx1"/>
                </a:solidFill>
              </a:rPr>
              <a:t/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여부 </a:t>
            </a:r>
            <a:r>
              <a:rPr lang="ko-KR" altLang="en-US" sz="13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168320" y="3549213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어플에</a:t>
            </a:r>
            <a:r>
              <a:rPr lang="ko-KR" altLang="en-US" sz="1300" b="1" dirty="0">
                <a:solidFill>
                  <a:schemeClr val="tx1"/>
                </a:solidFill>
              </a:rPr>
              <a:t> 문제가 생김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325404" y="4978132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위치 </a:t>
            </a:r>
            <a:r>
              <a:rPr lang="ko-KR" altLang="en-US" sz="1400" b="1" dirty="0" err="1">
                <a:solidFill>
                  <a:schemeClr val="tx1"/>
                </a:solidFill>
              </a:rPr>
              <a:t>어플</a:t>
            </a:r>
            <a:r>
              <a:rPr lang="ko-KR" altLang="en-US" sz="1400" b="1" dirty="0">
                <a:solidFill>
                  <a:schemeClr val="tx1"/>
                </a:solidFill>
              </a:rPr>
              <a:t> 오류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901786" y="4976372"/>
            <a:ext cx="1314452" cy="93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실시간으로  사용자에게             알림을 보내는 기능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078054" y="1658603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182059" y="2810451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521187" y="3165286"/>
            <a:ext cx="3282417" cy="14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516135" y="3172559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82059" y="3158012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07735" y="3165285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162395" y="4235363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436844" y="3158013"/>
            <a:ext cx="3282417" cy="14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092664" y="2785687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436844" y="3179832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716099" y="3158013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559012" y="4600081"/>
            <a:ext cx="23141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719261" y="4230700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59012" y="4600081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873182" y="4600081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436843" y="4235363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889066" y="4600081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승 하차</a:t>
            </a:r>
            <a:r>
              <a:rPr lang="en-US" altLang="ko-KR" sz="1300" b="1" dirty="0" smtClean="0">
                <a:solidFill>
                  <a:schemeClr val="tx1"/>
                </a:solidFill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여부로</a:t>
            </a:r>
            <a:r>
              <a:rPr lang="en-US" altLang="ko-KR" sz="1300" b="1" dirty="0" smtClean="0">
                <a:solidFill>
                  <a:schemeClr val="tx1"/>
                </a:solidFill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빈자리 확인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775</TotalTime>
  <Words>280</Words>
  <Application>Microsoft Office PowerPoint</Application>
  <PresentationFormat>사용자 지정</PresentationFormat>
  <Paragraphs>101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FREE</dc:creator>
  <cp:lastModifiedBy>정성훈</cp:lastModifiedBy>
  <cp:revision>39</cp:revision>
  <dcterms:created xsi:type="dcterms:W3CDTF">2023-03-27T09:34:37Z</dcterms:created>
  <dcterms:modified xsi:type="dcterms:W3CDTF">2023-03-29T00:59:11Z</dcterms:modified>
</cp:coreProperties>
</file>