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Vzqo/9Ktg8CgnVFtS2JTlLzZM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EA3AF7-7A28-4E82-B91C-812E87ECD479}">
  <a:tblStyle styleId="{05EA3AF7-7A28-4E82-B91C-812E87ECD4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8C3E208-24C8-4013-BBA6-A9D04AE025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4cf0cfb5_0_59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ab4cf0cfb5_0_5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b4cf0cfb5_0_59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2482ecb17_0_71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a2482ecb17_0_71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2482ecb17_0_56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a2482ecb17_0_56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2482ecb17_0_12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a2482ecb17_0_1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a2482ecb17_0_12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c6600cc41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ac6600cc41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&lt;a href="https://iconscout.com/icons/arduino" target="_blank"&gt;Arduino Icon&lt;/a&gt; by &lt;a href="https://iconscout.com/contributors/icons8"&gt;Icons8&lt;/a&gt; on &lt;a href="https://iconscout.com"&gt;Iconscout&lt;/a&gt;</a:t>
            </a:r>
            <a:endParaRPr/>
          </a:p>
        </p:txBody>
      </p:sp>
      <p:sp>
        <p:nvSpPr>
          <p:cNvPr id="307" name="Google Shape;307;gac6600cc41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c6600cc41_0_59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ac6600cc41_0_5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ac6600cc41_0_59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c6600cc41_0_7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ac6600cc41_0_7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ac6600cc41_0_74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c6600cc41_0_1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ac6600cc41_0_1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ac6600cc41_0_1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c6600cc41_0_126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ac6600cc41_0_126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ac6600cc41_0_126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b4cf0cfb5_0_23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ab4cf0cfb5_0_23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b4cf0cfb5_0_1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ab4cf0cfb5_0_1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4cf0cfb5_0_3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ab4cf0cfb5_0_32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2bcfdfc4c_2_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a2bcfdfc4c_2_2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2bcfdfc4c_2_13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a2bcfdfc4c_2_13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LM_BwbRh7Q0LjyS-Opwkf14e9dBPJpua/view" TargetMode="External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857376" y="2898250"/>
            <a:ext cx="9819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</a:rPr>
              <a:t>QR코드와 IoT를 이용한 스마트 쇼핑</a:t>
            </a:r>
            <a:r>
              <a:rPr b="1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4619881" y="1350689"/>
            <a:ext cx="70567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프로젝트 수행 결과</a:t>
            </a: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보고서</a:t>
            </a:r>
            <a:endParaRPr b="1" i="0" sz="3600" u="none" cap="none" strike="noStrike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495835" y="3939873"/>
            <a:ext cx="10857965" cy="2196733"/>
            <a:chOff x="495835" y="3792393"/>
            <a:chExt cx="10857965" cy="2196733"/>
          </a:xfrm>
        </p:grpSpPr>
        <p:sp>
          <p:nvSpPr>
            <p:cNvPr descr="04" id="94" name="Google Shape;94;p2"/>
            <p:cNvSpPr/>
            <p:nvPr/>
          </p:nvSpPr>
          <p:spPr>
            <a:xfrm>
              <a:off x="495835" y="3792393"/>
              <a:ext cx="10653946" cy="2196733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38200" y="4059243"/>
              <a:ext cx="10515600" cy="1926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팀명: </a:t>
              </a:r>
              <a:r>
                <a:rPr lang="ko-KR" sz="2000"/>
                <a:t>2조</a:t>
              </a:r>
              <a:endParaRPr/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팀원: </a:t>
              </a:r>
              <a:r>
                <a:rPr b="1" lang="ko-KR" sz="2000"/>
                <a:t>방새봄, 서형태, 채희진*, 최재림</a:t>
              </a:r>
              <a:endParaRPr b="1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훈련과정명:</a:t>
              </a:r>
              <a:r>
                <a:rPr b="1" i="0" lang="ko-KR" sz="2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ko-KR" sz="2000"/>
                <a:t>빅데이터를 활용한 IoT 시스템 개발</a:t>
              </a:r>
              <a:endParaRPr b="1" sz="20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운영기관명: 멀티캠퍼스</a:t>
              </a:r>
              <a:endParaRPr b="1" i="1" sz="20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b4cf0cfb5_0_59"/>
          <p:cNvSpPr/>
          <p:nvPr/>
        </p:nvSpPr>
        <p:spPr>
          <a:xfrm>
            <a:off x="828370" y="310196"/>
            <a:ext cx="68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Ⅱ. 프로젝트 팀 구성 및 역할</a:t>
            </a:r>
            <a:endParaRPr b="1" i="0" sz="1600" u="none" cap="none" strike="noStrike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99" name="Google Shape;199;gab4cf0cfb5_0_59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200" name="Google Shape;200;gab4cf0cfb5_0_59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ab4cf0cfb5_0_59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gab4cf0cfb5_0_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03" name="Google Shape;203;gab4cf0cfb5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300" y="1202553"/>
            <a:ext cx="7563392" cy="535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8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</p:grpSpPr>
        <p:sp>
          <p:nvSpPr>
            <p:cNvPr id="210" name="Google Shape;210;p8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12" name="Google Shape;212;p8"/>
          <p:cNvGraphicFramePr/>
          <p:nvPr/>
        </p:nvGraphicFramePr>
        <p:xfrm>
          <a:off x="648925" y="1327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{05EA3AF7-7A28-4E82-B91C-812E87ECD479}</a:tableStyleId>
              </a:tblPr>
              <a:tblGrid>
                <a:gridCol w="1877825"/>
                <a:gridCol w="3082925"/>
                <a:gridCol w="3663725"/>
                <a:gridCol w="2320300"/>
              </a:tblGrid>
              <a:tr h="47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기간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736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사전 기획</a:t>
                      </a:r>
                      <a:endParaRPr/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11</a:t>
                      </a:r>
                      <a:r>
                        <a:rPr lang="ko-KR" sz="1800" u="none" cap="none" strike="noStrike"/>
                        <a:t>/</a:t>
                      </a:r>
                      <a:r>
                        <a:rPr lang="ko-KR" sz="1800"/>
                        <a:t>9</a:t>
                      </a:r>
                      <a:r>
                        <a:rPr lang="ko-KR" sz="1800" u="none" cap="none" strike="noStrike"/>
                        <a:t>(월) ~ </a:t>
                      </a:r>
                      <a:r>
                        <a:rPr lang="ko-KR" sz="1800"/>
                        <a:t>11</a:t>
                      </a:r>
                      <a:r>
                        <a:rPr lang="ko-KR" sz="1800" u="none" cap="none" strike="noStrike"/>
                        <a:t>/1</a:t>
                      </a:r>
                      <a:r>
                        <a:rPr lang="ko-KR" sz="1800"/>
                        <a:t>0</a:t>
                      </a:r>
                      <a:r>
                        <a:rPr lang="ko-KR" sz="1800" u="none" cap="none" strike="noStrike"/>
                        <a:t>(</a:t>
                      </a:r>
                      <a:r>
                        <a:rPr lang="ko-KR" sz="1800"/>
                        <a:t>화</a:t>
                      </a:r>
                      <a:r>
                        <a:rPr lang="ko-KR" sz="1800" u="none" cap="none" strike="noStrike"/>
                        <a:t>)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 u="none" cap="none" strike="noStrike"/>
                        <a:t>프로젝트 </a:t>
                      </a:r>
                      <a:r>
                        <a:rPr lang="ko-KR" sz="1800"/>
                        <a:t>회의 및 </a:t>
                      </a:r>
                      <a:r>
                        <a:rPr lang="ko-KR" sz="1800" u="none" cap="none" strike="noStrike"/>
                        <a:t>기획안 작성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 u="none" cap="none" strike="noStrike"/>
                        <a:t>아이디어 선정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700">
                <a:tc vMerge="1"/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11</a:t>
                      </a:r>
                      <a:r>
                        <a:rPr lang="ko-KR" sz="1800" u="none" cap="none" strike="noStrike"/>
                        <a:t>/</a:t>
                      </a:r>
                      <a:r>
                        <a:rPr lang="ko-KR" sz="1800"/>
                        <a:t>12</a:t>
                      </a:r>
                      <a:r>
                        <a:rPr lang="ko-KR" sz="1800" u="none" cap="none" strike="noStrike"/>
                        <a:t>(</a:t>
                      </a:r>
                      <a:r>
                        <a:rPr lang="ko-KR" sz="1800"/>
                        <a:t>목</a:t>
                      </a:r>
                      <a:r>
                        <a:rPr lang="ko-KR" sz="1800" u="none" cap="none" strike="noStrike"/>
                        <a:t>)</a:t>
                      </a:r>
                      <a:endParaRPr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 u="none" cap="none" strike="noStrike"/>
                        <a:t>프로젝트 </a:t>
                      </a:r>
                      <a:r>
                        <a:rPr lang="ko-KR" sz="1800"/>
                        <a:t>주제 발표 및 피드백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 u="none" cap="none" strike="noStrike"/>
                        <a:t>프로젝트 </a:t>
                      </a:r>
                      <a:r>
                        <a:rPr lang="ko-KR" sz="1800"/>
                        <a:t>상세 내용 기획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9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11</a:t>
                      </a:r>
                      <a:r>
                        <a:rPr lang="ko-KR" sz="1800" u="none" cap="none" strike="noStrike"/>
                        <a:t>/</a:t>
                      </a:r>
                      <a:r>
                        <a:rPr lang="ko-KR" sz="1800"/>
                        <a:t>12</a:t>
                      </a:r>
                      <a:r>
                        <a:rPr lang="ko-KR" sz="1800" u="none" cap="none" strike="noStrike"/>
                        <a:t>(</a:t>
                      </a:r>
                      <a:r>
                        <a:rPr lang="ko-KR" sz="1800"/>
                        <a:t>목</a:t>
                      </a:r>
                      <a:r>
                        <a:rPr lang="ko-KR" sz="1800" u="none" cap="none" strike="noStrike"/>
                        <a:t>) ~ </a:t>
                      </a:r>
                      <a:r>
                        <a:rPr lang="ko-KR" sz="1800"/>
                        <a:t>11</a:t>
                      </a:r>
                      <a:r>
                        <a:rPr lang="ko-KR" sz="1800" u="none" cap="none" strike="noStrike"/>
                        <a:t>/</a:t>
                      </a:r>
                      <a:r>
                        <a:rPr lang="ko-KR" sz="1800"/>
                        <a:t>16</a:t>
                      </a:r>
                      <a:r>
                        <a:rPr lang="ko-KR" sz="1800" u="none" cap="none" strike="noStrike"/>
                        <a:t>(</a:t>
                      </a:r>
                      <a:r>
                        <a:rPr lang="ko-KR" sz="1800"/>
                        <a:t>월</a:t>
                      </a:r>
                      <a:r>
                        <a:rPr lang="ko-KR" sz="1800" u="none" cap="none" strike="noStrike"/>
                        <a:t>)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 u="none" cap="none" strike="noStrike"/>
                        <a:t>프로젝트 </a:t>
                      </a:r>
                      <a:r>
                        <a:rPr lang="ko-KR" sz="1800"/>
                        <a:t>개발 </a:t>
                      </a:r>
                      <a:r>
                        <a:rPr lang="ko-KR" sz="1800" u="none" cap="none" strike="noStrike"/>
                        <a:t>진행</a:t>
                      </a:r>
                      <a:endParaRPr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975">
                <a:tc vMerge="1"/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11</a:t>
                      </a:r>
                      <a:r>
                        <a:rPr lang="ko-KR" sz="1800" u="none" cap="none" strike="noStrike"/>
                        <a:t>/16(</a:t>
                      </a:r>
                      <a:r>
                        <a:rPr lang="ko-KR" sz="1800"/>
                        <a:t>월</a:t>
                      </a:r>
                      <a:r>
                        <a:rPr lang="ko-KR" sz="1800" u="none" cap="none" strike="noStrike"/>
                        <a:t>)</a:t>
                      </a:r>
                      <a:endParaRPr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68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•"/>
                      </a:pPr>
                      <a:r>
                        <a:rPr lang="ko-KR" sz="1800"/>
                        <a:t>중간 확인 및 수정</a:t>
                      </a:r>
                      <a:endParaRPr sz="1800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수정/보완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11</a:t>
                      </a:r>
                      <a:r>
                        <a:rPr lang="ko-KR" sz="1800" u="none" cap="none" strike="noStrike"/>
                        <a:t>/16(월) ~ </a:t>
                      </a:r>
                      <a:r>
                        <a:rPr lang="ko-KR" sz="1800"/>
                        <a:t>11</a:t>
                      </a:r>
                      <a:r>
                        <a:rPr lang="ko-KR" sz="1800" u="none" cap="none" strike="noStrike"/>
                        <a:t>/</a:t>
                      </a:r>
                      <a:r>
                        <a:rPr lang="ko-KR" sz="1800"/>
                        <a:t>19</a:t>
                      </a:r>
                      <a:r>
                        <a:rPr lang="ko-KR" sz="1800" u="none" cap="none" strike="noStrike"/>
                        <a:t>(</a:t>
                      </a:r>
                      <a:r>
                        <a:rPr lang="ko-KR" sz="1800"/>
                        <a:t>목</a:t>
                      </a:r>
                      <a:r>
                        <a:rPr lang="ko-KR" sz="1800" u="none" cap="none" strike="noStrike"/>
                        <a:t>)</a:t>
                      </a:r>
                      <a:endParaRPr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최종 수정 및 결과보고서 작성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 u="none" cap="none" strike="noStrike"/>
                        <a:t>최적화, 오류 수정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총 개발기간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11</a:t>
                      </a:r>
                      <a:r>
                        <a:rPr lang="ko-KR" sz="1800" u="none" cap="none" strike="noStrike"/>
                        <a:t>/</a:t>
                      </a:r>
                      <a:r>
                        <a:rPr lang="ko-KR" sz="1800"/>
                        <a:t>9</a:t>
                      </a:r>
                      <a:r>
                        <a:rPr lang="ko-KR" sz="1800" u="none" cap="none" strike="noStrike"/>
                        <a:t>(월) ~ </a:t>
                      </a:r>
                      <a:r>
                        <a:rPr lang="ko-KR" sz="1800"/>
                        <a:t>11/19</a:t>
                      </a:r>
                      <a:r>
                        <a:rPr lang="ko-KR" sz="1800" u="none" cap="none" strike="noStrike"/>
                        <a:t>(</a:t>
                      </a:r>
                      <a:r>
                        <a:rPr lang="ko-KR" sz="1800"/>
                        <a:t>수</a:t>
                      </a:r>
                      <a:r>
                        <a:rPr lang="ko-KR" sz="1800" u="none" cap="none" strike="noStrike"/>
                        <a:t>)</a:t>
                      </a:r>
                      <a:endParaRPr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571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57150" lvl="0" marL="1714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8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Ⅲ. 프로젝트 수행절차 및 방법</a:t>
            </a:r>
            <a:endParaRPr b="1" i="0" sz="3600" u="none" cap="none" strike="noStrike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828370" y="310196"/>
            <a:ext cx="6801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</a:t>
            </a:r>
            <a:endParaRPr b="1" i="0" sz="1600" u="none" cap="none" strike="noStrike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1" name="Google Shape;221;p10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</p:grpSpPr>
        <p:sp>
          <p:nvSpPr>
            <p:cNvPr id="222" name="Google Shape;222;p10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5878850" y="1200700"/>
            <a:ext cx="4545900" cy="624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앱에서 필요한 권한 설정</a:t>
            </a:r>
            <a:endParaRPr sz="1600"/>
          </a:p>
        </p:txBody>
      </p:sp>
      <p:sp>
        <p:nvSpPr>
          <p:cNvPr id="226" name="Google Shape;226;p10"/>
          <p:cNvSpPr/>
          <p:nvPr/>
        </p:nvSpPr>
        <p:spPr>
          <a:xfrm>
            <a:off x="5878850" y="1982700"/>
            <a:ext cx="4545900" cy="2861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>
                <a:solidFill>
                  <a:schemeClr val="dk1"/>
                </a:solidFill>
              </a:rPr>
              <a:t>HttpConnect, item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Json 을 이용하여 MainActivity의 List에 제품 데이터 입력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MainActivity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  	Login 기능 구현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SecondActivity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각각의 Fragment 의 FrameLayout,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하단메뉴</a:t>
            </a:r>
            <a:endParaRPr sz="1600"/>
          </a:p>
        </p:txBody>
      </p:sp>
      <p:sp>
        <p:nvSpPr>
          <p:cNvPr id="227" name="Google Shape;227;p10"/>
          <p:cNvSpPr/>
          <p:nvPr/>
        </p:nvSpPr>
        <p:spPr>
          <a:xfrm>
            <a:off x="5878850" y="5000900"/>
            <a:ext cx="4545900" cy="1612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Java class 와 관련된 UI 레이아웃 구성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cart, menu, order 에서 MainActivity와 SecondActivity에 들어갈 List UI 구성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qrcode에 QR코드가 생성되는 dialog UI 구성</a:t>
            </a:r>
            <a:endParaRPr sz="1600"/>
          </a:p>
        </p:txBody>
      </p:sp>
      <p:cxnSp>
        <p:nvCxnSpPr>
          <p:cNvPr id="228" name="Google Shape;228;p10"/>
          <p:cNvCxnSpPr>
            <a:endCxn id="225" idx="1"/>
          </p:cNvCxnSpPr>
          <p:nvPr/>
        </p:nvCxnSpPr>
        <p:spPr>
          <a:xfrm>
            <a:off x="2835350" y="1412650"/>
            <a:ext cx="3043500" cy="10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0"/>
          <p:cNvCxnSpPr>
            <a:stCxn id="230" idx="3"/>
            <a:endCxn id="226" idx="1"/>
          </p:cNvCxnSpPr>
          <p:nvPr/>
        </p:nvCxnSpPr>
        <p:spPr>
          <a:xfrm>
            <a:off x="2829950" y="2917950"/>
            <a:ext cx="3048900" cy="495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0"/>
          <p:cNvCxnSpPr>
            <a:stCxn id="232" idx="3"/>
            <a:endCxn id="227" idx="1"/>
          </p:cNvCxnSpPr>
          <p:nvPr/>
        </p:nvCxnSpPr>
        <p:spPr>
          <a:xfrm>
            <a:off x="2829950" y="5357150"/>
            <a:ext cx="3048900" cy="450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98" y="914725"/>
            <a:ext cx="1779569" cy="56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</a:t>
            </a:r>
            <a:endParaRPr b="1" i="0" sz="1600" u="none" cap="none" strike="noStrike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9" name="Google Shape;239;p1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</p:grpSpPr>
        <p:sp>
          <p:nvSpPr>
            <p:cNvPr id="240" name="Google Shape;240;p11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6336475" y="2651850"/>
            <a:ext cx="36921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초기 화면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</a:rPr>
              <a:t>회원 정보 DB와 연동된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로그인 기능 구현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</a:rPr>
              <a:t>ID, 비밀번호가 일치 할 경우 로그인 버튼 터치 시 다음페이지로 이동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2085"/>
          <a:stretch/>
        </p:blipFill>
        <p:spPr>
          <a:xfrm>
            <a:off x="1565875" y="1202726"/>
            <a:ext cx="3143867" cy="54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 txBox="1"/>
          <p:nvPr/>
        </p:nvSpPr>
        <p:spPr>
          <a:xfrm>
            <a:off x="6202425" y="1564650"/>
            <a:ext cx="43509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chemeClr val="dk2"/>
                </a:solidFill>
              </a:rPr>
              <a:t>소비자 모바일 앱 UI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2280225" y="4217400"/>
            <a:ext cx="723900" cy="365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2482ecb17_0_71"/>
          <p:cNvSpPr/>
          <p:nvPr/>
        </p:nvSpPr>
        <p:spPr>
          <a:xfrm>
            <a:off x="828370" y="310196"/>
            <a:ext cx="6801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</a:t>
            </a:r>
            <a:endParaRPr b="1" i="0" sz="1600" u="none" cap="none" strike="noStrike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2" name="Google Shape;252;ga2482ecb17_0_71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253" name="Google Shape;253;ga2482ecb17_0_71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a2482ecb17_0_71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a2482ecb17_0_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6" name="Google Shape;256;ga2482ecb17_0_71"/>
          <p:cNvSpPr txBox="1"/>
          <p:nvPr/>
        </p:nvSpPr>
        <p:spPr>
          <a:xfrm>
            <a:off x="6096000" y="1539350"/>
            <a:ext cx="4984800" cy="4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로그인 후 화면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하단 네비게이션 메뉴와 버튼 터치 시 페이지 전환 기능 구현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네비게이션 레이아웃에 아이콘을 추가하여 소비자가 한 눈에 알아볼 수 있는 페이지 구현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주문하기로 버튼으로 쇼핑 페이지로 이동 가능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57" name="Google Shape;257;ga2482ecb17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50" y="1443800"/>
            <a:ext cx="3002150" cy="484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a2482ecb17_0_71"/>
          <p:cNvSpPr/>
          <p:nvPr/>
        </p:nvSpPr>
        <p:spPr>
          <a:xfrm>
            <a:off x="1375475" y="1804450"/>
            <a:ext cx="3130500" cy="365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a2482ecb17_0_71"/>
          <p:cNvSpPr/>
          <p:nvPr/>
        </p:nvSpPr>
        <p:spPr>
          <a:xfrm>
            <a:off x="2702225" y="5851750"/>
            <a:ext cx="477000" cy="504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2482ecb17_0_56"/>
          <p:cNvSpPr/>
          <p:nvPr/>
        </p:nvSpPr>
        <p:spPr>
          <a:xfrm>
            <a:off x="828370" y="310196"/>
            <a:ext cx="6801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</a:t>
            </a:r>
            <a:endParaRPr b="1" i="0" sz="1600" u="none" cap="none" strike="noStrike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5" name="Google Shape;265;ga2482ecb17_0_56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266" name="Google Shape;266;ga2482ecb17_0_56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a2482ecb17_0_56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ga2482ecb17_0_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9" name="Google Shape;269;ga2482ecb17_0_56"/>
          <p:cNvSpPr txBox="1"/>
          <p:nvPr/>
        </p:nvSpPr>
        <p:spPr>
          <a:xfrm>
            <a:off x="6966100" y="1557450"/>
            <a:ext cx="49848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리스트 뷰로 DB와 연동된 메뉴 조회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Json 을 사용하여 리스트에 DB의 제품 정보를 입력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검색창에서 제품 이름 검색 가능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원하는 제품 터치시 하단의 리스트에서 표시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하단 리스트에서 +, - 버튼으로 수량 변경 가능</a:t>
            </a:r>
            <a:endParaRPr sz="2100"/>
          </a:p>
        </p:txBody>
      </p:sp>
      <p:pic>
        <p:nvPicPr>
          <p:cNvPr id="270" name="Google Shape;270;ga2482ecb17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25" y="1453963"/>
            <a:ext cx="3029812" cy="485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a2482ecb17_0_56"/>
          <p:cNvSpPr/>
          <p:nvPr/>
        </p:nvSpPr>
        <p:spPr>
          <a:xfrm>
            <a:off x="935525" y="1453975"/>
            <a:ext cx="2743200" cy="3651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ga2482ecb17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437" y="1471138"/>
            <a:ext cx="2983950" cy="481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a2482ecb17_0_56"/>
          <p:cNvSpPr/>
          <p:nvPr/>
        </p:nvSpPr>
        <p:spPr>
          <a:xfrm>
            <a:off x="6096000" y="4811075"/>
            <a:ext cx="788700" cy="486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a2482ecb17_0_56"/>
          <p:cNvSpPr/>
          <p:nvPr/>
        </p:nvSpPr>
        <p:spPr>
          <a:xfrm>
            <a:off x="3768800" y="4811075"/>
            <a:ext cx="788700" cy="486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2482ecb17_0_12"/>
          <p:cNvSpPr/>
          <p:nvPr/>
        </p:nvSpPr>
        <p:spPr>
          <a:xfrm>
            <a:off x="828370" y="310196"/>
            <a:ext cx="6801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</a:t>
            </a:r>
            <a:endParaRPr b="1" sz="1600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1" name="Google Shape;281;ga2482ecb17_0_12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282" name="Google Shape;282;ga2482ecb17_0_12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a2482ecb17_0_12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a2482ecb17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5" name="Google Shape;285;ga2482ecb17_0_12"/>
          <p:cNvSpPr txBox="1"/>
          <p:nvPr/>
        </p:nvSpPr>
        <p:spPr>
          <a:xfrm>
            <a:off x="7534325" y="2164750"/>
            <a:ext cx="4245600" cy="4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원하는 제품 선택 후 결제하기 버튼 터치 시 결제 완료된 장바구니 페이지로 이동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</a:rPr>
              <a:t>결제된 목록과 결제 완료 Toast 확인 가능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86" name="Google Shape;286;ga2482ecb1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32" y="1355100"/>
            <a:ext cx="3099242" cy="5001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a2482ecb17_0_12"/>
          <p:cNvSpPr/>
          <p:nvPr/>
        </p:nvSpPr>
        <p:spPr>
          <a:xfrm>
            <a:off x="1622000" y="5640800"/>
            <a:ext cx="785700" cy="252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ga2482ecb17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024" y="1355100"/>
            <a:ext cx="3099250" cy="500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5" name="Google Shape;295;p13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</p:grpSpPr>
        <p:sp>
          <p:nvSpPr>
            <p:cNvPr id="296" name="Google Shape;296;p13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3">
            <a:alphaModFix/>
          </a:blip>
          <a:srcRect b="1551" l="2867" r="4324" t="7157"/>
          <a:stretch/>
        </p:blipFill>
        <p:spPr>
          <a:xfrm>
            <a:off x="4340925" y="1202750"/>
            <a:ext cx="2910617" cy="5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 b="1390" l="3511" r="2086" t="2704"/>
          <a:stretch/>
        </p:blipFill>
        <p:spPr>
          <a:xfrm>
            <a:off x="828375" y="1202750"/>
            <a:ext cx="2910625" cy="52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7853500" y="2091250"/>
            <a:ext cx="4017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주문하기 버튼 터치 시 dialog 창에 제품 데이터를 담은 QR코드 생성</a:t>
            </a:r>
            <a:endParaRPr sz="2400"/>
          </a:p>
        </p:txBody>
      </p:sp>
      <p:sp>
        <p:nvSpPr>
          <p:cNvPr id="302" name="Google Shape;302;p13"/>
          <p:cNvSpPr/>
          <p:nvPr/>
        </p:nvSpPr>
        <p:spPr>
          <a:xfrm>
            <a:off x="724050" y="6110300"/>
            <a:ext cx="3015000" cy="477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4288750" y="2208850"/>
            <a:ext cx="3015000" cy="2804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c6600cc41_0_0"/>
          <p:cNvSpPr/>
          <p:nvPr/>
        </p:nvSpPr>
        <p:spPr>
          <a:xfrm>
            <a:off x="828378" y="310200"/>
            <a:ext cx="10244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 - QR 스캔 -&gt; IoT장비 작동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0" name="Google Shape;310;gac6600cc41_0_0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311" name="Google Shape;311;gac6600cc41_0_0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ac6600cc41_0_0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gac6600cc41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4" name="Google Shape;314;gac6600cc41_0_0"/>
          <p:cNvPicPr preferRelativeResize="0"/>
          <p:nvPr/>
        </p:nvPicPr>
        <p:blipFill rotWithShape="1">
          <a:blip r:embed="rId3">
            <a:alphaModFix/>
          </a:blip>
          <a:srcRect b="16185" l="3739" r="80562" t="58066"/>
          <a:stretch/>
        </p:blipFill>
        <p:spPr>
          <a:xfrm>
            <a:off x="21194350" y="4946025"/>
            <a:ext cx="2680075" cy="2405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gac6600cc4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9575" y="1974225"/>
            <a:ext cx="6966325" cy="2233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gac6600cc41_0_0"/>
          <p:cNvSpPr txBox="1"/>
          <p:nvPr/>
        </p:nvSpPr>
        <p:spPr>
          <a:xfrm>
            <a:off x="16040250" y="4429125"/>
            <a:ext cx="4017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AWS위에 TCP/IP서버 전개</a:t>
            </a:r>
            <a:endParaRPr sz="2400"/>
          </a:p>
        </p:txBody>
      </p:sp>
      <p:pic>
        <p:nvPicPr>
          <p:cNvPr id="317" name="Google Shape;317;gac6600cc4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975" y="2145613"/>
            <a:ext cx="814275" cy="8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ac6600cc41_0_0"/>
          <p:cNvSpPr txBox="1"/>
          <p:nvPr/>
        </p:nvSpPr>
        <p:spPr>
          <a:xfrm>
            <a:off x="723363" y="3495688"/>
            <a:ext cx="14655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"itemname"</a:t>
            </a: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sz="900">
                <a:solidFill>
                  <a:srgbClr val="0451A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"price"</a:t>
            </a: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sz="9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"stock"</a:t>
            </a: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sz="900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"category"</a:t>
            </a: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sz="900">
                <a:solidFill>
                  <a:srgbClr val="0451A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"image"</a:t>
            </a: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ko-KR" sz="900">
                <a:solidFill>
                  <a:srgbClr val="0451A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"a.jpg"</a:t>
            </a:r>
            <a:endParaRPr sz="900">
              <a:solidFill>
                <a:srgbClr val="0451A5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9" name="Google Shape;319;gac6600cc4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1517" y="2145625"/>
            <a:ext cx="814275" cy="8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ac6600cc41_0_0"/>
          <p:cNvSpPr txBox="1"/>
          <p:nvPr/>
        </p:nvSpPr>
        <p:spPr>
          <a:xfrm>
            <a:off x="723363" y="1657350"/>
            <a:ext cx="146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QR 코드 스캔</a:t>
            </a:r>
            <a:endParaRPr/>
          </a:p>
        </p:txBody>
      </p:sp>
      <p:sp>
        <p:nvSpPr>
          <p:cNvPr id="321" name="Google Shape;321;gac6600cc41_0_0"/>
          <p:cNvSpPr txBox="1"/>
          <p:nvPr/>
        </p:nvSpPr>
        <p:spPr>
          <a:xfrm>
            <a:off x="3610900" y="1657350"/>
            <a:ext cx="187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Web Application</a:t>
            </a:r>
            <a:endParaRPr/>
          </a:p>
        </p:txBody>
      </p:sp>
      <p:cxnSp>
        <p:nvCxnSpPr>
          <p:cNvPr id="322" name="Google Shape;322;gac6600cc41_0_0"/>
          <p:cNvCxnSpPr>
            <a:stCxn id="317" idx="3"/>
            <a:endCxn id="319" idx="1"/>
          </p:cNvCxnSpPr>
          <p:nvPr/>
        </p:nvCxnSpPr>
        <p:spPr>
          <a:xfrm>
            <a:off x="1863250" y="2552750"/>
            <a:ext cx="227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gac6600cc41_0_0"/>
          <p:cNvSpPr txBox="1"/>
          <p:nvPr/>
        </p:nvSpPr>
        <p:spPr>
          <a:xfrm>
            <a:off x="2064588" y="2105050"/>
            <a:ext cx="187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Http(POST)</a:t>
            </a:r>
            <a:endParaRPr/>
          </a:p>
        </p:txBody>
      </p:sp>
      <p:sp>
        <p:nvSpPr>
          <p:cNvPr id="324" name="Google Shape;324;gac6600cc41_0_0"/>
          <p:cNvSpPr txBox="1"/>
          <p:nvPr/>
        </p:nvSpPr>
        <p:spPr>
          <a:xfrm>
            <a:off x="2610775" y="3495700"/>
            <a:ext cx="387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Last scanned: [Itemname=name</a:t>
            </a:r>
            <a:r>
              <a:rPr lang="ko-KR" sz="1200"/>
              <a:t>...</a:t>
            </a:r>
            <a:r>
              <a:rPr lang="ko-KR" sz="1200"/>
              <a:t>.image=a.jpg]</a:t>
            </a:r>
            <a:endParaRPr sz="1200"/>
          </a:p>
        </p:txBody>
      </p:sp>
      <p:sp>
        <p:nvSpPr>
          <p:cNvPr id="325" name="Google Shape;325;gac6600cc41_0_0"/>
          <p:cNvSpPr txBox="1"/>
          <p:nvPr/>
        </p:nvSpPr>
        <p:spPr>
          <a:xfrm>
            <a:off x="1020363" y="3045238"/>
            <a:ext cx="87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Json</a:t>
            </a:r>
            <a:endParaRPr/>
          </a:p>
        </p:txBody>
      </p:sp>
      <p:sp>
        <p:nvSpPr>
          <p:cNvPr id="326" name="Google Shape;326;gac6600cc41_0_0"/>
          <p:cNvSpPr txBox="1"/>
          <p:nvPr/>
        </p:nvSpPr>
        <p:spPr>
          <a:xfrm>
            <a:off x="3815938" y="3045250"/>
            <a:ext cx="146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Java object</a:t>
            </a:r>
            <a:endParaRPr/>
          </a:p>
        </p:txBody>
      </p:sp>
      <p:pic>
        <p:nvPicPr>
          <p:cNvPr id="327" name="Google Shape;327;gac6600cc4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1700" y="2071150"/>
            <a:ext cx="963225" cy="96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gac6600cc41_0_0"/>
          <p:cNvCxnSpPr>
            <a:stCxn id="319" idx="3"/>
            <a:endCxn id="327" idx="1"/>
          </p:cNvCxnSpPr>
          <p:nvPr/>
        </p:nvCxnSpPr>
        <p:spPr>
          <a:xfrm>
            <a:off x="4955792" y="2552763"/>
            <a:ext cx="241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329" name="Google Shape;329;gac6600cc4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64241" y="2071150"/>
            <a:ext cx="963225" cy="963225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0" name="Google Shape;330;gac6600cc41_0_0"/>
          <p:cNvCxnSpPr>
            <a:stCxn id="327" idx="3"/>
            <a:endCxn id="329" idx="1"/>
          </p:cNvCxnSpPr>
          <p:nvPr/>
        </p:nvCxnSpPr>
        <p:spPr>
          <a:xfrm>
            <a:off x="8334925" y="2552763"/>
            <a:ext cx="2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gac6600cc41_0_0"/>
          <p:cNvSpPr txBox="1"/>
          <p:nvPr/>
        </p:nvSpPr>
        <p:spPr>
          <a:xfrm>
            <a:off x="5225938" y="2105050"/>
            <a:ext cx="187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TCP/IP</a:t>
            </a:r>
            <a:endParaRPr/>
          </a:p>
        </p:txBody>
      </p:sp>
      <p:sp>
        <p:nvSpPr>
          <p:cNvPr id="332" name="Google Shape;332;gac6600cc41_0_0"/>
          <p:cNvSpPr txBox="1"/>
          <p:nvPr/>
        </p:nvSpPr>
        <p:spPr>
          <a:xfrm>
            <a:off x="8461775" y="2105050"/>
            <a:ext cx="187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TCP/IP</a:t>
            </a:r>
            <a:endParaRPr/>
          </a:p>
        </p:txBody>
      </p:sp>
      <p:pic>
        <p:nvPicPr>
          <p:cNvPr id="333" name="Google Shape;333;gac6600cc41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88650" y="3902813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gac6600cc41_0_0"/>
          <p:cNvCxnSpPr>
            <a:stCxn id="329" idx="2"/>
            <a:endCxn id="333" idx="0"/>
          </p:cNvCxnSpPr>
          <p:nvPr/>
        </p:nvCxnSpPr>
        <p:spPr>
          <a:xfrm>
            <a:off x="10945854" y="3034375"/>
            <a:ext cx="0" cy="86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5" name="Google Shape;335;gac6600cc41_0_0"/>
          <p:cNvSpPr txBox="1"/>
          <p:nvPr/>
        </p:nvSpPr>
        <p:spPr>
          <a:xfrm>
            <a:off x="9070250" y="3045250"/>
            <a:ext cx="187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Serial</a:t>
            </a:r>
            <a:endParaRPr/>
          </a:p>
        </p:txBody>
      </p:sp>
      <p:sp>
        <p:nvSpPr>
          <p:cNvPr id="336" name="Google Shape;336;gac6600cc41_0_0"/>
          <p:cNvSpPr txBox="1"/>
          <p:nvPr/>
        </p:nvSpPr>
        <p:spPr>
          <a:xfrm>
            <a:off x="7244875" y="3495700"/>
            <a:ext cx="12168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[WEB]:s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(장비작동)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[WEB]:t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(장비멈춤)</a:t>
            </a:r>
            <a:endParaRPr sz="1200"/>
          </a:p>
        </p:txBody>
      </p:sp>
      <p:sp>
        <p:nvSpPr>
          <p:cNvPr id="337" name="Google Shape;337;gac6600cc41_0_0"/>
          <p:cNvSpPr txBox="1"/>
          <p:nvPr/>
        </p:nvSpPr>
        <p:spPr>
          <a:xfrm>
            <a:off x="10337475" y="4817225"/>
            <a:ext cx="12168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Ready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Turned 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Turned off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c6600cc41_0_59"/>
          <p:cNvSpPr/>
          <p:nvPr/>
        </p:nvSpPr>
        <p:spPr>
          <a:xfrm>
            <a:off x="828378" y="310200"/>
            <a:ext cx="10244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 - Web app 및 TCPIP 구동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4" name="Google Shape;344;gac6600cc41_0_59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345" name="Google Shape;345;gac6600cc41_0_59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ac6600cc41_0_59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gac6600cc41_0_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48" name="Google Shape;348;gac6600cc41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325" y="1888048"/>
            <a:ext cx="6616475" cy="212146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9" name="Google Shape;349;gac6600cc41_0_59"/>
          <p:cNvPicPr preferRelativeResize="0"/>
          <p:nvPr/>
        </p:nvPicPr>
        <p:blipFill rotWithShape="1">
          <a:blip r:embed="rId4">
            <a:alphaModFix/>
          </a:blip>
          <a:srcRect b="0" l="0" r="66798" t="0"/>
          <a:stretch/>
        </p:blipFill>
        <p:spPr>
          <a:xfrm>
            <a:off x="648925" y="1888050"/>
            <a:ext cx="2569799" cy="461680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ac6600cc41_0_59"/>
          <p:cNvSpPr txBox="1"/>
          <p:nvPr/>
        </p:nvSpPr>
        <p:spPr>
          <a:xfrm>
            <a:off x="648925" y="1399950"/>
            <a:ext cx="3317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AWS에 server.jar를 넣은 후 구동</a:t>
            </a:r>
            <a:endParaRPr sz="1200"/>
          </a:p>
        </p:txBody>
      </p:sp>
      <p:sp>
        <p:nvSpPr>
          <p:cNvPr id="351" name="Google Shape;351;gac6600cc41_0_59"/>
          <p:cNvSpPr txBox="1"/>
          <p:nvPr/>
        </p:nvSpPr>
        <p:spPr>
          <a:xfrm>
            <a:off x="4737325" y="1399950"/>
            <a:ext cx="3317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AWS에 war파일 전개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3"/>
          <p:cNvGraphicFramePr/>
          <p:nvPr/>
        </p:nvGraphicFramePr>
        <p:xfrm>
          <a:off x="3546088" y="13024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{05EA3AF7-7A28-4E82-B91C-812E87ECD479}</a:tableStyleId>
              </a:tblPr>
              <a:tblGrid>
                <a:gridCol w="7214850"/>
              </a:tblGrid>
              <a:tr h="32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8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I. 프로젝트 배경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Ⅱ. 프로젝트 팀 구성 및 역할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Ⅲ. 프로젝트 수행절차 및 방법</a:t>
                      </a:r>
                      <a:endParaRPr/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Ⅳ. 프로젝트 수행 결과</a:t>
                      </a:r>
                      <a:endParaRPr/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Ⅴ. 느낀 점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3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b="1" i="0" sz="3600" u="none" cap="none" strike="noStrike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</p:grpSpPr>
        <p:sp>
          <p:nvSpPr>
            <p:cNvPr id="104" name="Google Shape;104;p3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32208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c6600cc41_0_74"/>
          <p:cNvSpPr/>
          <p:nvPr/>
        </p:nvSpPr>
        <p:spPr>
          <a:xfrm>
            <a:off x="828378" y="310200"/>
            <a:ext cx="10244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 - Web app 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8" name="Google Shape;358;gac6600cc41_0_74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359" name="Google Shape;359;gac6600cc41_0_74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ac6600cc41_0_74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gac6600cc41_0_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62" name="Google Shape;362;gac6600cc41_0_74"/>
          <p:cNvPicPr preferRelativeResize="0"/>
          <p:nvPr/>
        </p:nvPicPr>
        <p:blipFill rotWithShape="1">
          <a:blip r:embed="rId3">
            <a:alphaModFix/>
          </a:blip>
          <a:srcRect b="16185" l="3739" r="80562" t="58066"/>
          <a:stretch/>
        </p:blipFill>
        <p:spPr>
          <a:xfrm>
            <a:off x="12375450" y="3247950"/>
            <a:ext cx="2680075" cy="2405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3" name="Google Shape;363;gac6600cc41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25" y="1580751"/>
            <a:ext cx="10423850" cy="334221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ac6600cc41_0_74"/>
          <p:cNvSpPr/>
          <p:nvPr/>
        </p:nvSpPr>
        <p:spPr>
          <a:xfrm>
            <a:off x="616575" y="1504226"/>
            <a:ext cx="2571600" cy="1187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ac6600cc41_0_74"/>
          <p:cNvSpPr txBox="1"/>
          <p:nvPr/>
        </p:nvSpPr>
        <p:spPr>
          <a:xfrm>
            <a:off x="4771500" y="1467850"/>
            <a:ext cx="352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IoT장비 구동 및 정지(QR스캔과는 별개)</a:t>
            </a:r>
            <a:endParaRPr/>
          </a:p>
        </p:txBody>
      </p:sp>
      <p:cxnSp>
        <p:nvCxnSpPr>
          <p:cNvPr id="366" name="Google Shape;366;gac6600cc41_0_74"/>
          <p:cNvCxnSpPr>
            <a:stCxn id="364" idx="3"/>
            <a:endCxn id="365" idx="1"/>
          </p:cNvCxnSpPr>
          <p:nvPr/>
        </p:nvCxnSpPr>
        <p:spPr>
          <a:xfrm flipH="1" rot="10800000">
            <a:off x="3188175" y="1650476"/>
            <a:ext cx="1583400" cy="447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7" name="Google Shape;367;gac6600cc41_0_74"/>
          <p:cNvSpPr/>
          <p:nvPr/>
        </p:nvSpPr>
        <p:spPr>
          <a:xfrm>
            <a:off x="616575" y="2814376"/>
            <a:ext cx="2571600" cy="540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ac6600cc41_0_74"/>
          <p:cNvSpPr txBox="1"/>
          <p:nvPr/>
        </p:nvSpPr>
        <p:spPr>
          <a:xfrm>
            <a:off x="4771550" y="2141100"/>
            <a:ext cx="3089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FCM 메세지 보내기</a:t>
            </a:r>
            <a:endParaRPr/>
          </a:p>
        </p:txBody>
      </p:sp>
      <p:cxnSp>
        <p:nvCxnSpPr>
          <p:cNvPr id="369" name="Google Shape;369;gac6600cc41_0_74"/>
          <p:cNvCxnSpPr>
            <a:stCxn id="367" idx="3"/>
            <a:endCxn id="368" idx="1"/>
          </p:cNvCxnSpPr>
          <p:nvPr/>
        </p:nvCxnSpPr>
        <p:spPr>
          <a:xfrm flipH="1" rot="10800000">
            <a:off x="3188175" y="2399776"/>
            <a:ext cx="1583400" cy="684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0" name="Google Shape;370;gac6600cc41_0_74"/>
          <p:cNvSpPr/>
          <p:nvPr/>
        </p:nvSpPr>
        <p:spPr>
          <a:xfrm>
            <a:off x="616575" y="3946600"/>
            <a:ext cx="839100" cy="540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ac6600cc41_0_74"/>
          <p:cNvSpPr txBox="1"/>
          <p:nvPr/>
        </p:nvSpPr>
        <p:spPr>
          <a:xfrm>
            <a:off x="1617500" y="3958300"/>
            <a:ext cx="1682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IoT의 현재 상태</a:t>
            </a:r>
            <a:endParaRPr/>
          </a:p>
        </p:txBody>
      </p:sp>
      <p:sp>
        <p:nvSpPr>
          <p:cNvPr id="372" name="Google Shape;372;gac6600cc41_0_74"/>
          <p:cNvSpPr/>
          <p:nvPr/>
        </p:nvSpPr>
        <p:spPr>
          <a:xfrm>
            <a:off x="616575" y="4577400"/>
            <a:ext cx="10244400" cy="365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ac6600cc41_0_74"/>
          <p:cNvSpPr txBox="1"/>
          <p:nvPr/>
        </p:nvSpPr>
        <p:spPr>
          <a:xfrm>
            <a:off x="7407925" y="5011025"/>
            <a:ext cx="4514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마지막으로 QR스캔한 물품(데이터 전송 확인용)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c6600cc41_0_18"/>
          <p:cNvSpPr/>
          <p:nvPr/>
        </p:nvSpPr>
        <p:spPr>
          <a:xfrm>
            <a:off x="828378" y="310200"/>
            <a:ext cx="10244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 - IoT장비 메세지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0" name="Google Shape;380;gac6600cc41_0_18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381" name="Google Shape;381;gac6600cc41_0_18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ac6600cc41_0_18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gac6600cc41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84" name="Google Shape;384;gac6600cc41_0_18"/>
          <p:cNvPicPr preferRelativeResize="0"/>
          <p:nvPr/>
        </p:nvPicPr>
        <p:blipFill rotWithShape="1">
          <a:blip r:embed="rId3">
            <a:alphaModFix/>
          </a:blip>
          <a:srcRect b="30094" l="0" r="0" t="0"/>
          <a:stretch/>
        </p:blipFill>
        <p:spPr>
          <a:xfrm>
            <a:off x="648925" y="2293225"/>
            <a:ext cx="3024848" cy="39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ac6600cc41_0_18"/>
          <p:cNvPicPr preferRelativeResize="0"/>
          <p:nvPr/>
        </p:nvPicPr>
        <p:blipFill rotWithShape="1">
          <a:blip r:embed="rId4">
            <a:alphaModFix/>
          </a:blip>
          <a:srcRect b="30094" l="0" r="0" t="0"/>
          <a:stretch/>
        </p:blipFill>
        <p:spPr>
          <a:xfrm>
            <a:off x="6551050" y="2293225"/>
            <a:ext cx="4080050" cy="39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ac6600cc41_0_18"/>
          <p:cNvSpPr/>
          <p:nvPr/>
        </p:nvSpPr>
        <p:spPr>
          <a:xfrm>
            <a:off x="648925" y="2389225"/>
            <a:ext cx="855300" cy="269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ac6600cc41_0_18"/>
          <p:cNvSpPr txBox="1"/>
          <p:nvPr/>
        </p:nvSpPr>
        <p:spPr>
          <a:xfrm>
            <a:off x="3673775" y="2341225"/>
            <a:ext cx="198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Web에서 메세지 수신</a:t>
            </a:r>
            <a:endParaRPr/>
          </a:p>
        </p:txBody>
      </p:sp>
      <p:sp>
        <p:nvSpPr>
          <p:cNvPr id="388" name="Google Shape;388;gac6600cc41_0_18"/>
          <p:cNvSpPr/>
          <p:nvPr/>
        </p:nvSpPr>
        <p:spPr>
          <a:xfrm>
            <a:off x="648925" y="2892325"/>
            <a:ext cx="2743200" cy="892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ac6600cc41_0_18"/>
          <p:cNvSpPr txBox="1"/>
          <p:nvPr/>
        </p:nvSpPr>
        <p:spPr>
          <a:xfrm>
            <a:off x="3683663" y="2957275"/>
            <a:ext cx="2575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직전에 받은 메세지와 비교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(이미 구동 명령이 되어있다면 넘어감)</a:t>
            </a:r>
            <a:endParaRPr/>
          </a:p>
        </p:txBody>
      </p:sp>
      <p:sp>
        <p:nvSpPr>
          <p:cNvPr id="390" name="Google Shape;390;gac6600cc41_0_18"/>
          <p:cNvSpPr/>
          <p:nvPr/>
        </p:nvSpPr>
        <p:spPr>
          <a:xfrm>
            <a:off x="648925" y="4917050"/>
            <a:ext cx="2743200" cy="135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ac6600cc41_0_18"/>
          <p:cNvSpPr txBox="1"/>
          <p:nvPr/>
        </p:nvSpPr>
        <p:spPr>
          <a:xfrm>
            <a:off x="4124499" y="5214650"/>
            <a:ext cx="175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Arduino 장비 구동</a:t>
            </a:r>
            <a:endParaRPr/>
          </a:p>
        </p:txBody>
      </p:sp>
      <p:sp>
        <p:nvSpPr>
          <p:cNvPr id="392" name="Google Shape;392;gac6600cc41_0_18"/>
          <p:cNvSpPr/>
          <p:nvPr/>
        </p:nvSpPr>
        <p:spPr>
          <a:xfrm>
            <a:off x="6517050" y="5382250"/>
            <a:ext cx="3559800" cy="892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ac6600cc41_0_18"/>
          <p:cNvSpPr/>
          <p:nvPr/>
        </p:nvSpPr>
        <p:spPr>
          <a:xfrm>
            <a:off x="6430075" y="2957275"/>
            <a:ext cx="3559800" cy="1044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ac6600cc41_0_18"/>
          <p:cNvSpPr/>
          <p:nvPr/>
        </p:nvSpPr>
        <p:spPr>
          <a:xfrm>
            <a:off x="6517050" y="2389225"/>
            <a:ext cx="986400" cy="365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gac6600cc41_0_18"/>
          <p:cNvCxnSpPr>
            <a:stCxn id="387" idx="3"/>
            <a:endCxn id="394" idx="1"/>
          </p:cNvCxnSpPr>
          <p:nvPr/>
        </p:nvCxnSpPr>
        <p:spPr>
          <a:xfrm>
            <a:off x="5658275" y="2523775"/>
            <a:ext cx="858900" cy="48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6" name="Google Shape;396;gac6600cc41_0_18"/>
          <p:cNvCxnSpPr>
            <a:stCxn id="386" idx="3"/>
            <a:endCxn id="387" idx="1"/>
          </p:cNvCxnSpPr>
          <p:nvPr/>
        </p:nvCxnSpPr>
        <p:spPr>
          <a:xfrm>
            <a:off x="1504225" y="2523775"/>
            <a:ext cx="21696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7" name="Google Shape;397;gac6600cc41_0_18"/>
          <p:cNvCxnSpPr>
            <a:stCxn id="388" idx="3"/>
            <a:endCxn id="389" idx="1"/>
          </p:cNvCxnSpPr>
          <p:nvPr/>
        </p:nvCxnSpPr>
        <p:spPr>
          <a:xfrm>
            <a:off x="3392125" y="3338575"/>
            <a:ext cx="2916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8" name="Google Shape;398;gac6600cc41_0_18"/>
          <p:cNvCxnSpPr>
            <a:stCxn id="389" idx="3"/>
            <a:endCxn id="393" idx="1"/>
          </p:cNvCxnSpPr>
          <p:nvPr/>
        </p:nvCxnSpPr>
        <p:spPr>
          <a:xfrm>
            <a:off x="6259463" y="3338575"/>
            <a:ext cx="170700" cy="1410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9" name="Google Shape;399;gac6600cc41_0_18"/>
          <p:cNvCxnSpPr>
            <a:stCxn id="391" idx="1"/>
            <a:endCxn id="390" idx="3"/>
          </p:cNvCxnSpPr>
          <p:nvPr/>
        </p:nvCxnSpPr>
        <p:spPr>
          <a:xfrm flipH="1">
            <a:off x="3392199" y="5595950"/>
            <a:ext cx="7323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0" name="Google Shape;400;gac6600cc41_0_18"/>
          <p:cNvCxnSpPr>
            <a:stCxn id="392" idx="1"/>
            <a:endCxn id="391" idx="3"/>
          </p:cNvCxnSpPr>
          <p:nvPr/>
        </p:nvCxnSpPr>
        <p:spPr>
          <a:xfrm rot="10800000">
            <a:off x="5877450" y="5596000"/>
            <a:ext cx="639600" cy="232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1" name="Google Shape;401;gac6600cc41_0_18"/>
          <p:cNvSpPr txBox="1"/>
          <p:nvPr/>
        </p:nvSpPr>
        <p:spPr>
          <a:xfrm>
            <a:off x="648925" y="1790125"/>
            <a:ext cx="257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장비 시작</a:t>
            </a:r>
            <a:endParaRPr b="1" sz="1600"/>
          </a:p>
        </p:txBody>
      </p:sp>
      <p:sp>
        <p:nvSpPr>
          <p:cNvPr id="402" name="Google Shape;402;gac6600cc41_0_18"/>
          <p:cNvSpPr txBox="1"/>
          <p:nvPr/>
        </p:nvSpPr>
        <p:spPr>
          <a:xfrm>
            <a:off x="6430175" y="1790125"/>
            <a:ext cx="257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장비 종료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c6600cc41_0_126"/>
          <p:cNvSpPr/>
          <p:nvPr/>
        </p:nvSpPr>
        <p:spPr>
          <a:xfrm>
            <a:off x="828378" y="310200"/>
            <a:ext cx="10244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Ⅳ.  프로젝트 수행 결과 - IoT장비 메세지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A7B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9" name="Google Shape;409;gac6600cc41_0_126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410" name="Google Shape;410;gac6600cc41_0_126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ac6600cc41_0_126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gac6600cc41_0_1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413" name="Google Shape;413;gac6600cc41_0_126" title="semi_videosimu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375" y="1397950"/>
            <a:ext cx="6443975" cy="48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Ⅴ. 느낀 점</a:t>
            </a:r>
            <a:endParaRPr b="1" sz="1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420" name="Google Shape;420;p15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</p:grpSpPr>
        <p:sp>
          <p:nvSpPr>
            <p:cNvPr id="421" name="Google Shape;421;p15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3" name="Google Shape;423;p15"/>
          <p:cNvGraphicFramePr/>
          <p:nvPr/>
        </p:nvGraphicFramePr>
        <p:xfrm>
          <a:off x="648925" y="12908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{05EA3AF7-7A28-4E82-B91C-812E87ECD479}</a:tableStyleId>
              </a:tblPr>
              <a:tblGrid>
                <a:gridCol w="1710825"/>
                <a:gridCol w="9476650"/>
              </a:tblGrid>
              <a:tr h="41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210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수행상 어려움  극복 사례</a:t>
                      </a:r>
                      <a:endParaRPr/>
                    </a:p>
                  </a:txBody>
                  <a:tcPr marT="4225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•"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코로나로 인해 팀원이 모두 모여 의논할 시간이 많지 않았지만 공유 드라이브, slack, 깃허브, AWS를 이용해서 필요한 내용을 꼼꼼히 정리하며 의견을 공유하고 비대면으로도 계속 소통하면서 시간의 부족함 없이 원활하게 프로젝트를 진행할 수 있었다</a:t>
                      </a: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사소한 것이여도 꼼꼼히 물어보고 팀원간의 회의를 통해 구현할 내용을 자세히 정리해서 회의시간이 길어질때도 있었지만 덕분에 개발기간에는 막힘없이 개발에만 집중할 수 있었던 것 같다.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프로젝트에서 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잘한 부분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•"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팀원들 모두 작은 부분도 회의를 통해 상의해서 결정하고 이어지는 문제점에 대해서도 세세하게 준비한 것이 잘한 부분이라고 느꼈다. 모르는 부분도 꼼꼼하게 물어보고 서로 알려주면서 프로젝트를 잘 마무리 할 수 있었다.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프로젝트에서 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아쉬운 부분</a:t>
                      </a:r>
                      <a:endParaRPr/>
                    </a:p>
                  </a:txBody>
                  <a:tcPr marT="4225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•"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프로젝트를 위한 시간이 길지 않아서 최소한의 기능만 구현하게 된 점이 아쉬웠지만 그만큼 이후 프로젝트에 더 많은 시간을 활용해서 최종적으로 완성도 높은 프로젝트 만들 수 있을 것 같다.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Ⅴ. 느낀 점</a:t>
            </a:r>
            <a:endParaRPr b="1" sz="1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431" name="Google Shape;431;p16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</p:grpSpPr>
        <p:sp>
          <p:nvSpPr>
            <p:cNvPr id="432" name="Google Shape;432;p16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34" name="Google Shape;434;p16"/>
          <p:cNvGraphicFramePr/>
          <p:nvPr/>
        </p:nvGraphicFramePr>
        <p:xfrm>
          <a:off x="648925" y="1290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{05EA3AF7-7A28-4E82-B91C-812E87ECD479}</a:tableStyleId>
              </a:tblPr>
              <a:tblGrid>
                <a:gridCol w="1710825"/>
                <a:gridCol w="9476650"/>
              </a:tblGrid>
              <a:tr h="37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282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프로젝트를 통한 진로설계,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취업분야 탐색 및 결정 등 도움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25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•"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QR코드를 이용한 결제는 카카오나 네이버 같은 한국의 대기업뿐만 아니라 중국에서도 굉장히 주목받는 결제방식이여서 관심이 있었는데 이번 프로젝트를 통해 깊이있게 알아보고 실제로 어떻게 QR코드를 구현하고 인식할 수 있는지 배울 수 있는 좋은 기회였다. 실제 생활에서 많이 이용되는 QR코드 방식을 실제로 구현해봄으로써 취업에도 도움이 될 수 있을 것 같다. 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•"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서버와 IoT에 대해서는 처음 배워보고 프로젝트를 진행하게 되었다. 잘 응용해서 프로젝트로 결과물을 만들어 낼 수 있을까 하는 걱정도 있었지만 팀원들과 협동해서 이런 결과물을 낼 수 있었고 덕분에 자신감이 생긴 것 같다. 새로운 분야를 접해보면서 진로설계에 더 도움이 될 수 있었던 것 같다.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Char char="•"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팀에서는 개인의 능력보다 팀원간의 지속적인 소통이 중요하다는 것을 다시 한 번 느꼈다. 팀원간의 개발실력에 차이가 컸지만 의사소통을 통해 그 차이를 최소한으로 줄이고 완성된 하나의 결과물을 만들어 낸것에 뿌듯함을 느낄 수 있었다. </a:t>
                      </a:r>
                      <a:endParaRPr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Ⅰ. 프로젝트 배경</a:t>
            </a:r>
            <a:endParaRPr b="1" i="0" sz="3600" u="none" cap="none" strike="noStrike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	</a:t>
            </a:r>
            <a:r>
              <a:rPr b="1" lang="ko-KR" sz="1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프로젝트 배경</a:t>
            </a:r>
            <a:endParaRPr b="1" sz="1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12" name="Google Shape;112;p4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</p:grpSpPr>
        <p:sp>
          <p:nvSpPr>
            <p:cNvPr id="113" name="Google Shape;113;p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48925" y="4517650"/>
            <a:ext cx="11004600" cy="1838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270000" spcFirstLastPara="1" rIns="270000" wrap="square" tIns="21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/>
              <a:t>사회적으로 비접촉, 비대면 시스템의 필요성이 대두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/>
              <a:t>많은 기업들이 비대면과 IoT 주제를 결합한 무인 매장 시스템을 구축하는 추세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/>
              <a:t>QR코드와 IoT 통신을 활용한 무인 매장의 스마트 쇼핑 시스템을 구현하고자 함 </a:t>
            </a:r>
            <a:endParaRPr sz="2300"/>
          </a:p>
        </p:txBody>
      </p:sp>
      <p:pic>
        <p:nvPicPr>
          <p:cNvPr id="117" name="Google Shape;11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76" y="2727938"/>
            <a:ext cx="6425649" cy="140211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475" y="1325850"/>
            <a:ext cx="8118618" cy="1402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9359" y="2144600"/>
            <a:ext cx="8722991" cy="1402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7775" y="2816862"/>
            <a:ext cx="6425649" cy="144143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4cf0cfb5_0_23"/>
          <p:cNvSpPr/>
          <p:nvPr/>
        </p:nvSpPr>
        <p:spPr>
          <a:xfrm>
            <a:off x="828370" y="310196"/>
            <a:ext cx="68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Ⅰ. 프로젝트 </a:t>
            </a: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배경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프로젝트 주제 및 목적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26" name="Google Shape;126;gab4cf0cfb5_0_23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127" name="Google Shape;127;gab4cf0cfb5_0_23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ab4cf0cfb5_0_23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gab4cf0cfb5_0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0" name="Google Shape;130;gab4cf0cfb5_0_23"/>
          <p:cNvSpPr txBox="1"/>
          <p:nvPr/>
        </p:nvSpPr>
        <p:spPr>
          <a:xfrm>
            <a:off x="2717400" y="1415175"/>
            <a:ext cx="675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/>
              <a:t>QR코드와 IoT를 이용한 스마트 쇼핑</a:t>
            </a:r>
            <a:endParaRPr sz="3200"/>
          </a:p>
        </p:txBody>
      </p:sp>
      <p:graphicFrame>
        <p:nvGraphicFramePr>
          <p:cNvPr id="131" name="Google Shape;131;gab4cf0cfb5_0_23"/>
          <p:cNvGraphicFramePr/>
          <p:nvPr/>
        </p:nvGraphicFramePr>
        <p:xfrm>
          <a:off x="648925" y="3429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{28C3E208-24C8-4013-BBA6-A9D04AE02550}</a:tableStyleId>
              </a:tblPr>
              <a:tblGrid>
                <a:gridCol w="5143500"/>
              </a:tblGrid>
              <a:tr h="75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/>
                        <a:t>관리자</a:t>
                      </a:r>
                      <a:endParaRPr sz="21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499000">
                <a:tc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ko-KR" sz="1900"/>
                        <a:t>IoT기기를 사용한 편리한 매장관리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ko-KR" sz="1900"/>
                        <a:t>무인 판매 시스템을 통한 인건비 절약</a:t>
                      </a:r>
                      <a:endParaRPr sz="1900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gab4cf0cfb5_0_23"/>
          <p:cNvGraphicFramePr/>
          <p:nvPr/>
        </p:nvGraphicFramePr>
        <p:xfrm>
          <a:off x="6403375" y="343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{28C3E208-24C8-4013-BBA6-A9D04AE02550}</a:tableStyleId>
              </a:tblPr>
              <a:tblGrid>
                <a:gridCol w="5143500"/>
              </a:tblGrid>
              <a:tr h="757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100"/>
                        <a:t>소비자</a:t>
                      </a:r>
                      <a:endParaRPr sz="2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492775">
                <a:tc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ko-KR" sz="1900"/>
                        <a:t>대면 서비스를 최소화한 안심 쇼핑 서비스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ko-KR" sz="1900"/>
                        <a:t>모바일 앱과 QR코드를 이용한 간편 구매 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gab4cf0cfb5_0_23"/>
          <p:cNvSpPr/>
          <p:nvPr/>
        </p:nvSpPr>
        <p:spPr>
          <a:xfrm rot="7111008">
            <a:off x="3184616" y="2401462"/>
            <a:ext cx="1142399" cy="7125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ab4cf0cfb5_0_23"/>
          <p:cNvSpPr/>
          <p:nvPr/>
        </p:nvSpPr>
        <p:spPr>
          <a:xfrm rot="3748780">
            <a:off x="7915193" y="2401567"/>
            <a:ext cx="1142700" cy="7123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ab4cf0cfb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353" y="588650"/>
            <a:ext cx="7590199" cy="61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ab4cf0cfb5_0_14"/>
          <p:cNvSpPr txBox="1"/>
          <p:nvPr/>
        </p:nvSpPr>
        <p:spPr>
          <a:xfrm>
            <a:off x="216575" y="1910350"/>
            <a:ext cx="45594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소비자가 모바일 앱을 통해 원하는 제품을 주문하고 결제하면 QR 생성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ab4cf0cfb5_0_14"/>
          <p:cNvSpPr/>
          <p:nvPr/>
        </p:nvSpPr>
        <p:spPr>
          <a:xfrm>
            <a:off x="828370" y="310196"/>
            <a:ext cx="68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Ⅰ. 프로젝트 </a:t>
            </a: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배경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프로젝트 시나리오</a:t>
            </a:r>
            <a:endParaRPr b="1" sz="1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42" name="Google Shape;142;gab4cf0cfb5_0_14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143" name="Google Shape;143;gab4cf0cfb5_0_14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ab4cf0cfb5_0_14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ab4cf0cfb5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gab4cf0cfb5_0_14"/>
          <p:cNvSpPr/>
          <p:nvPr/>
        </p:nvSpPr>
        <p:spPr>
          <a:xfrm rot="5400000">
            <a:off x="1654475" y="3394050"/>
            <a:ext cx="861600" cy="5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ab4cf0cfb5_0_14"/>
          <p:cNvSpPr txBox="1"/>
          <p:nvPr/>
        </p:nvSpPr>
        <p:spPr>
          <a:xfrm>
            <a:off x="216575" y="4085850"/>
            <a:ext cx="3996300" cy="19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 QR코드를 패드에 인식하면 서버를 통해 결제 데이터가 전송되어 결제된 제품을 자판기가 배출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b4cf0cfb5_0_32"/>
          <p:cNvSpPr/>
          <p:nvPr/>
        </p:nvSpPr>
        <p:spPr>
          <a:xfrm>
            <a:off x="828370" y="310196"/>
            <a:ext cx="68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Ⅰ. 프로젝트 </a:t>
            </a: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배경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프로젝트 구성</a:t>
            </a:r>
            <a:endParaRPr b="1" sz="1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53" name="Google Shape;153;gab4cf0cfb5_0_32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154" name="Google Shape;154;gab4cf0cfb5_0_32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ab4cf0cfb5_0_32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gab4cf0cfb5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gab4cf0cfb5_0_32"/>
          <p:cNvSpPr txBox="1"/>
          <p:nvPr/>
        </p:nvSpPr>
        <p:spPr>
          <a:xfrm>
            <a:off x="828700" y="1563875"/>
            <a:ext cx="2601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프로젝트 시스템 구성도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-KR" sz="1700"/>
              <a:t>최종 목표</a:t>
            </a:r>
            <a:endParaRPr b="1" sz="1700"/>
          </a:p>
        </p:txBody>
      </p:sp>
      <p:pic>
        <p:nvPicPr>
          <p:cNvPr id="158" name="Google Shape;158;gab4cf0cfb5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700" y="1202550"/>
            <a:ext cx="7312348" cy="517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2bcfdfc4c_2_2"/>
          <p:cNvSpPr/>
          <p:nvPr/>
        </p:nvSpPr>
        <p:spPr>
          <a:xfrm>
            <a:off x="828370" y="310196"/>
            <a:ext cx="68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Ⅰ. 프로젝트 </a:t>
            </a: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배경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프로젝트 구성</a:t>
            </a:r>
            <a:endParaRPr b="1" sz="1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64" name="Google Shape;164;ga2bcfdfc4c_2_2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165" name="Google Shape;165;ga2bcfdfc4c_2_2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a2bcfdfc4c_2_2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ga2bcfdfc4c_2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8" name="Google Shape;168;ga2bcfdfc4c_2_2"/>
          <p:cNvSpPr txBox="1"/>
          <p:nvPr/>
        </p:nvSpPr>
        <p:spPr>
          <a:xfrm>
            <a:off x="828700" y="1563875"/>
            <a:ext cx="2601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/>
              <a:t>프로젝트 시스템 구성도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ko-KR" sz="1700"/>
              <a:t>세미 구현</a:t>
            </a:r>
            <a:endParaRPr b="1" sz="1700"/>
          </a:p>
        </p:txBody>
      </p:sp>
      <p:pic>
        <p:nvPicPr>
          <p:cNvPr id="169" name="Google Shape;169;ga2bcfdfc4c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700" y="1202550"/>
            <a:ext cx="7312348" cy="517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a2bcfdfc4c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700" y="1202530"/>
            <a:ext cx="7312348" cy="517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2bcfdfc4c_2_13"/>
          <p:cNvSpPr/>
          <p:nvPr/>
        </p:nvSpPr>
        <p:spPr>
          <a:xfrm>
            <a:off x="828370" y="310196"/>
            <a:ext cx="680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Ⅰ. 프로젝트 </a:t>
            </a:r>
            <a:r>
              <a:rPr b="1" lang="ko-KR" sz="3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배경</a:t>
            </a:r>
            <a:endParaRPr b="1" sz="3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프로젝트 구성 및 개발환경</a:t>
            </a:r>
            <a:endParaRPr b="1" sz="1600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76" name="Google Shape;176;ga2bcfdfc4c_2_13"/>
          <p:cNvGrpSpPr/>
          <p:nvPr/>
        </p:nvGrpSpPr>
        <p:grpSpPr>
          <a:xfrm>
            <a:off x="648917" y="14748"/>
            <a:ext cx="179794" cy="1187805"/>
            <a:chOff x="281524" y="0"/>
            <a:chExt cx="105606" cy="721500"/>
          </a:xfrm>
        </p:grpSpPr>
        <p:sp>
          <p:nvSpPr>
            <p:cNvPr id="177" name="Google Shape;177;ga2bcfdfc4c_2_13"/>
            <p:cNvSpPr/>
            <p:nvPr/>
          </p:nvSpPr>
          <p:spPr>
            <a:xfrm>
              <a:off x="281524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a2bcfdfc4c_2_13"/>
            <p:cNvSpPr/>
            <p:nvPr/>
          </p:nvSpPr>
          <p:spPr>
            <a:xfrm>
              <a:off x="341530" y="0"/>
              <a:ext cx="45600" cy="72150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ga2bcfdfc4c_2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0" name="Google Shape;180;ga2bcfdfc4c_2_13"/>
          <p:cNvPicPr preferRelativeResize="0"/>
          <p:nvPr/>
        </p:nvPicPr>
        <p:blipFill rotWithShape="1">
          <a:blip r:embed="rId3">
            <a:alphaModFix/>
          </a:blip>
          <a:srcRect b="0" l="0" r="22166" t="0"/>
          <a:stretch/>
        </p:blipFill>
        <p:spPr>
          <a:xfrm>
            <a:off x="648925" y="1202525"/>
            <a:ext cx="5691500" cy="51730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ga2bcfdfc4c_2_13"/>
          <p:cNvGraphicFramePr/>
          <p:nvPr/>
        </p:nvGraphicFramePr>
        <p:xfrm>
          <a:off x="6411675" y="126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{28C3E208-24C8-4013-BBA6-A9D04AE02550}</a:tableStyleId>
              </a:tblPr>
              <a:tblGrid>
                <a:gridCol w="915875"/>
                <a:gridCol w="925800"/>
                <a:gridCol w="920875"/>
                <a:gridCol w="920875"/>
                <a:gridCol w="920875"/>
                <a:gridCol w="920875"/>
              </a:tblGrid>
              <a:tr h="7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</a:rPr>
                        <a:t>구분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</a:rPr>
                        <a:t>Database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</a:rPr>
                        <a:t>TCP/IP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</a:rPr>
                        <a:t>Server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</a:rPr>
                        <a:t>Web 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</a:rPr>
                        <a:t>Application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</a:rPr>
                        <a:t>Mobile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lt1"/>
                          </a:solidFill>
                        </a:rPr>
                        <a:t>IoT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78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OS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Linux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Linux</a:t>
                      </a:r>
                      <a:endParaRPr sz="11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Linux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Android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Windows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Arduino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IDE</a:t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Oracle</a:t>
                      </a:r>
                      <a:endParaRPr sz="11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Eclipse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(2020-06)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Eclipse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(2020-06)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Android Studio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(4.0.2)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Eclipse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(2020-06)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Arduino IDE 1.6.13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Language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&amp; </a:t>
                      </a: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Framework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SQL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Java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(JDK1.8.0_251)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Java </a:t>
                      </a: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(JDK1.8.0_251)</a:t>
                      </a:r>
                      <a:endParaRPr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Spring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MyBatis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Java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Android 10.0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SDK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(API 24)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Java</a:t>
                      </a:r>
                      <a:endParaRPr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Network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Protocol</a:t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TCP/IP</a:t>
                      </a:r>
                      <a:endParaRPr sz="11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HTTP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TCP/IP</a:t>
                      </a:r>
                      <a:endParaRPr sz="1100"/>
                    </a:p>
                  </a:txBody>
                  <a:tcPr marT="91425" marB="91425" marR="70950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TCP/IP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Serial</a:t>
                      </a:r>
                      <a:endParaRPr sz="1100"/>
                    </a:p>
                  </a:txBody>
                  <a:tcPr marT="91425" marB="91425" marR="70950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1A7BAE"/>
                </a:solidFill>
                <a:latin typeface="Impact"/>
                <a:ea typeface="Impact"/>
                <a:cs typeface="Impact"/>
                <a:sym typeface="Impact"/>
              </a:rPr>
              <a:t>Ⅱ. 프로젝트 팀 구성 및 역할</a:t>
            </a:r>
            <a:endParaRPr b="1" i="0" sz="1600" u="none" cap="none" strike="noStrike">
              <a:solidFill>
                <a:srgbClr val="1A7BAE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88" name="Google Shape;188;p6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</p:grpSpPr>
        <p:sp>
          <p:nvSpPr>
            <p:cNvPr id="189" name="Google Shape;189;p6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91" name="Google Shape;191;p6"/>
          <p:cNvGraphicFramePr/>
          <p:nvPr/>
        </p:nvGraphicFramePr>
        <p:xfrm>
          <a:off x="648924" y="12978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{05EA3AF7-7A28-4E82-B91C-812E87ECD479}</a:tableStyleId>
              </a:tblPr>
              <a:tblGrid>
                <a:gridCol w="1925300"/>
                <a:gridCol w="9199950"/>
              </a:tblGrid>
              <a:tr h="60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훈련생 명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113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ABAB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채희진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ABAB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(팀 리더)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sz="1800"/>
                        <a:t>회의록, 보고서 작성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Sensor-IoT-TCPIP-Web app연동</a:t>
                      </a:r>
                      <a:endParaRPr sz="1800"/>
                    </a:p>
                  </a:txBody>
                  <a:tcPr marT="4225" marB="0" marR="4225" marL="360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ABAB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방새봄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ABAB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(팀원)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sz="1800"/>
                        <a:t>AWS 환경 구축</a:t>
                      </a:r>
                      <a:endParaRPr sz="1800"/>
                    </a:p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QR - web app 연동 / 백엔드 구축</a:t>
                      </a:r>
                      <a:endParaRPr sz="1800"/>
                    </a:p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QR 코드 인식 / DB 연동 / 소비자 UI 초안 작성</a:t>
                      </a:r>
                      <a:endParaRPr sz="1800"/>
                    </a:p>
                  </a:txBody>
                  <a:tcPr marT="4225" marB="0" marR="4225" marL="360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ABAB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서형태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ABAB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(팀원)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sz="1800"/>
                        <a:t>장비 목록 구성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•"/>
                      </a:pPr>
                      <a:r>
                        <a:rPr lang="ko-KR" sz="1800"/>
                        <a:t>QR 코드 생성 / DB 연동 / 소비자 UI 초안 작성</a:t>
                      </a:r>
                      <a:endParaRPr sz="1800"/>
                    </a:p>
                  </a:txBody>
                  <a:tcPr marT="4225" marB="0" marR="4225" marL="360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ABAB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</a:rPr>
                        <a:t>최재림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ABAB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</a:rPr>
                        <a:t>(팀원)</a:t>
                      </a:r>
                      <a:endParaRPr sz="1800" u="none" cap="none" strike="noStrike"/>
                    </a:p>
                  </a:txBody>
                  <a:tcPr marT="4225" marB="0" marR="4225" marL="360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sz="1800"/>
                        <a:t>회의록, 보고서 작성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-285750" lvl="0" marL="28575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Char char="•"/>
                      </a:pPr>
                      <a:r>
                        <a:rPr lang="ko-KR" sz="1800">
                          <a:solidFill>
                            <a:srgbClr val="000000"/>
                          </a:solidFill>
                        </a:rPr>
                        <a:t>백엔드 초기 환경 구축( Spring 환경 구축 및 DB 연동 )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225" marB="0" marR="4225" marL="360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2020-01-16T02:16:59Z</dcterms:created>
  <dc:creator>이현민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