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458" r:id="rId3"/>
    <p:sldId id="2459" r:id="rId4"/>
    <p:sldId id="356" r:id="rId5"/>
    <p:sldId id="454" r:id="rId6"/>
    <p:sldId id="2460" r:id="rId7"/>
    <p:sldId id="2461" r:id="rId8"/>
    <p:sldId id="2463" r:id="rId9"/>
    <p:sldId id="2462" r:id="rId10"/>
    <p:sldId id="2464" r:id="rId11"/>
    <p:sldId id="740" r:id="rId12"/>
    <p:sldId id="393" r:id="rId13"/>
    <p:sldId id="766" r:id="rId14"/>
    <p:sldId id="767" r:id="rId15"/>
    <p:sldId id="453" r:id="rId16"/>
    <p:sldId id="761" r:id="rId17"/>
    <p:sldId id="762" r:id="rId18"/>
    <p:sldId id="763" r:id="rId19"/>
    <p:sldId id="764" r:id="rId20"/>
    <p:sldId id="557" r:id="rId21"/>
    <p:sldId id="765" r:id="rId22"/>
    <p:sldId id="760" r:id="rId23"/>
    <p:sldId id="257" r:id="rId24"/>
    <p:sldId id="443" r:id="rId25"/>
    <p:sldId id="768" r:id="rId2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B0D8"/>
    <a:srgbClr val="A6A6A6"/>
    <a:srgbClr val="FFFFFF"/>
    <a:srgbClr val="000000"/>
    <a:srgbClr val="F8F8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showGuides="1">
      <p:cViewPr varScale="1">
        <p:scale>
          <a:sx n="86" d="100"/>
          <a:sy n="86" d="100"/>
        </p:scale>
        <p:origin x="566" y="62"/>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D82DBC-28F3-432C-BB17-C5ACEC83107F}" type="datetimeFigureOut">
              <a:rPr lang="ko-KR" altLang="en-US" smtClean="0"/>
              <a:t>2020-10-07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7CEF48-7C84-49F6-9A97-210E3DFD6040}" type="slidenum">
              <a:rPr lang="ko-KR" altLang="en-US" smtClean="0"/>
              <a:t>‹#›</a:t>
            </a:fld>
            <a:endParaRPr lang="ko-KR" altLang="en-US"/>
          </a:p>
        </p:txBody>
      </p:sp>
    </p:spTree>
    <p:extLst>
      <p:ext uri="{BB962C8B-B14F-4D97-AF65-F5344CB8AC3E}">
        <p14:creationId xmlns:p14="http://schemas.microsoft.com/office/powerpoint/2010/main" val="15517115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05BF9376-8F0F-42C4-B583-139E72EBA363}" type="slidenum">
              <a:rPr lang="ko-KR" altLang="en-US" smtClean="0">
                <a:solidFill>
                  <a:prstClr val="black"/>
                </a:solidFill>
              </a:rPr>
              <a:pPr/>
              <a:t>2</a:t>
            </a:fld>
            <a:endParaRPr lang="ko-KR" altLang="en-US" dirty="0">
              <a:solidFill>
                <a:prstClr val="black"/>
              </a:solidFill>
            </a:endParaRPr>
          </a:p>
        </p:txBody>
      </p:sp>
    </p:spTree>
    <p:extLst>
      <p:ext uri="{BB962C8B-B14F-4D97-AF65-F5344CB8AC3E}">
        <p14:creationId xmlns:p14="http://schemas.microsoft.com/office/powerpoint/2010/main" val="555083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05BF9376-8F0F-42C4-B583-139E72EBA363}" type="slidenum">
              <a:rPr lang="ko-KR" altLang="en-US" smtClean="0">
                <a:solidFill>
                  <a:prstClr val="black"/>
                </a:solidFill>
              </a:rPr>
              <a:pPr/>
              <a:t>3</a:t>
            </a:fld>
            <a:endParaRPr lang="ko-KR" altLang="en-US" dirty="0">
              <a:solidFill>
                <a:prstClr val="black"/>
              </a:solidFill>
            </a:endParaRPr>
          </a:p>
        </p:txBody>
      </p:sp>
    </p:spTree>
    <p:extLst>
      <p:ext uri="{BB962C8B-B14F-4D97-AF65-F5344CB8AC3E}">
        <p14:creationId xmlns:p14="http://schemas.microsoft.com/office/powerpoint/2010/main" val="2951446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algn="l"/>
            <a:r>
              <a:rPr lang="en-US" altLang="ko-KR" sz="1200" b="1" dirty="0">
                <a:latin typeface="맑은 고딕" panose="020B0503020000020004" pitchFamily="50" charset="-127"/>
                <a:ea typeface="+mn-ea"/>
              </a:rPr>
              <a:t>OO</a:t>
            </a:r>
            <a:r>
              <a:rPr lang="ko-KR" altLang="en-US" sz="1200" b="1" dirty="0">
                <a:latin typeface="맑은 고딕" panose="020B0503020000020004" pitchFamily="50" charset="-127"/>
                <a:ea typeface="+mn-ea"/>
              </a:rPr>
              <a:t>직무에서는 </a:t>
            </a:r>
            <a:r>
              <a:rPr lang="en-US" altLang="ko-KR" sz="1200" b="1" dirty="0">
                <a:latin typeface="맑은 고딕" panose="020B0503020000020004" pitchFamily="50" charset="-127"/>
                <a:ea typeface="+mn-ea"/>
              </a:rPr>
              <a:t>(                       )</a:t>
            </a:r>
            <a:r>
              <a:rPr lang="ko-KR" altLang="en-US" sz="1200" b="1" dirty="0">
                <a:latin typeface="맑은 고딕" panose="020B0503020000020004" pitchFamily="50" charset="-127"/>
                <a:ea typeface="+mn-ea"/>
              </a:rPr>
              <a:t>필요합니다</a:t>
            </a:r>
            <a:r>
              <a:rPr lang="en-US" altLang="ko-KR" sz="1200" b="1" dirty="0">
                <a:latin typeface="맑은 고딕" panose="020B0503020000020004" pitchFamily="50" charset="-127"/>
                <a:ea typeface="+mn-ea"/>
              </a:rPr>
              <a:t>.</a:t>
            </a:r>
          </a:p>
          <a:p>
            <a:pPr algn="l"/>
            <a:r>
              <a:rPr lang="ko-KR" altLang="en-US" sz="1200" b="1" dirty="0">
                <a:latin typeface="맑은 고딕" panose="020B0503020000020004" pitchFamily="50" charset="-127"/>
                <a:ea typeface="+mn-ea"/>
              </a:rPr>
              <a:t>왜냐하면 만약 </a:t>
            </a:r>
            <a:r>
              <a:rPr lang="en-US" altLang="ko-KR" sz="1200" b="1" dirty="0">
                <a:latin typeface="맑은 고딕" panose="020B0503020000020004" pitchFamily="50" charset="-127"/>
                <a:ea typeface="+mn-ea"/>
              </a:rPr>
              <a:t>OO</a:t>
            </a:r>
            <a:r>
              <a:rPr lang="ko-KR" altLang="en-US" sz="1200" b="1" dirty="0">
                <a:latin typeface="맑은 고딕" panose="020B0503020000020004" pitchFamily="50" charset="-127"/>
                <a:ea typeface="+mn-ea"/>
              </a:rPr>
              <a:t>직무에서 </a:t>
            </a:r>
            <a:r>
              <a:rPr lang="en-US" altLang="ko-KR" sz="1200" b="1" dirty="0">
                <a:latin typeface="맑은 고딕" panose="020B0503020000020004" pitchFamily="50" charset="-127"/>
                <a:ea typeface="+mn-ea"/>
              </a:rPr>
              <a:t>(                    )</a:t>
            </a:r>
            <a:r>
              <a:rPr lang="ko-KR" altLang="en-US" sz="1200" b="1" dirty="0">
                <a:latin typeface="맑은 고딕" panose="020B0503020000020004" pitchFamily="50" charset="-127"/>
                <a:ea typeface="+mn-ea"/>
              </a:rPr>
              <a:t>않는다면 </a:t>
            </a:r>
            <a:r>
              <a:rPr lang="en-US" altLang="ko-KR" sz="1200" b="1" dirty="0">
                <a:latin typeface="맑은 고딕" panose="020B0503020000020004" pitchFamily="50" charset="-127"/>
                <a:ea typeface="+mn-ea"/>
              </a:rPr>
              <a:t>(                            ) </a:t>
            </a:r>
            <a:r>
              <a:rPr lang="ko-KR" altLang="en-US" sz="1200" b="1" dirty="0">
                <a:latin typeface="맑은 고딕" panose="020B0503020000020004" pitchFamily="50" charset="-127"/>
                <a:ea typeface="+mn-ea"/>
              </a:rPr>
              <a:t>수 없을 것입니다</a:t>
            </a:r>
            <a:r>
              <a:rPr lang="en-US" altLang="ko-KR" sz="1200" b="1" dirty="0">
                <a:latin typeface="맑은 고딕" panose="020B0503020000020004" pitchFamily="50" charset="-127"/>
                <a:ea typeface="+mn-ea"/>
              </a:rPr>
              <a:t>.</a:t>
            </a:r>
          </a:p>
          <a:p>
            <a:pPr algn="l"/>
            <a:r>
              <a:rPr lang="ko-KR" altLang="en-US" sz="1200" b="1" dirty="0">
                <a:latin typeface="맑은 고딕" panose="020B0503020000020004" pitchFamily="50" charset="-127"/>
                <a:ea typeface="+mn-ea"/>
              </a:rPr>
              <a:t>저의 강점인 </a:t>
            </a:r>
            <a:r>
              <a:rPr lang="en-US" altLang="ko-KR" sz="1200" b="1" dirty="0">
                <a:latin typeface="맑은 고딕" panose="020B0503020000020004" pitchFamily="50" charset="-127"/>
                <a:ea typeface="+mn-ea"/>
              </a:rPr>
              <a:t>(                              )</a:t>
            </a:r>
            <a:r>
              <a:rPr lang="ko-KR" altLang="en-US" sz="1200" b="1" dirty="0">
                <a:latin typeface="맑은 고딕" panose="020B0503020000020004" pitchFamily="50" charset="-127"/>
                <a:ea typeface="+mn-ea"/>
              </a:rPr>
              <a:t>을 활용하여 </a:t>
            </a:r>
            <a:r>
              <a:rPr lang="en-US" altLang="ko-KR" sz="1200" b="1" dirty="0">
                <a:latin typeface="맑은 고딕" panose="020B0503020000020004" pitchFamily="50" charset="-127"/>
                <a:ea typeface="+mn-ea"/>
              </a:rPr>
              <a:t>(                                 )</a:t>
            </a:r>
            <a:r>
              <a:rPr lang="ko-KR" altLang="en-US" sz="1200" b="1" dirty="0">
                <a:latin typeface="맑은 고딕" panose="020B0503020000020004" pitchFamily="50" charset="-127"/>
                <a:ea typeface="+mn-ea"/>
              </a:rPr>
              <a:t>의 상황에서 잘 대처하겠습니다</a:t>
            </a:r>
            <a:r>
              <a:rPr lang="en-US" altLang="ko-KR" sz="1200" b="1" dirty="0">
                <a:latin typeface="맑은 고딕" panose="020B0503020000020004" pitchFamily="50" charset="-127"/>
                <a:ea typeface="+mn-ea"/>
              </a:rPr>
              <a:t>.</a:t>
            </a:r>
          </a:p>
        </p:txBody>
      </p:sp>
      <p:sp>
        <p:nvSpPr>
          <p:cNvPr id="4" name="슬라이드 번호 개체 틀 3"/>
          <p:cNvSpPr>
            <a:spLocks noGrp="1"/>
          </p:cNvSpPr>
          <p:nvPr>
            <p:ph type="sldNum" sz="quarter" idx="10"/>
          </p:nvPr>
        </p:nvSpPr>
        <p:spPr/>
        <p:txBody>
          <a:bodyPr/>
          <a:lstStyle/>
          <a:p>
            <a:fld id="{5B9D141A-36B7-4B02-8A13-260D896900DD}" type="slidenum">
              <a:rPr lang="ko-KR" altLang="en-US" smtClean="0"/>
              <a:pPr/>
              <a:t>12</a:t>
            </a:fld>
            <a:endParaRPr lang="ko-KR" altLang="en-US"/>
          </a:p>
        </p:txBody>
      </p:sp>
    </p:spTree>
    <p:extLst>
      <p:ext uri="{BB962C8B-B14F-4D97-AF65-F5344CB8AC3E}">
        <p14:creationId xmlns:p14="http://schemas.microsoft.com/office/powerpoint/2010/main" val="3736365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algn="l"/>
            <a:r>
              <a:rPr lang="en-US" altLang="ko-KR" sz="1200" b="1" dirty="0">
                <a:latin typeface="맑은 고딕" panose="020B0503020000020004" pitchFamily="50" charset="-127"/>
                <a:ea typeface="+mn-ea"/>
              </a:rPr>
              <a:t>OO</a:t>
            </a:r>
            <a:r>
              <a:rPr lang="ko-KR" altLang="en-US" sz="1200" b="1" dirty="0">
                <a:latin typeface="맑은 고딕" panose="020B0503020000020004" pitchFamily="50" charset="-127"/>
                <a:ea typeface="+mn-ea"/>
              </a:rPr>
              <a:t>직무에서는 </a:t>
            </a:r>
            <a:r>
              <a:rPr lang="en-US" altLang="ko-KR" sz="1200" b="1" dirty="0">
                <a:latin typeface="맑은 고딕" panose="020B0503020000020004" pitchFamily="50" charset="-127"/>
                <a:ea typeface="+mn-ea"/>
              </a:rPr>
              <a:t>(                       )</a:t>
            </a:r>
            <a:r>
              <a:rPr lang="ko-KR" altLang="en-US" sz="1200" b="1" dirty="0">
                <a:latin typeface="맑은 고딕" panose="020B0503020000020004" pitchFamily="50" charset="-127"/>
                <a:ea typeface="+mn-ea"/>
              </a:rPr>
              <a:t>필요합니다</a:t>
            </a:r>
            <a:r>
              <a:rPr lang="en-US" altLang="ko-KR" sz="1200" b="1" dirty="0">
                <a:latin typeface="맑은 고딕" panose="020B0503020000020004" pitchFamily="50" charset="-127"/>
                <a:ea typeface="+mn-ea"/>
              </a:rPr>
              <a:t>.</a:t>
            </a:r>
          </a:p>
          <a:p>
            <a:pPr algn="l"/>
            <a:r>
              <a:rPr lang="ko-KR" altLang="en-US" sz="1200" b="1" dirty="0">
                <a:latin typeface="맑은 고딕" panose="020B0503020000020004" pitchFamily="50" charset="-127"/>
                <a:ea typeface="+mn-ea"/>
              </a:rPr>
              <a:t>왜냐하면 만약 </a:t>
            </a:r>
            <a:r>
              <a:rPr lang="en-US" altLang="ko-KR" sz="1200" b="1" dirty="0">
                <a:latin typeface="맑은 고딕" panose="020B0503020000020004" pitchFamily="50" charset="-127"/>
                <a:ea typeface="+mn-ea"/>
              </a:rPr>
              <a:t>OO</a:t>
            </a:r>
            <a:r>
              <a:rPr lang="ko-KR" altLang="en-US" sz="1200" b="1" dirty="0">
                <a:latin typeface="맑은 고딕" panose="020B0503020000020004" pitchFamily="50" charset="-127"/>
                <a:ea typeface="+mn-ea"/>
              </a:rPr>
              <a:t>직무에서 </a:t>
            </a:r>
            <a:r>
              <a:rPr lang="en-US" altLang="ko-KR" sz="1200" b="1" dirty="0">
                <a:latin typeface="맑은 고딕" panose="020B0503020000020004" pitchFamily="50" charset="-127"/>
                <a:ea typeface="+mn-ea"/>
              </a:rPr>
              <a:t>(                    )</a:t>
            </a:r>
            <a:r>
              <a:rPr lang="ko-KR" altLang="en-US" sz="1200" b="1" dirty="0">
                <a:latin typeface="맑은 고딕" panose="020B0503020000020004" pitchFamily="50" charset="-127"/>
                <a:ea typeface="+mn-ea"/>
              </a:rPr>
              <a:t>않는다면 </a:t>
            </a:r>
            <a:r>
              <a:rPr lang="en-US" altLang="ko-KR" sz="1200" b="1" dirty="0">
                <a:latin typeface="맑은 고딕" panose="020B0503020000020004" pitchFamily="50" charset="-127"/>
                <a:ea typeface="+mn-ea"/>
              </a:rPr>
              <a:t>(                            ) </a:t>
            </a:r>
            <a:r>
              <a:rPr lang="ko-KR" altLang="en-US" sz="1200" b="1" dirty="0">
                <a:latin typeface="맑은 고딕" panose="020B0503020000020004" pitchFamily="50" charset="-127"/>
                <a:ea typeface="+mn-ea"/>
              </a:rPr>
              <a:t>수 없을 것입니다</a:t>
            </a:r>
            <a:r>
              <a:rPr lang="en-US" altLang="ko-KR" sz="1200" b="1" dirty="0">
                <a:latin typeface="맑은 고딕" panose="020B0503020000020004" pitchFamily="50" charset="-127"/>
                <a:ea typeface="+mn-ea"/>
              </a:rPr>
              <a:t>.</a:t>
            </a:r>
          </a:p>
          <a:p>
            <a:pPr algn="l"/>
            <a:r>
              <a:rPr lang="ko-KR" altLang="en-US" sz="1200" b="1" dirty="0">
                <a:latin typeface="맑은 고딕" panose="020B0503020000020004" pitchFamily="50" charset="-127"/>
                <a:ea typeface="+mn-ea"/>
              </a:rPr>
              <a:t>저의 강점인 </a:t>
            </a:r>
            <a:r>
              <a:rPr lang="en-US" altLang="ko-KR" sz="1200" b="1" dirty="0">
                <a:latin typeface="맑은 고딕" panose="020B0503020000020004" pitchFamily="50" charset="-127"/>
                <a:ea typeface="+mn-ea"/>
              </a:rPr>
              <a:t>(                              )</a:t>
            </a:r>
            <a:r>
              <a:rPr lang="ko-KR" altLang="en-US" sz="1200" b="1" dirty="0">
                <a:latin typeface="맑은 고딕" panose="020B0503020000020004" pitchFamily="50" charset="-127"/>
                <a:ea typeface="+mn-ea"/>
              </a:rPr>
              <a:t>을 활용하여 </a:t>
            </a:r>
            <a:r>
              <a:rPr lang="en-US" altLang="ko-KR" sz="1200" b="1" dirty="0">
                <a:latin typeface="맑은 고딕" panose="020B0503020000020004" pitchFamily="50" charset="-127"/>
                <a:ea typeface="+mn-ea"/>
              </a:rPr>
              <a:t>(                                 )</a:t>
            </a:r>
            <a:r>
              <a:rPr lang="ko-KR" altLang="en-US" sz="1200" b="1" dirty="0">
                <a:latin typeface="맑은 고딕" panose="020B0503020000020004" pitchFamily="50" charset="-127"/>
                <a:ea typeface="+mn-ea"/>
              </a:rPr>
              <a:t>의 상황에서 잘 대처하겠습니다</a:t>
            </a:r>
            <a:r>
              <a:rPr lang="en-US" altLang="ko-KR" sz="1200" b="1" dirty="0">
                <a:latin typeface="맑은 고딕" panose="020B0503020000020004" pitchFamily="50" charset="-127"/>
                <a:ea typeface="+mn-ea"/>
              </a:rPr>
              <a:t>.</a:t>
            </a:r>
          </a:p>
        </p:txBody>
      </p:sp>
      <p:sp>
        <p:nvSpPr>
          <p:cNvPr id="4" name="슬라이드 번호 개체 틀 3"/>
          <p:cNvSpPr>
            <a:spLocks noGrp="1"/>
          </p:cNvSpPr>
          <p:nvPr>
            <p:ph type="sldNum" sz="quarter" idx="10"/>
          </p:nvPr>
        </p:nvSpPr>
        <p:spPr/>
        <p:txBody>
          <a:bodyPr/>
          <a:lstStyle/>
          <a:p>
            <a:fld id="{5B9D141A-36B7-4B02-8A13-260D896900DD}" type="slidenum">
              <a:rPr lang="ko-KR" altLang="en-US" smtClean="0"/>
              <a:pPr/>
              <a:t>15</a:t>
            </a:fld>
            <a:endParaRPr lang="ko-KR" altLang="en-US"/>
          </a:p>
        </p:txBody>
      </p:sp>
    </p:spTree>
    <p:extLst>
      <p:ext uri="{BB962C8B-B14F-4D97-AF65-F5344CB8AC3E}">
        <p14:creationId xmlns:p14="http://schemas.microsoft.com/office/powerpoint/2010/main" val="1443534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92411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428108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1"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1"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1905250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강조_BLACK">
    <p:spTree>
      <p:nvGrpSpPr>
        <p:cNvPr id="1" name=""/>
        <p:cNvGrpSpPr/>
        <p:nvPr/>
      </p:nvGrpSpPr>
      <p:grpSpPr>
        <a:xfrm>
          <a:off x="0" y="0"/>
          <a:ext cx="0" cy="0"/>
          <a:chOff x="0" y="0"/>
          <a:chExt cx="0" cy="0"/>
        </a:xfrm>
      </p:grpSpPr>
      <p:sp>
        <p:nvSpPr>
          <p:cNvPr id="3" name="직사각형 2"/>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3500" rtlCol="0" anchor="ctr"/>
          <a:lstStyle/>
          <a:p>
            <a:pPr lvl="0" algn="ctr"/>
            <a:endParaRPr lang="ko-KR" altLang="en-US" sz="1050" dirty="0"/>
          </a:p>
        </p:txBody>
      </p:sp>
    </p:spTree>
    <p:extLst>
      <p:ext uri="{BB962C8B-B14F-4D97-AF65-F5344CB8AC3E}">
        <p14:creationId xmlns:p14="http://schemas.microsoft.com/office/powerpoint/2010/main" val="53374417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본문기본2">
    <p:spTree>
      <p:nvGrpSpPr>
        <p:cNvPr id="1" name=""/>
        <p:cNvGrpSpPr/>
        <p:nvPr/>
      </p:nvGrpSpPr>
      <p:grpSpPr>
        <a:xfrm>
          <a:off x="0" y="0"/>
          <a:ext cx="0" cy="0"/>
          <a:chOff x="0" y="0"/>
          <a:chExt cx="0" cy="0"/>
        </a:xfrm>
      </p:grpSpPr>
      <p:sp>
        <p:nvSpPr>
          <p:cNvPr id="2" name="제목 1"/>
          <p:cNvSpPr>
            <a:spLocks noGrp="1"/>
          </p:cNvSpPr>
          <p:nvPr>
            <p:ph type="title"/>
          </p:nvPr>
        </p:nvSpPr>
        <p:spPr>
          <a:xfrm>
            <a:off x="342900" y="113857"/>
            <a:ext cx="10972800" cy="666750"/>
          </a:xfrm>
          <a:prstGeom prst="rect">
            <a:avLst/>
          </a:prstGeom>
        </p:spPr>
        <p:txBody>
          <a:bodyPr/>
          <a:lstStyle>
            <a:lvl1pPr>
              <a:defRPr sz="2800">
                <a:solidFill>
                  <a:schemeClr val="tx1"/>
                </a:solidFill>
                <a:latin typeface="나눔고딕 ExtraBold" panose="020D0904000000000000" pitchFamily="50" charset="-127"/>
                <a:ea typeface="나눔고딕 ExtraBold" panose="020D0904000000000000" pitchFamily="50" charset="-127"/>
              </a:defRPr>
            </a:lvl1pPr>
          </a:lstStyle>
          <a:p>
            <a:r>
              <a:rPr lang="ko-KR" altLang="en-US" dirty="0"/>
              <a:t>마스터 제목 스타일 편집</a:t>
            </a:r>
          </a:p>
        </p:txBody>
      </p:sp>
      <p:sp>
        <p:nvSpPr>
          <p:cNvPr id="4" name="날짜 개체 틀 3"/>
          <p:cNvSpPr>
            <a:spLocks noGrp="1"/>
          </p:cNvSpPr>
          <p:nvPr>
            <p:ph type="dt" sz="half" idx="10"/>
          </p:nvPr>
        </p:nvSpPr>
        <p:spPr>
          <a:xfrm>
            <a:off x="609600" y="6356351"/>
            <a:ext cx="2844800" cy="365125"/>
          </a:xfrm>
          <a:prstGeom prst="rect">
            <a:avLst/>
          </a:prstGeom>
        </p:spPr>
        <p:txBody>
          <a:bodyPr/>
          <a:lstStyle>
            <a:lvl1pPr>
              <a:defRPr/>
            </a:lvl1pPr>
          </a:lstStyle>
          <a:p>
            <a:pPr>
              <a:defRPr/>
            </a:pPr>
            <a:fld id="{D02451A6-E467-4914-AFE6-C2643DE48F6B}" type="datetimeFigureOut">
              <a:rPr lang="ko-KR" altLang="en-US"/>
              <a:pPr>
                <a:defRPr/>
              </a:pPr>
              <a:t>2020-10-07</a:t>
            </a:fld>
            <a:endParaRPr lang="ko-KR" altLang="en-US"/>
          </a:p>
        </p:txBody>
      </p:sp>
      <p:sp>
        <p:nvSpPr>
          <p:cNvPr id="5" name="슬라이드 번호 개체 틀 5"/>
          <p:cNvSpPr>
            <a:spLocks noGrp="1"/>
          </p:cNvSpPr>
          <p:nvPr>
            <p:ph type="sldNum" sz="quarter" idx="11"/>
          </p:nvPr>
        </p:nvSpPr>
        <p:spPr>
          <a:xfrm>
            <a:off x="8737600" y="6356351"/>
            <a:ext cx="2844800" cy="365125"/>
          </a:xfrm>
          <a:prstGeom prst="rect">
            <a:avLst/>
          </a:prstGeom>
        </p:spPr>
        <p:txBody>
          <a:bodyPr/>
          <a:lstStyle>
            <a:lvl1pPr>
              <a:defRPr/>
            </a:lvl1pPr>
          </a:lstStyle>
          <a:p>
            <a:pPr>
              <a:defRPr/>
            </a:pPr>
            <a:fld id="{2FC7EC5B-56B6-4F1B-8322-1AA190245862}" type="slidenum">
              <a:rPr lang="ko-KR" altLang="en-US"/>
              <a:pPr>
                <a:defRPr/>
              </a:pPr>
              <a:t>‹#›</a:t>
            </a:fld>
            <a:endParaRPr lang="ko-KR" altLang="en-US"/>
          </a:p>
        </p:txBody>
      </p:sp>
      <p:sp>
        <p:nvSpPr>
          <p:cNvPr id="6" name="직사각형 5"/>
          <p:cNvSpPr/>
          <p:nvPr userDrawn="1"/>
        </p:nvSpPr>
        <p:spPr>
          <a:xfrm>
            <a:off x="112627" y="0"/>
            <a:ext cx="74216" cy="612000"/>
          </a:xfrm>
          <a:prstGeom prst="rect">
            <a:avLst/>
          </a:prstGeom>
          <a:solidFill>
            <a:srgbClr val="3C9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4074807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571128" y="274639"/>
            <a:ext cx="11011273" cy="626020"/>
          </a:xfrm>
        </p:spPr>
        <p:txBody>
          <a:bodyPr>
            <a:normAutofit/>
          </a:bodyPr>
          <a:lstStyle>
            <a:lvl1pPr algn="l">
              <a:defRPr sz="3200">
                <a:latin typeface="나눔스퀘어 ExtraBold" panose="020B0600000101010101" pitchFamily="50" charset="-127"/>
                <a:ea typeface="나눔스퀘어 ExtraBold" panose="020B0600000101010101" pitchFamily="50" charset="-127"/>
              </a:defRPr>
            </a:lvl1pPr>
          </a:lstStyle>
          <a:p>
            <a:r>
              <a:rPr lang="ko-KR" altLang="en-US" dirty="0"/>
              <a:t>마스터 제목 스타일 편집</a:t>
            </a:r>
          </a:p>
        </p:txBody>
      </p:sp>
      <p:cxnSp>
        <p:nvCxnSpPr>
          <p:cNvPr id="7" name="직선 연결선 6"/>
          <p:cNvCxnSpPr/>
          <p:nvPr userDrawn="1"/>
        </p:nvCxnSpPr>
        <p:spPr>
          <a:xfrm>
            <a:off x="571127" y="900659"/>
            <a:ext cx="11049748" cy="0"/>
          </a:xfrm>
          <a:prstGeom prst="line">
            <a:avLst/>
          </a:prstGeom>
          <a:ln>
            <a:solidFill>
              <a:schemeClr val="tx1"/>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0" name="Rectangle 3"/>
          <p:cNvSpPr>
            <a:spLocks noChangeArrowheads="1"/>
          </p:cNvSpPr>
          <p:nvPr userDrawn="1"/>
        </p:nvSpPr>
        <p:spPr bwMode="auto">
          <a:xfrm>
            <a:off x="11840511" y="6620602"/>
            <a:ext cx="141064"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scene3d>
              <a:camera prst="orthographicFront"/>
              <a:lightRig rig="threePt" dir="t"/>
            </a:scene3d>
            <a:sp3d/>
          </a:bodyPr>
          <a:lstStyle/>
          <a:p>
            <a:pPr algn="r"/>
            <a:fld id="{88B3AE5A-10BA-4173-8E7E-D8F2BB88D393}" type="slidenum">
              <a:rPr kumimoji="1" lang="en-US" altLang="ko-KR" sz="900" smtClean="0">
                <a:ln>
                  <a:solidFill>
                    <a:prstClr val="black">
                      <a:alpha val="0"/>
                    </a:prstClr>
                  </a:solidFill>
                </a:ln>
                <a:solidFill>
                  <a:schemeClr val="tx1">
                    <a:lumMod val="65000"/>
                    <a:lumOff val="35000"/>
                  </a:schemeClr>
                </a:solidFill>
                <a:latin typeface="Arial" panose="020B0604020202020204" pitchFamily="34" charset="0"/>
                <a:cs typeface="Arial" panose="020B0604020202020204" pitchFamily="34" charset="0"/>
              </a:rPr>
              <a:pPr algn="r"/>
              <a:t>‹#›</a:t>
            </a:fld>
            <a:endParaRPr kumimoji="1" lang="ko-KR" altLang="ko-KR" sz="900" dirty="0">
              <a:ln>
                <a:solidFill>
                  <a:prstClr val="black">
                    <a:alpha val="0"/>
                  </a:prstClr>
                </a:solidFill>
              </a:ln>
              <a:solidFill>
                <a:schemeClr val="tx1">
                  <a:lumMod val="65000"/>
                  <a:lumOff val="35000"/>
                </a:schemeClr>
              </a:solidFill>
              <a:latin typeface="Arial" panose="020B0604020202020204" pitchFamily="34" charset="0"/>
              <a:cs typeface="Arial" panose="020B0604020202020204" pitchFamily="34" charset="0"/>
            </a:endParaRPr>
          </a:p>
        </p:txBody>
      </p:sp>
      <p:sp>
        <p:nvSpPr>
          <p:cNvPr id="11" name="자유형 10"/>
          <p:cNvSpPr/>
          <p:nvPr userDrawn="1"/>
        </p:nvSpPr>
        <p:spPr>
          <a:xfrm>
            <a:off x="11716984" y="6610350"/>
            <a:ext cx="0" cy="144000"/>
          </a:xfrm>
          <a:custGeom>
            <a:avLst/>
            <a:gdLst>
              <a:gd name="connsiteX0" fmla="*/ 0 w 0"/>
              <a:gd name="connsiteY0" fmla="*/ 0 h 171450"/>
              <a:gd name="connsiteX1" fmla="*/ 0 w 0"/>
              <a:gd name="connsiteY1" fmla="*/ 171450 h 171450"/>
            </a:gdLst>
            <a:ahLst/>
            <a:cxnLst>
              <a:cxn ang="0">
                <a:pos x="connsiteX0" y="connsiteY0"/>
              </a:cxn>
              <a:cxn ang="0">
                <a:pos x="connsiteX1" y="connsiteY1"/>
              </a:cxn>
            </a:cxnLst>
            <a:rect l="l" t="t" r="r" b="b"/>
            <a:pathLst>
              <a:path h="171450">
                <a:moveTo>
                  <a:pt x="0" y="0"/>
                </a:moveTo>
                <a:lnTo>
                  <a:pt x="0" y="171450"/>
                </a:lnTo>
              </a:path>
            </a:pathLst>
          </a:cu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1570822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본문기본1">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45DBF282-080B-4593-96A7-B624BA70C2DD}"/>
              </a:ext>
            </a:extLst>
          </p:cNvPr>
          <p:cNvCxnSpPr/>
          <p:nvPr userDrawn="1"/>
        </p:nvCxnSpPr>
        <p:spPr>
          <a:xfrm>
            <a:off x="0" y="876300"/>
            <a:ext cx="998431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a:xfrm>
            <a:off x="252105" y="307236"/>
            <a:ext cx="10972800" cy="666750"/>
          </a:xfrm>
          <a:prstGeom prst="rect">
            <a:avLst/>
          </a:prstGeom>
        </p:spPr>
        <p:txBody>
          <a:bodyPr anchor="ctr"/>
          <a:lstStyle>
            <a:lvl1pPr>
              <a:defRPr sz="2400">
                <a:solidFill>
                  <a:schemeClr val="tx1">
                    <a:lumMod val="75000"/>
                    <a:lumOff val="25000"/>
                  </a:schemeClr>
                </a:solidFill>
                <a:latin typeface="나눔고딕 ExtraBold" panose="020D0904000000000000" pitchFamily="50" charset="-127"/>
                <a:ea typeface="나눔고딕 ExtraBold" panose="020D0904000000000000" pitchFamily="50" charset="-127"/>
              </a:defRPr>
            </a:lvl1pPr>
          </a:lstStyle>
          <a:p>
            <a:r>
              <a:rPr lang="ko-KR" altLang="en-US" dirty="0"/>
              <a:t>마스터 제목 스타일 편집</a:t>
            </a:r>
          </a:p>
        </p:txBody>
      </p:sp>
      <p:sp>
        <p:nvSpPr>
          <p:cNvPr id="6" name="날짜 개체 틀 3">
            <a:extLst>
              <a:ext uri="{FF2B5EF4-FFF2-40B4-BE49-F238E27FC236}">
                <a16:creationId xmlns:a16="http://schemas.microsoft.com/office/drawing/2014/main" id="{ECB37486-3EE9-49E1-AEA7-3C7AFA0C0F53}"/>
              </a:ext>
            </a:extLst>
          </p:cNvPr>
          <p:cNvSpPr>
            <a:spLocks noGrp="1"/>
          </p:cNvSpPr>
          <p:nvPr>
            <p:ph type="dt" sz="half" idx="14"/>
          </p:nvPr>
        </p:nvSpPr>
        <p:spPr>
          <a:xfrm>
            <a:off x="609600" y="6356351"/>
            <a:ext cx="2844800" cy="365125"/>
          </a:xfrm>
          <a:prstGeom prst="rect">
            <a:avLst/>
          </a:prstGeom>
        </p:spPr>
        <p:txBody>
          <a:bodyPr/>
          <a:lstStyle>
            <a:lvl1pPr>
              <a:defRPr/>
            </a:lvl1pPr>
          </a:lstStyle>
          <a:p>
            <a:pPr>
              <a:defRPr/>
            </a:pPr>
            <a:fld id="{11DC251E-63B1-4530-B78B-3D945BF6FE8B}" type="datetimeFigureOut">
              <a:rPr lang="ko-KR" altLang="en-US">
                <a:solidFill>
                  <a:prstClr val="black"/>
                </a:solidFill>
              </a:rPr>
              <a:pPr>
                <a:defRPr/>
              </a:pPr>
              <a:t>2020-10-07</a:t>
            </a:fld>
            <a:endParaRPr lang="ko-KR" altLang="en-US" dirty="0">
              <a:solidFill>
                <a:prstClr val="black"/>
              </a:solidFill>
            </a:endParaRPr>
          </a:p>
        </p:txBody>
      </p:sp>
      <p:sp>
        <p:nvSpPr>
          <p:cNvPr id="7" name="바닥글 개체 틀 4">
            <a:extLst>
              <a:ext uri="{FF2B5EF4-FFF2-40B4-BE49-F238E27FC236}">
                <a16:creationId xmlns:a16="http://schemas.microsoft.com/office/drawing/2014/main" id="{3C2DE915-F15F-4242-859B-AB257E0F9F02}"/>
              </a:ext>
            </a:extLst>
          </p:cNvPr>
          <p:cNvSpPr>
            <a:spLocks noGrp="1"/>
          </p:cNvSpPr>
          <p:nvPr>
            <p:ph type="ftr" sz="quarter" idx="15"/>
          </p:nvPr>
        </p:nvSpPr>
        <p:spPr>
          <a:xfrm>
            <a:off x="4165600" y="6356351"/>
            <a:ext cx="3860800" cy="365125"/>
          </a:xfrm>
          <a:prstGeom prst="rect">
            <a:avLst/>
          </a:prstGeom>
        </p:spPr>
        <p:txBody>
          <a:bodyPr/>
          <a:lstStyle>
            <a:lvl1pPr>
              <a:defRPr/>
            </a:lvl1pPr>
          </a:lstStyle>
          <a:p>
            <a:pPr>
              <a:defRPr/>
            </a:pPr>
            <a:endParaRPr lang="ko-KR" altLang="en-US" dirty="0">
              <a:solidFill>
                <a:prstClr val="black"/>
              </a:solidFill>
            </a:endParaRPr>
          </a:p>
        </p:txBody>
      </p:sp>
      <p:sp>
        <p:nvSpPr>
          <p:cNvPr id="8" name="슬라이드 번호 개체 틀 5">
            <a:extLst>
              <a:ext uri="{FF2B5EF4-FFF2-40B4-BE49-F238E27FC236}">
                <a16:creationId xmlns:a16="http://schemas.microsoft.com/office/drawing/2014/main" id="{B0D25512-4B4D-46DE-9263-2DE474EB7497}"/>
              </a:ext>
            </a:extLst>
          </p:cNvPr>
          <p:cNvSpPr>
            <a:spLocks noGrp="1"/>
          </p:cNvSpPr>
          <p:nvPr>
            <p:ph type="sldNum" sz="quarter" idx="16"/>
          </p:nvPr>
        </p:nvSpPr>
        <p:spPr>
          <a:xfrm>
            <a:off x="8737600" y="6356351"/>
            <a:ext cx="2844800" cy="365125"/>
          </a:xfrm>
          <a:prstGeom prst="rect">
            <a:avLst/>
          </a:prstGeom>
        </p:spPr>
        <p:txBody>
          <a:bodyPr/>
          <a:lstStyle>
            <a:lvl1pPr>
              <a:defRPr/>
            </a:lvl1pPr>
          </a:lstStyle>
          <a:p>
            <a:pPr>
              <a:defRPr/>
            </a:pPr>
            <a:fld id="{7E2FDDE9-0CFB-4BD5-B226-4C03BF71AA7C}" type="slidenum">
              <a:rPr lang="ko-KR" altLang="en-US">
                <a:solidFill>
                  <a:prstClr val="black"/>
                </a:solidFill>
              </a:rPr>
              <a:pPr>
                <a:defRPr/>
              </a:pPr>
              <a:t>‹#›</a:t>
            </a:fld>
            <a:endParaRPr lang="ko-KR" altLang="en-US" dirty="0">
              <a:solidFill>
                <a:prstClr val="black"/>
              </a:solidFill>
            </a:endParaRPr>
          </a:p>
        </p:txBody>
      </p:sp>
      <p:sp>
        <p:nvSpPr>
          <p:cNvPr id="9" name="슬라이드 번호 개체 틀 3">
            <a:extLst>
              <a:ext uri="{FF2B5EF4-FFF2-40B4-BE49-F238E27FC236}">
                <a16:creationId xmlns:a16="http://schemas.microsoft.com/office/drawing/2014/main" id="{E9138123-F69F-4182-9EDD-D7597B4A4E2B}"/>
              </a:ext>
            </a:extLst>
          </p:cNvPr>
          <p:cNvSpPr txBox="1">
            <a:spLocks/>
          </p:cNvSpPr>
          <p:nvPr userDrawn="1"/>
        </p:nvSpPr>
        <p:spPr>
          <a:xfrm>
            <a:off x="9495528" y="6576247"/>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FE8D7A2-5F12-4ECE-A6E7-F2044027D3EA}" type="slidenum">
              <a:rPr lang="ko-KR" altLang="en-US" sz="1200" smtClean="0">
                <a:solidFill>
                  <a:prstClr val="black"/>
                </a:solidFill>
                <a:latin typeface="Calibri"/>
                <a:ea typeface="맑은 고딕" panose="020B0503020000020004" pitchFamily="50" charset="-127"/>
              </a:rPr>
              <a:pPr/>
              <a:t>‹#›</a:t>
            </a:fld>
            <a:endParaRPr lang="ko-KR" altLang="en-US" sz="1200" dirty="0">
              <a:solidFill>
                <a:prstClr val="black"/>
              </a:solidFill>
              <a:latin typeface="Calibri"/>
              <a:ea typeface="맑은 고딕" panose="020B0503020000020004" pitchFamily="50" charset="-127"/>
            </a:endParaRPr>
          </a:p>
        </p:txBody>
      </p:sp>
    </p:spTree>
    <p:extLst>
      <p:ext uri="{BB962C8B-B14F-4D97-AF65-F5344CB8AC3E}">
        <p14:creationId xmlns:p14="http://schemas.microsoft.com/office/powerpoint/2010/main" val="253740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2546914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1" y="1709740"/>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4196354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1452318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7"/>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9"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1"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225733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6459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3598126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2943961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2908056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446589-0598-4144-9205-E0D9484C3B53}" type="datetimeFigureOut">
              <a:rPr lang="ko-KR" altLang="en-US" smtClean="0"/>
              <a:t>2020-10-07</a:t>
            </a:fld>
            <a:endParaRPr lang="ko-KR" altLang="en-US"/>
          </a:p>
        </p:txBody>
      </p:sp>
      <p:sp>
        <p:nvSpPr>
          <p:cNvPr id="5" name="바닥글 개체 틀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1F4EA-9E10-4108-91D7-D2005AABF320}" type="slidenum">
              <a:rPr lang="ko-KR" altLang="en-US" smtClean="0"/>
              <a:t>‹#›</a:t>
            </a:fld>
            <a:endParaRPr lang="ko-KR" altLang="en-US"/>
          </a:p>
        </p:txBody>
      </p:sp>
      <p:sp>
        <p:nvSpPr>
          <p:cNvPr id="7" name="직사각형 6"/>
          <p:cNvSpPr/>
          <p:nvPr userDrawn="1"/>
        </p:nvSpPr>
        <p:spPr>
          <a:xfrm>
            <a:off x="0" y="0"/>
            <a:ext cx="12192000" cy="171450"/>
          </a:xfrm>
          <a:prstGeom prst="rect">
            <a:avLst/>
          </a:prstGeom>
          <a:solidFill>
            <a:srgbClr val="21B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323148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5" r:id="rId13"/>
    <p:sldLayoutId id="2147483666" r:id="rId14"/>
    <p:sldLayoutId id="2147483667" r:id="rId15"/>
  </p:sldLayoutIdLst>
  <p:txStyles>
    <p:titleStyle>
      <a:lvl1pPr algn="l" defTabSz="914377"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3" y="0"/>
            <a:ext cx="1943100" cy="6858000"/>
          </a:xfrm>
          <a:prstGeom prst="rect">
            <a:avLst/>
          </a:prstGeom>
          <a:solidFill>
            <a:srgbClr val="21B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p:cNvSpPr txBox="1"/>
          <p:nvPr/>
        </p:nvSpPr>
        <p:spPr>
          <a:xfrm>
            <a:off x="148214" y="2616203"/>
            <a:ext cx="1647927" cy="2039597"/>
          </a:xfrm>
          <a:prstGeom prst="rect">
            <a:avLst/>
          </a:prstGeom>
          <a:noFill/>
        </p:spPr>
        <p:txBody>
          <a:bodyPr wrap="square" rtlCol="0">
            <a:spAutoFit/>
          </a:bodyPr>
          <a:lstStyle/>
          <a:p>
            <a:pPr algn="ctr"/>
            <a:r>
              <a:rPr lang="ko-KR" altLang="en-US" sz="2400" b="1" dirty="0">
                <a:solidFill>
                  <a:schemeClr val="bg1"/>
                </a:solidFill>
                <a:latin typeface="나눔스퀘어OTF ExtraBold" panose="020B0600000101010101" pitchFamily="34" charset="-127"/>
                <a:ea typeface="나눔스퀘어OTF ExtraBold" panose="020B0600000101010101" pitchFamily="34" charset="-127"/>
              </a:rPr>
              <a:t>자기소개서</a:t>
            </a:r>
            <a:endParaRPr lang="en-US" altLang="ko-KR" sz="2400" b="1" dirty="0">
              <a:solidFill>
                <a:schemeClr val="bg1"/>
              </a:solidFill>
              <a:latin typeface="나눔스퀘어OTF ExtraBold" panose="020B0600000101010101" pitchFamily="34" charset="-127"/>
              <a:ea typeface="나눔스퀘어OTF ExtraBold" panose="020B0600000101010101" pitchFamily="34" charset="-127"/>
            </a:endParaRPr>
          </a:p>
          <a:p>
            <a:pPr algn="ctr"/>
            <a:r>
              <a:rPr lang="ko-KR" altLang="en-US" sz="2800" b="1" dirty="0">
                <a:solidFill>
                  <a:schemeClr val="bg1"/>
                </a:solidFill>
                <a:latin typeface="나눔스퀘어OTF ExtraBold" panose="020B0600000101010101" pitchFamily="34" charset="-127"/>
                <a:ea typeface="나눔스퀘어OTF ExtraBold" panose="020B0600000101010101" pitchFamily="34" charset="-127"/>
              </a:rPr>
              <a:t>피드백 </a:t>
            </a:r>
            <a:endParaRPr lang="en-US" altLang="ko-KR" sz="2800" b="1" dirty="0">
              <a:solidFill>
                <a:schemeClr val="bg1"/>
              </a:solidFill>
              <a:latin typeface="나눔스퀘어OTF ExtraBold" panose="020B0600000101010101" pitchFamily="34" charset="-127"/>
              <a:ea typeface="나눔스퀘어OTF ExtraBold" panose="020B0600000101010101" pitchFamily="34" charset="-127"/>
            </a:endParaRPr>
          </a:p>
          <a:p>
            <a:pPr algn="ctr">
              <a:lnSpc>
                <a:spcPct val="150000"/>
              </a:lnSpc>
            </a:pPr>
            <a:r>
              <a:rPr lang="en-US" altLang="ko-KR" sz="2800" b="1" dirty="0">
                <a:solidFill>
                  <a:schemeClr val="bg1"/>
                </a:solidFill>
                <a:latin typeface="나눔스퀘어OTF ExtraBold" panose="020B0600000101010101" pitchFamily="34" charset="-127"/>
                <a:ea typeface="나눔스퀘어OTF ExtraBold" panose="020B0600000101010101" pitchFamily="34" charset="-127"/>
              </a:rPr>
              <a:t>&amp;</a:t>
            </a:r>
          </a:p>
          <a:p>
            <a:pPr algn="ctr">
              <a:lnSpc>
                <a:spcPct val="150000"/>
              </a:lnSpc>
            </a:pPr>
            <a:r>
              <a:rPr lang="ko-KR" altLang="en-US" sz="2400" b="1" dirty="0">
                <a:solidFill>
                  <a:schemeClr val="bg1"/>
                </a:solidFill>
                <a:latin typeface="나눔스퀘어OTF ExtraBold" panose="020B0600000101010101" pitchFamily="34" charset="-127"/>
                <a:ea typeface="나눔스퀘어OTF ExtraBold" panose="020B0600000101010101" pitchFamily="34" charset="-127"/>
              </a:rPr>
              <a:t>모의면접 </a:t>
            </a:r>
            <a:endParaRPr lang="en-US" altLang="ko-KR" sz="2400" b="1" dirty="0">
              <a:solidFill>
                <a:schemeClr val="bg1"/>
              </a:solidFill>
              <a:latin typeface="나눔스퀘어OTF ExtraBold" panose="020B0600000101010101" pitchFamily="34" charset="-127"/>
              <a:ea typeface="나눔스퀘어OTF ExtraBold" panose="020B0600000101010101" pitchFamily="34" charset="-127"/>
            </a:endParaRPr>
          </a:p>
        </p:txBody>
      </p:sp>
      <p:pic>
        <p:nvPicPr>
          <p:cNvPr id="6" name="그림 5"/>
          <p:cNvPicPr>
            <a:picLocks noChangeAspect="1"/>
          </p:cNvPicPr>
          <p:nvPr/>
        </p:nvPicPr>
        <p:blipFill>
          <a:blip r:embed="rId2"/>
          <a:stretch>
            <a:fillRect/>
          </a:stretch>
        </p:blipFill>
        <p:spPr>
          <a:xfrm>
            <a:off x="1917703" y="3"/>
            <a:ext cx="10274300" cy="6868268"/>
          </a:xfrm>
          <a:prstGeom prst="rect">
            <a:avLst/>
          </a:prstGeom>
        </p:spPr>
      </p:pic>
      <p:sp>
        <p:nvSpPr>
          <p:cNvPr id="9" name="직사각형 8"/>
          <p:cNvSpPr/>
          <p:nvPr/>
        </p:nvSpPr>
        <p:spPr>
          <a:xfrm>
            <a:off x="247305" y="183636"/>
            <a:ext cx="3070661" cy="307777"/>
          </a:xfrm>
          <a:prstGeom prst="rect">
            <a:avLst/>
          </a:prstGeom>
          <a:solidFill>
            <a:srgbClr val="000000">
              <a:alpha val="41176"/>
            </a:srgbClr>
          </a:solidFill>
        </p:spPr>
        <p:txBody>
          <a:bodyPr wrap="square">
            <a:spAutoFit/>
          </a:bodyPr>
          <a:lstStyle/>
          <a:p>
            <a:r>
              <a:rPr lang="en-US" altLang="ko-KR" sz="1400" b="1" dirty="0">
                <a:solidFill>
                  <a:schemeClr val="bg1"/>
                </a:solidFill>
              </a:rPr>
              <a:t>4</a:t>
            </a:r>
            <a:r>
              <a:rPr lang="ko-KR" altLang="en-US" sz="1400" b="1" dirty="0">
                <a:solidFill>
                  <a:schemeClr val="bg1"/>
                </a:solidFill>
              </a:rPr>
              <a:t>차산업혁명 선도인력 양성과정 </a:t>
            </a:r>
            <a:r>
              <a:rPr lang="en-US" altLang="ko-KR" sz="1400" b="1" dirty="0">
                <a:solidFill>
                  <a:schemeClr val="bg1"/>
                </a:solidFill>
              </a:rPr>
              <a:t>7</a:t>
            </a:r>
            <a:r>
              <a:rPr lang="ko-KR" altLang="en-US" sz="1400" b="1" dirty="0">
                <a:solidFill>
                  <a:schemeClr val="bg1"/>
                </a:solidFill>
              </a:rPr>
              <a:t>기</a:t>
            </a:r>
          </a:p>
        </p:txBody>
      </p:sp>
      <p:sp>
        <p:nvSpPr>
          <p:cNvPr id="10" name="직사각형 9"/>
          <p:cNvSpPr/>
          <p:nvPr/>
        </p:nvSpPr>
        <p:spPr>
          <a:xfrm>
            <a:off x="119335" y="2564903"/>
            <a:ext cx="1692047" cy="2252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195539" y="126507"/>
            <a:ext cx="3192095" cy="41959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a:off x="4" y="1860038"/>
            <a:ext cx="1282723" cy="338554"/>
          </a:xfrm>
          <a:prstGeom prst="rect">
            <a:avLst/>
          </a:prstGeom>
        </p:spPr>
        <p:txBody>
          <a:bodyPr wrap="none">
            <a:spAutoFit/>
          </a:bodyPr>
          <a:lstStyle/>
          <a:p>
            <a:r>
              <a:rPr lang="ko-KR" altLang="en-US" sz="1600" b="1" dirty="0">
                <a:solidFill>
                  <a:schemeClr val="bg1"/>
                </a:solidFill>
              </a:rPr>
              <a:t>셀프 브랜딩</a:t>
            </a:r>
          </a:p>
        </p:txBody>
      </p:sp>
      <p:sp>
        <p:nvSpPr>
          <p:cNvPr id="13" name="직사각형 12"/>
          <p:cNvSpPr/>
          <p:nvPr/>
        </p:nvSpPr>
        <p:spPr>
          <a:xfrm>
            <a:off x="571504" y="2152138"/>
            <a:ext cx="1282723" cy="338554"/>
          </a:xfrm>
          <a:prstGeom prst="rect">
            <a:avLst/>
          </a:prstGeom>
        </p:spPr>
        <p:txBody>
          <a:bodyPr wrap="none">
            <a:spAutoFit/>
          </a:bodyPr>
          <a:lstStyle/>
          <a:p>
            <a:r>
              <a:rPr lang="ko-KR" altLang="en-US" sz="1600" b="1" dirty="0">
                <a:solidFill>
                  <a:schemeClr val="bg1"/>
                </a:solidFill>
              </a:rPr>
              <a:t>가치 더하기</a:t>
            </a:r>
          </a:p>
        </p:txBody>
      </p:sp>
      <p:sp>
        <p:nvSpPr>
          <p:cNvPr id="14" name="직사각형 13"/>
          <p:cNvSpPr/>
          <p:nvPr/>
        </p:nvSpPr>
        <p:spPr>
          <a:xfrm>
            <a:off x="190500" y="6330436"/>
            <a:ext cx="1503938" cy="307777"/>
          </a:xfrm>
          <a:prstGeom prst="rect">
            <a:avLst/>
          </a:prstGeom>
        </p:spPr>
        <p:txBody>
          <a:bodyPr wrap="none">
            <a:spAutoFit/>
          </a:bodyPr>
          <a:lstStyle/>
          <a:p>
            <a:r>
              <a:rPr lang="ko-KR" altLang="en-US" sz="1400" b="1" dirty="0">
                <a:solidFill>
                  <a:schemeClr val="bg1"/>
                </a:solidFill>
              </a:rPr>
              <a:t>최영복 컨설턴트</a:t>
            </a:r>
          </a:p>
        </p:txBody>
      </p:sp>
    </p:spTree>
    <p:extLst>
      <p:ext uri="{BB962C8B-B14F-4D97-AF65-F5344CB8AC3E}">
        <p14:creationId xmlns:p14="http://schemas.microsoft.com/office/powerpoint/2010/main" val="1740944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7A4426-1BA6-4E56-9CC2-D3D5D5114AC5}"/>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a:t>경험데이터 정리 워크시트</a:t>
            </a:r>
            <a:r>
              <a:rPr lang="en-US" altLang="ko-KR" dirty="0"/>
              <a:t>2</a:t>
            </a:r>
            <a:endParaRPr lang="ko-KR" altLang="en-US" dirty="0"/>
          </a:p>
        </p:txBody>
      </p:sp>
      <p:graphicFrame>
        <p:nvGraphicFramePr>
          <p:cNvPr id="3" name="표 2">
            <a:extLst>
              <a:ext uri="{FF2B5EF4-FFF2-40B4-BE49-F238E27FC236}">
                <a16:creationId xmlns:a16="http://schemas.microsoft.com/office/drawing/2014/main" id="{8BAD4F7C-E00F-4A77-9CF8-7A84C1A8BA11}"/>
              </a:ext>
            </a:extLst>
          </p:cNvPr>
          <p:cNvGraphicFramePr>
            <a:graphicFrameLocks noGrp="1"/>
          </p:cNvGraphicFramePr>
          <p:nvPr>
            <p:extLst>
              <p:ext uri="{D42A27DB-BD31-4B8C-83A1-F6EECF244321}">
                <p14:modId xmlns:p14="http://schemas.microsoft.com/office/powerpoint/2010/main" val="2066884651"/>
              </p:ext>
            </p:extLst>
          </p:nvPr>
        </p:nvGraphicFramePr>
        <p:xfrm>
          <a:off x="573088" y="1233490"/>
          <a:ext cx="11045825" cy="5366821"/>
        </p:xfrm>
        <a:graphic>
          <a:graphicData uri="http://schemas.openxmlformats.org/drawingml/2006/table">
            <a:tbl>
              <a:tblPr>
                <a:tableStyleId>{5940675A-B579-460E-94D1-54222C63F5DA}</a:tableStyleId>
              </a:tblPr>
              <a:tblGrid>
                <a:gridCol w="3038017">
                  <a:extLst>
                    <a:ext uri="{9D8B030D-6E8A-4147-A177-3AD203B41FA5}">
                      <a16:colId xmlns:a16="http://schemas.microsoft.com/office/drawing/2014/main" val="47484325"/>
                    </a:ext>
                  </a:extLst>
                </a:gridCol>
                <a:gridCol w="8007808">
                  <a:extLst>
                    <a:ext uri="{9D8B030D-6E8A-4147-A177-3AD203B41FA5}">
                      <a16:colId xmlns:a16="http://schemas.microsoft.com/office/drawing/2014/main" val="1227426944"/>
                    </a:ext>
                  </a:extLst>
                </a:gridCol>
              </a:tblGrid>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경험 활동 명칭</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000" kern="0" spc="0" dirty="0" err="1">
                          <a:solidFill>
                            <a:srgbClr val="000000"/>
                          </a:solidFill>
                          <a:effectLst/>
                          <a:latin typeface="맑은 고딕" panose="020B0503020000020004" pitchFamily="50" charset="-127"/>
                          <a:ea typeface="맑은 고딕" panose="020B0503020000020004" pitchFamily="50" charset="-127"/>
                        </a:rPr>
                        <a:t>프리마켓</a:t>
                      </a:r>
                      <a:r>
                        <a:rPr lang="ko-KR" altLang="en-US" sz="1000" kern="0" spc="0" dirty="0">
                          <a:solidFill>
                            <a:srgbClr val="000000"/>
                          </a:solidFill>
                          <a:effectLst/>
                          <a:latin typeface="맑은 고딕" panose="020B0503020000020004" pitchFamily="50" charset="-127"/>
                          <a:ea typeface="맑은 고딕" panose="020B0503020000020004" pitchFamily="50" charset="-127"/>
                        </a:rPr>
                        <a:t> 개최 </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창업 및 국가 지원사업 진행</a:t>
                      </a:r>
                    </a:p>
                  </a:txBody>
                  <a:tcPr marL="89420" marR="89420" marT="44710" marB="44710" anchor="ctr"/>
                </a:tc>
                <a:extLst>
                  <a:ext uri="{0D108BD9-81ED-4DB2-BD59-A6C34878D82A}">
                    <a16:rowId xmlns:a16="http://schemas.microsoft.com/office/drawing/2014/main" val="4088108713"/>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수행한 업무는</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판로 확보를 위한 </a:t>
                      </a:r>
                      <a:r>
                        <a:rPr lang="ko-KR" altLang="en-US" sz="1100" kern="0" spc="0" dirty="0" err="1">
                          <a:solidFill>
                            <a:srgbClr val="000000"/>
                          </a:solidFill>
                          <a:effectLst/>
                          <a:latin typeface="맑은 고딕" panose="020B0503020000020004" pitchFamily="50" charset="-127"/>
                          <a:ea typeface="맑은 고딕" panose="020B0503020000020004" pitchFamily="50" charset="-127"/>
                        </a:rPr>
                        <a:t>프리마켓</a:t>
                      </a:r>
                      <a:r>
                        <a:rPr lang="ko-KR" altLang="en-US" sz="1100" kern="0" spc="0" dirty="0">
                          <a:solidFill>
                            <a:srgbClr val="000000"/>
                          </a:solidFill>
                          <a:effectLst/>
                          <a:latin typeface="맑은 고딕" panose="020B0503020000020004" pitchFamily="50" charset="-127"/>
                          <a:ea typeface="맑은 고딕" panose="020B0503020000020004" pitchFamily="50" charset="-127"/>
                        </a:rPr>
                        <a:t> 기획</a:t>
                      </a:r>
                      <a:r>
                        <a:rPr lang="en-US" altLang="ko-KR" sz="1100" kern="0" spc="0" dirty="0">
                          <a:solidFill>
                            <a:srgbClr val="000000"/>
                          </a:solidFill>
                          <a:effectLst/>
                          <a:latin typeface="맑은 고딕" panose="020B0503020000020004" pitchFamily="50" charset="-127"/>
                          <a:ea typeface="맑은 고딕" panose="020B0503020000020004" pitchFamily="50" charset="-127"/>
                        </a:rPr>
                        <a:t>,</a:t>
                      </a:r>
                      <a:r>
                        <a:rPr lang="ko-KR" altLang="en-US" sz="1100" kern="0" spc="0" dirty="0">
                          <a:solidFill>
                            <a:srgbClr val="000000"/>
                          </a:solidFill>
                          <a:effectLst/>
                          <a:latin typeface="맑은 고딕" panose="020B0503020000020004" pitchFamily="50" charset="-127"/>
                          <a:ea typeface="맑은 고딕" panose="020B0503020000020004" pitchFamily="50" charset="-127"/>
                        </a:rPr>
                        <a:t>개최 </a:t>
                      </a:r>
                      <a:r>
                        <a:rPr lang="en-US" altLang="ko-KR" sz="1100" kern="0" spc="0" dirty="0">
                          <a:solidFill>
                            <a:srgbClr val="000000"/>
                          </a:solidFill>
                          <a:effectLst/>
                          <a:latin typeface="맑은 고딕" panose="020B0503020000020004" pitchFamily="50" charset="-127"/>
                          <a:ea typeface="맑은 고딕" panose="020B0503020000020004" pitchFamily="50" charset="-127"/>
                        </a:rPr>
                        <a:t>/ </a:t>
                      </a:r>
                      <a:r>
                        <a:rPr lang="ko-KR" altLang="en-US" sz="1100" kern="0" spc="0" dirty="0">
                          <a:solidFill>
                            <a:srgbClr val="000000"/>
                          </a:solidFill>
                          <a:effectLst/>
                          <a:latin typeface="맑은 고딕" panose="020B0503020000020004" pitchFamily="50" charset="-127"/>
                          <a:ea typeface="맑은 고딕" panose="020B0503020000020004" pitchFamily="50" charset="-127"/>
                        </a:rPr>
                        <a:t>청년 </a:t>
                      </a:r>
                      <a:r>
                        <a:rPr lang="en-US" altLang="ko-KR" sz="1100" kern="0" spc="0" dirty="0">
                          <a:solidFill>
                            <a:srgbClr val="000000"/>
                          </a:solidFill>
                          <a:effectLst/>
                          <a:latin typeface="맑은 고딕" panose="020B0503020000020004" pitchFamily="50" charset="-127"/>
                          <a:ea typeface="맑은 고딕" panose="020B0503020000020004" pitchFamily="50" charset="-127"/>
                        </a:rPr>
                        <a:t>CEO </a:t>
                      </a:r>
                      <a:r>
                        <a:rPr lang="ko-KR" altLang="en-US" sz="1100" kern="0" spc="0" dirty="0">
                          <a:solidFill>
                            <a:srgbClr val="000000"/>
                          </a:solidFill>
                          <a:effectLst/>
                          <a:latin typeface="맑은 고딕" panose="020B0503020000020004" pitchFamily="50" charset="-127"/>
                          <a:ea typeface="맑은 고딕" panose="020B0503020000020004" pitchFamily="50" charset="-127"/>
                        </a:rPr>
                        <a:t>등 창업을 위한 국가지원사업 선정 및 진행 </a:t>
                      </a:r>
                      <a:r>
                        <a:rPr lang="en-US" altLang="ko-KR" sz="1100" kern="0" spc="0" dirty="0">
                          <a:solidFill>
                            <a:srgbClr val="000000"/>
                          </a:solidFill>
                          <a:effectLst/>
                          <a:latin typeface="맑은 고딕" panose="020B0503020000020004" pitchFamily="50" charset="-127"/>
                          <a:ea typeface="맑은 고딕" panose="020B0503020000020004" pitchFamily="50" charset="-127"/>
                        </a:rPr>
                        <a:t>/ </a:t>
                      </a:r>
                      <a:r>
                        <a:rPr lang="ko-KR" altLang="en-US" sz="1100" kern="0" spc="0" dirty="0">
                          <a:solidFill>
                            <a:srgbClr val="000000"/>
                          </a:solidFill>
                          <a:effectLst/>
                          <a:latin typeface="맑은 고딕" panose="020B0503020000020004" pitchFamily="50" charset="-127"/>
                          <a:ea typeface="맑은 고딕" panose="020B0503020000020004" pitchFamily="50" charset="-127"/>
                        </a:rPr>
                        <a:t>고용노동부 인력 지원금 기획서 작성 및 선정</a:t>
                      </a:r>
                    </a:p>
                  </a:txBody>
                  <a:tcPr marL="89420" marR="89420" marT="44710" marB="44710" anchor="ctr"/>
                </a:tc>
                <a:extLst>
                  <a:ext uri="{0D108BD9-81ED-4DB2-BD59-A6C34878D82A}">
                    <a16:rowId xmlns:a16="http://schemas.microsoft.com/office/drawing/2014/main" val="3887800650"/>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문제점</a:t>
                      </a:r>
                      <a:r>
                        <a:rPr lang="en-US" altLang="ko-KR" sz="2000" b="1" kern="0" spc="0" dirty="0">
                          <a:effectLst/>
                          <a:latin typeface="맑은 고딕" panose="020B0503020000020004" pitchFamily="50" charset="-127"/>
                          <a:ea typeface="맑은 고딕" panose="020B0503020000020004" pitchFamily="50" charset="-127"/>
                        </a:rPr>
                        <a:t>(</a:t>
                      </a:r>
                      <a:r>
                        <a:rPr lang="ko-KR" altLang="en-US" sz="2000" b="1" kern="0" spc="0" dirty="0">
                          <a:effectLst/>
                          <a:latin typeface="맑은 고딕" panose="020B0503020000020004" pitchFamily="50" charset="-127"/>
                          <a:ea typeface="맑은 고딕" panose="020B0503020000020004" pitchFamily="50" charset="-127"/>
                        </a:rPr>
                        <a:t>어려움</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err="1">
                          <a:solidFill>
                            <a:srgbClr val="000000"/>
                          </a:solidFill>
                          <a:effectLst/>
                          <a:latin typeface="맑은 고딕" panose="020B0503020000020004" pitchFamily="50" charset="-127"/>
                          <a:ea typeface="맑은 고딕" panose="020B0503020000020004" pitchFamily="50" charset="-127"/>
                        </a:rPr>
                        <a:t>프리마켓</a:t>
                      </a:r>
                      <a:r>
                        <a:rPr lang="ko-KR" altLang="en-US" sz="1100" kern="0" spc="0" dirty="0">
                          <a:solidFill>
                            <a:srgbClr val="000000"/>
                          </a:solidFill>
                          <a:effectLst/>
                          <a:latin typeface="맑은 고딕" panose="020B0503020000020004" pitchFamily="50" charset="-127"/>
                          <a:ea typeface="맑은 고딕" panose="020B0503020000020004" pitchFamily="50" charset="-127"/>
                        </a:rPr>
                        <a:t> </a:t>
                      </a:r>
                      <a:r>
                        <a:rPr lang="en-US" altLang="ko-KR" sz="1100" kern="0" spc="0" dirty="0">
                          <a:solidFill>
                            <a:srgbClr val="000000"/>
                          </a:solidFill>
                          <a:effectLst/>
                          <a:latin typeface="맑은 고딕" panose="020B0503020000020004" pitchFamily="50" charset="-127"/>
                          <a:ea typeface="맑은 고딕" panose="020B0503020000020004" pitchFamily="50" charset="-127"/>
                        </a:rPr>
                        <a:t>– </a:t>
                      </a:r>
                      <a:r>
                        <a:rPr lang="ko-KR" altLang="en-US" sz="1100" kern="0" spc="0" dirty="0">
                          <a:solidFill>
                            <a:srgbClr val="000000"/>
                          </a:solidFill>
                          <a:effectLst/>
                          <a:latin typeface="맑은 고딕" panose="020B0503020000020004" pitchFamily="50" charset="-127"/>
                          <a:ea typeface="맑은 고딕" panose="020B0503020000020004" pitchFamily="50" charset="-127"/>
                        </a:rPr>
                        <a:t>장소선정  </a:t>
                      </a:r>
                      <a:r>
                        <a:rPr lang="en-US" altLang="ko-KR" sz="1100" kern="0" spc="0" dirty="0">
                          <a:solidFill>
                            <a:srgbClr val="000000"/>
                          </a:solidFill>
                          <a:effectLst/>
                          <a:latin typeface="맑은 고딕" panose="020B0503020000020004" pitchFamily="50" charset="-127"/>
                          <a:ea typeface="맑은 고딕" panose="020B0503020000020004" pitchFamily="50" charset="-127"/>
                        </a:rPr>
                        <a:t>/  </a:t>
                      </a:r>
                      <a:r>
                        <a:rPr lang="ko-KR" altLang="en-US" sz="1100" kern="0" spc="0" dirty="0">
                          <a:solidFill>
                            <a:srgbClr val="000000"/>
                          </a:solidFill>
                          <a:effectLst/>
                          <a:latin typeface="맑은 고딕" panose="020B0503020000020004" pitchFamily="50" charset="-127"/>
                          <a:ea typeface="맑은 고딕" panose="020B0503020000020004" pitchFamily="50" charset="-127"/>
                        </a:rPr>
                        <a:t>창업 </a:t>
                      </a:r>
                      <a:r>
                        <a:rPr lang="en-US" altLang="ko-KR" sz="1100" kern="0" spc="0" dirty="0">
                          <a:solidFill>
                            <a:srgbClr val="000000"/>
                          </a:solidFill>
                          <a:effectLst/>
                          <a:latin typeface="맑은 고딕" panose="020B0503020000020004" pitchFamily="50" charset="-127"/>
                          <a:ea typeface="맑은 고딕" panose="020B0503020000020004" pitchFamily="50" charset="-127"/>
                        </a:rPr>
                        <a:t>– </a:t>
                      </a:r>
                      <a:r>
                        <a:rPr lang="ko-KR" altLang="en-US" sz="1100" kern="0" spc="0" dirty="0">
                          <a:solidFill>
                            <a:srgbClr val="000000"/>
                          </a:solidFill>
                          <a:effectLst/>
                          <a:latin typeface="맑은 고딕" panose="020B0503020000020004" pitchFamily="50" charset="-127"/>
                          <a:ea typeface="맑은 고딕" panose="020B0503020000020004" pitchFamily="50" charset="-127"/>
                        </a:rPr>
                        <a:t>기획서 작성</a:t>
                      </a:r>
                    </a:p>
                  </a:txBody>
                  <a:tcPr marL="89420" marR="89420" marT="44710" marB="44710" anchor="ctr"/>
                </a:tc>
                <a:extLst>
                  <a:ext uri="{0D108BD9-81ED-4DB2-BD59-A6C34878D82A}">
                    <a16:rowId xmlns:a16="http://schemas.microsoft.com/office/drawing/2014/main" val="1170164791"/>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해결책 제시 생각</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사업 담당자가 듣고 싶어하는 내용을 중심으로 기획하자</a:t>
                      </a:r>
                      <a:r>
                        <a:rPr lang="en-US" altLang="ko-KR" sz="11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100"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tc>
                <a:extLst>
                  <a:ext uri="{0D108BD9-81ED-4DB2-BD59-A6C34878D82A}">
                    <a16:rowId xmlns:a16="http://schemas.microsoft.com/office/drawing/2014/main" val="4160603578"/>
                  </a:ext>
                </a:extLst>
              </a:tr>
              <a:tr h="1574083">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해결책 수행 행동은</a:t>
                      </a:r>
                      <a:r>
                        <a:rPr lang="en-US" altLang="ko-KR" sz="2000" b="1" kern="0" spc="0" dirty="0">
                          <a:effectLst/>
                          <a:latin typeface="맑은 고딕" panose="020B0503020000020004" pitchFamily="50" charset="-127"/>
                          <a:ea typeface="맑은 고딕" panose="020B0503020000020004" pitchFamily="50" charset="-127"/>
                        </a:rPr>
                        <a:t>?</a:t>
                      </a: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내가 원하는 바</a:t>
                      </a:r>
                      <a:r>
                        <a:rPr lang="en-US" altLang="ko-KR" sz="1100" kern="0" spc="0" dirty="0">
                          <a:solidFill>
                            <a:srgbClr val="000000"/>
                          </a:solidFill>
                          <a:effectLst/>
                          <a:latin typeface="맑은 고딕" panose="020B0503020000020004" pitchFamily="50" charset="-127"/>
                          <a:ea typeface="맑은 고딕" panose="020B0503020000020004" pitchFamily="50" charset="-127"/>
                        </a:rPr>
                        <a:t>, </a:t>
                      </a:r>
                      <a:r>
                        <a:rPr lang="ko-KR" altLang="en-US" sz="1100" kern="0" spc="0" dirty="0">
                          <a:solidFill>
                            <a:srgbClr val="000000"/>
                          </a:solidFill>
                          <a:effectLst/>
                          <a:latin typeface="맑은 고딕" panose="020B0503020000020004" pitchFamily="50" charset="-127"/>
                          <a:ea typeface="맑은 고딕" panose="020B0503020000020004" pitchFamily="50" charset="-127"/>
                        </a:rPr>
                        <a:t>사업내용들을 구체화 하고 그거에 따른 기획서를 작성하였음</a:t>
                      </a:r>
                    </a:p>
                  </a:txBody>
                  <a:tcPr marL="89420" marR="89420" marT="44710" marB="44710" anchor="ctr"/>
                </a:tc>
                <a:extLst>
                  <a:ext uri="{0D108BD9-81ED-4DB2-BD59-A6C34878D82A}">
                    <a16:rowId xmlns:a16="http://schemas.microsoft.com/office/drawing/2014/main" val="2307814536"/>
                  </a:ext>
                </a:extLst>
              </a:tr>
              <a:tr h="54811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발휘된 나의 역량은</a:t>
                      </a:r>
                      <a:r>
                        <a:rPr lang="en-US" altLang="ko-KR" sz="2000" b="1" kern="0" spc="0" dirty="0">
                          <a:effectLst/>
                          <a:latin typeface="맑은 고딕" panose="020B0503020000020004" pitchFamily="50" charset="-127"/>
                          <a:ea typeface="맑은 고딕" panose="020B0503020000020004" pitchFamily="50" charset="-127"/>
                        </a:rPr>
                        <a:t>?</a:t>
                      </a: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기획력</a:t>
                      </a:r>
                    </a:p>
                  </a:txBody>
                  <a:tcPr marL="89420" marR="89420" marT="44710" marB="44710" anchor="ctr"/>
                </a:tc>
                <a:extLst>
                  <a:ext uri="{0D108BD9-81ED-4DB2-BD59-A6C34878D82A}">
                    <a16:rowId xmlns:a16="http://schemas.microsoft.com/office/drawing/2014/main" val="2764068979"/>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결과는</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err="1">
                          <a:solidFill>
                            <a:srgbClr val="000000"/>
                          </a:solidFill>
                          <a:effectLst/>
                          <a:latin typeface="맑은 고딕" panose="020B0503020000020004" pitchFamily="50" charset="-127"/>
                          <a:ea typeface="맑은 고딕" panose="020B0503020000020004" pitchFamily="50" charset="-127"/>
                        </a:rPr>
                        <a:t>프리마켓</a:t>
                      </a:r>
                      <a:r>
                        <a:rPr lang="ko-KR" altLang="en-US" sz="1100" kern="0" spc="0" dirty="0">
                          <a:solidFill>
                            <a:srgbClr val="000000"/>
                          </a:solidFill>
                          <a:effectLst/>
                          <a:latin typeface="맑은 고딕" panose="020B0503020000020004" pitchFamily="50" charset="-127"/>
                          <a:ea typeface="맑은 고딕" panose="020B0503020000020004" pitchFamily="50" charset="-127"/>
                        </a:rPr>
                        <a:t> 매주 진행 </a:t>
                      </a:r>
                      <a:r>
                        <a:rPr lang="en-US" altLang="ko-KR" sz="1100" kern="0" spc="0" dirty="0">
                          <a:solidFill>
                            <a:srgbClr val="000000"/>
                          </a:solidFill>
                          <a:effectLst/>
                          <a:latin typeface="맑은 고딕" panose="020B0503020000020004" pitchFamily="50" charset="-127"/>
                          <a:ea typeface="맑은 고딕" panose="020B0503020000020004" pitchFamily="50" charset="-127"/>
                        </a:rPr>
                        <a:t>/ </a:t>
                      </a:r>
                      <a:r>
                        <a:rPr lang="ko-KR" altLang="en-US" sz="1100" kern="0" spc="0" dirty="0">
                          <a:solidFill>
                            <a:srgbClr val="000000"/>
                          </a:solidFill>
                          <a:effectLst/>
                          <a:latin typeface="맑은 고딕" panose="020B0503020000020004" pitchFamily="50" charset="-127"/>
                          <a:ea typeface="맑은 고딕" panose="020B0503020000020004" pitchFamily="50" charset="-127"/>
                        </a:rPr>
                        <a:t>각종 국가지원사업 선정</a:t>
                      </a:r>
                    </a:p>
                  </a:txBody>
                  <a:tcPr marL="89420" marR="89420" marT="44710" marB="44710" anchor="ctr"/>
                </a:tc>
                <a:extLst>
                  <a:ext uri="{0D108BD9-81ED-4DB2-BD59-A6C34878D82A}">
                    <a16:rowId xmlns:a16="http://schemas.microsoft.com/office/drawing/2014/main" val="2038246438"/>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이 경험을 통해 얻은 것</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기획의 중요성과 사업계획 방법</a:t>
                      </a:r>
                    </a:p>
                  </a:txBody>
                  <a:tcPr marL="89420" marR="89420" marT="44710" marB="44710" anchor="ctr"/>
                </a:tc>
                <a:extLst>
                  <a:ext uri="{0D108BD9-81ED-4DB2-BD59-A6C34878D82A}">
                    <a16:rowId xmlns:a16="http://schemas.microsoft.com/office/drawing/2014/main" val="2843834803"/>
                  </a:ext>
                </a:extLst>
              </a:tr>
            </a:tbl>
          </a:graphicData>
        </a:graphic>
      </p:graphicFrame>
    </p:spTree>
    <p:extLst>
      <p:ext uri="{BB962C8B-B14F-4D97-AF65-F5344CB8AC3E}">
        <p14:creationId xmlns:p14="http://schemas.microsoft.com/office/powerpoint/2010/main" val="182882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표 11">
            <a:extLst>
              <a:ext uri="{FF2B5EF4-FFF2-40B4-BE49-F238E27FC236}">
                <a16:creationId xmlns:a16="http://schemas.microsoft.com/office/drawing/2014/main" id="{B16CA90B-76B8-43FA-88B1-B34E9A80FDD7}"/>
              </a:ext>
            </a:extLst>
          </p:cNvPr>
          <p:cNvGraphicFramePr>
            <a:graphicFrameLocks noGrp="1"/>
          </p:cNvGraphicFramePr>
          <p:nvPr>
            <p:extLst>
              <p:ext uri="{D42A27DB-BD31-4B8C-83A1-F6EECF244321}">
                <p14:modId xmlns:p14="http://schemas.microsoft.com/office/powerpoint/2010/main" val="2761423370"/>
              </p:ext>
            </p:extLst>
          </p:nvPr>
        </p:nvGraphicFramePr>
        <p:xfrm>
          <a:off x="584200" y="1196976"/>
          <a:ext cx="10983913" cy="5356902"/>
        </p:xfrm>
        <a:graphic>
          <a:graphicData uri="http://schemas.openxmlformats.org/drawingml/2006/table">
            <a:tbl>
              <a:tblPr firstRow="1" bandRow="1">
                <a:tableStyleId>{5940675A-B579-460E-94D1-54222C63F5DA}</a:tableStyleId>
              </a:tblPr>
              <a:tblGrid>
                <a:gridCol w="3495610">
                  <a:extLst>
                    <a:ext uri="{9D8B030D-6E8A-4147-A177-3AD203B41FA5}">
                      <a16:colId xmlns:a16="http://schemas.microsoft.com/office/drawing/2014/main" val="20000"/>
                    </a:ext>
                  </a:extLst>
                </a:gridCol>
                <a:gridCol w="7488303">
                  <a:extLst>
                    <a:ext uri="{9D8B030D-6E8A-4147-A177-3AD203B41FA5}">
                      <a16:colId xmlns:a16="http://schemas.microsoft.com/office/drawing/2014/main" val="20001"/>
                    </a:ext>
                  </a:extLst>
                </a:gridCol>
              </a:tblGrid>
              <a:tr h="377413">
                <a:tc>
                  <a:txBody>
                    <a:bodyPr/>
                    <a:lstStyle/>
                    <a:p>
                      <a:pPr algn="ctr" latinLnBrk="1"/>
                      <a:r>
                        <a:rPr lang="ko-KR" altLang="en-US" sz="2000" b="1" dirty="0">
                          <a:latin typeface="08서울남산체 M" panose="02020603020101020101" pitchFamily="18" charset="-127"/>
                          <a:ea typeface="08서울남산체 M" panose="02020603020101020101" pitchFamily="18" charset="-127"/>
                        </a:rPr>
                        <a:t>구분</a:t>
                      </a:r>
                    </a:p>
                  </a:txBody>
                  <a:tcPr marL="91435" marR="91435" marT="45717" marB="45717" anchor="ctr">
                    <a:solidFill>
                      <a:schemeClr val="bg1">
                        <a:lumMod val="85000"/>
                      </a:schemeClr>
                    </a:solidFill>
                  </a:tcPr>
                </a:tc>
                <a:tc>
                  <a:txBody>
                    <a:bodyPr/>
                    <a:lstStyle/>
                    <a:p>
                      <a:pPr algn="ctr" latinLnBrk="1"/>
                      <a:r>
                        <a:rPr lang="ko-KR" altLang="en-US" sz="2000" b="1" dirty="0">
                          <a:latin typeface="08서울남산체 M" panose="02020603020101020101" pitchFamily="18" charset="-127"/>
                          <a:ea typeface="08서울남산체 M" panose="02020603020101020101" pitchFamily="18" charset="-127"/>
                        </a:rPr>
                        <a:t>내용</a:t>
                      </a:r>
                    </a:p>
                  </a:txBody>
                  <a:tcPr marL="91435" marR="91435" marT="45717" marB="45717" anchor="ctr">
                    <a:solidFill>
                      <a:schemeClr val="bg1">
                        <a:lumMod val="85000"/>
                      </a:schemeClr>
                    </a:solidFill>
                  </a:tcPr>
                </a:tc>
                <a:extLst>
                  <a:ext uri="{0D108BD9-81ED-4DB2-BD59-A6C34878D82A}">
                    <a16:rowId xmlns:a16="http://schemas.microsoft.com/office/drawing/2014/main" val="10000"/>
                  </a:ext>
                </a:extLst>
              </a:tr>
              <a:tr h="1496723">
                <a:tc>
                  <a:txBody>
                    <a:bodyPr/>
                    <a:lstStyle/>
                    <a:p>
                      <a:pPr algn="ctr" latinLnBrk="1"/>
                      <a:r>
                        <a:rPr lang="ko-KR" altLang="en-US" sz="2000" b="1" dirty="0">
                          <a:latin typeface="08서울남산체 M" panose="02020603020101020101" pitchFamily="18" charset="-127"/>
                          <a:ea typeface="08서울남산체 M" panose="02020603020101020101" pitchFamily="18" charset="-127"/>
                        </a:rPr>
                        <a:t>직무의 정의</a:t>
                      </a:r>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solidFill>
                      <a:schemeClr val="bg1">
                        <a:lumMod val="95000"/>
                      </a:schemeClr>
                    </a:solidFill>
                  </a:tcPr>
                </a:tc>
                <a:tc>
                  <a:txBody>
                    <a:bodyPr/>
                    <a:lstStyle/>
                    <a:p>
                      <a:pPr algn="ctr" latinLnBrk="1"/>
                      <a:r>
                        <a:rPr lang="ko-KR" altLang="en-US" sz="2000" dirty="0">
                          <a:latin typeface="08서울남산체 M" panose="02020603020101020101" pitchFamily="18" charset="-127"/>
                          <a:ea typeface="08서울남산체 M" panose="02020603020101020101" pitchFamily="18" charset="-127"/>
                        </a:rPr>
                        <a:t>사람들의 행동 패턴 또는 시장의 경제상황 등을 예측하며 데이터 속에 함축된 트렌드나 인사이트를 도출하고 이로부터 새로운 부가가치를 창출하기 위해 대량의 빅데이터를 관리하고 분석한다</a:t>
                      </a:r>
                      <a:r>
                        <a:rPr lang="en-US" altLang="ko-KR" sz="2000" dirty="0">
                          <a:latin typeface="08서울남산체 M" panose="02020603020101020101" pitchFamily="18" charset="-127"/>
                          <a:ea typeface="08서울남산체 M" panose="02020603020101020101" pitchFamily="18" charset="-127"/>
                        </a:rPr>
                        <a:t>. </a:t>
                      </a:r>
                      <a:r>
                        <a:rPr lang="ko-KR" altLang="en-US" sz="2000" dirty="0">
                          <a:latin typeface="08서울남산체 M" panose="02020603020101020101" pitchFamily="18" charset="-127"/>
                          <a:ea typeface="08서울남산체 M" panose="02020603020101020101" pitchFamily="18" charset="-127"/>
                        </a:rPr>
                        <a:t>빅데이터와 관련된 새로운 기술</a:t>
                      </a:r>
                      <a:r>
                        <a:rPr lang="en-US" altLang="ko-KR" sz="2000" dirty="0">
                          <a:latin typeface="08서울남산체 M" panose="02020603020101020101" pitchFamily="18" charset="-127"/>
                          <a:ea typeface="08서울남산체 M" panose="02020603020101020101" pitchFamily="18" charset="-127"/>
                        </a:rPr>
                        <a:t>, </a:t>
                      </a:r>
                      <a:r>
                        <a:rPr lang="ko-KR" altLang="en-US" sz="2000" dirty="0">
                          <a:latin typeface="08서울남산체 M" panose="02020603020101020101" pitchFamily="18" charset="-127"/>
                          <a:ea typeface="08서울남산체 M" panose="02020603020101020101" pitchFamily="18" charset="-127"/>
                        </a:rPr>
                        <a:t>유행</a:t>
                      </a:r>
                      <a:r>
                        <a:rPr lang="en-US" altLang="ko-KR" sz="2000" dirty="0">
                          <a:latin typeface="08서울남산체 M" panose="02020603020101020101" pitchFamily="18" charset="-127"/>
                          <a:ea typeface="08서울남산체 M" panose="02020603020101020101" pitchFamily="18" charset="-127"/>
                        </a:rPr>
                        <a:t>, </a:t>
                      </a:r>
                      <a:r>
                        <a:rPr lang="ko-KR" altLang="en-US" sz="2000" dirty="0">
                          <a:latin typeface="08서울남산체 M" panose="02020603020101020101" pitchFamily="18" charset="-127"/>
                          <a:ea typeface="08서울남산체 M" panose="02020603020101020101" pitchFamily="18" charset="-127"/>
                        </a:rPr>
                        <a:t>트렌드 등을 수시로 파악한다 </a:t>
                      </a:r>
                    </a:p>
                  </a:txBody>
                  <a:tcPr marL="91435" marR="91435" marT="45717" marB="45717" anchor="ctr"/>
                </a:tc>
                <a:extLst>
                  <a:ext uri="{0D108BD9-81ED-4DB2-BD59-A6C34878D82A}">
                    <a16:rowId xmlns:a16="http://schemas.microsoft.com/office/drawing/2014/main" val="10001"/>
                  </a:ext>
                </a:extLst>
              </a:tr>
              <a:tr h="1713344">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2000" b="1" dirty="0">
                          <a:latin typeface="08서울남산체 M" panose="02020603020101020101" pitchFamily="18" charset="-127"/>
                          <a:ea typeface="08서울남산체 M" panose="02020603020101020101" pitchFamily="18" charset="-127"/>
                        </a:rPr>
                        <a:t>직무에서 하는 일 중</a:t>
                      </a:r>
                      <a:endParaRPr lang="en-US" altLang="ko-KR" sz="2000" b="1" dirty="0">
                        <a:latin typeface="08서울남산체 M" panose="02020603020101020101" pitchFamily="18" charset="-127"/>
                        <a:ea typeface="08서울남산체 M" panose="02020603020101020101" pitchFamily="18" charset="-127"/>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2000" b="1" dirty="0">
                          <a:latin typeface="08서울남산체 M" panose="02020603020101020101" pitchFamily="18" charset="-127"/>
                          <a:ea typeface="08서울남산체 M" panose="02020603020101020101" pitchFamily="18" charset="-127"/>
                        </a:rPr>
                        <a:t>가능한 것</a:t>
                      </a:r>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solidFill>
                      <a:schemeClr val="bg1">
                        <a:lumMod val="95000"/>
                      </a:schemeClr>
                    </a:solidFill>
                  </a:tcPr>
                </a:tc>
                <a:tc>
                  <a:txBody>
                    <a:bodyPr/>
                    <a:lstStyle/>
                    <a:p>
                      <a:pPr algn="ctr" latinLnBrk="1"/>
                      <a:r>
                        <a:rPr lang="ko-KR" altLang="en-US" sz="2000" dirty="0">
                          <a:latin typeface="08서울남산체 M" panose="02020603020101020101" pitchFamily="18" charset="-127"/>
                          <a:ea typeface="08서울남산체 M" panose="02020603020101020101" pitchFamily="18" charset="-127"/>
                        </a:rPr>
                        <a:t>시장 및 소비자 분석</a:t>
                      </a:r>
                      <a:endParaRPr lang="en-US" altLang="ko-KR" sz="2000" dirty="0">
                        <a:latin typeface="08서울남산체 M" panose="02020603020101020101" pitchFamily="18" charset="-127"/>
                        <a:ea typeface="08서울남산체 M" panose="02020603020101020101" pitchFamily="18" charset="-127"/>
                      </a:endParaRPr>
                    </a:p>
                    <a:p>
                      <a:pPr algn="ctr" latinLnBrk="1"/>
                      <a:r>
                        <a:rPr lang="ko-KR" altLang="en-US" sz="2000" dirty="0">
                          <a:latin typeface="08서울남산체 M" panose="02020603020101020101" pitchFamily="18" charset="-127"/>
                          <a:ea typeface="08서울남산체 M" panose="02020603020101020101" pitchFamily="18" charset="-127"/>
                        </a:rPr>
                        <a:t>데이터 분석능력</a:t>
                      </a:r>
                      <a:endParaRPr lang="en-US" altLang="ko-KR" sz="2000" dirty="0">
                        <a:latin typeface="08서울남산체 M" panose="02020603020101020101" pitchFamily="18" charset="-127"/>
                        <a:ea typeface="08서울남산체 M" panose="02020603020101020101" pitchFamily="18" charset="-127"/>
                      </a:endParaRPr>
                    </a:p>
                    <a:p>
                      <a:pPr algn="ctr" latinLnBrk="1"/>
                      <a:r>
                        <a:rPr lang="ko-KR" altLang="en-US" sz="2000" dirty="0">
                          <a:latin typeface="08서울남산체 M" panose="02020603020101020101" pitchFamily="18" charset="-127"/>
                          <a:ea typeface="08서울남산체 M" panose="02020603020101020101" pitchFamily="18" charset="-127"/>
                        </a:rPr>
                        <a:t>트렌드 및 시장변화 파악</a:t>
                      </a:r>
                      <a:endParaRPr lang="en-US" altLang="ko-KR" sz="2000" dirty="0">
                        <a:latin typeface="08서울남산체 M" panose="02020603020101020101" pitchFamily="18" charset="-127"/>
                        <a:ea typeface="08서울남산체 M" panose="02020603020101020101" pitchFamily="18" charset="-127"/>
                      </a:endParaRPr>
                    </a:p>
                    <a:p>
                      <a:pPr algn="ctr" latinLnBrk="1"/>
                      <a:r>
                        <a:rPr lang="ko-KR" altLang="en-US" sz="2000" dirty="0">
                          <a:latin typeface="08서울남산체 M" panose="02020603020101020101" pitchFamily="18" charset="-127"/>
                          <a:ea typeface="08서울남산체 M" panose="02020603020101020101" pitchFamily="18" charset="-127"/>
                        </a:rPr>
                        <a:t>데이터 분석을 통한 자료 정리</a:t>
                      </a:r>
                      <a:r>
                        <a:rPr lang="en-US" altLang="ko-KR" sz="2000" dirty="0">
                          <a:latin typeface="08서울남산체 M" panose="02020603020101020101" pitchFamily="18" charset="-127"/>
                          <a:ea typeface="08서울남산체 M" panose="02020603020101020101" pitchFamily="18" charset="-127"/>
                        </a:rPr>
                        <a:t>/</a:t>
                      </a:r>
                      <a:r>
                        <a:rPr lang="ko-KR" altLang="en-US" sz="2000" dirty="0">
                          <a:latin typeface="08서울남산체 M" panose="02020603020101020101" pitchFamily="18" charset="-127"/>
                          <a:ea typeface="08서울남산체 M" panose="02020603020101020101" pitchFamily="18" charset="-127"/>
                        </a:rPr>
                        <a:t>사업기획</a:t>
                      </a:r>
                    </a:p>
                  </a:txBody>
                  <a:tcPr marL="91435" marR="91435" marT="45717" marB="45717" anchor="ctr"/>
                </a:tc>
                <a:extLst>
                  <a:ext uri="{0D108BD9-81ED-4DB2-BD59-A6C34878D82A}">
                    <a16:rowId xmlns:a16="http://schemas.microsoft.com/office/drawing/2014/main" val="2569688940"/>
                  </a:ext>
                </a:extLst>
              </a:tr>
              <a:tr h="930856">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2000" b="1" dirty="0">
                          <a:latin typeface="08서울남산체 M" panose="02020603020101020101" pitchFamily="18" charset="-127"/>
                          <a:ea typeface="08서울남산체 M" panose="02020603020101020101" pitchFamily="18" charset="-127"/>
                        </a:rPr>
                        <a:t>직무에서 필요로 하는 것 중 나에게 있는 것</a:t>
                      </a:r>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solidFill>
                      <a:schemeClr val="bg1">
                        <a:lumMod val="95000"/>
                      </a:schemeClr>
                    </a:solidFill>
                  </a:tcPr>
                </a:tc>
                <a:tc>
                  <a:txBody>
                    <a:bodyPr/>
                    <a:lstStyle/>
                    <a:p>
                      <a:pPr algn="ctr" latinLnBrk="1"/>
                      <a:r>
                        <a:rPr lang="ko-KR" altLang="en-US" sz="2000" dirty="0">
                          <a:latin typeface="08서울남산체 M" panose="02020603020101020101" pitchFamily="18" charset="-127"/>
                          <a:ea typeface="08서울남산체 M" panose="02020603020101020101" pitchFamily="18" charset="-127"/>
                        </a:rPr>
                        <a:t>분석력</a:t>
                      </a:r>
                      <a:r>
                        <a:rPr lang="en-US" altLang="ko-KR" sz="2000" dirty="0">
                          <a:latin typeface="08서울남산체 M" panose="02020603020101020101" pitchFamily="18" charset="-127"/>
                          <a:ea typeface="08서울남산체 M" panose="02020603020101020101" pitchFamily="18" charset="-127"/>
                        </a:rPr>
                        <a:t>, </a:t>
                      </a:r>
                      <a:r>
                        <a:rPr lang="ko-KR" altLang="en-US" sz="2000" dirty="0">
                          <a:latin typeface="08서울남산체 M" panose="02020603020101020101" pitchFamily="18" charset="-127"/>
                          <a:ea typeface="08서울남산체 M" panose="02020603020101020101" pitchFamily="18" charset="-127"/>
                        </a:rPr>
                        <a:t>소통능력</a:t>
                      </a:r>
                    </a:p>
                  </a:txBody>
                  <a:tcPr marL="91435" marR="91435" marT="45717" marB="45717" anchor="ctr"/>
                </a:tc>
                <a:extLst>
                  <a:ext uri="{0D108BD9-81ED-4DB2-BD59-A6C34878D82A}">
                    <a16:rowId xmlns:a16="http://schemas.microsoft.com/office/drawing/2014/main" val="10002"/>
                  </a:ext>
                </a:extLst>
              </a:tr>
              <a:tr h="66773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2000" b="1" dirty="0">
                          <a:latin typeface="08서울남산체 M" panose="02020603020101020101" pitchFamily="18" charset="-127"/>
                          <a:ea typeface="08서울남산체 M" panose="02020603020101020101" pitchFamily="18" charset="-127"/>
                        </a:rPr>
                        <a:t>직무에서 관련 성격 중</a:t>
                      </a:r>
                      <a:endParaRPr lang="en-US" altLang="ko-KR" sz="2000" b="1" dirty="0">
                        <a:latin typeface="08서울남산체 M" panose="02020603020101020101" pitchFamily="18" charset="-127"/>
                        <a:ea typeface="08서울남산체 M" panose="02020603020101020101" pitchFamily="18" charset="-127"/>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2000" b="1" dirty="0">
                          <a:latin typeface="08서울남산체 M" panose="02020603020101020101" pitchFamily="18" charset="-127"/>
                          <a:ea typeface="08서울남산체 M" panose="02020603020101020101" pitchFamily="18" charset="-127"/>
                        </a:rPr>
                        <a:t>나와 관련된 것</a:t>
                      </a:r>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solidFill>
                      <a:schemeClr val="bg1">
                        <a:lumMod val="95000"/>
                      </a:schemeClr>
                    </a:solidFill>
                  </a:tcPr>
                </a:tc>
                <a:tc>
                  <a:txBody>
                    <a:bodyPr/>
                    <a:lstStyle/>
                    <a:p>
                      <a:pPr algn="ctr" latinLnBrk="1"/>
                      <a:r>
                        <a:rPr lang="ko-KR" altLang="en-US" sz="2000" dirty="0">
                          <a:latin typeface="08서울남산체 M" panose="02020603020101020101" pitchFamily="18" charset="-127"/>
                          <a:ea typeface="08서울남산체 M" panose="02020603020101020101" pitchFamily="18" charset="-127"/>
                        </a:rPr>
                        <a:t>상대방이 무엇인지 파악을 먼저 하고자 하는 것</a:t>
                      </a:r>
                    </a:p>
                  </a:txBody>
                  <a:tcPr marL="91435" marR="91435" marT="45717" marB="45717" anchor="ctr"/>
                </a:tc>
                <a:extLst>
                  <a:ext uri="{0D108BD9-81ED-4DB2-BD59-A6C34878D82A}">
                    <a16:rowId xmlns:a16="http://schemas.microsoft.com/office/drawing/2014/main" val="10003"/>
                  </a:ext>
                </a:extLst>
              </a:tr>
            </a:tbl>
          </a:graphicData>
        </a:graphic>
      </p:graphicFrame>
      <p:sp>
        <p:nvSpPr>
          <p:cNvPr id="2" name="제목 1">
            <a:extLst>
              <a:ext uri="{FF2B5EF4-FFF2-40B4-BE49-F238E27FC236}">
                <a16:creationId xmlns:a16="http://schemas.microsoft.com/office/drawing/2014/main" id="{FC1109E6-D3EC-422E-86EC-601F310012C5}"/>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a:t>직무 분석</a:t>
            </a:r>
          </a:p>
        </p:txBody>
      </p:sp>
    </p:spTree>
    <p:extLst>
      <p:ext uri="{BB962C8B-B14F-4D97-AF65-F5344CB8AC3E}">
        <p14:creationId xmlns:p14="http://schemas.microsoft.com/office/powerpoint/2010/main" val="259083359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CBEDA4CD-471C-462F-AE3C-28CA97CC6EEC}"/>
              </a:ext>
            </a:extLst>
          </p:cNvPr>
          <p:cNvGrpSpPr/>
          <p:nvPr/>
        </p:nvGrpSpPr>
        <p:grpSpPr>
          <a:xfrm>
            <a:off x="299409" y="1127494"/>
            <a:ext cx="11408281" cy="5455867"/>
            <a:chOff x="210632" y="1086221"/>
            <a:chExt cx="8285443" cy="5455867"/>
          </a:xfrm>
        </p:grpSpPr>
        <p:sp>
          <p:nvSpPr>
            <p:cNvPr id="30" name="직사각형 29"/>
            <p:cNvSpPr/>
            <p:nvPr/>
          </p:nvSpPr>
          <p:spPr>
            <a:xfrm>
              <a:off x="1517907" y="3129680"/>
              <a:ext cx="5490679" cy="40100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1528008" y="4616093"/>
              <a:ext cx="5490679" cy="54899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1517908" y="1948440"/>
              <a:ext cx="5490679" cy="40100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a:off x="214087" y="5728451"/>
              <a:ext cx="885634" cy="6039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endParaRPr>
            </a:p>
          </p:txBody>
        </p:sp>
        <p:sp>
          <p:nvSpPr>
            <p:cNvPr id="23" name="직사각형 22"/>
            <p:cNvSpPr/>
            <p:nvPr/>
          </p:nvSpPr>
          <p:spPr>
            <a:xfrm>
              <a:off x="1517907" y="4686023"/>
              <a:ext cx="6953324" cy="400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b="1" dirty="0">
                  <a:solidFill>
                    <a:srgbClr val="FF0000"/>
                  </a:solidFill>
                  <a:latin typeface="맑은 고딕" panose="020B0503020000020004" pitchFamily="50" charset="-127"/>
                  <a:ea typeface="맑은 고딕" panose="020B0503020000020004" pitchFamily="50" charset="-127"/>
                </a:rPr>
                <a:t>직무에 있어서</a:t>
              </a:r>
              <a:endParaRPr lang="en-US" altLang="ko-KR" b="1" dirty="0">
                <a:solidFill>
                  <a:srgbClr val="FF0000"/>
                </a:solidFill>
                <a:latin typeface="맑은 고딕" panose="020B0503020000020004" pitchFamily="50" charset="-127"/>
                <a:ea typeface="맑은 고딕" panose="020B0503020000020004" pitchFamily="50" charset="-127"/>
              </a:endParaRPr>
            </a:p>
            <a:p>
              <a:r>
                <a:rPr lang="ko-KR" altLang="en-US" b="1" dirty="0">
                  <a:solidFill>
                    <a:srgbClr val="FF0000"/>
                  </a:solidFill>
                  <a:latin typeface="맑은 고딕" panose="020B0503020000020004" pitchFamily="50" charset="-127"/>
                  <a:ea typeface="맑은 고딕" panose="020B0503020000020004" pitchFamily="50" charset="-127"/>
                </a:rPr>
                <a:t>나의 강점은 어떻게 활용되어지는가</a:t>
              </a:r>
              <a:r>
                <a:rPr lang="en-US" altLang="ko-KR" b="1" dirty="0">
                  <a:solidFill>
                    <a:srgbClr val="FF0000"/>
                  </a:solidFill>
                  <a:latin typeface="맑은 고딕" panose="020B0503020000020004" pitchFamily="50" charset="-127"/>
                  <a:ea typeface="맑은 고딕" panose="020B0503020000020004" pitchFamily="50" charset="-127"/>
                </a:rPr>
                <a:t>?</a:t>
              </a:r>
              <a:endParaRPr lang="ko-KR" altLang="en-US" b="1" dirty="0">
                <a:solidFill>
                  <a:srgbClr val="FF0000"/>
                </a:solidFill>
              </a:endParaRPr>
            </a:p>
          </p:txBody>
        </p:sp>
        <p:grpSp>
          <p:nvGrpSpPr>
            <p:cNvPr id="6" name="그룹 5"/>
            <p:cNvGrpSpPr/>
            <p:nvPr/>
          </p:nvGrpSpPr>
          <p:grpSpPr>
            <a:xfrm>
              <a:off x="214088" y="1948440"/>
              <a:ext cx="927610" cy="1091854"/>
              <a:chOff x="431802" y="1948440"/>
              <a:chExt cx="927610" cy="1645164"/>
            </a:xfrm>
          </p:grpSpPr>
          <p:sp>
            <p:nvSpPr>
              <p:cNvPr id="14" name="직사각형 13"/>
              <p:cNvSpPr/>
              <p:nvPr/>
            </p:nvSpPr>
            <p:spPr>
              <a:xfrm>
                <a:off x="447606" y="2552664"/>
                <a:ext cx="885634" cy="556495"/>
              </a:xfrm>
              <a:prstGeom prst="rect">
                <a:avLst/>
              </a:prstGeom>
              <a:solidFill>
                <a:schemeClr val="bg1"/>
              </a:solidFill>
            </p:spPr>
            <p:txBody>
              <a:bodyPr wrap="square">
                <a:spAutoFit/>
              </a:bodyPr>
              <a:lstStyle/>
              <a:p>
                <a:pPr algn="ctr"/>
                <a:r>
                  <a:rPr lang="en-US" altLang="ko-KR" b="1" dirty="0">
                    <a:latin typeface="맑은 고딕" panose="020B0503020000020004" pitchFamily="50" charset="-127"/>
                    <a:ea typeface="맑은 고딕" panose="020B0503020000020004" pitchFamily="50" charset="-127"/>
                  </a:rPr>
                  <a:t>What</a:t>
                </a:r>
                <a:endParaRPr lang="ko-KR" altLang="en-US" b="1" dirty="0"/>
              </a:p>
            </p:txBody>
          </p:sp>
          <p:sp>
            <p:nvSpPr>
              <p:cNvPr id="5" name="직사각형 4"/>
              <p:cNvSpPr/>
              <p:nvPr/>
            </p:nvSpPr>
            <p:spPr>
              <a:xfrm>
                <a:off x="431802" y="1948440"/>
                <a:ext cx="927610" cy="16451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 name="그룹 9"/>
            <p:cNvGrpSpPr/>
            <p:nvPr/>
          </p:nvGrpSpPr>
          <p:grpSpPr>
            <a:xfrm>
              <a:off x="224187" y="4602942"/>
              <a:ext cx="927610" cy="1939146"/>
              <a:chOff x="441901" y="5001645"/>
              <a:chExt cx="927610" cy="1540443"/>
            </a:xfrm>
          </p:grpSpPr>
          <p:sp>
            <p:nvSpPr>
              <p:cNvPr id="15" name="직사각형 14"/>
              <p:cNvSpPr/>
              <p:nvPr/>
            </p:nvSpPr>
            <p:spPr>
              <a:xfrm>
                <a:off x="457839" y="5568529"/>
                <a:ext cx="885634" cy="293395"/>
              </a:xfrm>
              <a:prstGeom prst="rect">
                <a:avLst/>
              </a:prstGeom>
              <a:solidFill>
                <a:schemeClr val="bg1"/>
              </a:solidFill>
            </p:spPr>
            <p:txBody>
              <a:bodyPr wrap="square">
                <a:spAutoFit/>
              </a:bodyPr>
              <a:lstStyle/>
              <a:p>
                <a:pPr algn="ctr"/>
                <a:r>
                  <a:rPr lang="en-US" altLang="ko-KR" b="1" dirty="0">
                    <a:latin typeface="맑은 고딕" panose="020B0503020000020004" pitchFamily="50" charset="-127"/>
                    <a:ea typeface="맑은 고딕" panose="020B0503020000020004" pitchFamily="50" charset="-127"/>
                  </a:rPr>
                  <a:t>Why</a:t>
                </a:r>
                <a:endParaRPr lang="ko-KR" altLang="en-US" b="1" dirty="0"/>
              </a:p>
            </p:txBody>
          </p:sp>
          <p:sp>
            <p:nvSpPr>
              <p:cNvPr id="20" name="직사각형 19"/>
              <p:cNvSpPr/>
              <p:nvPr/>
            </p:nvSpPr>
            <p:spPr>
              <a:xfrm>
                <a:off x="441901" y="5001645"/>
                <a:ext cx="927610" cy="15404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2" name="직사각형 21"/>
            <p:cNvSpPr/>
            <p:nvPr/>
          </p:nvSpPr>
          <p:spPr>
            <a:xfrm>
              <a:off x="1528007" y="4602942"/>
              <a:ext cx="6946220" cy="19391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그룹 6"/>
            <p:cNvGrpSpPr/>
            <p:nvPr/>
          </p:nvGrpSpPr>
          <p:grpSpPr>
            <a:xfrm>
              <a:off x="214086" y="3138879"/>
              <a:ext cx="927610" cy="1365479"/>
              <a:chOff x="431800" y="3532579"/>
              <a:chExt cx="927610" cy="1365479"/>
            </a:xfrm>
          </p:grpSpPr>
          <p:sp>
            <p:nvSpPr>
              <p:cNvPr id="18" name="직사각형 17"/>
              <p:cNvSpPr/>
              <p:nvPr/>
            </p:nvSpPr>
            <p:spPr>
              <a:xfrm>
                <a:off x="431800" y="3532579"/>
                <a:ext cx="927610" cy="13654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468085" y="3997611"/>
                <a:ext cx="845893" cy="369332"/>
              </a:xfrm>
              <a:prstGeom prst="rect">
                <a:avLst/>
              </a:prstGeom>
              <a:solidFill>
                <a:schemeClr val="bg1"/>
              </a:solidFill>
            </p:spPr>
            <p:txBody>
              <a:bodyPr wrap="square">
                <a:spAutoFit/>
              </a:bodyPr>
              <a:lstStyle/>
              <a:p>
                <a:pPr algn="ctr"/>
                <a:r>
                  <a:rPr lang="en-US" altLang="ko-KR" b="1" dirty="0">
                    <a:latin typeface="맑은 고딕" panose="020B0503020000020004" pitchFamily="50" charset="-127"/>
                    <a:ea typeface="맑은 고딕" panose="020B0503020000020004" pitchFamily="50" charset="-127"/>
                  </a:rPr>
                  <a:t>How</a:t>
                </a:r>
                <a:endParaRPr lang="ko-KR" altLang="en-US" b="1" dirty="0"/>
              </a:p>
            </p:txBody>
          </p:sp>
        </p:grpSp>
        <p:sp>
          <p:nvSpPr>
            <p:cNvPr id="13" name="직사각형 12"/>
            <p:cNvSpPr/>
            <p:nvPr/>
          </p:nvSpPr>
          <p:spPr>
            <a:xfrm>
              <a:off x="210632" y="1086221"/>
              <a:ext cx="8285443" cy="746685"/>
            </a:xfrm>
            <a:prstGeom prst="rect">
              <a:avLst/>
            </a:prstGeom>
            <a:solidFill>
              <a:schemeClr val="bg1"/>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ko-KR" altLang="en-US" sz="2800" dirty="0">
                  <a:solidFill>
                    <a:srgbClr val="FF0000"/>
                  </a:solidFill>
                  <a:latin typeface="HY헤드라인M" panose="02030600000101010101" pitchFamily="18" charset="-127"/>
                  <a:ea typeface="HY헤드라인M" panose="02030600000101010101" pitchFamily="18" charset="-127"/>
                </a:rPr>
                <a:t>당신의 강점은 무엇입니까</a:t>
              </a:r>
              <a:r>
                <a:rPr lang="en-US" altLang="ko-KR" sz="2800" dirty="0">
                  <a:solidFill>
                    <a:srgbClr val="FF0000"/>
                  </a:solidFill>
                  <a:latin typeface="HY헤드라인M" panose="02030600000101010101" pitchFamily="18" charset="-127"/>
                  <a:ea typeface="HY헤드라인M" panose="02030600000101010101" pitchFamily="18" charset="-127"/>
                </a:rPr>
                <a:t>?</a:t>
              </a:r>
              <a:endParaRPr lang="en-US" altLang="ko-KR" sz="2800" dirty="0">
                <a:solidFill>
                  <a:schemeClr val="tx1"/>
                </a:solidFill>
                <a:latin typeface="HY헤드라인M" panose="02030600000101010101" pitchFamily="18" charset="-127"/>
                <a:ea typeface="HY헤드라인M" panose="02030600000101010101" pitchFamily="18" charset="-127"/>
              </a:endParaRPr>
            </a:p>
          </p:txBody>
        </p:sp>
        <p:grpSp>
          <p:nvGrpSpPr>
            <p:cNvPr id="9" name="그룹 8"/>
            <p:cNvGrpSpPr/>
            <p:nvPr/>
          </p:nvGrpSpPr>
          <p:grpSpPr>
            <a:xfrm>
              <a:off x="1517907" y="1948441"/>
              <a:ext cx="6946222" cy="1095100"/>
              <a:chOff x="1735621" y="1948442"/>
              <a:chExt cx="6946222" cy="1424216"/>
            </a:xfrm>
          </p:grpSpPr>
          <p:sp>
            <p:nvSpPr>
              <p:cNvPr id="21" name="직사각형 20"/>
              <p:cNvSpPr/>
              <p:nvPr/>
            </p:nvSpPr>
            <p:spPr>
              <a:xfrm>
                <a:off x="1735621" y="1983629"/>
                <a:ext cx="5747280" cy="480329"/>
              </a:xfrm>
              <a:prstGeom prst="rect">
                <a:avLst/>
              </a:prstGeom>
              <a:noFill/>
            </p:spPr>
            <p:txBody>
              <a:bodyPr wrap="square">
                <a:spAutoFit/>
              </a:bodyPr>
              <a:lstStyle/>
              <a:p>
                <a:r>
                  <a:rPr lang="ko-KR" altLang="en-US" b="1" dirty="0">
                    <a:solidFill>
                      <a:srgbClr val="FF0000"/>
                    </a:solidFill>
                    <a:latin typeface="맑은 고딕" panose="020B0503020000020004" pitchFamily="50" charset="-127"/>
                    <a:ea typeface="맑은 고딕" panose="020B0503020000020004" pitchFamily="50" charset="-127"/>
                  </a:rPr>
                  <a:t>직무를 수행하기 위해 요구되어지는 나의 강점</a:t>
                </a:r>
                <a:endParaRPr lang="ko-KR" altLang="en-US" b="1" dirty="0">
                  <a:solidFill>
                    <a:srgbClr val="FF0000"/>
                  </a:solidFill>
                </a:endParaRPr>
              </a:p>
            </p:txBody>
          </p:sp>
          <p:sp>
            <p:nvSpPr>
              <p:cNvPr id="17" name="직사각형 16"/>
              <p:cNvSpPr/>
              <p:nvPr/>
            </p:nvSpPr>
            <p:spPr>
              <a:xfrm>
                <a:off x="1735623" y="1948442"/>
                <a:ext cx="6946220" cy="1424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 name="그룹 7"/>
            <p:cNvGrpSpPr/>
            <p:nvPr/>
          </p:nvGrpSpPr>
          <p:grpSpPr>
            <a:xfrm>
              <a:off x="1517907" y="3129681"/>
              <a:ext cx="6946221" cy="1374676"/>
              <a:chOff x="1735620" y="3523382"/>
              <a:chExt cx="6946221" cy="1374676"/>
            </a:xfrm>
          </p:grpSpPr>
          <p:sp>
            <p:nvSpPr>
              <p:cNvPr id="19" name="직사각형 18"/>
              <p:cNvSpPr/>
              <p:nvPr/>
            </p:nvSpPr>
            <p:spPr>
              <a:xfrm>
                <a:off x="1735621" y="3523382"/>
                <a:ext cx="6946220" cy="1374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1735620" y="3545245"/>
                <a:ext cx="3511294" cy="3634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b="1" dirty="0">
                    <a:solidFill>
                      <a:srgbClr val="FF0000"/>
                    </a:solidFill>
                    <a:latin typeface="맑은 고딕" panose="020B0503020000020004" pitchFamily="50" charset="-127"/>
                    <a:ea typeface="맑은 고딕" panose="020B0503020000020004" pitchFamily="50" charset="-127"/>
                  </a:rPr>
                  <a:t>간단한 스토리</a:t>
                </a:r>
                <a:r>
                  <a:rPr lang="en-US" altLang="ko-KR" b="1" dirty="0">
                    <a:solidFill>
                      <a:srgbClr val="FF0000"/>
                    </a:solidFill>
                    <a:latin typeface="맑은 고딕" panose="020B0503020000020004" pitchFamily="50" charset="-127"/>
                    <a:ea typeface="맑은 고딕" panose="020B0503020000020004" pitchFamily="50" charset="-127"/>
                  </a:rPr>
                  <a:t>(</a:t>
                </a:r>
                <a:r>
                  <a:rPr lang="ko-KR" altLang="en-US" b="1" dirty="0">
                    <a:solidFill>
                      <a:srgbClr val="FF0000"/>
                    </a:solidFill>
                    <a:latin typeface="맑은 고딕" panose="020B0503020000020004" pitchFamily="50" charset="-127"/>
                    <a:ea typeface="맑은 고딕" panose="020B0503020000020004" pitchFamily="50" charset="-127"/>
                  </a:rPr>
                  <a:t>상황</a:t>
                </a:r>
                <a:r>
                  <a:rPr lang="en-US" altLang="ko-KR" b="1" dirty="0">
                    <a:solidFill>
                      <a:srgbClr val="FF0000"/>
                    </a:solidFill>
                    <a:latin typeface="맑은 고딕" panose="020B0503020000020004" pitchFamily="50" charset="-127"/>
                    <a:ea typeface="맑은 고딕" panose="020B0503020000020004" pitchFamily="50" charset="-127"/>
                  </a:rPr>
                  <a:t>-</a:t>
                </a:r>
                <a:r>
                  <a:rPr lang="ko-KR" altLang="en-US" b="1" dirty="0">
                    <a:solidFill>
                      <a:srgbClr val="FF0000"/>
                    </a:solidFill>
                    <a:latin typeface="맑은 고딕" panose="020B0503020000020004" pitchFamily="50" charset="-127"/>
                    <a:ea typeface="맑은 고딕" panose="020B0503020000020004" pitchFamily="50" charset="-127"/>
                  </a:rPr>
                  <a:t>행동</a:t>
                </a:r>
                <a:r>
                  <a:rPr lang="en-US" altLang="ko-KR" b="1" dirty="0">
                    <a:solidFill>
                      <a:srgbClr val="FF0000"/>
                    </a:solidFill>
                    <a:latin typeface="맑은 고딕" panose="020B0503020000020004" pitchFamily="50" charset="-127"/>
                    <a:ea typeface="맑은 고딕" panose="020B0503020000020004" pitchFamily="50" charset="-127"/>
                  </a:rPr>
                  <a:t>-</a:t>
                </a:r>
                <a:r>
                  <a:rPr lang="ko-KR" altLang="en-US" b="1" dirty="0">
                    <a:solidFill>
                      <a:srgbClr val="FF0000"/>
                    </a:solidFill>
                    <a:latin typeface="맑은 고딕" panose="020B0503020000020004" pitchFamily="50" charset="-127"/>
                    <a:ea typeface="맑은 고딕" panose="020B0503020000020004" pitchFamily="50" charset="-127"/>
                  </a:rPr>
                  <a:t>결과</a:t>
                </a:r>
                <a:r>
                  <a:rPr lang="en-US" altLang="ko-KR" b="1" dirty="0">
                    <a:solidFill>
                      <a:srgbClr val="FF0000"/>
                    </a:solidFill>
                    <a:latin typeface="맑은 고딕" panose="020B0503020000020004" pitchFamily="50" charset="-127"/>
                    <a:ea typeface="맑은 고딕" panose="020B0503020000020004" pitchFamily="50" charset="-127"/>
                  </a:rPr>
                  <a:t>)</a:t>
                </a:r>
                <a:endParaRPr lang="ko-KR" altLang="en-US" b="1" dirty="0">
                  <a:solidFill>
                    <a:srgbClr val="FF0000"/>
                  </a:solidFill>
                </a:endParaRPr>
              </a:p>
            </p:txBody>
          </p:sp>
        </p:grpSp>
        <p:sp>
          <p:nvSpPr>
            <p:cNvPr id="37" name="직사각형 36">
              <a:extLst>
                <a:ext uri="{FF2B5EF4-FFF2-40B4-BE49-F238E27FC236}">
                  <a16:creationId xmlns:a16="http://schemas.microsoft.com/office/drawing/2014/main" id="{E84B782D-D833-4D6C-8B72-DB9C8EB2D2E9}"/>
                </a:ext>
              </a:extLst>
            </p:cNvPr>
            <p:cNvSpPr/>
            <p:nvPr/>
          </p:nvSpPr>
          <p:spPr>
            <a:xfrm>
              <a:off x="1589363" y="2441760"/>
              <a:ext cx="6716769" cy="369332"/>
            </a:xfrm>
            <a:prstGeom prst="rect">
              <a:avLst/>
            </a:prstGeom>
            <a:solidFill>
              <a:schemeClr val="bg1"/>
            </a:solidFill>
          </p:spPr>
          <p:txBody>
            <a:bodyPr wrap="square">
              <a:spAutoFit/>
            </a:bodyPr>
            <a:lstStyle/>
            <a:p>
              <a:pPr algn="ctr"/>
              <a:r>
                <a:rPr lang="ko-KR" altLang="en-US" b="1" dirty="0"/>
                <a:t>고객의 요구를 파악하는 분석능력과 그를 바탕으로 한 소통능력이 저의 강점입니다</a:t>
              </a:r>
              <a:r>
                <a:rPr lang="en-US" altLang="ko-KR" b="1" dirty="0"/>
                <a:t>.</a:t>
              </a:r>
              <a:endParaRPr lang="ko-KR" altLang="en-US" b="1" dirty="0"/>
            </a:p>
          </p:txBody>
        </p:sp>
      </p:grpSp>
      <p:sp>
        <p:nvSpPr>
          <p:cNvPr id="12" name="제목 11">
            <a:extLst>
              <a:ext uri="{FF2B5EF4-FFF2-40B4-BE49-F238E27FC236}">
                <a16:creationId xmlns:a16="http://schemas.microsoft.com/office/drawing/2014/main" id="{B112710B-E9C2-402C-BA24-2DA1E7E79B6C}"/>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a:t>자기소개서 구조화하기</a:t>
            </a:r>
          </a:p>
        </p:txBody>
      </p:sp>
      <p:sp>
        <p:nvSpPr>
          <p:cNvPr id="3" name="직사각형 2">
            <a:extLst>
              <a:ext uri="{FF2B5EF4-FFF2-40B4-BE49-F238E27FC236}">
                <a16:creationId xmlns:a16="http://schemas.microsoft.com/office/drawing/2014/main" id="{7F87C6A6-C5C3-49A0-8CA3-91D7DE7F16E7}"/>
              </a:ext>
            </a:extLst>
          </p:cNvPr>
          <p:cNvSpPr/>
          <p:nvPr/>
        </p:nvSpPr>
        <p:spPr>
          <a:xfrm>
            <a:off x="2141568" y="3574595"/>
            <a:ext cx="9248363" cy="923330"/>
          </a:xfrm>
          <a:prstGeom prst="rect">
            <a:avLst/>
          </a:prstGeom>
          <a:solidFill>
            <a:schemeClr val="bg1"/>
          </a:solidFill>
        </p:spPr>
        <p:txBody>
          <a:bodyPr wrap="square">
            <a:spAutoFit/>
          </a:bodyPr>
          <a:lstStyle/>
          <a:p>
            <a:pPr algn="ctr"/>
            <a:r>
              <a:rPr lang="ko-KR" altLang="en-US" b="1" dirty="0"/>
              <a:t>길거리에 나가 제품을 팔면서 일 매출을 </a:t>
            </a:r>
            <a:r>
              <a:rPr lang="en-US" altLang="ko-KR" b="1" dirty="0"/>
              <a:t>10</a:t>
            </a:r>
            <a:r>
              <a:rPr lang="ko-KR" altLang="en-US" b="1" dirty="0"/>
              <a:t>배 증진 시킨 적이 있습니다</a:t>
            </a:r>
            <a:r>
              <a:rPr lang="en-US" altLang="ko-KR" b="1" dirty="0"/>
              <a:t>. </a:t>
            </a:r>
            <a:r>
              <a:rPr lang="ko-KR" altLang="en-US" b="1" dirty="0"/>
              <a:t>이는 행인들의 관심을 끌고 제품의 신뢰도를 높이는 내용을 담은 전단지와 고객의 성향</a:t>
            </a:r>
            <a:r>
              <a:rPr lang="en-US" altLang="ko-KR" b="1" dirty="0"/>
              <a:t>, </a:t>
            </a:r>
            <a:r>
              <a:rPr lang="ko-KR" altLang="en-US" b="1" dirty="0"/>
              <a:t>요구에 따른 상담 방식이 매출 증진의 주 요소 였습니다</a:t>
            </a:r>
            <a:r>
              <a:rPr lang="en-US" altLang="ko-KR" b="1" dirty="0"/>
              <a:t>.</a:t>
            </a:r>
            <a:r>
              <a:rPr lang="ko-KR" altLang="en-US" b="1" dirty="0"/>
              <a:t>  </a:t>
            </a:r>
          </a:p>
        </p:txBody>
      </p:sp>
      <p:sp>
        <p:nvSpPr>
          <p:cNvPr id="4" name="직사각형 3">
            <a:extLst>
              <a:ext uri="{FF2B5EF4-FFF2-40B4-BE49-F238E27FC236}">
                <a16:creationId xmlns:a16="http://schemas.microsoft.com/office/drawing/2014/main" id="{693DF64F-D379-4C09-AC91-AFCB83129619}"/>
              </a:ext>
            </a:extLst>
          </p:cNvPr>
          <p:cNvSpPr/>
          <p:nvPr/>
        </p:nvSpPr>
        <p:spPr>
          <a:xfrm>
            <a:off x="2197793" y="5247108"/>
            <a:ext cx="9248363" cy="1200329"/>
          </a:xfrm>
          <a:prstGeom prst="rect">
            <a:avLst/>
          </a:prstGeom>
          <a:solidFill>
            <a:schemeClr val="bg1"/>
          </a:solidFill>
        </p:spPr>
        <p:txBody>
          <a:bodyPr wrap="square">
            <a:spAutoFit/>
          </a:bodyPr>
          <a:lstStyle/>
          <a:p>
            <a:pPr algn="ctr"/>
            <a:r>
              <a:rPr lang="ko-KR" altLang="en-US" b="1" dirty="0"/>
              <a:t>데이터 분석은 어떤 데이터를 어떤 식으로 분석하고 무엇을 도출해낼 것인가가 가장 중요한 요소입니다</a:t>
            </a:r>
            <a:r>
              <a:rPr lang="en-US" altLang="ko-KR" b="1" dirty="0"/>
              <a:t>. </a:t>
            </a:r>
            <a:r>
              <a:rPr lang="ko-KR" altLang="en-US" b="1" dirty="0"/>
              <a:t>소비자의 </a:t>
            </a:r>
            <a:r>
              <a:rPr lang="en-US" altLang="ko-KR" b="1" dirty="0"/>
              <a:t>Needs</a:t>
            </a:r>
            <a:r>
              <a:rPr lang="ko-KR" altLang="en-US" b="1" dirty="0"/>
              <a:t>를 파악하는 저의 분석능력은 데이터 분석의 정확도를 높여줄 것이며</a:t>
            </a:r>
            <a:r>
              <a:rPr lang="en-US" altLang="ko-KR" b="1" dirty="0"/>
              <a:t> </a:t>
            </a:r>
            <a:r>
              <a:rPr lang="ko-KR" altLang="en-US" b="1" dirty="0"/>
              <a:t>시장변화</a:t>
            </a:r>
            <a:r>
              <a:rPr lang="en-US" altLang="ko-KR" b="1" dirty="0"/>
              <a:t>, </a:t>
            </a:r>
            <a:r>
              <a:rPr lang="ko-KR" altLang="en-US" b="1" dirty="0"/>
              <a:t>트렌드 등을 예측해낼 것입니다</a:t>
            </a:r>
            <a:r>
              <a:rPr lang="en-US" altLang="ko-KR" b="1" dirty="0"/>
              <a:t>. </a:t>
            </a:r>
            <a:r>
              <a:rPr lang="ko-KR" altLang="en-US" b="1" dirty="0"/>
              <a:t>또한 분석 내용을 바탕으로 기획된 내용은 소통능력으로 풀어내어 결과를 만들 것 입니다</a:t>
            </a:r>
            <a:r>
              <a:rPr lang="en-US" altLang="ko-KR" b="1" dirty="0"/>
              <a:t>.</a:t>
            </a:r>
            <a:endParaRPr lang="ko-KR" altLang="en-US" b="1" dirty="0"/>
          </a:p>
        </p:txBody>
      </p:sp>
    </p:spTree>
    <p:extLst>
      <p:ext uri="{BB962C8B-B14F-4D97-AF65-F5344CB8AC3E}">
        <p14:creationId xmlns:p14="http://schemas.microsoft.com/office/powerpoint/2010/main" val="3899956485"/>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F5C608-F11C-4E81-B48F-B294362E4526}"/>
              </a:ext>
            </a:extLst>
          </p:cNvPr>
          <p:cNvSpPr>
            <a:spLocks noGrp="1"/>
          </p:cNvSpPr>
          <p:nvPr>
            <p:ph type="title"/>
          </p:nvPr>
        </p:nvSpPr>
        <p:spPr/>
        <p:txBody>
          <a:bodyPr/>
          <a:lstStyle/>
          <a:p>
            <a:r>
              <a:rPr lang="ko-KR" altLang="en-US" dirty="0"/>
              <a:t>한국 직업정보시스템을 활용한 직무분석</a:t>
            </a:r>
          </a:p>
        </p:txBody>
      </p:sp>
      <p:sp>
        <p:nvSpPr>
          <p:cNvPr id="3" name="직사각형 2">
            <a:extLst>
              <a:ext uri="{FF2B5EF4-FFF2-40B4-BE49-F238E27FC236}">
                <a16:creationId xmlns:a16="http://schemas.microsoft.com/office/drawing/2014/main" id="{4699878E-5C75-4E77-A242-E9BB580E4CC9}"/>
              </a:ext>
            </a:extLst>
          </p:cNvPr>
          <p:cNvSpPr/>
          <p:nvPr/>
        </p:nvSpPr>
        <p:spPr>
          <a:xfrm>
            <a:off x="560025" y="1898362"/>
            <a:ext cx="10998926" cy="3067956"/>
          </a:xfrm>
          <a:prstGeom prst="rect">
            <a:avLst/>
          </a:prstGeom>
        </p:spPr>
        <p:txBody>
          <a:bodyPr wrap="square">
            <a:spAutoFit/>
          </a:bodyPr>
          <a:lstStyle/>
          <a:p>
            <a:pPr>
              <a:lnSpc>
                <a:spcPct val="150000"/>
              </a:lnSpc>
            </a:pPr>
            <a:r>
              <a:rPr lang="ko-KR" altLang="en-US" sz="3600" b="1" dirty="0"/>
              <a:t>빅데이터 분석가란</a:t>
            </a:r>
            <a:r>
              <a:rPr lang="en-US" altLang="ko-KR" sz="3600" b="1" dirty="0"/>
              <a:t>?</a:t>
            </a:r>
          </a:p>
          <a:p>
            <a:pPr>
              <a:lnSpc>
                <a:spcPct val="150000"/>
              </a:lnSpc>
              <a:buFont typeface="Arial" panose="020B0604020202020204" pitchFamily="34" charset="0"/>
              <a:buChar char="•"/>
            </a:pPr>
            <a:r>
              <a:rPr lang="ko-KR" altLang="en-US" sz="2400" dirty="0"/>
              <a:t>사람들의 행동 패턴 또는 시장의 경제상황 등을 예측하며 데이터 속에 함축된 트렌드나 인사이트를 도출하고 이로부터 새로운 부가가치를 창출하기 위해 대량의 빅데이터를 관리하고 분석한다</a:t>
            </a:r>
            <a:r>
              <a:rPr lang="en-US" altLang="ko-KR" sz="2400" dirty="0"/>
              <a:t>. </a:t>
            </a:r>
            <a:r>
              <a:rPr lang="ko-KR" altLang="en-US" sz="2400" dirty="0"/>
              <a:t>빅데이터와 관련된 새로운 기술</a:t>
            </a:r>
            <a:r>
              <a:rPr lang="en-US" altLang="ko-KR" sz="2400" dirty="0"/>
              <a:t>, </a:t>
            </a:r>
            <a:r>
              <a:rPr lang="ko-KR" altLang="en-US" sz="2400" dirty="0"/>
              <a:t>유행</a:t>
            </a:r>
            <a:r>
              <a:rPr lang="en-US" altLang="ko-KR" sz="2400" dirty="0"/>
              <a:t>, </a:t>
            </a:r>
            <a:r>
              <a:rPr lang="ko-KR" altLang="en-US" sz="2400" dirty="0"/>
              <a:t>트렌드 등을 수시로 파악한다 </a:t>
            </a:r>
            <a:endParaRPr lang="ko-KR" altLang="en-US" sz="2400" dirty="0">
              <a:effectLst/>
            </a:endParaRPr>
          </a:p>
        </p:txBody>
      </p:sp>
    </p:spTree>
    <p:extLst>
      <p:ext uri="{BB962C8B-B14F-4D97-AF65-F5344CB8AC3E}">
        <p14:creationId xmlns:p14="http://schemas.microsoft.com/office/powerpoint/2010/main" val="1636487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F5C608-F11C-4E81-B48F-B294362E4526}"/>
              </a:ext>
            </a:extLst>
          </p:cNvPr>
          <p:cNvSpPr>
            <a:spLocks noGrp="1"/>
          </p:cNvSpPr>
          <p:nvPr>
            <p:ph type="title"/>
          </p:nvPr>
        </p:nvSpPr>
        <p:spPr/>
        <p:txBody>
          <a:bodyPr/>
          <a:lstStyle/>
          <a:p>
            <a:r>
              <a:rPr lang="ko-KR" altLang="en-US" dirty="0"/>
              <a:t>한국 직업정보시스템을 활용한 직무분석</a:t>
            </a:r>
          </a:p>
        </p:txBody>
      </p:sp>
      <p:sp>
        <p:nvSpPr>
          <p:cNvPr id="3" name="직사각형 2">
            <a:extLst>
              <a:ext uri="{FF2B5EF4-FFF2-40B4-BE49-F238E27FC236}">
                <a16:creationId xmlns:a16="http://schemas.microsoft.com/office/drawing/2014/main" id="{4699878E-5C75-4E77-A242-E9BB580E4CC9}"/>
              </a:ext>
            </a:extLst>
          </p:cNvPr>
          <p:cNvSpPr/>
          <p:nvPr/>
        </p:nvSpPr>
        <p:spPr>
          <a:xfrm>
            <a:off x="470263" y="818499"/>
            <a:ext cx="10998926" cy="6668942"/>
          </a:xfrm>
          <a:prstGeom prst="rect">
            <a:avLst/>
          </a:prstGeom>
        </p:spPr>
        <p:txBody>
          <a:bodyPr wrap="square">
            <a:spAutoFit/>
          </a:bodyPr>
          <a:lstStyle/>
          <a:p>
            <a:pPr>
              <a:lnSpc>
                <a:spcPct val="150000"/>
              </a:lnSpc>
              <a:buFont typeface="Arial" panose="020B0604020202020204" pitchFamily="34" charset="0"/>
              <a:buChar char="•"/>
            </a:pPr>
            <a:r>
              <a:rPr lang="ko-KR" altLang="en-US" sz="2400" dirty="0"/>
              <a:t>분석목표에 따라 빅데이터의 분석방법을 기획한다</a:t>
            </a:r>
            <a:r>
              <a:rPr lang="en-US" altLang="ko-KR" sz="2400" dirty="0"/>
              <a:t>. </a:t>
            </a:r>
          </a:p>
          <a:p>
            <a:pPr>
              <a:lnSpc>
                <a:spcPct val="150000"/>
              </a:lnSpc>
              <a:buFont typeface="Arial" panose="020B0604020202020204" pitchFamily="34" charset="0"/>
              <a:buChar char="•"/>
            </a:pPr>
            <a:r>
              <a:rPr lang="ko-KR" altLang="en-US" sz="2400" dirty="0"/>
              <a:t>분석할 빅데이터 자원을 수집한다</a:t>
            </a:r>
            <a:r>
              <a:rPr lang="en-US" altLang="ko-KR" sz="2400" dirty="0"/>
              <a:t>. </a:t>
            </a:r>
          </a:p>
          <a:p>
            <a:pPr>
              <a:lnSpc>
                <a:spcPct val="150000"/>
              </a:lnSpc>
              <a:buFont typeface="Arial" panose="020B0604020202020204" pitchFamily="34" charset="0"/>
              <a:buChar char="•"/>
            </a:pPr>
            <a:r>
              <a:rPr lang="ko-KR" altLang="en-US" sz="2400" dirty="0"/>
              <a:t>대용량의 데이터를 처리하는 플랫폼을 활용하여 데이터를 처리하고 분석한다</a:t>
            </a:r>
            <a:r>
              <a:rPr lang="en-US" altLang="ko-KR" sz="2400" dirty="0"/>
              <a:t>. </a:t>
            </a:r>
          </a:p>
          <a:p>
            <a:pPr>
              <a:lnSpc>
                <a:spcPct val="150000"/>
              </a:lnSpc>
              <a:buFont typeface="Arial" panose="020B0604020202020204" pitchFamily="34" charset="0"/>
              <a:buChar char="•"/>
            </a:pPr>
            <a:r>
              <a:rPr lang="ko-KR" altLang="en-US" sz="2400" dirty="0"/>
              <a:t>분석방법에 따라 마이닝</a:t>
            </a:r>
            <a:r>
              <a:rPr lang="en-US" altLang="ko-KR" sz="2400" dirty="0"/>
              <a:t>(</a:t>
            </a:r>
            <a:r>
              <a:rPr lang="ko-KR" altLang="en-US" sz="2400" dirty="0"/>
              <a:t>데이터 마이닝</a:t>
            </a:r>
            <a:r>
              <a:rPr lang="en-US" altLang="ko-KR" sz="2400" dirty="0"/>
              <a:t>, </a:t>
            </a:r>
            <a:r>
              <a:rPr lang="ko-KR" altLang="en-US" sz="2400" dirty="0"/>
              <a:t>텍스트 마이닝</a:t>
            </a:r>
            <a:r>
              <a:rPr lang="en-US" altLang="ko-KR" sz="2400" dirty="0"/>
              <a:t>, </a:t>
            </a:r>
            <a:r>
              <a:rPr lang="ko-KR" altLang="en-US" sz="2400" dirty="0"/>
              <a:t>오피니언 마이닝</a:t>
            </a:r>
            <a:r>
              <a:rPr lang="en-US" altLang="ko-KR" sz="2400" dirty="0"/>
              <a:t>), </a:t>
            </a:r>
            <a:r>
              <a:rPr lang="ko-KR" altLang="en-US" sz="2400" dirty="0"/>
              <a:t>계량정보 분석</a:t>
            </a:r>
            <a:r>
              <a:rPr lang="en-US" altLang="ko-KR" sz="2400" dirty="0"/>
              <a:t>(</a:t>
            </a:r>
            <a:r>
              <a:rPr lang="ko-KR" altLang="en-US" sz="2400" dirty="0" err="1"/>
              <a:t>계량서지학</a:t>
            </a:r>
            <a:r>
              <a:rPr lang="en-US" altLang="ko-KR" sz="2400" dirty="0"/>
              <a:t>, </a:t>
            </a:r>
            <a:r>
              <a:rPr lang="ko-KR" altLang="en-US" sz="2400" dirty="0"/>
              <a:t>계량정보학</a:t>
            </a:r>
            <a:r>
              <a:rPr lang="en-US" altLang="ko-KR" sz="2400" dirty="0"/>
              <a:t>, </a:t>
            </a:r>
            <a:r>
              <a:rPr lang="ko-KR" altLang="en-US" sz="2400" dirty="0"/>
              <a:t>웹계량화</a:t>
            </a:r>
            <a:r>
              <a:rPr lang="en-US" altLang="ko-KR" sz="2400" dirty="0"/>
              <a:t>), </a:t>
            </a:r>
            <a:r>
              <a:rPr lang="ko-KR" altLang="en-US" sz="2400" dirty="0"/>
              <a:t>네트워크 분석</a:t>
            </a:r>
            <a:r>
              <a:rPr lang="en-US" altLang="ko-KR" sz="2400" dirty="0"/>
              <a:t>(</a:t>
            </a:r>
            <a:r>
              <a:rPr lang="ko-KR" altLang="en-US" sz="2400" dirty="0"/>
              <a:t>사회 네트워크 분석</a:t>
            </a:r>
            <a:r>
              <a:rPr lang="en-US" altLang="ko-KR" sz="2400" dirty="0"/>
              <a:t>, </a:t>
            </a:r>
            <a:r>
              <a:rPr lang="ko-KR" altLang="en-US" sz="2400" dirty="0"/>
              <a:t>지식 네트워크 분석</a:t>
            </a:r>
            <a:r>
              <a:rPr lang="en-US" altLang="ko-KR" sz="2400" dirty="0"/>
              <a:t>, </a:t>
            </a:r>
            <a:r>
              <a:rPr lang="ko-KR" altLang="en-US" sz="2400" dirty="0"/>
              <a:t>언어 네트워크 분석</a:t>
            </a:r>
            <a:r>
              <a:rPr lang="en-US" altLang="ko-KR" sz="2400" dirty="0"/>
              <a:t>), </a:t>
            </a:r>
            <a:r>
              <a:rPr lang="ko-KR" altLang="en-US" sz="2400" dirty="0"/>
              <a:t>복잡계기법 분석</a:t>
            </a:r>
            <a:r>
              <a:rPr lang="en-US" altLang="ko-KR" sz="2400" dirty="0"/>
              <a:t>(</a:t>
            </a:r>
            <a:r>
              <a:rPr lang="ko-KR" altLang="en-US" sz="2400" dirty="0" err="1"/>
              <a:t>복잡계</a:t>
            </a:r>
            <a:r>
              <a:rPr lang="ko-KR" altLang="en-US" sz="2400" dirty="0"/>
              <a:t> 네트워크 분석</a:t>
            </a:r>
            <a:r>
              <a:rPr lang="en-US" altLang="ko-KR" sz="2400" dirty="0"/>
              <a:t>, </a:t>
            </a:r>
            <a:r>
              <a:rPr lang="ko-KR" altLang="en-US" sz="2400" dirty="0"/>
              <a:t>행위자 기반 모형</a:t>
            </a:r>
            <a:r>
              <a:rPr lang="en-US" altLang="ko-KR" sz="2400" dirty="0"/>
              <a:t>, </a:t>
            </a:r>
            <a:r>
              <a:rPr lang="ko-KR" altLang="en-US" sz="2400" dirty="0"/>
              <a:t>시스템 </a:t>
            </a:r>
            <a:r>
              <a:rPr lang="ko-KR" altLang="en-US" sz="2400" dirty="0" err="1"/>
              <a:t>다이나믹스</a:t>
            </a:r>
            <a:r>
              <a:rPr lang="en-US" altLang="ko-KR" sz="2400" dirty="0"/>
              <a:t>), </a:t>
            </a:r>
            <a:r>
              <a:rPr lang="ko-KR" altLang="en-US" sz="2400" dirty="0"/>
              <a:t>클러스터 분석</a:t>
            </a:r>
            <a:r>
              <a:rPr lang="en-US" altLang="ko-KR" sz="2400" dirty="0"/>
              <a:t>(</a:t>
            </a:r>
            <a:r>
              <a:rPr lang="ko-KR" altLang="en-US" sz="2400" dirty="0"/>
              <a:t>비슷한 특성을 가진 </a:t>
            </a:r>
            <a:r>
              <a:rPr lang="ko-KR" altLang="en-US" sz="2400" dirty="0" err="1"/>
              <a:t>개채를</a:t>
            </a:r>
            <a:r>
              <a:rPr lang="ko-KR" altLang="en-US" sz="2400" dirty="0"/>
              <a:t> 합해서 유사그룹을 발굴</a:t>
            </a:r>
            <a:r>
              <a:rPr lang="en-US" altLang="ko-KR" sz="2400" dirty="0"/>
              <a:t>) </a:t>
            </a:r>
            <a:r>
              <a:rPr lang="ko-KR" altLang="en-US" sz="2400" dirty="0"/>
              <a:t>등을 활용한다</a:t>
            </a:r>
            <a:r>
              <a:rPr lang="en-US" altLang="ko-KR" sz="2400" dirty="0"/>
              <a:t>. </a:t>
            </a:r>
          </a:p>
          <a:p>
            <a:pPr>
              <a:lnSpc>
                <a:spcPct val="150000"/>
              </a:lnSpc>
              <a:buFont typeface="Arial" panose="020B0604020202020204" pitchFamily="34" charset="0"/>
              <a:buChar char="•"/>
            </a:pPr>
            <a:r>
              <a:rPr lang="ko-KR" altLang="en-US" sz="2400" dirty="0"/>
              <a:t>프로그램을 사용하여 분석결과를 </a:t>
            </a:r>
            <a:r>
              <a:rPr lang="ko-KR" altLang="en-US" sz="2400" dirty="0" err="1"/>
              <a:t>시각화한다</a:t>
            </a:r>
            <a:r>
              <a:rPr lang="en-US" altLang="ko-KR" sz="2400" dirty="0"/>
              <a:t>. </a:t>
            </a:r>
          </a:p>
          <a:p>
            <a:pPr>
              <a:lnSpc>
                <a:spcPct val="150000"/>
              </a:lnSpc>
              <a:buFont typeface="Arial" panose="020B0604020202020204" pitchFamily="34" charset="0"/>
              <a:buChar char="•"/>
            </a:pPr>
            <a:r>
              <a:rPr lang="ko-KR" altLang="en-US" sz="2400" dirty="0"/>
              <a:t>실시간으로 데이터를 수집</a:t>
            </a:r>
            <a:r>
              <a:rPr lang="en-US" altLang="ko-KR" sz="2400" dirty="0"/>
              <a:t>·</a:t>
            </a:r>
            <a:r>
              <a:rPr lang="ko-KR" altLang="en-US" sz="2400" dirty="0"/>
              <a:t>저장</a:t>
            </a:r>
            <a:r>
              <a:rPr lang="en-US" altLang="ko-KR" sz="2400" dirty="0"/>
              <a:t>·</a:t>
            </a:r>
            <a:r>
              <a:rPr lang="ko-KR" altLang="en-US" sz="2400" dirty="0"/>
              <a:t>분석하고 </a:t>
            </a:r>
            <a:r>
              <a:rPr lang="ko-KR" altLang="en-US" sz="2400" dirty="0" err="1"/>
              <a:t>시각화하여</a:t>
            </a:r>
            <a:r>
              <a:rPr lang="ko-KR" altLang="en-US" sz="2400" dirty="0"/>
              <a:t> 의미 있는 분석결과를 도출하기도 한다</a:t>
            </a:r>
            <a:r>
              <a:rPr lang="en-US" altLang="ko-KR" sz="2400" dirty="0"/>
              <a:t>. </a:t>
            </a:r>
          </a:p>
          <a:p>
            <a:pPr>
              <a:lnSpc>
                <a:spcPct val="150000"/>
              </a:lnSpc>
              <a:buFont typeface="Arial" panose="020B0604020202020204" pitchFamily="34" charset="0"/>
              <a:buChar char="•"/>
            </a:pPr>
            <a:r>
              <a:rPr lang="ko-KR" altLang="en-US" sz="2400" dirty="0"/>
              <a:t>빅데이터와 관련된 새로운 기술</a:t>
            </a:r>
            <a:r>
              <a:rPr lang="en-US" altLang="ko-KR" sz="2400" dirty="0"/>
              <a:t>, </a:t>
            </a:r>
            <a:r>
              <a:rPr lang="ko-KR" altLang="en-US" sz="2400" dirty="0"/>
              <a:t>유행</a:t>
            </a:r>
            <a:r>
              <a:rPr lang="en-US" altLang="ko-KR" sz="2400" dirty="0"/>
              <a:t>, </a:t>
            </a:r>
            <a:r>
              <a:rPr lang="ko-KR" altLang="en-US" sz="2400" dirty="0"/>
              <a:t>트렌드 등을 수시로 파악한다 </a:t>
            </a:r>
            <a:endParaRPr lang="ko-KR" altLang="en-US" sz="2400" dirty="0">
              <a:effectLst/>
            </a:endParaRPr>
          </a:p>
        </p:txBody>
      </p:sp>
    </p:spTree>
    <p:extLst>
      <p:ext uri="{BB962C8B-B14F-4D97-AF65-F5344CB8AC3E}">
        <p14:creationId xmlns:p14="http://schemas.microsoft.com/office/powerpoint/2010/main" val="1618200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43B11651-72EC-4EF4-963C-84D1409CF4F3}"/>
              </a:ext>
            </a:extLst>
          </p:cNvPr>
          <p:cNvGrpSpPr/>
          <p:nvPr/>
        </p:nvGrpSpPr>
        <p:grpSpPr>
          <a:xfrm>
            <a:off x="210632" y="1086221"/>
            <a:ext cx="11408281" cy="5620307"/>
            <a:chOff x="210632" y="1086221"/>
            <a:chExt cx="8285443" cy="5620307"/>
          </a:xfrm>
        </p:grpSpPr>
        <p:sp>
          <p:nvSpPr>
            <p:cNvPr id="30" name="직사각형 29"/>
            <p:cNvSpPr/>
            <p:nvPr/>
          </p:nvSpPr>
          <p:spPr>
            <a:xfrm>
              <a:off x="1517907" y="3129680"/>
              <a:ext cx="5490679" cy="40100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1528008" y="4616093"/>
              <a:ext cx="5490679" cy="54899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1517908" y="1948440"/>
              <a:ext cx="5490679" cy="40100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a:off x="214087" y="5728451"/>
              <a:ext cx="885634" cy="6039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endParaRPr>
            </a:p>
          </p:txBody>
        </p:sp>
        <p:sp>
          <p:nvSpPr>
            <p:cNvPr id="23" name="직사각형 22"/>
            <p:cNvSpPr/>
            <p:nvPr/>
          </p:nvSpPr>
          <p:spPr>
            <a:xfrm>
              <a:off x="1517907" y="4686023"/>
              <a:ext cx="6953324" cy="400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b="1" dirty="0">
                  <a:solidFill>
                    <a:srgbClr val="FF0000"/>
                  </a:solidFill>
                  <a:latin typeface="맑은 고딕" panose="020B0503020000020004" pitchFamily="50" charset="-127"/>
                  <a:ea typeface="맑은 고딕" panose="020B0503020000020004" pitchFamily="50" charset="-127"/>
                </a:rPr>
                <a:t>직무에 있어서</a:t>
              </a:r>
              <a:endParaRPr lang="en-US" altLang="ko-KR" b="1" dirty="0">
                <a:solidFill>
                  <a:srgbClr val="FF0000"/>
                </a:solidFill>
                <a:latin typeface="맑은 고딕" panose="020B0503020000020004" pitchFamily="50" charset="-127"/>
                <a:ea typeface="맑은 고딕" panose="020B0503020000020004" pitchFamily="50" charset="-127"/>
              </a:endParaRPr>
            </a:p>
            <a:p>
              <a:r>
                <a:rPr lang="ko-KR" altLang="en-US" b="1" dirty="0">
                  <a:solidFill>
                    <a:srgbClr val="FF0000"/>
                  </a:solidFill>
                  <a:latin typeface="맑은 고딕" panose="020B0503020000020004" pitchFamily="50" charset="-127"/>
                  <a:ea typeface="맑은 고딕" panose="020B0503020000020004" pitchFamily="50" charset="-127"/>
                </a:rPr>
                <a:t>나의 강점은 어떻게 활용되어지는가</a:t>
              </a:r>
              <a:r>
                <a:rPr lang="en-US" altLang="ko-KR" b="1" dirty="0">
                  <a:solidFill>
                    <a:srgbClr val="FF0000"/>
                  </a:solidFill>
                  <a:latin typeface="맑은 고딕" panose="020B0503020000020004" pitchFamily="50" charset="-127"/>
                  <a:ea typeface="맑은 고딕" panose="020B0503020000020004" pitchFamily="50" charset="-127"/>
                </a:rPr>
                <a:t>?</a:t>
              </a:r>
              <a:endParaRPr lang="ko-KR" altLang="en-US" b="1" dirty="0">
                <a:solidFill>
                  <a:srgbClr val="FF0000"/>
                </a:solidFill>
              </a:endParaRPr>
            </a:p>
          </p:txBody>
        </p:sp>
        <p:grpSp>
          <p:nvGrpSpPr>
            <p:cNvPr id="6" name="그룹 5"/>
            <p:cNvGrpSpPr/>
            <p:nvPr/>
          </p:nvGrpSpPr>
          <p:grpSpPr>
            <a:xfrm>
              <a:off x="214088" y="1948440"/>
              <a:ext cx="927610" cy="1091854"/>
              <a:chOff x="431802" y="1948440"/>
              <a:chExt cx="927610" cy="1645164"/>
            </a:xfrm>
          </p:grpSpPr>
          <p:sp>
            <p:nvSpPr>
              <p:cNvPr id="14" name="직사각형 13"/>
              <p:cNvSpPr/>
              <p:nvPr/>
            </p:nvSpPr>
            <p:spPr>
              <a:xfrm>
                <a:off x="447606" y="2552664"/>
                <a:ext cx="885634" cy="556495"/>
              </a:xfrm>
              <a:prstGeom prst="rect">
                <a:avLst/>
              </a:prstGeom>
              <a:solidFill>
                <a:schemeClr val="bg1"/>
              </a:solidFill>
            </p:spPr>
            <p:txBody>
              <a:bodyPr wrap="square">
                <a:spAutoFit/>
              </a:bodyPr>
              <a:lstStyle/>
              <a:p>
                <a:pPr algn="ctr"/>
                <a:r>
                  <a:rPr lang="en-US" altLang="ko-KR" b="1" dirty="0">
                    <a:latin typeface="맑은 고딕" panose="020B0503020000020004" pitchFamily="50" charset="-127"/>
                    <a:ea typeface="맑은 고딕" panose="020B0503020000020004" pitchFamily="50" charset="-127"/>
                  </a:rPr>
                  <a:t>What</a:t>
                </a:r>
                <a:endParaRPr lang="ko-KR" altLang="en-US" b="1" dirty="0"/>
              </a:p>
            </p:txBody>
          </p:sp>
          <p:sp>
            <p:nvSpPr>
              <p:cNvPr id="5" name="직사각형 4"/>
              <p:cNvSpPr/>
              <p:nvPr/>
            </p:nvSpPr>
            <p:spPr>
              <a:xfrm>
                <a:off x="431802" y="1948440"/>
                <a:ext cx="927610" cy="16451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 name="그룹 9"/>
            <p:cNvGrpSpPr/>
            <p:nvPr/>
          </p:nvGrpSpPr>
          <p:grpSpPr>
            <a:xfrm>
              <a:off x="224187" y="4602942"/>
              <a:ext cx="927610" cy="1939146"/>
              <a:chOff x="441901" y="5001645"/>
              <a:chExt cx="927610" cy="1540443"/>
            </a:xfrm>
          </p:grpSpPr>
          <p:sp>
            <p:nvSpPr>
              <p:cNvPr id="15" name="직사각형 14"/>
              <p:cNvSpPr/>
              <p:nvPr/>
            </p:nvSpPr>
            <p:spPr>
              <a:xfrm>
                <a:off x="457839" y="5568529"/>
                <a:ext cx="885634" cy="293395"/>
              </a:xfrm>
              <a:prstGeom prst="rect">
                <a:avLst/>
              </a:prstGeom>
              <a:solidFill>
                <a:schemeClr val="bg1"/>
              </a:solidFill>
            </p:spPr>
            <p:txBody>
              <a:bodyPr wrap="square">
                <a:spAutoFit/>
              </a:bodyPr>
              <a:lstStyle/>
              <a:p>
                <a:pPr algn="ctr"/>
                <a:r>
                  <a:rPr lang="en-US" altLang="ko-KR" b="1" dirty="0">
                    <a:latin typeface="맑은 고딕" panose="020B0503020000020004" pitchFamily="50" charset="-127"/>
                    <a:ea typeface="맑은 고딕" panose="020B0503020000020004" pitchFamily="50" charset="-127"/>
                  </a:rPr>
                  <a:t>Why</a:t>
                </a:r>
                <a:endParaRPr lang="ko-KR" altLang="en-US" b="1" dirty="0"/>
              </a:p>
            </p:txBody>
          </p:sp>
          <p:sp>
            <p:nvSpPr>
              <p:cNvPr id="20" name="직사각형 19"/>
              <p:cNvSpPr/>
              <p:nvPr/>
            </p:nvSpPr>
            <p:spPr>
              <a:xfrm>
                <a:off x="441901" y="5001645"/>
                <a:ext cx="927610" cy="15404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2" name="직사각형 21"/>
            <p:cNvSpPr/>
            <p:nvPr/>
          </p:nvSpPr>
          <p:spPr>
            <a:xfrm>
              <a:off x="1528007" y="4602942"/>
              <a:ext cx="6946220" cy="19391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그룹 6"/>
            <p:cNvGrpSpPr/>
            <p:nvPr/>
          </p:nvGrpSpPr>
          <p:grpSpPr>
            <a:xfrm>
              <a:off x="214086" y="3138879"/>
              <a:ext cx="927610" cy="1365479"/>
              <a:chOff x="431800" y="3532579"/>
              <a:chExt cx="927610" cy="1365479"/>
            </a:xfrm>
          </p:grpSpPr>
          <p:sp>
            <p:nvSpPr>
              <p:cNvPr id="18" name="직사각형 17"/>
              <p:cNvSpPr/>
              <p:nvPr/>
            </p:nvSpPr>
            <p:spPr>
              <a:xfrm>
                <a:off x="431800" y="3532579"/>
                <a:ext cx="927610" cy="13654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468085" y="3997611"/>
                <a:ext cx="845893" cy="369332"/>
              </a:xfrm>
              <a:prstGeom prst="rect">
                <a:avLst/>
              </a:prstGeom>
              <a:solidFill>
                <a:schemeClr val="bg1"/>
              </a:solidFill>
            </p:spPr>
            <p:txBody>
              <a:bodyPr wrap="square">
                <a:spAutoFit/>
              </a:bodyPr>
              <a:lstStyle/>
              <a:p>
                <a:pPr algn="ctr"/>
                <a:r>
                  <a:rPr lang="en-US" altLang="ko-KR" b="1" dirty="0">
                    <a:latin typeface="맑은 고딕" panose="020B0503020000020004" pitchFamily="50" charset="-127"/>
                    <a:ea typeface="맑은 고딕" panose="020B0503020000020004" pitchFamily="50" charset="-127"/>
                  </a:rPr>
                  <a:t>How</a:t>
                </a:r>
                <a:endParaRPr lang="ko-KR" altLang="en-US" b="1" dirty="0"/>
              </a:p>
            </p:txBody>
          </p:sp>
        </p:grpSp>
        <p:sp>
          <p:nvSpPr>
            <p:cNvPr id="13" name="직사각형 12"/>
            <p:cNvSpPr/>
            <p:nvPr/>
          </p:nvSpPr>
          <p:spPr>
            <a:xfrm>
              <a:off x="210632" y="1086221"/>
              <a:ext cx="8285443" cy="746685"/>
            </a:xfrm>
            <a:prstGeom prst="rect">
              <a:avLst/>
            </a:prstGeom>
            <a:solidFill>
              <a:schemeClr val="bg1"/>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ko-KR" altLang="en-US" sz="2800" dirty="0">
                  <a:solidFill>
                    <a:srgbClr val="FF0000"/>
                  </a:solidFill>
                  <a:latin typeface="HY헤드라인M" panose="02030600000101010101" pitchFamily="18" charset="-127"/>
                  <a:ea typeface="HY헤드라인M" panose="02030600000101010101" pitchFamily="18" charset="-127"/>
                </a:rPr>
                <a:t>당신의 강점은 무엇입니까</a:t>
              </a:r>
              <a:r>
                <a:rPr lang="en-US" altLang="ko-KR" sz="2800" dirty="0">
                  <a:solidFill>
                    <a:srgbClr val="FF0000"/>
                  </a:solidFill>
                  <a:latin typeface="HY헤드라인M" panose="02030600000101010101" pitchFamily="18" charset="-127"/>
                  <a:ea typeface="HY헤드라인M" panose="02030600000101010101" pitchFamily="18" charset="-127"/>
                </a:rPr>
                <a:t>?</a:t>
              </a:r>
              <a:endParaRPr lang="en-US" altLang="ko-KR" sz="2800" dirty="0">
                <a:solidFill>
                  <a:schemeClr val="tx1"/>
                </a:solidFill>
                <a:latin typeface="HY헤드라인M" panose="02030600000101010101" pitchFamily="18" charset="-127"/>
                <a:ea typeface="HY헤드라인M" panose="02030600000101010101" pitchFamily="18" charset="-127"/>
              </a:endParaRPr>
            </a:p>
          </p:txBody>
        </p:sp>
        <p:grpSp>
          <p:nvGrpSpPr>
            <p:cNvPr id="9" name="그룹 8"/>
            <p:cNvGrpSpPr/>
            <p:nvPr/>
          </p:nvGrpSpPr>
          <p:grpSpPr>
            <a:xfrm>
              <a:off x="1517907" y="1948441"/>
              <a:ext cx="6946222" cy="1095100"/>
              <a:chOff x="1735621" y="1948442"/>
              <a:chExt cx="6946222" cy="1424216"/>
            </a:xfrm>
          </p:grpSpPr>
          <p:sp>
            <p:nvSpPr>
              <p:cNvPr id="21" name="직사각형 20"/>
              <p:cNvSpPr/>
              <p:nvPr/>
            </p:nvSpPr>
            <p:spPr>
              <a:xfrm>
                <a:off x="1735621" y="1983629"/>
                <a:ext cx="5747280" cy="480329"/>
              </a:xfrm>
              <a:prstGeom prst="rect">
                <a:avLst/>
              </a:prstGeom>
              <a:noFill/>
            </p:spPr>
            <p:txBody>
              <a:bodyPr wrap="square">
                <a:spAutoFit/>
              </a:bodyPr>
              <a:lstStyle/>
              <a:p>
                <a:r>
                  <a:rPr lang="ko-KR" altLang="en-US" b="1" dirty="0">
                    <a:solidFill>
                      <a:srgbClr val="FF0000"/>
                    </a:solidFill>
                    <a:latin typeface="맑은 고딕" panose="020B0503020000020004" pitchFamily="50" charset="-127"/>
                    <a:ea typeface="맑은 고딕" panose="020B0503020000020004" pitchFamily="50" charset="-127"/>
                  </a:rPr>
                  <a:t>직무를 수행하기 위해 요구되어지는 나의 강점</a:t>
                </a:r>
                <a:endParaRPr lang="ko-KR" altLang="en-US" b="1" dirty="0">
                  <a:solidFill>
                    <a:srgbClr val="FF0000"/>
                  </a:solidFill>
                </a:endParaRPr>
              </a:p>
            </p:txBody>
          </p:sp>
          <p:sp>
            <p:nvSpPr>
              <p:cNvPr id="17" name="직사각형 16"/>
              <p:cNvSpPr/>
              <p:nvPr/>
            </p:nvSpPr>
            <p:spPr>
              <a:xfrm>
                <a:off x="1735623" y="1948442"/>
                <a:ext cx="6946220" cy="1424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 name="그룹 7"/>
            <p:cNvGrpSpPr/>
            <p:nvPr/>
          </p:nvGrpSpPr>
          <p:grpSpPr>
            <a:xfrm>
              <a:off x="1517907" y="3129681"/>
              <a:ext cx="6946221" cy="1374676"/>
              <a:chOff x="1735620" y="3523382"/>
              <a:chExt cx="6946221" cy="1374676"/>
            </a:xfrm>
          </p:grpSpPr>
          <p:sp>
            <p:nvSpPr>
              <p:cNvPr id="19" name="직사각형 18"/>
              <p:cNvSpPr/>
              <p:nvPr/>
            </p:nvSpPr>
            <p:spPr>
              <a:xfrm>
                <a:off x="1735621" y="3523382"/>
                <a:ext cx="6946220" cy="1374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1735620" y="3545245"/>
                <a:ext cx="3511294" cy="3634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b="1" dirty="0">
                    <a:solidFill>
                      <a:srgbClr val="FF0000"/>
                    </a:solidFill>
                    <a:latin typeface="맑은 고딕" panose="020B0503020000020004" pitchFamily="50" charset="-127"/>
                    <a:ea typeface="맑은 고딕" panose="020B0503020000020004" pitchFamily="50" charset="-127"/>
                  </a:rPr>
                  <a:t>간단한 스토리</a:t>
                </a:r>
                <a:r>
                  <a:rPr lang="en-US" altLang="ko-KR" b="1" dirty="0">
                    <a:solidFill>
                      <a:srgbClr val="FF0000"/>
                    </a:solidFill>
                    <a:latin typeface="맑은 고딕" panose="020B0503020000020004" pitchFamily="50" charset="-127"/>
                    <a:ea typeface="맑은 고딕" panose="020B0503020000020004" pitchFamily="50" charset="-127"/>
                  </a:rPr>
                  <a:t>(</a:t>
                </a:r>
                <a:r>
                  <a:rPr lang="ko-KR" altLang="en-US" b="1" dirty="0">
                    <a:solidFill>
                      <a:srgbClr val="FF0000"/>
                    </a:solidFill>
                    <a:latin typeface="맑은 고딕" panose="020B0503020000020004" pitchFamily="50" charset="-127"/>
                    <a:ea typeface="맑은 고딕" panose="020B0503020000020004" pitchFamily="50" charset="-127"/>
                  </a:rPr>
                  <a:t>상황</a:t>
                </a:r>
                <a:r>
                  <a:rPr lang="en-US" altLang="ko-KR" b="1" dirty="0">
                    <a:solidFill>
                      <a:srgbClr val="FF0000"/>
                    </a:solidFill>
                    <a:latin typeface="맑은 고딕" panose="020B0503020000020004" pitchFamily="50" charset="-127"/>
                    <a:ea typeface="맑은 고딕" panose="020B0503020000020004" pitchFamily="50" charset="-127"/>
                  </a:rPr>
                  <a:t>-</a:t>
                </a:r>
                <a:r>
                  <a:rPr lang="ko-KR" altLang="en-US" b="1" dirty="0">
                    <a:solidFill>
                      <a:srgbClr val="FF0000"/>
                    </a:solidFill>
                    <a:latin typeface="맑은 고딕" panose="020B0503020000020004" pitchFamily="50" charset="-127"/>
                    <a:ea typeface="맑은 고딕" panose="020B0503020000020004" pitchFamily="50" charset="-127"/>
                  </a:rPr>
                  <a:t>행동</a:t>
                </a:r>
                <a:r>
                  <a:rPr lang="en-US" altLang="ko-KR" b="1" dirty="0">
                    <a:solidFill>
                      <a:srgbClr val="FF0000"/>
                    </a:solidFill>
                    <a:latin typeface="맑은 고딕" panose="020B0503020000020004" pitchFamily="50" charset="-127"/>
                    <a:ea typeface="맑은 고딕" panose="020B0503020000020004" pitchFamily="50" charset="-127"/>
                  </a:rPr>
                  <a:t>-</a:t>
                </a:r>
                <a:r>
                  <a:rPr lang="ko-KR" altLang="en-US" b="1" dirty="0">
                    <a:solidFill>
                      <a:srgbClr val="FF0000"/>
                    </a:solidFill>
                    <a:latin typeface="맑은 고딕" panose="020B0503020000020004" pitchFamily="50" charset="-127"/>
                    <a:ea typeface="맑은 고딕" panose="020B0503020000020004" pitchFamily="50" charset="-127"/>
                  </a:rPr>
                  <a:t>결과</a:t>
                </a:r>
                <a:r>
                  <a:rPr lang="en-US" altLang="ko-KR" b="1" dirty="0">
                    <a:solidFill>
                      <a:srgbClr val="FF0000"/>
                    </a:solidFill>
                    <a:latin typeface="맑은 고딕" panose="020B0503020000020004" pitchFamily="50" charset="-127"/>
                    <a:ea typeface="맑은 고딕" panose="020B0503020000020004" pitchFamily="50" charset="-127"/>
                  </a:rPr>
                  <a:t>)</a:t>
                </a:r>
                <a:endParaRPr lang="ko-KR" altLang="en-US" b="1" dirty="0">
                  <a:solidFill>
                    <a:srgbClr val="FF0000"/>
                  </a:solidFill>
                </a:endParaRPr>
              </a:p>
            </p:txBody>
          </p:sp>
        </p:grpSp>
        <p:sp>
          <p:nvSpPr>
            <p:cNvPr id="37" name="직사각형 36">
              <a:extLst>
                <a:ext uri="{FF2B5EF4-FFF2-40B4-BE49-F238E27FC236}">
                  <a16:creationId xmlns:a16="http://schemas.microsoft.com/office/drawing/2014/main" id="{E84B782D-D833-4D6C-8B72-DB9C8EB2D2E9}"/>
                </a:ext>
              </a:extLst>
            </p:cNvPr>
            <p:cNvSpPr/>
            <p:nvPr/>
          </p:nvSpPr>
          <p:spPr>
            <a:xfrm>
              <a:off x="1589363" y="2441760"/>
              <a:ext cx="6716769" cy="461665"/>
            </a:xfrm>
            <a:prstGeom prst="rect">
              <a:avLst/>
            </a:prstGeom>
            <a:solidFill>
              <a:schemeClr val="bg1"/>
            </a:solidFill>
          </p:spPr>
          <p:txBody>
            <a:bodyPr wrap="square">
              <a:spAutoFit/>
            </a:bodyPr>
            <a:lstStyle/>
            <a:p>
              <a:pPr algn="ctr"/>
              <a:r>
                <a:rPr lang="ko-KR" altLang="en-US" sz="2400" b="1" dirty="0">
                  <a:latin typeface="맑은 고딕" panose="020B0503020000020004" pitchFamily="50" charset="-127"/>
                  <a:ea typeface="맑은 고딕" panose="020B0503020000020004" pitchFamily="50" charset="-127"/>
                </a:rPr>
                <a:t>저의 강점은 </a:t>
              </a:r>
              <a:r>
                <a:rPr lang="ko-KR" altLang="en-US" sz="2400" b="1" dirty="0">
                  <a:solidFill>
                    <a:srgbClr val="FF0000"/>
                  </a:solidFill>
                  <a:latin typeface="맑은 고딕" panose="020B0503020000020004" pitchFamily="50" charset="-127"/>
                  <a:ea typeface="맑은 고딕" panose="020B0503020000020004" pitchFamily="50" charset="-127"/>
                </a:rPr>
                <a:t>분석적 사고</a:t>
              </a:r>
              <a:r>
                <a:rPr lang="ko-KR" altLang="en-US" sz="2400" b="1" dirty="0">
                  <a:latin typeface="맑은 고딕" panose="020B0503020000020004" pitchFamily="50" charset="-127"/>
                  <a:ea typeface="맑은 고딕" panose="020B0503020000020004" pitchFamily="50" charset="-127"/>
                </a:rPr>
                <a:t>입니다</a:t>
              </a:r>
              <a:r>
                <a:rPr lang="en-US" altLang="ko-KR" sz="2400" b="1" dirty="0">
                  <a:latin typeface="맑은 고딕" panose="020B0503020000020004" pitchFamily="50" charset="-127"/>
                  <a:ea typeface="맑은 고딕" panose="020B0503020000020004" pitchFamily="50" charset="-127"/>
                </a:rPr>
                <a:t>.</a:t>
              </a:r>
              <a:endParaRPr lang="ko-KR" altLang="en-US" sz="2400" b="1" dirty="0"/>
            </a:p>
          </p:txBody>
        </p:sp>
        <p:sp>
          <p:nvSpPr>
            <p:cNvPr id="38" name="직사각형 37">
              <a:extLst>
                <a:ext uri="{FF2B5EF4-FFF2-40B4-BE49-F238E27FC236}">
                  <a16:creationId xmlns:a16="http://schemas.microsoft.com/office/drawing/2014/main" id="{E4149915-0453-45ED-8B81-50DD49EFF625}"/>
                </a:ext>
              </a:extLst>
            </p:cNvPr>
            <p:cNvSpPr/>
            <p:nvPr/>
          </p:nvSpPr>
          <p:spPr>
            <a:xfrm>
              <a:off x="1640163" y="3476240"/>
              <a:ext cx="6716769" cy="1015663"/>
            </a:xfrm>
            <a:prstGeom prst="rect">
              <a:avLst/>
            </a:prstGeom>
            <a:noFill/>
          </p:spPr>
          <p:txBody>
            <a:bodyPr wrap="square">
              <a:spAutoFit/>
            </a:bodyPr>
            <a:lstStyle/>
            <a:p>
              <a:r>
                <a:rPr lang="en-US" altLang="ko-KR" sz="2000" b="1" dirty="0">
                  <a:latin typeface="맑은 고딕" panose="020B0503020000020004" pitchFamily="50" charset="-127"/>
                  <a:ea typeface="맑은 고딕" panose="020B0503020000020004" pitchFamily="50" charset="-127"/>
                </a:rPr>
                <a:t>OO</a:t>
              </a:r>
              <a:r>
                <a:rPr lang="ko-KR" altLang="en-US" sz="2000" b="1" dirty="0">
                  <a:latin typeface="맑은 고딕" panose="020B0503020000020004" pitchFamily="50" charset="-127"/>
                  <a:ea typeface="맑은 고딕" panose="020B0503020000020004" pitchFamily="50" charset="-127"/>
                </a:rPr>
                <a:t>공모전에서 일상생활에서 쓰이는 </a:t>
              </a:r>
              <a:r>
                <a:rPr lang="en-US" altLang="ko-KR" sz="2000" b="1" dirty="0">
                  <a:latin typeface="맑은 고딕" panose="020B0503020000020004" pitchFamily="50" charset="-127"/>
                  <a:ea typeface="맑은 고딕" panose="020B0503020000020004" pitchFamily="50" charset="-127"/>
                </a:rPr>
                <a:t>4</a:t>
              </a:r>
              <a:r>
                <a:rPr lang="ko-KR" altLang="en-US" sz="2000" b="1" dirty="0">
                  <a:latin typeface="맑은 고딕" panose="020B0503020000020004" pitchFamily="50" charset="-127"/>
                  <a:ea typeface="맑은 고딕" panose="020B0503020000020004" pitchFamily="50" charset="-127"/>
                </a:rPr>
                <a:t>차 산업혁명라는 주제로 </a:t>
              </a:r>
              <a:r>
                <a:rPr lang="en-US" altLang="ko-KR" sz="2000" b="1" dirty="0">
                  <a:latin typeface="맑은 고딕" panose="020B0503020000020004" pitchFamily="50" charset="-127"/>
                  <a:ea typeface="맑은 고딕" panose="020B0503020000020004" pitchFamily="50" charset="-127"/>
                </a:rPr>
                <a:t>1</a:t>
              </a:r>
              <a:r>
                <a:rPr lang="ko-KR" altLang="en-US" sz="2000" b="1" dirty="0">
                  <a:latin typeface="맑은 고딕" panose="020B0503020000020004" pitchFamily="50" charset="-127"/>
                  <a:ea typeface="맑은 고딕" panose="020B0503020000020004" pitchFamily="50" charset="-127"/>
                </a:rPr>
                <a:t>등을 한 경험이 있습니다</a:t>
              </a:r>
              <a:r>
                <a:rPr lang="en-US" altLang="ko-KR" sz="2000" b="1" dirty="0">
                  <a:latin typeface="맑은 고딕" panose="020B0503020000020004" pitchFamily="50" charset="-127"/>
                  <a:ea typeface="맑은 고딕" panose="020B0503020000020004" pitchFamily="50" charset="-127"/>
                </a:rPr>
                <a:t>. </a:t>
              </a:r>
              <a:r>
                <a:rPr lang="ko-KR" altLang="en-US" sz="2000" b="1" dirty="0">
                  <a:latin typeface="맑은 고딕" panose="020B0503020000020004" pitchFamily="50" charset="-127"/>
                  <a:ea typeface="맑은 고딕" panose="020B0503020000020004" pitchFamily="50" charset="-127"/>
                </a:rPr>
                <a:t>무엇보다도 </a:t>
              </a:r>
              <a:r>
                <a:rPr lang="ko-KR" altLang="en-US" sz="2000" b="1" dirty="0">
                  <a:solidFill>
                    <a:srgbClr val="FF0000"/>
                  </a:solidFill>
                  <a:latin typeface="맑은 고딕" panose="020B0503020000020004" pitchFamily="50" charset="-127"/>
                  <a:ea typeface="맑은 고딕" panose="020B0503020000020004" pitchFamily="50" charset="-127"/>
                </a:rPr>
                <a:t>고객</a:t>
              </a:r>
              <a:r>
                <a:rPr lang="ko-KR" altLang="en-US" sz="2000" b="1" dirty="0">
                  <a:latin typeface="맑은 고딕" panose="020B0503020000020004" pitchFamily="50" charset="-127"/>
                  <a:ea typeface="맑은 고딕" panose="020B0503020000020004" pitchFamily="50" charset="-127"/>
                </a:rPr>
                <a:t>으로 선정한 </a:t>
              </a:r>
              <a:r>
                <a:rPr lang="ko-KR" altLang="en-US" sz="2000" b="1" dirty="0">
                  <a:solidFill>
                    <a:srgbClr val="FF0000"/>
                  </a:solidFill>
                  <a:latin typeface="맑은 고딕" panose="020B0503020000020004" pitchFamily="50" charset="-127"/>
                  <a:ea typeface="맑은 고딕" panose="020B0503020000020004" pitchFamily="50" charset="-127"/>
                </a:rPr>
                <a:t>노인분들의 입장을 조사</a:t>
              </a:r>
              <a:r>
                <a:rPr lang="en-US" altLang="ko-KR" sz="2000" b="1" dirty="0">
                  <a:solidFill>
                    <a:srgbClr val="FF0000"/>
                  </a:solidFill>
                  <a:latin typeface="맑은 고딕" panose="020B0503020000020004" pitchFamily="50" charset="-127"/>
                  <a:ea typeface="맑은 고딕" panose="020B0503020000020004" pitchFamily="50" charset="-127"/>
                </a:rPr>
                <a:t>/</a:t>
              </a:r>
              <a:r>
                <a:rPr lang="ko-KR" altLang="en-US" sz="2000" b="1" dirty="0">
                  <a:solidFill>
                    <a:srgbClr val="FF0000"/>
                  </a:solidFill>
                  <a:latin typeface="맑은 고딕" panose="020B0503020000020004" pitchFamily="50" charset="-127"/>
                  <a:ea typeface="맑은 고딕" panose="020B0503020000020004" pitchFamily="50" charset="-127"/>
                </a:rPr>
                <a:t>분석</a:t>
              </a:r>
              <a:r>
                <a:rPr lang="ko-KR" altLang="en-US" sz="2000" b="1" dirty="0">
                  <a:latin typeface="맑은 고딕" panose="020B0503020000020004" pitchFamily="50" charset="-127"/>
                  <a:ea typeface="맑은 고딕" panose="020B0503020000020004" pitchFamily="50" charset="-127"/>
                </a:rPr>
                <a:t>한 것이 </a:t>
              </a:r>
              <a:r>
                <a:rPr lang="en-US" altLang="ko-KR" sz="2000" b="1" dirty="0">
                  <a:latin typeface="맑은 고딕" panose="020B0503020000020004" pitchFamily="50" charset="-127"/>
                  <a:ea typeface="맑은 고딕" panose="020B0503020000020004" pitchFamily="50" charset="-127"/>
                </a:rPr>
                <a:t>1</a:t>
              </a:r>
              <a:r>
                <a:rPr lang="ko-KR" altLang="en-US" sz="2000" b="1" dirty="0">
                  <a:latin typeface="맑은 고딕" panose="020B0503020000020004" pitchFamily="50" charset="-127"/>
                  <a:ea typeface="맑은 고딕" panose="020B0503020000020004" pitchFamily="50" charset="-127"/>
                </a:rPr>
                <a:t>등의 이유였습니다</a:t>
              </a:r>
              <a:r>
                <a:rPr lang="en-US" altLang="ko-KR" sz="2000" b="1" dirty="0">
                  <a:latin typeface="맑은 고딕" panose="020B0503020000020004" pitchFamily="50" charset="-127"/>
                  <a:ea typeface="맑은 고딕" panose="020B0503020000020004" pitchFamily="50" charset="-127"/>
                </a:rPr>
                <a:t>.</a:t>
              </a:r>
            </a:p>
          </p:txBody>
        </p:sp>
        <p:sp>
          <p:nvSpPr>
            <p:cNvPr id="39" name="직사각형 38">
              <a:extLst>
                <a:ext uri="{FF2B5EF4-FFF2-40B4-BE49-F238E27FC236}">
                  <a16:creationId xmlns:a16="http://schemas.microsoft.com/office/drawing/2014/main" id="{445257A7-54A1-4238-9C20-ABB121B96499}"/>
                </a:ext>
              </a:extLst>
            </p:cNvPr>
            <p:cNvSpPr/>
            <p:nvPr/>
          </p:nvSpPr>
          <p:spPr>
            <a:xfrm>
              <a:off x="1545974" y="5229200"/>
              <a:ext cx="6912768" cy="1477328"/>
            </a:xfrm>
            <a:prstGeom prst="rect">
              <a:avLst/>
            </a:prstGeom>
            <a:solidFill>
              <a:schemeClr val="bg1"/>
            </a:solidFill>
          </p:spPr>
          <p:txBody>
            <a:bodyPr wrap="square">
              <a:spAutoFit/>
            </a:bodyPr>
            <a:lstStyle/>
            <a:p>
              <a:r>
                <a:rPr lang="ko-KR" altLang="en-US" b="1" dirty="0"/>
                <a:t>빅데이터 분석가는 사람들의 행동 패턴 또는 시장의 경제상황 등을 예측하며 데이터 속에 함축된 트렌드나 인사이트를 도출하고 이로부터 새로운 부가가치를 창출하기 위해 대량의 빅데이터를 관리하고 분석합니다</a:t>
              </a:r>
              <a:r>
                <a:rPr lang="en-US" altLang="ko-KR" b="1" dirty="0"/>
                <a:t>. </a:t>
              </a:r>
              <a:r>
                <a:rPr lang="ko-KR" altLang="en-US" b="1" dirty="0"/>
                <a:t>특히 대용량의 데이터를 처리하는 플랫폼을 활용하여 데이터를 처리하고 분석함에 있어서 가장 중요한 것은 분석적 사고입니다</a:t>
              </a:r>
              <a:r>
                <a:rPr lang="en-US" altLang="ko-KR" b="1" dirty="0"/>
                <a:t>. </a:t>
              </a:r>
              <a:r>
                <a:rPr lang="ko-KR" altLang="en-US" b="1" dirty="0"/>
                <a:t>저의 분석적 사고를 바탕으로 독자의 요구에 부응하겠습니다</a:t>
              </a:r>
              <a:r>
                <a:rPr lang="en-US" altLang="ko-KR" b="1" dirty="0"/>
                <a:t>.</a:t>
              </a:r>
              <a:endParaRPr lang="en-US" altLang="ko-KR" b="1" dirty="0">
                <a:latin typeface="맑은 고딕" panose="020B0503020000020004" pitchFamily="50" charset="-127"/>
                <a:ea typeface="맑은 고딕" panose="020B0503020000020004" pitchFamily="50" charset="-127"/>
              </a:endParaRPr>
            </a:p>
          </p:txBody>
        </p:sp>
      </p:grpSp>
      <p:sp>
        <p:nvSpPr>
          <p:cNvPr id="12" name="제목 11">
            <a:extLst>
              <a:ext uri="{FF2B5EF4-FFF2-40B4-BE49-F238E27FC236}">
                <a16:creationId xmlns:a16="http://schemas.microsoft.com/office/drawing/2014/main" id="{0D418AE4-11F8-4C69-9DCC-4007D6300570}"/>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a:t>자기소개서 구조화하기</a:t>
            </a:r>
            <a:r>
              <a:rPr lang="en-US" altLang="ko-KR" dirty="0"/>
              <a:t>(</a:t>
            </a:r>
            <a:r>
              <a:rPr lang="ko-KR" altLang="en-US" dirty="0"/>
              <a:t>예시</a:t>
            </a:r>
            <a:r>
              <a:rPr lang="en-US" altLang="ko-KR" dirty="0"/>
              <a:t>)</a:t>
            </a:r>
            <a:endParaRPr lang="ko-KR" altLang="en-US" dirty="0"/>
          </a:p>
        </p:txBody>
      </p:sp>
    </p:spTree>
    <p:extLst>
      <p:ext uri="{BB962C8B-B14F-4D97-AF65-F5344CB8AC3E}">
        <p14:creationId xmlns:p14="http://schemas.microsoft.com/office/powerpoint/2010/main" val="34284295"/>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33">
            <a:extLst>
              <a:ext uri="{FF2B5EF4-FFF2-40B4-BE49-F238E27FC236}">
                <a16:creationId xmlns:a16="http://schemas.microsoft.com/office/drawing/2014/main" id="{63CE75E2-FD76-426B-AD9F-6BC8B1245783}"/>
              </a:ext>
            </a:extLst>
          </p:cNvPr>
          <p:cNvSpPr txBox="1">
            <a:spLocks noChangeArrowheads="1"/>
          </p:cNvSpPr>
          <p:nvPr/>
        </p:nvSpPr>
        <p:spPr bwMode="auto">
          <a:xfrm>
            <a:off x="1774825" y="188913"/>
            <a:ext cx="49593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맑은 고딕" panose="020B0503020000020004" pitchFamily="50" charset="-127"/>
              </a:defRPr>
            </a:lvl1pPr>
            <a:lvl2pPr marL="742950" indent="-285750" latinLnBrk="1">
              <a:spcBef>
                <a:spcPct val="20000"/>
              </a:spcBef>
              <a:buFont typeface="Arial" panose="020B0604020202020204" pitchFamily="34" charset="0"/>
              <a:buChar char="–"/>
              <a:defRPr sz="2800">
                <a:solidFill>
                  <a:schemeClr val="tx1"/>
                </a:solidFill>
                <a:latin typeface="맑은 고딕" panose="020B0503020000020004" pitchFamily="50" charset="-127"/>
              </a:defRPr>
            </a:lvl2pPr>
            <a:lvl3pPr marL="1143000" indent="-228600" latinLnBrk="1">
              <a:spcBef>
                <a:spcPct val="20000"/>
              </a:spcBef>
              <a:buFont typeface="Arial" panose="020B0604020202020204" pitchFamily="34" charset="0"/>
              <a:buChar char="•"/>
              <a:defRPr sz="2400">
                <a:solidFill>
                  <a:schemeClr val="tx1"/>
                </a:solidFill>
                <a:latin typeface="맑은 고딕" panose="020B0503020000020004" pitchFamily="50" charset="-127"/>
              </a:defRPr>
            </a:lvl3pPr>
            <a:lvl4pPr marL="16002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4pPr>
            <a:lvl5pPr marL="20574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9pPr>
          </a:lstStyle>
          <a:p>
            <a:pPr eaLnBrk="1" hangingPunct="1">
              <a:spcBef>
                <a:spcPct val="0"/>
              </a:spcBef>
              <a:buFontTx/>
              <a:buNone/>
            </a:pPr>
            <a:r>
              <a:rPr lang="en-US" altLang="ko-KR" sz="2500" b="1">
                <a:solidFill>
                  <a:schemeClr val="bg1"/>
                </a:solidFill>
              </a:rPr>
              <a:t>04</a:t>
            </a:r>
            <a:r>
              <a:rPr lang="en-US" altLang="ko-KR" sz="1800" b="1">
                <a:solidFill>
                  <a:schemeClr val="bg1"/>
                </a:solidFill>
              </a:rPr>
              <a:t>/</a:t>
            </a:r>
            <a:r>
              <a:rPr lang="ko-KR" altLang="en-US" sz="2500" b="1">
                <a:solidFill>
                  <a:schemeClr val="bg1"/>
                </a:solidFill>
              </a:rPr>
              <a:t> 직무분석의 활용</a:t>
            </a:r>
          </a:p>
        </p:txBody>
      </p:sp>
      <p:graphicFrame>
        <p:nvGraphicFramePr>
          <p:cNvPr id="2" name="표 4">
            <a:extLst>
              <a:ext uri="{FF2B5EF4-FFF2-40B4-BE49-F238E27FC236}">
                <a16:creationId xmlns:a16="http://schemas.microsoft.com/office/drawing/2014/main" id="{6ECCAAC1-1DA2-403C-B64E-8F1F66BDE1BD}"/>
              </a:ext>
            </a:extLst>
          </p:cNvPr>
          <p:cNvGraphicFramePr>
            <a:graphicFrameLocks noGrp="1"/>
          </p:cNvGraphicFramePr>
          <p:nvPr/>
        </p:nvGraphicFramePr>
        <p:xfrm>
          <a:off x="550863" y="1125538"/>
          <a:ext cx="11233150" cy="5407025"/>
        </p:xfrm>
        <a:graphic>
          <a:graphicData uri="http://schemas.openxmlformats.org/drawingml/2006/table">
            <a:tbl>
              <a:tblPr firstRow="1" bandRow="1">
                <a:tableStyleId>{5940675A-B579-460E-94D1-54222C63F5DA}</a:tableStyleId>
              </a:tblPr>
              <a:tblGrid>
                <a:gridCol w="1035461">
                  <a:extLst>
                    <a:ext uri="{9D8B030D-6E8A-4147-A177-3AD203B41FA5}">
                      <a16:colId xmlns:a16="http://schemas.microsoft.com/office/drawing/2014/main" val="20000"/>
                    </a:ext>
                  </a:extLst>
                </a:gridCol>
                <a:gridCol w="4473790">
                  <a:extLst>
                    <a:ext uri="{9D8B030D-6E8A-4147-A177-3AD203B41FA5}">
                      <a16:colId xmlns:a16="http://schemas.microsoft.com/office/drawing/2014/main" val="20001"/>
                    </a:ext>
                  </a:extLst>
                </a:gridCol>
                <a:gridCol w="5723899">
                  <a:extLst>
                    <a:ext uri="{9D8B030D-6E8A-4147-A177-3AD203B41FA5}">
                      <a16:colId xmlns:a16="http://schemas.microsoft.com/office/drawing/2014/main" val="20002"/>
                    </a:ext>
                  </a:extLst>
                </a:gridCol>
              </a:tblGrid>
              <a:tr h="691178">
                <a:tc gridSpan="2">
                  <a:txBody>
                    <a:bodyPr/>
                    <a:lstStyle/>
                    <a:p>
                      <a:pPr algn="ctr" latinLnBrk="1"/>
                      <a:r>
                        <a:rPr lang="ko-KR" altLang="en-US" sz="1800" dirty="0"/>
                        <a:t>질문</a:t>
                      </a:r>
                    </a:p>
                  </a:txBody>
                  <a:tcPr marL="91439" marR="91439" marT="45713" marB="45713" anchor="ctr">
                    <a:solidFill>
                      <a:schemeClr val="accent6">
                        <a:lumMod val="40000"/>
                        <a:lumOff val="60000"/>
                      </a:schemeClr>
                    </a:solidFill>
                  </a:tcPr>
                </a:tc>
                <a:tc hMerge="1">
                  <a:txBody>
                    <a:bodyPr/>
                    <a:lstStyle/>
                    <a:p>
                      <a:pPr algn="ctr" latinLnBrk="1"/>
                      <a:endParaRPr lang="ko-KR" altLang="en-US"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800" dirty="0"/>
                        <a:t>답변</a:t>
                      </a:r>
                    </a:p>
                  </a:txBody>
                  <a:tcPr marL="91439" marR="91439" marT="45713" marB="45713" anchor="ctr">
                    <a:solidFill>
                      <a:schemeClr val="accent6">
                        <a:lumMod val="40000"/>
                        <a:lumOff val="60000"/>
                      </a:schemeClr>
                    </a:solidFill>
                  </a:tcPr>
                </a:tc>
                <a:extLst>
                  <a:ext uri="{0D108BD9-81ED-4DB2-BD59-A6C34878D82A}">
                    <a16:rowId xmlns:a16="http://schemas.microsoft.com/office/drawing/2014/main" val="10000"/>
                  </a:ext>
                </a:extLst>
              </a:tr>
              <a:tr h="691178">
                <a:tc rowSpan="5">
                  <a:txBody>
                    <a:bodyPr/>
                    <a:lstStyle/>
                    <a:p>
                      <a:pPr algn="ctr" latinLnBrk="1"/>
                      <a:r>
                        <a:rPr lang="ko-KR" altLang="en-US" sz="1800" dirty="0"/>
                        <a:t>목표</a:t>
                      </a:r>
                    </a:p>
                  </a:txBody>
                  <a:tcPr marL="91439" marR="91439" marT="45713" marB="45713" anchor="ctr"/>
                </a:tc>
                <a:tc>
                  <a:txBody>
                    <a:bodyPr/>
                    <a:lstStyle/>
                    <a:p>
                      <a:pPr algn="ctr" latinLnBrk="1"/>
                      <a:r>
                        <a:rPr lang="ko-KR" altLang="en-US" sz="1800" dirty="0"/>
                        <a:t>지원하는 직무는 무엇인가</a:t>
                      </a:r>
                      <a:r>
                        <a:rPr lang="en-US" altLang="ko-KR" sz="1800" dirty="0"/>
                        <a:t>?</a:t>
                      </a:r>
                      <a:endParaRPr lang="ko-KR" altLang="en-US" sz="1800" dirty="0"/>
                    </a:p>
                  </a:txBody>
                  <a:tcPr marL="91439" marR="91439" marT="45713" marB="45713" anchor="ctr"/>
                </a:tc>
                <a:tc>
                  <a:txBody>
                    <a:bodyPr/>
                    <a:lstStyle/>
                    <a:p>
                      <a:pPr algn="ctr" latinLnBrk="1"/>
                      <a:endParaRPr lang="ko-KR" altLang="en-US" sz="1800" b="1" dirty="0"/>
                    </a:p>
                  </a:txBody>
                  <a:tcPr marL="91439" marR="91439" marT="45713" marB="45713" anchor="ctr"/>
                </a:tc>
                <a:extLst>
                  <a:ext uri="{0D108BD9-81ED-4DB2-BD59-A6C34878D82A}">
                    <a16:rowId xmlns:a16="http://schemas.microsoft.com/office/drawing/2014/main" val="10001"/>
                  </a:ext>
                </a:extLst>
              </a:tr>
              <a:tr h="914371">
                <a:tc vMerge="1">
                  <a:txBody>
                    <a:bodyPr/>
                    <a:lstStyle/>
                    <a:p>
                      <a:pPr algn="ctr" latinLnBrk="1"/>
                      <a:endParaRPr lang="ko-KR" altLang="en-US" dirty="0"/>
                    </a:p>
                  </a:txBody>
                  <a:tcPr anchor="ctr"/>
                </a:tc>
                <a:tc>
                  <a:txBody>
                    <a:bodyPr/>
                    <a:lstStyle/>
                    <a:p>
                      <a:pPr algn="ctr" latinLnBrk="1"/>
                      <a:r>
                        <a:rPr lang="ko-KR" altLang="en-US" sz="1800" dirty="0"/>
                        <a:t>어떠한 목표가 있는가</a:t>
                      </a:r>
                      <a:r>
                        <a:rPr lang="en-US" altLang="ko-KR" sz="1800" dirty="0"/>
                        <a:t>?</a:t>
                      </a:r>
                      <a:endParaRPr lang="ko-KR" altLang="en-US" sz="1800" dirty="0"/>
                    </a:p>
                  </a:txBody>
                  <a:tcPr marL="91439" marR="91439" marT="45713" marB="45713" anchor="ctr"/>
                </a:tc>
                <a:tc>
                  <a:txBody>
                    <a:bodyPr/>
                    <a:lstStyle/>
                    <a:p>
                      <a:pPr algn="ctr" latinLnBrk="1"/>
                      <a:endParaRPr lang="ko-KR" altLang="en-US" sz="1800" b="1" dirty="0"/>
                    </a:p>
                  </a:txBody>
                  <a:tcPr marL="91439" marR="91439" marT="45713" marB="45713" anchor="ctr"/>
                </a:tc>
                <a:extLst>
                  <a:ext uri="{0D108BD9-81ED-4DB2-BD59-A6C34878D82A}">
                    <a16:rowId xmlns:a16="http://schemas.microsoft.com/office/drawing/2014/main" val="10002"/>
                  </a:ext>
                </a:extLst>
              </a:tr>
              <a:tr h="691178">
                <a:tc vMerge="1">
                  <a:txBody>
                    <a:bodyPr/>
                    <a:lstStyle/>
                    <a:p>
                      <a:pPr algn="ctr" latinLnBrk="1"/>
                      <a:endParaRPr lang="ko-KR" altLang="en-US" dirty="0"/>
                    </a:p>
                  </a:txBody>
                  <a:tcPr anchor="ctr"/>
                </a:tc>
                <a:tc>
                  <a:txBody>
                    <a:bodyPr/>
                    <a:lstStyle/>
                    <a:p>
                      <a:pPr algn="ctr" latinLnBrk="1"/>
                      <a:r>
                        <a:rPr lang="ko-KR" altLang="en-US" sz="1800" dirty="0"/>
                        <a:t>왜 그러한 목표를 갖게 되었나</a:t>
                      </a:r>
                      <a:r>
                        <a:rPr lang="en-US" altLang="ko-KR" sz="1800" dirty="0"/>
                        <a:t>?</a:t>
                      </a:r>
                      <a:endParaRPr lang="ko-KR" altLang="en-US" sz="1800" dirty="0"/>
                    </a:p>
                  </a:txBody>
                  <a:tcPr marL="91439" marR="91439" marT="45713" marB="45713" anchor="ctr"/>
                </a:tc>
                <a:tc>
                  <a:txBody>
                    <a:bodyPr/>
                    <a:lstStyle/>
                    <a:p>
                      <a:pPr algn="ctr" latinLnBrk="1"/>
                      <a:endParaRPr lang="ko-KR" altLang="en-US" sz="1800" b="1" dirty="0"/>
                    </a:p>
                  </a:txBody>
                  <a:tcPr marL="91439" marR="91439" marT="45713" marB="45713" anchor="ctr"/>
                </a:tc>
                <a:extLst>
                  <a:ext uri="{0D108BD9-81ED-4DB2-BD59-A6C34878D82A}">
                    <a16:rowId xmlns:a16="http://schemas.microsoft.com/office/drawing/2014/main" val="10003"/>
                  </a:ext>
                </a:extLst>
              </a:tr>
              <a:tr h="1209560">
                <a:tc vMerge="1">
                  <a:txBody>
                    <a:bodyPr/>
                    <a:lstStyle/>
                    <a:p>
                      <a:pPr algn="ctr" latinLnBrk="1"/>
                      <a:endParaRPr lang="ko-KR" altLang="en-US" dirty="0"/>
                    </a:p>
                  </a:txBody>
                  <a:tcPr anchor="ctr"/>
                </a:tc>
                <a:tc>
                  <a:txBody>
                    <a:bodyPr/>
                    <a:lstStyle/>
                    <a:p>
                      <a:pPr algn="ctr" latinLnBrk="1"/>
                      <a:r>
                        <a:rPr lang="ko-KR" altLang="en-US" sz="1800" dirty="0"/>
                        <a:t>당신의 목표와</a:t>
                      </a:r>
                      <a:endParaRPr lang="en-US" altLang="ko-KR" sz="1800" dirty="0"/>
                    </a:p>
                    <a:p>
                      <a:pPr algn="ctr" latinLnBrk="1"/>
                      <a:r>
                        <a:rPr lang="ko-KR" altLang="en-US" sz="1800" dirty="0"/>
                        <a:t>우리 회사는 어떠한 관련이 있나</a:t>
                      </a:r>
                      <a:r>
                        <a:rPr lang="en-US" altLang="ko-KR" sz="1800" dirty="0"/>
                        <a:t>?</a:t>
                      </a:r>
                      <a:endParaRPr lang="ko-KR" altLang="en-US" sz="1800" dirty="0"/>
                    </a:p>
                  </a:txBody>
                  <a:tcPr marL="91439" marR="91439" marT="45713" marB="45713" anchor="ctr"/>
                </a:tc>
                <a:tc>
                  <a:txBody>
                    <a:bodyPr/>
                    <a:lstStyle/>
                    <a:p>
                      <a:pPr algn="ctr" latinLnBrk="1"/>
                      <a:endParaRPr lang="ko-KR" altLang="en-US" sz="1800" b="1" dirty="0">
                        <a:solidFill>
                          <a:srgbClr val="FF0000"/>
                        </a:solidFill>
                      </a:endParaRPr>
                    </a:p>
                  </a:txBody>
                  <a:tcPr marL="91439" marR="91439" marT="45713" marB="45713" anchor="ctr"/>
                </a:tc>
                <a:extLst>
                  <a:ext uri="{0D108BD9-81ED-4DB2-BD59-A6C34878D82A}">
                    <a16:rowId xmlns:a16="http://schemas.microsoft.com/office/drawing/2014/main" val="10004"/>
                  </a:ext>
                </a:extLst>
              </a:tr>
              <a:tr h="1209560">
                <a:tc vMerge="1">
                  <a:txBody>
                    <a:bodyPr/>
                    <a:lstStyle/>
                    <a:p>
                      <a:pPr algn="ctr" latinLnBrk="1"/>
                      <a:endParaRPr lang="ko-KR" altLang="en-US" dirty="0"/>
                    </a:p>
                  </a:txBody>
                  <a:tcPr anchor="ctr"/>
                </a:tc>
                <a:tc>
                  <a:txBody>
                    <a:bodyPr/>
                    <a:lstStyle/>
                    <a:p>
                      <a:pPr algn="ctr" latinLnBrk="1"/>
                      <a:r>
                        <a:rPr lang="ko-KR" altLang="en-US" sz="1800" dirty="0"/>
                        <a:t>우리 회사에서 당신이 할 수 있는 것은</a:t>
                      </a:r>
                      <a:endParaRPr lang="en-US" altLang="ko-KR" sz="1800" dirty="0"/>
                    </a:p>
                    <a:p>
                      <a:pPr algn="ctr" latinLnBrk="1"/>
                      <a:r>
                        <a:rPr lang="ko-KR" altLang="en-US" sz="1800" dirty="0"/>
                        <a:t>무엇이 있나</a:t>
                      </a:r>
                      <a:r>
                        <a:rPr lang="en-US" altLang="ko-KR" sz="1800" dirty="0"/>
                        <a:t>?</a:t>
                      </a:r>
                    </a:p>
                  </a:txBody>
                  <a:tcPr marL="91439" marR="91439" marT="45713" marB="45713"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800" b="1" dirty="0">
                        <a:solidFill>
                          <a:srgbClr val="FF0000"/>
                        </a:solidFill>
                      </a:endParaRPr>
                    </a:p>
                  </a:txBody>
                  <a:tcPr marL="91439" marR="91439" marT="45713" marB="45713"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78219995"/>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33">
            <a:extLst>
              <a:ext uri="{FF2B5EF4-FFF2-40B4-BE49-F238E27FC236}">
                <a16:creationId xmlns:a16="http://schemas.microsoft.com/office/drawing/2014/main" id="{0001CD37-2C1A-4E68-BE46-4A985361ADDC}"/>
              </a:ext>
            </a:extLst>
          </p:cNvPr>
          <p:cNvSpPr txBox="1">
            <a:spLocks noChangeArrowheads="1"/>
          </p:cNvSpPr>
          <p:nvPr/>
        </p:nvSpPr>
        <p:spPr bwMode="auto">
          <a:xfrm>
            <a:off x="1774825" y="188913"/>
            <a:ext cx="49593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맑은 고딕" panose="020B0503020000020004" pitchFamily="50" charset="-127"/>
              </a:defRPr>
            </a:lvl1pPr>
            <a:lvl2pPr marL="742950" indent="-285750" latinLnBrk="1">
              <a:spcBef>
                <a:spcPct val="20000"/>
              </a:spcBef>
              <a:buFont typeface="Arial" panose="020B0604020202020204" pitchFamily="34" charset="0"/>
              <a:buChar char="–"/>
              <a:defRPr sz="2800">
                <a:solidFill>
                  <a:schemeClr val="tx1"/>
                </a:solidFill>
                <a:latin typeface="맑은 고딕" panose="020B0503020000020004" pitchFamily="50" charset="-127"/>
              </a:defRPr>
            </a:lvl2pPr>
            <a:lvl3pPr marL="1143000" indent="-228600" latinLnBrk="1">
              <a:spcBef>
                <a:spcPct val="20000"/>
              </a:spcBef>
              <a:buFont typeface="Arial" panose="020B0604020202020204" pitchFamily="34" charset="0"/>
              <a:buChar char="•"/>
              <a:defRPr sz="2400">
                <a:solidFill>
                  <a:schemeClr val="tx1"/>
                </a:solidFill>
                <a:latin typeface="맑은 고딕" panose="020B0503020000020004" pitchFamily="50" charset="-127"/>
              </a:defRPr>
            </a:lvl3pPr>
            <a:lvl4pPr marL="16002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4pPr>
            <a:lvl5pPr marL="20574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9pPr>
          </a:lstStyle>
          <a:p>
            <a:pPr eaLnBrk="1" hangingPunct="1">
              <a:spcBef>
                <a:spcPct val="0"/>
              </a:spcBef>
              <a:buFontTx/>
              <a:buNone/>
            </a:pPr>
            <a:r>
              <a:rPr lang="en-US" altLang="ko-KR" sz="2500" b="1">
                <a:solidFill>
                  <a:schemeClr val="bg1"/>
                </a:solidFill>
              </a:rPr>
              <a:t>04</a:t>
            </a:r>
            <a:r>
              <a:rPr lang="en-US" altLang="ko-KR" sz="1800" b="1">
                <a:solidFill>
                  <a:schemeClr val="bg1"/>
                </a:solidFill>
              </a:rPr>
              <a:t>/</a:t>
            </a:r>
            <a:r>
              <a:rPr lang="ko-KR" altLang="en-US" sz="2500" b="1">
                <a:solidFill>
                  <a:schemeClr val="bg1"/>
                </a:solidFill>
              </a:rPr>
              <a:t> 직무분석의 활용</a:t>
            </a:r>
          </a:p>
        </p:txBody>
      </p:sp>
      <p:graphicFrame>
        <p:nvGraphicFramePr>
          <p:cNvPr id="2" name="표 4">
            <a:extLst>
              <a:ext uri="{FF2B5EF4-FFF2-40B4-BE49-F238E27FC236}">
                <a16:creationId xmlns:a16="http://schemas.microsoft.com/office/drawing/2014/main" id="{1E7DCBFC-D9B9-4B2B-A382-0A780D87760D}"/>
              </a:ext>
            </a:extLst>
          </p:cNvPr>
          <p:cNvGraphicFramePr>
            <a:graphicFrameLocks noGrp="1"/>
          </p:cNvGraphicFramePr>
          <p:nvPr/>
        </p:nvGraphicFramePr>
        <p:xfrm>
          <a:off x="550863" y="1001713"/>
          <a:ext cx="11090275" cy="5381624"/>
        </p:xfrm>
        <a:graphic>
          <a:graphicData uri="http://schemas.openxmlformats.org/drawingml/2006/table">
            <a:tbl>
              <a:tblPr firstRow="1" bandRow="1">
                <a:tableStyleId>{5940675A-B579-460E-94D1-54222C63F5DA}</a:tableStyleId>
              </a:tblPr>
              <a:tblGrid>
                <a:gridCol w="936192">
                  <a:extLst>
                    <a:ext uri="{9D8B030D-6E8A-4147-A177-3AD203B41FA5}">
                      <a16:colId xmlns:a16="http://schemas.microsoft.com/office/drawing/2014/main" val="20000"/>
                    </a:ext>
                  </a:extLst>
                </a:gridCol>
                <a:gridCol w="5113049">
                  <a:extLst>
                    <a:ext uri="{9D8B030D-6E8A-4147-A177-3AD203B41FA5}">
                      <a16:colId xmlns:a16="http://schemas.microsoft.com/office/drawing/2014/main" val="20001"/>
                    </a:ext>
                  </a:extLst>
                </a:gridCol>
                <a:gridCol w="5041034">
                  <a:extLst>
                    <a:ext uri="{9D8B030D-6E8A-4147-A177-3AD203B41FA5}">
                      <a16:colId xmlns:a16="http://schemas.microsoft.com/office/drawing/2014/main" val="20002"/>
                    </a:ext>
                  </a:extLst>
                </a:gridCol>
              </a:tblGrid>
              <a:tr h="625882">
                <a:tc gridSpan="2">
                  <a:txBody>
                    <a:bodyPr/>
                    <a:lstStyle/>
                    <a:p>
                      <a:pPr algn="ctr" latinLnBrk="1"/>
                      <a:r>
                        <a:rPr lang="ko-KR" altLang="en-US" sz="1600" dirty="0"/>
                        <a:t>질문</a:t>
                      </a:r>
                    </a:p>
                  </a:txBody>
                  <a:tcPr marL="91449" marR="91449" marT="45701" marB="45701" anchor="ctr">
                    <a:solidFill>
                      <a:schemeClr val="accent6">
                        <a:lumMod val="40000"/>
                        <a:lumOff val="60000"/>
                      </a:schemeClr>
                    </a:solidFill>
                  </a:tcPr>
                </a:tc>
                <a:tc hMerge="1">
                  <a:txBody>
                    <a:bodyPr/>
                    <a:lstStyle/>
                    <a:p>
                      <a:pPr algn="ctr" latinLnBrk="1"/>
                      <a:endParaRPr lang="ko-KR" altLang="en-US"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600" dirty="0"/>
                        <a:t>답변</a:t>
                      </a:r>
                    </a:p>
                  </a:txBody>
                  <a:tcPr marL="91449" marR="91449" marT="45701" marB="45701" anchor="ctr">
                    <a:solidFill>
                      <a:schemeClr val="accent6">
                        <a:lumMod val="40000"/>
                        <a:lumOff val="60000"/>
                      </a:schemeClr>
                    </a:solidFill>
                  </a:tcPr>
                </a:tc>
                <a:extLst>
                  <a:ext uri="{0D108BD9-81ED-4DB2-BD59-A6C34878D82A}">
                    <a16:rowId xmlns:a16="http://schemas.microsoft.com/office/drawing/2014/main" val="10000"/>
                  </a:ext>
                </a:extLst>
              </a:tr>
              <a:tr h="625882">
                <a:tc rowSpan="5">
                  <a:txBody>
                    <a:bodyPr/>
                    <a:lstStyle/>
                    <a:p>
                      <a:pPr algn="ctr" latinLnBrk="1"/>
                      <a:r>
                        <a:rPr lang="ko-KR" altLang="en-US" sz="1600" dirty="0"/>
                        <a:t>지식</a:t>
                      </a:r>
                    </a:p>
                  </a:txBody>
                  <a:tcPr marL="91449" marR="91449" marT="45701" marB="45701" anchor="ctr"/>
                </a:tc>
                <a:tc>
                  <a:txBody>
                    <a:bodyPr/>
                    <a:lstStyle/>
                    <a:p>
                      <a:pPr algn="ctr" latinLnBrk="1"/>
                      <a:r>
                        <a:rPr lang="ko-KR" altLang="en-US" sz="1600" dirty="0"/>
                        <a:t>지식과 관련한 자신 있는 과목 </a:t>
                      </a:r>
                      <a:r>
                        <a:rPr lang="en-US" altLang="ko-KR" sz="1600" dirty="0"/>
                        <a:t>3</a:t>
                      </a:r>
                      <a:r>
                        <a:rPr lang="ko-KR" altLang="en-US" sz="1600" dirty="0"/>
                        <a:t>가지</a:t>
                      </a:r>
                    </a:p>
                  </a:txBody>
                  <a:tcPr marL="91449" marR="91449" marT="45701" marB="45701" anchor="ctr"/>
                </a:tc>
                <a:tc>
                  <a:txBody>
                    <a:bodyPr/>
                    <a:lstStyle/>
                    <a:p>
                      <a:pPr algn="ctr" latinLnBrk="1"/>
                      <a:endParaRPr lang="ko-KR" altLang="en-US" sz="1600" b="1" kern="1200" dirty="0">
                        <a:solidFill>
                          <a:schemeClr val="tx1"/>
                        </a:solidFill>
                        <a:latin typeface="+mn-lt"/>
                        <a:ea typeface="+mn-ea"/>
                        <a:cs typeface="+mn-cs"/>
                      </a:endParaRPr>
                    </a:p>
                  </a:txBody>
                  <a:tcPr marL="91449" marR="91449" marT="45701" marB="45701" anchor="ctr"/>
                </a:tc>
                <a:extLst>
                  <a:ext uri="{0D108BD9-81ED-4DB2-BD59-A6C34878D82A}">
                    <a16:rowId xmlns:a16="http://schemas.microsoft.com/office/drawing/2014/main" val="10001"/>
                  </a:ext>
                </a:extLst>
              </a:tr>
              <a:tr h="883089">
                <a:tc vMerge="1">
                  <a:txBody>
                    <a:bodyPr/>
                    <a:lstStyle/>
                    <a:p>
                      <a:pPr algn="ctr" latinLnBrk="1"/>
                      <a:endParaRPr lang="ko-KR" altLang="en-US" dirty="0"/>
                    </a:p>
                  </a:txBody>
                  <a:tcPr anchor="ctr"/>
                </a:tc>
                <a:tc>
                  <a:txBody>
                    <a:bodyPr/>
                    <a:lstStyle/>
                    <a:p>
                      <a:pPr algn="ctr" latinLnBrk="1"/>
                      <a:r>
                        <a:rPr lang="en-US" altLang="ko-KR" sz="1600" dirty="0"/>
                        <a:t>3</a:t>
                      </a:r>
                      <a:r>
                        <a:rPr lang="ko-KR" altLang="en-US" sz="1600" dirty="0"/>
                        <a:t>가지 중</a:t>
                      </a:r>
                      <a:endParaRPr lang="en-US" altLang="ko-KR" sz="1600" dirty="0"/>
                    </a:p>
                    <a:p>
                      <a:pPr algn="ctr" latinLnBrk="1"/>
                      <a:r>
                        <a:rPr lang="ko-KR" altLang="en-US" sz="1600" dirty="0"/>
                        <a:t>가장 자신 있는 과목</a:t>
                      </a:r>
                      <a:endParaRPr lang="en-US" altLang="ko-KR" sz="1600" dirty="0"/>
                    </a:p>
                    <a:p>
                      <a:pPr algn="ctr" latinLnBrk="1"/>
                      <a:r>
                        <a:rPr lang="en-US" altLang="ko-KR" sz="1600" dirty="0"/>
                        <a:t>(</a:t>
                      </a:r>
                      <a:r>
                        <a:rPr lang="ko-KR" altLang="en-US" sz="1600" dirty="0"/>
                        <a:t>혹은 지원 분야와 관련 있는 과목</a:t>
                      </a:r>
                      <a:r>
                        <a:rPr lang="en-US" altLang="ko-KR" sz="1600" dirty="0"/>
                        <a:t>)</a:t>
                      </a:r>
                      <a:endParaRPr lang="ko-KR" altLang="en-US" sz="1600" dirty="0"/>
                    </a:p>
                  </a:txBody>
                  <a:tcPr marL="91449" marR="91449" marT="45701" marB="45701" anchor="ctr"/>
                </a:tc>
                <a:tc>
                  <a:txBody>
                    <a:bodyPr/>
                    <a:lstStyle/>
                    <a:p>
                      <a:pPr algn="ctr" latinLnBrk="1"/>
                      <a:endParaRPr lang="ko-KR" altLang="en-US" sz="1600" b="1" kern="1200" dirty="0">
                        <a:solidFill>
                          <a:schemeClr val="tx1"/>
                        </a:solidFill>
                        <a:latin typeface="+mn-lt"/>
                        <a:ea typeface="+mn-ea"/>
                        <a:cs typeface="+mn-cs"/>
                      </a:endParaRPr>
                    </a:p>
                  </a:txBody>
                  <a:tcPr marL="91449" marR="91449" marT="45701" marB="45701" anchor="ctr"/>
                </a:tc>
                <a:extLst>
                  <a:ext uri="{0D108BD9-81ED-4DB2-BD59-A6C34878D82A}">
                    <a16:rowId xmlns:a16="http://schemas.microsoft.com/office/drawing/2014/main" val="10002"/>
                  </a:ext>
                </a:extLst>
              </a:tr>
              <a:tr h="625882">
                <a:tc vMerge="1">
                  <a:txBody>
                    <a:bodyPr/>
                    <a:lstStyle/>
                    <a:p>
                      <a:pPr algn="ctr" latinLnBrk="1"/>
                      <a:endParaRPr lang="ko-KR" altLang="en-US" dirty="0"/>
                    </a:p>
                  </a:txBody>
                  <a:tcPr anchor="ctr"/>
                </a:tc>
                <a:tc>
                  <a:txBody>
                    <a:bodyPr/>
                    <a:lstStyle/>
                    <a:p>
                      <a:pPr algn="ctr" latinLnBrk="1"/>
                      <a:r>
                        <a:rPr lang="ko-KR" altLang="en-US" sz="1600" dirty="0"/>
                        <a:t>그 과목에서 배운 것은</a:t>
                      </a:r>
                      <a:r>
                        <a:rPr lang="en-US" altLang="ko-KR" sz="1600" dirty="0"/>
                        <a:t> </a:t>
                      </a:r>
                      <a:r>
                        <a:rPr lang="ko-KR" altLang="en-US" sz="1600" dirty="0"/>
                        <a:t>무엇인가</a:t>
                      </a:r>
                      <a:r>
                        <a:rPr lang="en-US" altLang="ko-KR" sz="1600" dirty="0"/>
                        <a:t>?</a:t>
                      </a:r>
                      <a:endParaRPr lang="ko-KR" altLang="en-US" sz="1600" dirty="0"/>
                    </a:p>
                  </a:txBody>
                  <a:tcPr marL="91449" marR="91449" marT="45701" marB="45701" anchor="ctr"/>
                </a:tc>
                <a:tc>
                  <a:txBody>
                    <a:bodyPr/>
                    <a:lstStyle/>
                    <a:p>
                      <a:pPr algn="ctr" latinLnBrk="1"/>
                      <a:endParaRPr lang="ko-KR" altLang="en-US" sz="1600" b="1" kern="1200" dirty="0">
                        <a:solidFill>
                          <a:schemeClr val="tx1"/>
                        </a:solidFill>
                        <a:latin typeface="+mn-lt"/>
                        <a:ea typeface="+mn-ea"/>
                        <a:cs typeface="+mn-cs"/>
                      </a:endParaRPr>
                    </a:p>
                  </a:txBody>
                  <a:tcPr marL="91449" marR="91449" marT="45701" marB="45701" anchor="ctr"/>
                </a:tc>
                <a:extLst>
                  <a:ext uri="{0D108BD9-81ED-4DB2-BD59-A6C34878D82A}">
                    <a16:rowId xmlns:a16="http://schemas.microsoft.com/office/drawing/2014/main" val="10003"/>
                  </a:ext>
                </a:extLst>
              </a:tr>
              <a:tr h="1554253">
                <a:tc vMerge="1">
                  <a:txBody>
                    <a:bodyPr/>
                    <a:lstStyle/>
                    <a:p>
                      <a:pPr algn="ctr" latinLnBrk="1"/>
                      <a:endParaRPr lang="ko-KR" altLang="en-US" dirty="0"/>
                    </a:p>
                  </a:txBody>
                  <a:tcPr anchor="ctr"/>
                </a:tc>
                <a:tc>
                  <a:txBody>
                    <a:bodyPr/>
                    <a:lstStyle/>
                    <a:p>
                      <a:pPr algn="ctr" latinLnBrk="1"/>
                      <a:r>
                        <a:rPr lang="ko-KR" altLang="en-US" sz="1600" dirty="0"/>
                        <a:t>세부적으로 예를 들면 어떤 것이 기억이 나는가</a:t>
                      </a:r>
                      <a:r>
                        <a:rPr lang="en-US" altLang="ko-KR" sz="1600" dirty="0"/>
                        <a:t>?</a:t>
                      </a:r>
                      <a:endParaRPr lang="ko-KR" altLang="en-US" sz="1600" dirty="0"/>
                    </a:p>
                  </a:txBody>
                  <a:tcPr marL="91449" marR="91449" marT="45701" marB="45701" anchor="ctr"/>
                </a:tc>
                <a:tc>
                  <a:txBody>
                    <a:bodyPr/>
                    <a:lstStyle/>
                    <a:p>
                      <a:pPr algn="ctr" latinLnBrk="1"/>
                      <a:endParaRPr lang="ko-KR" altLang="en-US" sz="1600" b="1" kern="1200" dirty="0">
                        <a:solidFill>
                          <a:schemeClr val="tx1"/>
                        </a:solidFill>
                        <a:latin typeface="+mn-lt"/>
                        <a:ea typeface="+mn-ea"/>
                        <a:cs typeface="+mn-cs"/>
                      </a:endParaRPr>
                    </a:p>
                  </a:txBody>
                  <a:tcPr marL="91449" marR="91449" marT="45701" marB="45701" anchor="ctr"/>
                </a:tc>
                <a:extLst>
                  <a:ext uri="{0D108BD9-81ED-4DB2-BD59-A6C34878D82A}">
                    <a16:rowId xmlns:a16="http://schemas.microsoft.com/office/drawing/2014/main" val="10004"/>
                  </a:ext>
                </a:extLst>
              </a:tr>
              <a:tr h="1066636">
                <a:tc vMerge="1">
                  <a:txBody>
                    <a:bodyPr/>
                    <a:lstStyle/>
                    <a:p>
                      <a:pPr algn="ctr" latinLnBrk="1"/>
                      <a:endParaRPr lang="ko-KR" altLang="en-US" dirty="0"/>
                    </a:p>
                  </a:txBody>
                  <a:tcPr anchor="ctr"/>
                </a:tc>
                <a:tc>
                  <a:txBody>
                    <a:bodyPr/>
                    <a:lstStyle/>
                    <a:p>
                      <a:pPr algn="ctr" latinLnBrk="1"/>
                      <a:r>
                        <a:rPr lang="ko-KR" altLang="en-US" sz="1600" dirty="0"/>
                        <a:t>그러한 지식은 어디에 활용 할 수 있나</a:t>
                      </a:r>
                      <a:r>
                        <a:rPr lang="en-US" altLang="ko-KR" sz="1600" dirty="0"/>
                        <a:t>?</a:t>
                      </a:r>
                      <a:endParaRPr lang="ko-KR" altLang="en-US" sz="1600" dirty="0"/>
                    </a:p>
                  </a:txBody>
                  <a:tcPr marL="91449" marR="91449" marT="45701" marB="45701" anchor="ctr"/>
                </a:tc>
                <a:tc>
                  <a:txBody>
                    <a:bodyPr/>
                    <a:lstStyle/>
                    <a:p>
                      <a:pPr algn="ctr" latinLnBrk="1"/>
                      <a:endParaRPr lang="en-US" altLang="ko-KR" sz="1200" b="1" kern="1200" dirty="0">
                        <a:solidFill>
                          <a:schemeClr val="tx1"/>
                        </a:solidFill>
                        <a:latin typeface="+mn-lt"/>
                        <a:ea typeface="+mn-ea"/>
                        <a:cs typeface="+mn-cs"/>
                      </a:endParaRPr>
                    </a:p>
                  </a:txBody>
                  <a:tcPr marL="91449" marR="91449" marT="45701" marB="4570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43598749"/>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33">
            <a:extLst>
              <a:ext uri="{FF2B5EF4-FFF2-40B4-BE49-F238E27FC236}">
                <a16:creationId xmlns:a16="http://schemas.microsoft.com/office/drawing/2014/main" id="{B078F2B7-2E1F-4E63-9696-E700BCB4617A}"/>
              </a:ext>
            </a:extLst>
          </p:cNvPr>
          <p:cNvSpPr txBox="1">
            <a:spLocks noChangeArrowheads="1"/>
          </p:cNvSpPr>
          <p:nvPr/>
        </p:nvSpPr>
        <p:spPr bwMode="auto">
          <a:xfrm>
            <a:off x="1774825" y="188913"/>
            <a:ext cx="49593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맑은 고딕" panose="020B0503020000020004" pitchFamily="50" charset="-127"/>
              </a:defRPr>
            </a:lvl1pPr>
            <a:lvl2pPr marL="742950" indent="-285750" latinLnBrk="1">
              <a:spcBef>
                <a:spcPct val="20000"/>
              </a:spcBef>
              <a:buFont typeface="Arial" panose="020B0604020202020204" pitchFamily="34" charset="0"/>
              <a:buChar char="–"/>
              <a:defRPr sz="2800">
                <a:solidFill>
                  <a:schemeClr val="tx1"/>
                </a:solidFill>
                <a:latin typeface="맑은 고딕" panose="020B0503020000020004" pitchFamily="50" charset="-127"/>
              </a:defRPr>
            </a:lvl2pPr>
            <a:lvl3pPr marL="1143000" indent="-228600" latinLnBrk="1">
              <a:spcBef>
                <a:spcPct val="20000"/>
              </a:spcBef>
              <a:buFont typeface="Arial" panose="020B0604020202020204" pitchFamily="34" charset="0"/>
              <a:buChar char="•"/>
              <a:defRPr sz="2400">
                <a:solidFill>
                  <a:schemeClr val="tx1"/>
                </a:solidFill>
                <a:latin typeface="맑은 고딕" panose="020B0503020000020004" pitchFamily="50" charset="-127"/>
              </a:defRPr>
            </a:lvl3pPr>
            <a:lvl4pPr marL="16002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4pPr>
            <a:lvl5pPr marL="20574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9pPr>
          </a:lstStyle>
          <a:p>
            <a:pPr eaLnBrk="1" hangingPunct="1">
              <a:spcBef>
                <a:spcPct val="0"/>
              </a:spcBef>
              <a:buFontTx/>
              <a:buNone/>
            </a:pPr>
            <a:r>
              <a:rPr lang="en-US" altLang="ko-KR" sz="2500" b="1">
                <a:solidFill>
                  <a:schemeClr val="bg1"/>
                </a:solidFill>
              </a:rPr>
              <a:t>04</a:t>
            </a:r>
            <a:r>
              <a:rPr lang="en-US" altLang="ko-KR" sz="1800" b="1">
                <a:solidFill>
                  <a:schemeClr val="bg1"/>
                </a:solidFill>
              </a:rPr>
              <a:t>/</a:t>
            </a:r>
            <a:r>
              <a:rPr lang="ko-KR" altLang="en-US" sz="2500" b="1">
                <a:solidFill>
                  <a:schemeClr val="bg1"/>
                </a:solidFill>
              </a:rPr>
              <a:t> 직무분석의 활용</a:t>
            </a:r>
          </a:p>
        </p:txBody>
      </p:sp>
      <p:graphicFrame>
        <p:nvGraphicFramePr>
          <p:cNvPr id="2" name="표 4">
            <a:extLst>
              <a:ext uri="{FF2B5EF4-FFF2-40B4-BE49-F238E27FC236}">
                <a16:creationId xmlns:a16="http://schemas.microsoft.com/office/drawing/2014/main" id="{5FA677A9-8952-4000-BCC1-D74BE1B0F682}"/>
              </a:ext>
            </a:extLst>
          </p:cNvPr>
          <p:cNvGraphicFramePr>
            <a:graphicFrameLocks noGrp="1"/>
          </p:cNvGraphicFramePr>
          <p:nvPr/>
        </p:nvGraphicFramePr>
        <p:xfrm>
          <a:off x="550863" y="1125538"/>
          <a:ext cx="11090275" cy="5183187"/>
        </p:xfrm>
        <a:graphic>
          <a:graphicData uri="http://schemas.openxmlformats.org/drawingml/2006/table">
            <a:tbl>
              <a:tblPr firstRow="1" bandRow="1">
                <a:tableStyleId>{5940675A-B579-460E-94D1-54222C63F5DA}</a:tableStyleId>
              </a:tblPr>
              <a:tblGrid>
                <a:gridCol w="936192">
                  <a:extLst>
                    <a:ext uri="{9D8B030D-6E8A-4147-A177-3AD203B41FA5}">
                      <a16:colId xmlns:a16="http://schemas.microsoft.com/office/drawing/2014/main" val="20000"/>
                    </a:ext>
                  </a:extLst>
                </a:gridCol>
                <a:gridCol w="5113049">
                  <a:extLst>
                    <a:ext uri="{9D8B030D-6E8A-4147-A177-3AD203B41FA5}">
                      <a16:colId xmlns:a16="http://schemas.microsoft.com/office/drawing/2014/main" val="20001"/>
                    </a:ext>
                  </a:extLst>
                </a:gridCol>
                <a:gridCol w="5041034">
                  <a:extLst>
                    <a:ext uri="{9D8B030D-6E8A-4147-A177-3AD203B41FA5}">
                      <a16:colId xmlns:a16="http://schemas.microsoft.com/office/drawing/2014/main" val="20002"/>
                    </a:ext>
                  </a:extLst>
                </a:gridCol>
              </a:tblGrid>
              <a:tr h="389680">
                <a:tc gridSpan="2">
                  <a:txBody>
                    <a:bodyPr/>
                    <a:lstStyle/>
                    <a:p>
                      <a:pPr algn="ctr" latinLnBrk="1"/>
                      <a:r>
                        <a:rPr lang="ko-KR" altLang="en-US" sz="1400" dirty="0"/>
                        <a:t>질문</a:t>
                      </a:r>
                    </a:p>
                  </a:txBody>
                  <a:tcPr marL="91449" marR="91449" marT="45696" marB="45696" anchor="ctr">
                    <a:solidFill>
                      <a:schemeClr val="accent6">
                        <a:lumMod val="40000"/>
                        <a:lumOff val="60000"/>
                      </a:schemeClr>
                    </a:solidFill>
                  </a:tcPr>
                </a:tc>
                <a:tc hMerge="1">
                  <a:txBody>
                    <a:bodyPr/>
                    <a:lstStyle/>
                    <a:p>
                      <a:pPr algn="ctr" latinLnBrk="1"/>
                      <a:endParaRPr lang="ko-KR" altLang="en-US"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400" dirty="0"/>
                        <a:t>답변</a:t>
                      </a:r>
                    </a:p>
                  </a:txBody>
                  <a:tcPr marL="91449" marR="91449" marT="45696" marB="45696" anchor="ctr">
                    <a:solidFill>
                      <a:schemeClr val="accent6">
                        <a:lumMod val="40000"/>
                        <a:lumOff val="60000"/>
                      </a:schemeClr>
                    </a:solidFill>
                  </a:tcPr>
                </a:tc>
                <a:extLst>
                  <a:ext uri="{0D108BD9-81ED-4DB2-BD59-A6C34878D82A}">
                    <a16:rowId xmlns:a16="http://schemas.microsoft.com/office/drawing/2014/main" val="10000"/>
                  </a:ext>
                </a:extLst>
              </a:tr>
              <a:tr h="662508">
                <a:tc rowSpan="5">
                  <a:txBody>
                    <a:bodyPr/>
                    <a:lstStyle/>
                    <a:p>
                      <a:pPr algn="ctr" latinLnBrk="1"/>
                      <a:r>
                        <a:rPr lang="ko-KR" altLang="en-US" sz="1600" dirty="0"/>
                        <a:t>기술</a:t>
                      </a:r>
                    </a:p>
                  </a:txBody>
                  <a:tcPr marL="91449" marR="91449" marT="45703" marB="45703" anchor="ctr"/>
                </a:tc>
                <a:tc>
                  <a:txBody>
                    <a:bodyPr/>
                    <a:lstStyle/>
                    <a:p>
                      <a:pPr algn="ctr" latinLnBrk="1"/>
                      <a:r>
                        <a:rPr lang="ko-KR" altLang="en-US" sz="1600" dirty="0"/>
                        <a:t>기술을 익힌 자신 있는 과목 </a:t>
                      </a:r>
                      <a:r>
                        <a:rPr lang="en-US" altLang="ko-KR" sz="1600" dirty="0"/>
                        <a:t>3</a:t>
                      </a:r>
                      <a:r>
                        <a:rPr lang="ko-KR" altLang="en-US" sz="1600" dirty="0"/>
                        <a:t>가지</a:t>
                      </a:r>
                    </a:p>
                  </a:txBody>
                  <a:tcPr marL="91449" marR="91449" marT="45703" marB="45703" anchor="ctr"/>
                </a:tc>
                <a:tc>
                  <a:txBody>
                    <a:bodyPr/>
                    <a:lstStyle/>
                    <a:p>
                      <a:pPr algn="ctr" latinLnBrk="1"/>
                      <a:endParaRPr lang="ko-KR" altLang="en-US" sz="1400" b="1" dirty="0">
                        <a:latin typeface="+mn-ea"/>
                        <a:ea typeface="+mn-ea"/>
                      </a:endParaRPr>
                    </a:p>
                  </a:txBody>
                  <a:tcPr marL="91449" marR="91449" marT="45703" marB="45703" anchor="ctr"/>
                </a:tc>
                <a:extLst>
                  <a:ext uri="{0D108BD9-81ED-4DB2-BD59-A6C34878D82A}">
                    <a16:rowId xmlns:a16="http://schemas.microsoft.com/office/drawing/2014/main" val="10001"/>
                  </a:ext>
                </a:extLst>
              </a:tr>
              <a:tr h="1052236">
                <a:tc vMerge="1">
                  <a:txBody>
                    <a:bodyPr/>
                    <a:lstStyle/>
                    <a:p>
                      <a:pPr algn="ctr" latinLnBrk="1"/>
                      <a:endParaRPr lang="ko-KR" altLang="en-US" dirty="0"/>
                    </a:p>
                  </a:txBody>
                  <a:tcPr anchor="ctr"/>
                </a:tc>
                <a:tc>
                  <a:txBody>
                    <a:bodyPr/>
                    <a:lstStyle/>
                    <a:p>
                      <a:pPr algn="ctr" latinLnBrk="1"/>
                      <a:r>
                        <a:rPr lang="en-US" altLang="ko-KR" sz="1600" dirty="0"/>
                        <a:t>3</a:t>
                      </a:r>
                      <a:r>
                        <a:rPr lang="ko-KR" altLang="en-US" sz="1600" dirty="0"/>
                        <a:t>가지 중</a:t>
                      </a:r>
                      <a:endParaRPr lang="en-US" altLang="ko-KR" sz="1600" dirty="0"/>
                    </a:p>
                    <a:p>
                      <a:pPr algn="ctr" latinLnBrk="1"/>
                      <a:r>
                        <a:rPr lang="ko-KR" altLang="en-US" sz="1600" dirty="0"/>
                        <a:t>가장 자신 있는 과목</a:t>
                      </a:r>
                      <a:endParaRPr lang="en-US" altLang="ko-KR" sz="1600" dirty="0"/>
                    </a:p>
                    <a:p>
                      <a:pPr algn="ctr" latinLnBrk="1"/>
                      <a:r>
                        <a:rPr lang="en-US" altLang="ko-KR" sz="1600" dirty="0"/>
                        <a:t>(</a:t>
                      </a:r>
                      <a:r>
                        <a:rPr lang="ko-KR" altLang="en-US" sz="1600" dirty="0"/>
                        <a:t>혹은 지원 분야와 관련 있는 과목</a:t>
                      </a:r>
                      <a:r>
                        <a:rPr lang="en-US" altLang="ko-KR" sz="1600" dirty="0"/>
                        <a:t>)</a:t>
                      </a:r>
                      <a:endParaRPr lang="ko-KR" altLang="en-US" sz="1600" dirty="0"/>
                    </a:p>
                  </a:txBody>
                  <a:tcPr marL="91449" marR="91449" marT="45703" marB="45703" anchor="ctr"/>
                </a:tc>
                <a:tc>
                  <a:txBody>
                    <a:bodyPr/>
                    <a:lstStyle/>
                    <a:p>
                      <a:pPr algn="ctr" latinLnBrk="1"/>
                      <a:endParaRPr lang="ko-KR" altLang="en-US" sz="1400" b="1" dirty="0">
                        <a:latin typeface="+mn-ea"/>
                        <a:ea typeface="+mn-ea"/>
                      </a:endParaRPr>
                    </a:p>
                  </a:txBody>
                  <a:tcPr marL="91449" marR="91449" marT="45703" marB="45703" anchor="ctr"/>
                </a:tc>
                <a:extLst>
                  <a:ext uri="{0D108BD9-81ED-4DB2-BD59-A6C34878D82A}">
                    <a16:rowId xmlns:a16="http://schemas.microsoft.com/office/drawing/2014/main" val="10002"/>
                  </a:ext>
                </a:extLst>
              </a:tr>
              <a:tr h="935318">
                <a:tc vMerge="1">
                  <a:txBody>
                    <a:bodyPr/>
                    <a:lstStyle/>
                    <a:p>
                      <a:pPr algn="ctr" latinLnBrk="1"/>
                      <a:endParaRPr lang="ko-KR" altLang="en-US" dirty="0"/>
                    </a:p>
                  </a:txBody>
                  <a:tcPr anchor="ctr"/>
                </a:tc>
                <a:tc>
                  <a:txBody>
                    <a:bodyPr/>
                    <a:lstStyle/>
                    <a:p>
                      <a:pPr algn="ctr" latinLnBrk="1"/>
                      <a:r>
                        <a:rPr lang="ko-KR" altLang="en-US" sz="1600" dirty="0"/>
                        <a:t>그 과목에서 익힌 것은</a:t>
                      </a:r>
                      <a:r>
                        <a:rPr lang="en-US" altLang="ko-KR" sz="1600" dirty="0"/>
                        <a:t> </a:t>
                      </a:r>
                      <a:r>
                        <a:rPr lang="ko-KR" altLang="en-US" sz="1600" dirty="0"/>
                        <a:t>무엇인가</a:t>
                      </a:r>
                      <a:r>
                        <a:rPr lang="en-US" altLang="ko-KR" sz="1600" dirty="0"/>
                        <a:t>?</a:t>
                      </a:r>
                      <a:endParaRPr lang="ko-KR" altLang="en-US" sz="1600" dirty="0"/>
                    </a:p>
                  </a:txBody>
                  <a:tcPr marL="91449" marR="91449" marT="45703" marB="45703" anchor="ctr"/>
                </a:tc>
                <a:tc>
                  <a:txBody>
                    <a:bodyPr/>
                    <a:lstStyle/>
                    <a:p>
                      <a:pPr algn="ctr" latinLnBrk="1"/>
                      <a:endParaRPr lang="ko-KR" altLang="en-US" sz="1400" b="1" dirty="0">
                        <a:latin typeface="+mn-ea"/>
                        <a:ea typeface="+mn-ea"/>
                      </a:endParaRPr>
                    </a:p>
                  </a:txBody>
                  <a:tcPr marL="91449" marR="91449" marT="45703" marB="45703" anchor="ctr"/>
                </a:tc>
                <a:extLst>
                  <a:ext uri="{0D108BD9-81ED-4DB2-BD59-A6C34878D82A}">
                    <a16:rowId xmlns:a16="http://schemas.microsoft.com/office/drawing/2014/main" val="10003"/>
                  </a:ext>
                </a:extLst>
              </a:tr>
              <a:tr h="935318">
                <a:tc vMerge="1">
                  <a:txBody>
                    <a:bodyPr/>
                    <a:lstStyle/>
                    <a:p>
                      <a:pPr algn="ctr" latinLnBrk="1"/>
                      <a:endParaRPr lang="ko-KR" altLang="en-US" dirty="0"/>
                    </a:p>
                  </a:txBody>
                  <a:tcPr anchor="ctr"/>
                </a:tc>
                <a:tc>
                  <a:txBody>
                    <a:bodyPr/>
                    <a:lstStyle/>
                    <a:p>
                      <a:pPr algn="ctr" latinLnBrk="1"/>
                      <a:r>
                        <a:rPr lang="ko-KR" altLang="en-US" sz="1600" dirty="0"/>
                        <a:t>세부적으로 예를 들면 어떤 것이 기억이 나는가</a:t>
                      </a:r>
                      <a:r>
                        <a:rPr lang="en-US" altLang="ko-KR" sz="1600" dirty="0"/>
                        <a:t>?</a:t>
                      </a:r>
                      <a:endParaRPr lang="ko-KR" altLang="en-US" sz="1600" dirty="0"/>
                    </a:p>
                  </a:txBody>
                  <a:tcPr marL="91449" marR="91449" marT="45703" marB="45703"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400" b="1" i="0" dirty="0">
                        <a:effectLst>
                          <a:outerShdw blurRad="38100" dist="38100" dir="2700000" algn="tl">
                            <a:srgbClr val="000000">
                              <a:alpha val="43137"/>
                            </a:srgbClr>
                          </a:outerShdw>
                        </a:effectLst>
                        <a:latin typeface="+mn-ea"/>
                        <a:ea typeface="+mn-ea"/>
                      </a:endParaRPr>
                    </a:p>
                  </a:txBody>
                  <a:tcPr marL="91449" marR="91449" marT="45703" marB="45703" anchor="ctr"/>
                </a:tc>
                <a:extLst>
                  <a:ext uri="{0D108BD9-81ED-4DB2-BD59-A6C34878D82A}">
                    <a16:rowId xmlns:a16="http://schemas.microsoft.com/office/drawing/2014/main" val="10004"/>
                  </a:ext>
                </a:extLst>
              </a:tr>
              <a:tr h="1208127">
                <a:tc vMerge="1">
                  <a:txBody>
                    <a:bodyPr/>
                    <a:lstStyle/>
                    <a:p>
                      <a:pPr algn="ctr" latinLnBrk="1"/>
                      <a:endParaRPr lang="ko-KR" altLang="en-US" dirty="0"/>
                    </a:p>
                  </a:txBody>
                  <a:tcPr anchor="ctr"/>
                </a:tc>
                <a:tc>
                  <a:txBody>
                    <a:bodyPr/>
                    <a:lstStyle/>
                    <a:p>
                      <a:pPr algn="ctr" latinLnBrk="1"/>
                      <a:r>
                        <a:rPr lang="ko-KR" altLang="en-US" sz="1600" dirty="0"/>
                        <a:t>그러한 기술은 어디에 활용 할 수 있나</a:t>
                      </a:r>
                      <a:r>
                        <a:rPr lang="en-US" altLang="ko-KR" sz="1600" dirty="0"/>
                        <a:t>?</a:t>
                      </a:r>
                      <a:endParaRPr lang="ko-KR" altLang="en-US" sz="1600" dirty="0"/>
                    </a:p>
                  </a:txBody>
                  <a:tcPr marL="91449" marR="91449" marT="45703" marB="45703" anchor="ctr"/>
                </a:tc>
                <a:tc>
                  <a:txBody>
                    <a:bodyPr/>
                    <a:lstStyle/>
                    <a:p>
                      <a:pPr algn="ctr" latinLnBrk="1"/>
                      <a:endParaRPr lang="en-US" altLang="ko-KR" sz="1400" b="1" kern="1200" dirty="0">
                        <a:solidFill>
                          <a:schemeClr val="tx1"/>
                        </a:solidFill>
                        <a:latin typeface="+mn-lt"/>
                        <a:ea typeface="+mn-ea"/>
                        <a:cs typeface="+mn-cs"/>
                      </a:endParaRPr>
                    </a:p>
                  </a:txBody>
                  <a:tcPr marL="91449" marR="91449" marT="45703" marB="45703"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03538061"/>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33">
            <a:extLst>
              <a:ext uri="{FF2B5EF4-FFF2-40B4-BE49-F238E27FC236}">
                <a16:creationId xmlns:a16="http://schemas.microsoft.com/office/drawing/2014/main" id="{F830AAD0-B6B9-4669-80A5-4EBD7C84366E}"/>
              </a:ext>
            </a:extLst>
          </p:cNvPr>
          <p:cNvSpPr txBox="1">
            <a:spLocks noChangeArrowheads="1"/>
          </p:cNvSpPr>
          <p:nvPr/>
        </p:nvSpPr>
        <p:spPr bwMode="auto">
          <a:xfrm>
            <a:off x="1774825" y="188913"/>
            <a:ext cx="49593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맑은 고딕" panose="020B0503020000020004" pitchFamily="50" charset="-127"/>
              </a:defRPr>
            </a:lvl1pPr>
            <a:lvl2pPr marL="742950" indent="-285750" latinLnBrk="1">
              <a:spcBef>
                <a:spcPct val="20000"/>
              </a:spcBef>
              <a:buFont typeface="Arial" panose="020B0604020202020204" pitchFamily="34" charset="0"/>
              <a:buChar char="–"/>
              <a:defRPr sz="2800">
                <a:solidFill>
                  <a:schemeClr val="tx1"/>
                </a:solidFill>
                <a:latin typeface="맑은 고딕" panose="020B0503020000020004" pitchFamily="50" charset="-127"/>
              </a:defRPr>
            </a:lvl2pPr>
            <a:lvl3pPr marL="1143000" indent="-228600" latinLnBrk="1">
              <a:spcBef>
                <a:spcPct val="20000"/>
              </a:spcBef>
              <a:buFont typeface="Arial" panose="020B0604020202020204" pitchFamily="34" charset="0"/>
              <a:buChar char="•"/>
              <a:defRPr sz="2400">
                <a:solidFill>
                  <a:schemeClr val="tx1"/>
                </a:solidFill>
                <a:latin typeface="맑은 고딕" panose="020B0503020000020004" pitchFamily="50" charset="-127"/>
              </a:defRPr>
            </a:lvl3pPr>
            <a:lvl4pPr marL="16002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4pPr>
            <a:lvl5pPr marL="20574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9pPr>
          </a:lstStyle>
          <a:p>
            <a:pPr eaLnBrk="1" hangingPunct="1">
              <a:spcBef>
                <a:spcPct val="0"/>
              </a:spcBef>
              <a:buFontTx/>
              <a:buNone/>
            </a:pPr>
            <a:r>
              <a:rPr lang="en-US" altLang="ko-KR" sz="2500" b="1">
                <a:solidFill>
                  <a:schemeClr val="bg1"/>
                </a:solidFill>
              </a:rPr>
              <a:t>04</a:t>
            </a:r>
            <a:r>
              <a:rPr lang="en-US" altLang="ko-KR" sz="1800" b="1">
                <a:solidFill>
                  <a:schemeClr val="bg1"/>
                </a:solidFill>
              </a:rPr>
              <a:t>/</a:t>
            </a:r>
            <a:r>
              <a:rPr lang="ko-KR" altLang="en-US" sz="2500" b="1">
                <a:solidFill>
                  <a:schemeClr val="bg1"/>
                </a:solidFill>
              </a:rPr>
              <a:t> 직무분석의 활용</a:t>
            </a:r>
          </a:p>
        </p:txBody>
      </p:sp>
      <p:graphicFrame>
        <p:nvGraphicFramePr>
          <p:cNvPr id="2" name="표 4">
            <a:extLst>
              <a:ext uri="{FF2B5EF4-FFF2-40B4-BE49-F238E27FC236}">
                <a16:creationId xmlns:a16="http://schemas.microsoft.com/office/drawing/2014/main" id="{15EC1F7F-6BCF-40C6-960D-B01F59D18B16}"/>
              </a:ext>
            </a:extLst>
          </p:cNvPr>
          <p:cNvGraphicFramePr>
            <a:graphicFrameLocks noGrp="1"/>
          </p:cNvGraphicFramePr>
          <p:nvPr/>
        </p:nvGraphicFramePr>
        <p:xfrm>
          <a:off x="550863" y="1125538"/>
          <a:ext cx="11090275" cy="5183188"/>
        </p:xfrm>
        <a:graphic>
          <a:graphicData uri="http://schemas.openxmlformats.org/drawingml/2006/table">
            <a:tbl>
              <a:tblPr firstRow="1" bandRow="1">
                <a:tableStyleId>{5940675A-B579-460E-94D1-54222C63F5DA}</a:tableStyleId>
              </a:tblPr>
              <a:tblGrid>
                <a:gridCol w="936192">
                  <a:extLst>
                    <a:ext uri="{9D8B030D-6E8A-4147-A177-3AD203B41FA5}">
                      <a16:colId xmlns:a16="http://schemas.microsoft.com/office/drawing/2014/main" val="20000"/>
                    </a:ext>
                  </a:extLst>
                </a:gridCol>
                <a:gridCol w="5113049">
                  <a:extLst>
                    <a:ext uri="{9D8B030D-6E8A-4147-A177-3AD203B41FA5}">
                      <a16:colId xmlns:a16="http://schemas.microsoft.com/office/drawing/2014/main" val="20001"/>
                    </a:ext>
                  </a:extLst>
                </a:gridCol>
                <a:gridCol w="5041034">
                  <a:extLst>
                    <a:ext uri="{9D8B030D-6E8A-4147-A177-3AD203B41FA5}">
                      <a16:colId xmlns:a16="http://schemas.microsoft.com/office/drawing/2014/main" val="20002"/>
                    </a:ext>
                  </a:extLst>
                </a:gridCol>
              </a:tblGrid>
              <a:tr h="357514">
                <a:tc gridSpan="2">
                  <a:txBody>
                    <a:bodyPr/>
                    <a:lstStyle/>
                    <a:p>
                      <a:pPr algn="ctr" latinLnBrk="1"/>
                      <a:r>
                        <a:rPr lang="ko-KR" altLang="en-US" sz="1400" dirty="0"/>
                        <a:t>질문</a:t>
                      </a:r>
                    </a:p>
                  </a:txBody>
                  <a:tcPr marL="91449" marR="91449" marT="45696" marB="45696" anchor="ctr">
                    <a:solidFill>
                      <a:schemeClr val="accent6">
                        <a:lumMod val="40000"/>
                        <a:lumOff val="60000"/>
                      </a:schemeClr>
                    </a:solidFill>
                  </a:tcPr>
                </a:tc>
                <a:tc hMerge="1">
                  <a:txBody>
                    <a:bodyPr/>
                    <a:lstStyle/>
                    <a:p>
                      <a:pPr algn="ctr" latinLnBrk="1"/>
                      <a:endParaRPr lang="ko-KR" altLang="en-US"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400" dirty="0"/>
                        <a:t>답변</a:t>
                      </a:r>
                    </a:p>
                  </a:txBody>
                  <a:tcPr marL="91449" marR="91449" marT="45696" marB="45696" anchor="ctr">
                    <a:solidFill>
                      <a:schemeClr val="accent6">
                        <a:lumMod val="40000"/>
                        <a:lumOff val="60000"/>
                      </a:schemeClr>
                    </a:solidFill>
                  </a:tcPr>
                </a:tc>
                <a:extLst>
                  <a:ext uri="{0D108BD9-81ED-4DB2-BD59-A6C34878D82A}">
                    <a16:rowId xmlns:a16="http://schemas.microsoft.com/office/drawing/2014/main" val="10000"/>
                  </a:ext>
                </a:extLst>
              </a:tr>
              <a:tr h="393285">
                <a:tc rowSpan="6">
                  <a:txBody>
                    <a:bodyPr/>
                    <a:lstStyle/>
                    <a:p>
                      <a:pPr algn="ctr" latinLnBrk="1"/>
                      <a:r>
                        <a:rPr lang="ko-KR" altLang="en-US" sz="1600" dirty="0"/>
                        <a:t>역량</a:t>
                      </a:r>
                    </a:p>
                  </a:txBody>
                  <a:tcPr marL="91449" marR="91449" marT="45703" marB="45703" anchor="ctr"/>
                </a:tc>
                <a:tc>
                  <a:txBody>
                    <a:bodyPr/>
                    <a:lstStyle/>
                    <a:p>
                      <a:pPr algn="ctr" latinLnBrk="1"/>
                      <a:r>
                        <a:rPr lang="ko-KR" altLang="en-US" sz="1600" dirty="0"/>
                        <a:t>당신의 역량은</a:t>
                      </a:r>
                      <a:r>
                        <a:rPr lang="en-US" altLang="ko-KR" sz="1600" dirty="0"/>
                        <a:t>?</a:t>
                      </a:r>
                      <a:endParaRPr lang="ko-KR" altLang="en-US" sz="1600" dirty="0"/>
                    </a:p>
                  </a:txBody>
                  <a:tcPr marL="91449" marR="91449" marT="45703" marB="45703" anchor="ctr"/>
                </a:tc>
                <a:tc>
                  <a:txBody>
                    <a:bodyPr/>
                    <a:lstStyle/>
                    <a:p>
                      <a:pPr algn="ctr" latinLnBrk="1"/>
                      <a:endParaRPr lang="ko-KR" altLang="en-US" sz="1400" b="1" dirty="0">
                        <a:latin typeface="+mn-ea"/>
                        <a:ea typeface="+mn-ea"/>
                      </a:endParaRPr>
                    </a:p>
                  </a:txBody>
                  <a:tcPr marL="91449" marR="91449" marT="45703" marB="45703" anchor="ctr"/>
                </a:tc>
                <a:extLst>
                  <a:ext uri="{0D108BD9-81ED-4DB2-BD59-A6C34878D82A}">
                    <a16:rowId xmlns:a16="http://schemas.microsoft.com/office/drawing/2014/main" val="10001"/>
                  </a:ext>
                </a:extLst>
              </a:tr>
              <a:tr h="393285">
                <a:tc vMerge="1">
                  <a:txBody>
                    <a:bodyPr/>
                    <a:lstStyle/>
                    <a:p>
                      <a:pPr latinLnBrk="1"/>
                      <a:endParaRPr lang="ko-KR" altLang="en-US"/>
                    </a:p>
                  </a:txBody>
                  <a:tcPr/>
                </a:tc>
                <a:tc>
                  <a:txBody>
                    <a:bodyPr/>
                    <a:lstStyle/>
                    <a:p>
                      <a:pPr algn="ctr" latinLnBrk="1"/>
                      <a:r>
                        <a:rPr lang="ko-KR" altLang="en-US" sz="1600" dirty="0"/>
                        <a:t>역량을 발휘한 경험 </a:t>
                      </a:r>
                      <a:r>
                        <a:rPr lang="en-US" altLang="ko-KR" sz="1600" dirty="0"/>
                        <a:t>3</a:t>
                      </a:r>
                      <a:r>
                        <a:rPr lang="ko-KR" altLang="en-US" sz="1600" dirty="0"/>
                        <a:t>가지</a:t>
                      </a:r>
                    </a:p>
                  </a:txBody>
                  <a:tcPr marL="91449" marR="91449" marT="45703" marB="45703" anchor="ctr"/>
                </a:tc>
                <a:tc>
                  <a:txBody>
                    <a:bodyPr/>
                    <a:lstStyle/>
                    <a:p>
                      <a:pPr algn="ctr" latinLnBrk="1"/>
                      <a:endParaRPr lang="ko-KR" altLang="en-US" sz="1400" b="1" dirty="0">
                        <a:latin typeface="+mn-ea"/>
                        <a:ea typeface="+mn-ea"/>
                      </a:endParaRPr>
                    </a:p>
                  </a:txBody>
                  <a:tcPr marL="91449" marR="91449" marT="45703" marB="45703" anchor="ctr"/>
                </a:tc>
                <a:extLst>
                  <a:ext uri="{0D108BD9-81ED-4DB2-BD59-A6C34878D82A}">
                    <a16:rowId xmlns:a16="http://schemas.microsoft.com/office/drawing/2014/main" val="10002"/>
                  </a:ext>
                </a:extLst>
              </a:tr>
              <a:tr h="965378">
                <a:tc vMerge="1">
                  <a:txBody>
                    <a:bodyPr/>
                    <a:lstStyle/>
                    <a:p>
                      <a:pPr algn="ctr" latinLnBrk="1"/>
                      <a:endParaRPr lang="ko-KR" altLang="en-US" dirty="0"/>
                    </a:p>
                  </a:txBody>
                  <a:tcPr anchor="ctr"/>
                </a:tc>
                <a:tc>
                  <a:txBody>
                    <a:bodyPr/>
                    <a:lstStyle/>
                    <a:p>
                      <a:pPr algn="ctr" latinLnBrk="1"/>
                      <a:r>
                        <a:rPr lang="en-US" altLang="ko-KR" sz="1600" dirty="0"/>
                        <a:t>3</a:t>
                      </a:r>
                      <a:r>
                        <a:rPr lang="ko-KR" altLang="en-US" sz="1600" dirty="0"/>
                        <a:t>가지 중</a:t>
                      </a:r>
                      <a:endParaRPr lang="en-US" altLang="ko-KR" sz="1600" dirty="0"/>
                    </a:p>
                    <a:p>
                      <a:pPr algn="ctr" latinLnBrk="1"/>
                      <a:r>
                        <a:rPr lang="ko-KR" altLang="en-US" sz="1600" dirty="0"/>
                        <a:t>자신의 역량이 가장 잘 발휘된 경험</a:t>
                      </a:r>
                      <a:endParaRPr lang="en-US" altLang="ko-KR" sz="1600" dirty="0"/>
                    </a:p>
                    <a:p>
                      <a:pPr algn="ctr" latinLnBrk="1"/>
                      <a:r>
                        <a:rPr lang="en-US" altLang="ko-KR" sz="1600" dirty="0"/>
                        <a:t>(</a:t>
                      </a:r>
                      <a:r>
                        <a:rPr lang="ko-KR" altLang="en-US" sz="1600" dirty="0"/>
                        <a:t>혹은 지원 분야와 관련 있는 경험</a:t>
                      </a:r>
                      <a:r>
                        <a:rPr lang="en-US" altLang="ko-KR" sz="1600" dirty="0"/>
                        <a:t>)</a:t>
                      </a:r>
                      <a:endParaRPr lang="ko-KR" altLang="en-US" sz="1600" dirty="0"/>
                    </a:p>
                  </a:txBody>
                  <a:tcPr marL="91449" marR="91449" marT="45703" marB="45703" anchor="ctr"/>
                </a:tc>
                <a:tc>
                  <a:txBody>
                    <a:bodyPr/>
                    <a:lstStyle/>
                    <a:p>
                      <a:pPr algn="ctr" latinLnBrk="1"/>
                      <a:endParaRPr lang="ko-KR" altLang="en-US" sz="1400" b="1" dirty="0">
                        <a:latin typeface="+mn-ea"/>
                        <a:ea typeface="+mn-ea"/>
                      </a:endParaRPr>
                    </a:p>
                  </a:txBody>
                  <a:tcPr marL="91449" marR="91449" marT="45703" marB="45703" anchor="ctr"/>
                </a:tc>
                <a:extLst>
                  <a:ext uri="{0D108BD9-81ED-4DB2-BD59-A6C34878D82A}">
                    <a16:rowId xmlns:a16="http://schemas.microsoft.com/office/drawing/2014/main" val="10003"/>
                  </a:ext>
                </a:extLst>
              </a:tr>
              <a:tr h="607820">
                <a:tc vMerge="1">
                  <a:txBody>
                    <a:bodyPr/>
                    <a:lstStyle/>
                    <a:p>
                      <a:pPr algn="ctr" latinLnBrk="1"/>
                      <a:endParaRPr lang="ko-KR" altLang="en-US" dirty="0"/>
                    </a:p>
                  </a:txBody>
                  <a:tcPr anchor="ctr"/>
                </a:tc>
                <a:tc>
                  <a:txBody>
                    <a:bodyPr/>
                    <a:lstStyle/>
                    <a:p>
                      <a:pPr algn="ctr" latinLnBrk="1"/>
                      <a:r>
                        <a:rPr lang="ko-KR" altLang="en-US" sz="1600" dirty="0"/>
                        <a:t>그 경험에서 배운 것은</a:t>
                      </a:r>
                      <a:r>
                        <a:rPr lang="en-US" altLang="ko-KR" sz="1600" dirty="0"/>
                        <a:t> </a:t>
                      </a:r>
                      <a:r>
                        <a:rPr lang="ko-KR" altLang="en-US" sz="1600" dirty="0"/>
                        <a:t>무엇인가</a:t>
                      </a:r>
                      <a:r>
                        <a:rPr lang="en-US" altLang="ko-KR" sz="1600" dirty="0"/>
                        <a:t>?</a:t>
                      </a:r>
                      <a:endParaRPr lang="ko-KR" altLang="en-US" sz="1600" dirty="0"/>
                    </a:p>
                  </a:txBody>
                  <a:tcPr marL="91449" marR="91449" marT="45703" marB="45703" anchor="ctr"/>
                </a:tc>
                <a:tc>
                  <a:txBody>
                    <a:bodyPr/>
                    <a:lstStyle/>
                    <a:p>
                      <a:pPr algn="ctr" latinLnBrk="1"/>
                      <a:endParaRPr lang="ko-KR" altLang="en-US" sz="1400" b="1" dirty="0">
                        <a:latin typeface="+mn-ea"/>
                        <a:ea typeface="+mn-ea"/>
                      </a:endParaRPr>
                    </a:p>
                  </a:txBody>
                  <a:tcPr marL="91449" marR="91449" marT="45703" marB="45703" anchor="ctr"/>
                </a:tc>
                <a:extLst>
                  <a:ext uri="{0D108BD9-81ED-4DB2-BD59-A6C34878D82A}">
                    <a16:rowId xmlns:a16="http://schemas.microsoft.com/office/drawing/2014/main" val="10004"/>
                  </a:ext>
                </a:extLst>
              </a:tr>
              <a:tr h="1108402">
                <a:tc vMerge="1">
                  <a:txBody>
                    <a:bodyPr/>
                    <a:lstStyle/>
                    <a:p>
                      <a:pPr algn="ctr" latinLnBrk="1"/>
                      <a:endParaRPr lang="ko-KR" altLang="en-US" dirty="0"/>
                    </a:p>
                  </a:txBody>
                  <a:tcPr anchor="ctr"/>
                </a:tc>
                <a:tc>
                  <a:txBody>
                    <a:bodyPr/>
                    <a:lstStyle/>
                    <a:p>
                      <a:pPr algn="ctr" latinLnBrk="1"/>
                      <a:r>
                        <a:rPr lang="ko-KR" altLang="en-US" sz="1600" dirty="0"/>
                        <a:t>세부적으로 예를 들면 어떤 것이 기억이 나는가</a:t>
                      </a:r>
                      <a:r>
                        <a:rPr lang="en-US" altLang="ko-KR" sz="1600" dirty="0"/>
                        <a:t>?</a:t>
                      </a:r>
                      <a:endParaRPr lang="ko-KR" altLang="en-US" sz="1600" dirty="0"/>
                    </a:p>
                  </a:txBody>
                  <a:tcPr marL="91449" marR="91449" marT="45703" marB="45703"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400" b="1" i="0" dirty="0">
                        <a:effectLst>
                          <a:outerShdw blurRad="38100" dist="38100" dir="2700000" algn="tl">
                            <a:srgbClr val="000000">
                              <a:alpha val="43137"/>
                            </a:srgbClr>
                          </a:outerShdw>
                        </a:effectLst>
                        <a:latin typeface="+mn-ea"/>
                        <a:ea typeface="+mn-ea"/>
                      </a:endParaRPr>
                    </a:p>
                  </a:txBody>
                  <a:tcPr marL="91449" marR="91449" marT="45703" marB="45703" anchor="ctr"/>
                </a:tc>
                <a:extLst>
                  <a:ext uri="{0D108BD9-81ED-4DB2-BD59-A6C34878D82A}">
                    <a16:rowId xmlns:a16="http://schemas.microsoft.com/office/drawing/2014/main" val="10005"/>
                  </a:ext>
                </a:extLst>
              </a:tr>
              <a:tr h="1357504">
                <a:tc vMerge="1">
                  <a:txBody>
                    <a:bodyPr/>
                    <a:lstStyle/>
                    <a:p>
                      <a:pPr algn="ctr" latinLnBrk="1"/>
                      <a:endParaRPr lang="ko-KR" altLang="en-US" dirty="0"/>
                    </a:p>
                  </a:txBody>
                  <a:tcPr anchor="ctr"/>
                </a:tc>
                <a:tc>
                  <a:txBody>
                    <a:bodyPr/>
                    <a:lstStyle/>
                    <a:p>
                      <a:pPr algn="ctr" latinLnBrk="1"/>
                      <a:r>
                        <a:rPr lang="ko-KR" altLang="en-US" sz="1600" dirty="0"/>
                        <a:t>그러한 역량은 어디에 활용 할 수 있나</a:t>
                      </a:r>
                      <a:r>
                        <a:rPr lang="en-US" altLang="ko-KR" sz="1600" dirty="0"/>
                        <a:t>?</a:t>
                      </a:r>
                      <a:endParaRPr lang="ko-KR" altLang="en-US" sz="1600" dirty="0"/>
                    </a:p>
                  </a:txBody>
                  <a:tcPr marL="91449" marR="91449" marT="45703" marB="45703" anchor="ctr"/>
                </a:tc>
                <a:tc>
                  <a:txBody>
                    <a:bodyPr/>
                    <a:lstStyle/>
                    <a:p>
                      <a:pPr algn="ctr" latinLnBrk="1"/>
                      <a:endParaRPr lang="ko-KR" altLang="en-US" sz="1400" b="1" dirty="0">
                        <a:latin typeface="+mn-ea"/>
                        <a:ea typeface="+mn-ea"/>
                      </a:endParaRPr>
                    </a:p>
                  </a:txBody>
                  <a:tcPr marL="91449" marR="91449" marT="45703" marB="45703"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75060220"/>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A53218-4C8C-4359-A251-FF7B67D34164}"/>
              </a:ext>
            </a:extLst>
          </p:cNvPr>
          <p:cNvSpPr>
            <a:spLocks noGrp="1"/>
          </p:cNvSpPr>
          <p:nvPr>
            <p:ph type="title"/>
          </p:nvPr>
        </p:nvSpPr>
        <p:spPr/>
        <p:txBody>
          <a:bodyPr/>
          <a:lstStyle/>
          <a:p>
            <a:r>
              <a:rPr lang="en-US" altLang="ko-KR" dirty="0"/>
              <a:t>1. </a:t>
            </a:r>
            <a:r>
              <a:rPr lang="ko-KR" altLang="en-US" dirty="0"/>
              <a:t>세부 프로그램 내용 </a:t>
            </a:r>
            <a:r>
              <a:rPr lang="en-US" altLang="ko-KR" dirty="0"/>
              <a:t>(</a:t>
            </a:r>
            <a:r>
              <a:rPr lang="ko-KR" altLang="en-US" dirty="0"/>
              <a:t>취업특강 </a:t>
            </a:r>
            <a:r>
              <a:rPr lang="en-US" altLang="ko-KR" dirty="0"/>
              <a:t>3)</a:t>
            </a:r>
            <a:endParaRPr lang="ko-KR" altLang="en-US" dirty="0"/>
          </a:p>
        </p:txBody>
      </p:sp>
      <p:sp>
        <p:nvSpPr>
          <p:cNvPr id="9" name="평행 사변형 13">
            <a:extLst>
              <a:ext uri="{FF2B5EF4-FFF2-40B4-BE49-F238E27FC236}">
                <a16:creationId xmlns:a16="http://schemas.microsoft.com/office/drawing/2014/main" id="{28A3168C-EE62-4BB7-BA39-00096D911984}"/>
              </a:ext>
            </a:extLst>
          </p:cNvPr>
          <p:cNvSpPr/>
          <p:nvPr/>
        </p:nvSpPr>
        <p:spPr>
          <a:xfrm flipH="1">
            <a:off x="1713079" y="1060106"/>
            <a:ext cx="1578869" cy="905837"/>
          </a:xfrm>
          <a:prstGeom prst="rect">
            <a:avLst/>
          </a:prstGeom>
          <a:solidFill>
            <a:srgbClr val="1F84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prstClr val="white"/>
                </a:solidFill>
              </a:rPr>
              <a:t>자기소개서 및</a:t>
            </a:r>
            <a:endParaRPr lang="en-US" altLang="ko-KR" sz="1400" b="1" dirty="0">
              <a:solidFill>
                <a:prstClr val="white"/>
              </a:solidFill>
            </a:endParaRPr>
          </a:p>
          <a:p>
            <a:pPr algn="ctr"/>
            <a:r>
              <a:rPr lang="ko-KR" altLang="en-US" sz="1400" b="1" dirty="0">
                <a:solidFill>
                  <a:prstClr val="white"/>
                </a:solidFill>
              </a:rPr>
              <a:t>모의 면접</a:t>
            </a:r>
            <a:endParaRPr lang="en-US" altLang="ko-KR" sz="1400" b="1" dirty="0">
              <a:solidFill>
                <a:prstClr val="white"/>
              </a:solidFill>
            </a:endParaRPr>
          </a:p>
          <a:p>
            <a:pPr algn="ctr"/>
            <a:r>
              <a:rPr lang="ko-KR" altLang="en-US" sz="1400" b="1" dirty="0">
                <a:solidFill>
                  <a:prstClr val="white"/>
                </a:solidFill>
              </a:rPr>
              <a:t>트레이닝 교육 </a:t>
            </a:r>
            <a:r>
              <a:rPr lang="en-US" altLang="ko-KR" sz="1400" b="1" dirty="0">
                <a:solidFill>
                  <a:prstClr val="white"/>
                </a:solidFill>
              </a:rPr>
              <a:t>(8H)</a:t>
            </a:r>
            <a:endParaRPr lang="ko-KR" altLang="en-US" sz="1400" b="1" dirty="0">
              <a:solidFill>
                <a:prstClr val="white"/>
              </a:solidFill>
            </a:endParaRPr>
          </a:p>
        </p:txBody>
      </p:sp>
      <p:sp>
        <p:nvSpPr>
          <p:cNvPr id="10" name="평행 사변형 13">
            <a:extLst>
              <a:ext uri="{FF2B5EF4-FFF2-40B4-BE49-F238E27FC236}">
                <a16:creationId xmlns:a16="http://schemas.microsoft.com/office/drawing/2014/main" id="{535B54E4-DE79-4D85-8934-9C087635A4DD}"/>
              </a:ext>
            </a:extLst>
          </p:cNvPr>
          <p:cNvSpPr/>
          <p:nvPr/>
        </p:nvSpPr>
        <p:spPr>
          <a:xfrm flipH="1">
            <a:off x="3323187" y="1059564"/>
            <a:ext cx="6962509" cy="906918"/>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ko-KR" sz="1200" b="1" dirty="0">
                <a:solidFill>
                  <a:prstClr val="black"/>
                </a:solidFill>
              </a:rPr>
              <a:t>   - </a:t>
            </a:r>
            <a:r>
              <a:rPr lang="ko-KR" altLang="en-US" sz="1200" b="1" dirty="0">
                <a:solidFill>
                  <a:prstClr val="black"/>
                </a:solidFill>
              </a:rPr>
              <a:t>자기소개서 작성 전략 및 기업분석 방법</a:t>
            </a:r>
            <a:r>
              <a:rPr lang="en-US" altLang="ko-KR" sz="1200" b="1" dirty="0">
                <a:solidFill>
                  <a:prstClr val="black"/>
                </a:solidFill>
              </a:rPr>
              <a:t> </a:t>
            </a:r>
          </a:p>
          <a:p>
            <a:pPr>
              <a:lnSpc>
                <a:spcPct val="150000"/>
              </a:lnSpc>
            </a:pPr>
            <a:r>
              <a:rPr lang="ko-KR" altLang="en-US" sz="1200" b="1" dirty="0">
                <a:solidFill>
                  <a:prstClr val="black"/>
                </a:solidFill>
              </a:rPr>
              <a:t>   </a:t>
            </a:r>
            <a:r>
              <a:rPr lang="en-US" altLang="ko-KR" sz="1200" b="1" dirty="0">
                <a:solidFill>
                  <a:prstClr val="black"/>
                </a:solidFill>
              </a:rPr>
              <a:t>- </a:t>
            </a:r>
            <a:r>
              <a:rPr lang="ko-KR" altLang="en-US" sz="1200" b="1" dirty="0">
                <a:solidFill>
                  <a:prstClr val="black"/>
                </a:solidFill>
              </a:rPr>
              <a:t>면접의 이해 및 면접 준비 전략</a:t>
            </a:r>
            <a:br>
              <a:rPr lang="en-US" altLang="ko-KR" sz="1200" b="1" dirty="0">
                <a:solidFill>
                  <a:prstClr val="black"/>
                </a:solidFill>
              </a:rPr>
            </a:br>
            <a:r>
              <a:rPr lang="en-US" altLang="ko-KR" sz="1200" b="1" dirty="0">
                <a:solidFill>
                  <a:prstClr val="black"/>
                </a:solidFill>
              </a:rPr>
              <a:t>   - </a:t>
            </a:r>
            <a:r>
              <a:rPr lang="ko-KR" altLang="en-US" sz="1200" b="1" dirty="0">
                <a:solidFill>
                  <a:prstClr val="black"/>
                </a:solidFill>
              </a:rPr>
              <a:t>준비된 자기소개서 기반 면접 실전 트레이닝</a:t>
            </a:r>
            <a:endParaRPr lang="en-US" altLang="ko-KR" sz="1200" b="1" dirty="0">
              <a:solidFill>
                <a:prstClr val="black"/>
              </a:solidFill>
            </a:endParaRPr>
          </a:p>
        </p:txBody>
      </p:sp>
      <p:graphicFrame>
        <p:nvGraphicFramePr>
          <p:cNvPr id="12" name="표 11">
            <a:extLst>
              <a:ext uri="{FF2B5EF4-FFF2-40B4-BE49-F238E27FC236}">
                <a16:creationId xmlns:a16="http://schemas.microsoft.com/office/drawing/2014/main" id="{16B5B2BD-6DCA-43F7-BAD0-FC688B7AA3F1}"/>
              </a:ext>
            </a:extLst>
          </p:cNvPr>
          <p:cNvGraphicFramePr>
            <a:graphicFrameLocks noGrp="1"/>
          </p:cNvGraphicFramePr>
          <p:nvPr/>
        </p:nvGraphicFramePr>
        <p:xfrm>
          <a:off x="1779182" y="2234189"/>
          <a:ext cx="8506515" cy="4156406"/>
        </p:xfrm>
        <a:graphic>
          <a:graphicData uri="http://schemas.openxmlformats.org/drawingml/2006/table">
            <a:tbl>
              <a:tblPr firstRow="1" bandRow="1"/>
              <a:tblGrid>
                <a:gridCol w="918773">
                  <a:extLst>
                    <a:ext uri="{9D8B030D-6E8A-4147-A177-3AD203B41FA5}">
                      <a16:colId xmlns:a16="http://schemas.microsoft.com/office/drawing/2014/main" val="20000"/>
                    </a:ext>
                  </a:extLst>
                </a:gridCol>
                <a:gridCol w="4499387">
                  <a:extLst>
                    <a:ext uri="{9D8B030D-6E8A-4147-A177-3AD203B41FA5}">
                      <a16:colId xmlns:a16="http://schemas.microsoft.com/office/drawing/2014/main" val="20003"/>
                    </a:ext>
                  </a:extLst>
                </a:gridCol>
                <a:gridCol w="1280352">
                  <a:extLst>
                    <a:ext uri="{9D8B030D-6E8A-4147-A177-3AD203B41FA5}">
                      <a16:colId xmlns:a16="http://schemas.microsoft.com/office/drawing/2014/main" val="3236342586"/>
                    </a:ext>
                  </a:extLst>
                </a:gridCol>
                <a:gridCol w="778551">
                  <a:extLst>
                    <a:ext uri="{9D8B030D-6E8A-4147-A177-3AD203B41FA5}">
                      <a16:colId xmlns:a16="http://schemas.microsoft.com/office/drawing/2014/main" val="20004"/>
                    </a:ext>
                  </a:extLst>
                </a:gridCol>
                <a:gridCol w="1029452">
                  <a:extLst>
                    <a:ext uri="{9D8B030D-6E8A-4147-A177-3AD203B41FA5}">
                      <a16:colId xmlns:a16="http://schemas.microsoft.com/office/drawing/2014/main" val="4158380450"/>
                    </a:ext>
                  </a:extLst>
                </a:gridCol>
              </a:tblGrid>
              <a:tr h="379577">
                <a:tc>
                  <a:txBody>
                    <a:bodyPr/>
                    <a:lstStyle>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400" b="0" i="0" kern="1200" dirty="0" err="1">
                          <a:ln>
                            <a:solidFill>
                              <a:schemeClr val="bg1"/>
                            </a:solidFill>
                          </a:ln>
                          <a:solidFill>
                            <a:schemeClr val="lt1"/>
                          </a:solidFill>
                          <a:latin typeface="맑은 고딕" panose="020B0503020000020004" pitchFamily="50" charset="-127"/>
                          <a:ea typeface="맑은 고딕" panose="020B0503020000020004" pitchFamily="50" charset="-127"/>
                          <a:cs typeface="+mn-cs"/>
                        </a:rPr>
                        <a:t>모듈명</a:t>
                      </a:r>
                      <a:endParaRPr lang="ko-KR" altLang="en-US" sz="1400" b="0" i="0" kern="1200" dirty="0">
                        <a:ln>
                          <a:solidFill>
                            <a:schemeClr val="bg1"/>
                          </a:solidFill>
                        </a:ln>
                        <a:solidFill>
                          <a:schemeClr val="lt1"/>
                        </a:solidFill>
                        <a:latin typeface="맑은 고딕" panose="020B0503020000020004" pitchFamily="50" charset="-127"/>
                        <a:ea typeface="맑은 고딕" panose="020B0503020000020004" pitchFamily="50" charset="-127"/>
                        <a:cs typeface="+mn-cs"/>
                      </a:endParaRPr>
                    </a:p>
                  </a:txBody>
                  <a:tcPr marL="91441" marR="91441" marT="45719" marB="45719" anchor="ctr">
                    <a:lnL w="12700" cap="flat" cmpd="sng" algn="ctr">
                      <a:solidFill>
                        <a:sysClr val="window" lastClr="FFFFFF"/>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tc>
                  <a:txBody>
                    <a:bodyPr/>
                    <a:lstStyle>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algn="ctr" latinLnBrk="1"/>
                      <a:r>
                        <a:rPr lang="ko-KR" altLang="en-US" sz="1400" b="0" i="0" dirty="0">
                          <a:ln>
                            <a:solidFill>
                              <a:schemeClr val="bg1"/>
                            </a:solidFill>
                          </a:ln>
                          <a:latin typeface="맑은 고딕" panose="020B0503020000020004" pitchFamily="50" charset="-127"/>
                          <a:ea typeface="맑은 고딕" panose="020B0503020000020004" pitchFamily="50" charset="-127"/>
                        </a:rPr>
                        <a:t>세부 내용</a:t>
                      </a:r>
                    </a:p>
                  </a:txBody>
                  <a:tcPr marL="91441" marR="91441" marT="45719" marB="4571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tc>
                  <a:txBody>
                    <a:bodyPr/>
                    <a:lstStyle/>
                    <a:p>
                      <a:pPr marL="0" algn="ctr" defTabSz="914400" rtl="0" eaLnBrk="1" latinLnBrk="1" hangingPunct="1"/>
                      <a:r>
                        <a:rPr lang="ko-KR" altLang="en-US" sz="1400" b="0" i="0" kern="1200" dirty="0">
                          <a:ln>
                            <a:solidFill>
                              <a:schemeClr val="bg1"/>
                            </a:solidFill>
                          </a:ln>
                          <a:solidFill>
                            <a:schemeClr val="lt1"/>
                          </a:solidFill>
                          <a:latin typeface="맑은 고딕" panose="020B0503020000020004" pitchFamily="50" charset="-127"/>
                          <a:ea typeface="맑은 고딕" panose="020B0503020000020004" pitchFamily="50" charset="-127"/>
                          <a:cs typeface="+mn-cs"/>
                        </a:rPr>
                        <a:t>주요 결과물</a:t>
                      </a:r>
                    </a:p>
                  </a:txBody>
                  <a:tcPr marL="91441" marR="91441" marT="45719" marB="4571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tc>
                  <a:txBody>
                    <a:bodyPr/>
                    <a:lstStyle>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marL="0" algn="ctr" defTabSz="914400" rtl="0" eaLnBrk="1" latinLnBrk="1" hangingPunct="1"/>
                      <a:r>
                        <a:rPr lang="ko-KR" altLang="en-US" sz="1400" b="0" i="0" kern="1200" dirty="0">
                          <a:ln>
                            <a:solidFill>
                              <a:schemeClr val="bg1"/>
                            </a:solidFill>
                          </a:ln>
                          <a:solidFill>
                            <a:schemeClr val="lt1"/>
                          </a:solidFill>
                          <a:latin typeface="맑은 고딕" panose="020B0503020000020004" pitchFamily="50" charset="-127"/>
                          <a:ea typeface="맑은 고딕" panose="020B0503020000020004" pitchFamily="50" charset="-127"/>
                          <a:cs typeface="+mn-cs"/>
                        </a:rPr>
                        <a:t>시간</a:t>
                      </a:r>
                    </a:p>
                  </a:txBody>
                  <a:tcPr marL="91441" marR="91441" marT="45719" marB="4571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tc>
                  <a:txBody>
                    <a:bodyPr/>
                    <a:lstStyle/>
                    <a:p>
                      <a:pPr marL="0" algn="ctr" defTabSz="914400" rtl="0" eaLnBrk="1" latinLnBrk="1" hangingPunct="1"/>
                      <a:r>
                        <a:rPr lang="ko-KR" altLang="en-US" sz="1400" b="0" i="0" kern="1200" dirty="0">
                          <a:ln>
                            <a:solidFill>
                              <a:schemeClr val="bg1"/>
                            </a:solidFill>
                          </a:ln>
                          <a:solidFill>
                            <a:schemeClr val="lt1"/>
                          </a:solidFill>
                          <a:latin typeface="맑은 고딕" panose="020B0503020000020004" pitchFamily="50" charset="-127"/>
                          <a:ea typeface="맑은 고딕" panose="020B0503020000020004" pitchFamily="50" charset="-127"/>
                          <a:cs typeface="+mn-cs"/>
                        </a:rPr>
                        <a:t>교수 방법</a:t>
                      </a:r>
                    </a:p>
                  </a:txBody>
                  <a:tcPr marL="91441" marR="91441" marT="45719" marB="45719" anchor="ctr">
                    <a:lnL w="12700" cap="flat" cmpd="sng" algn="ctr">
                      <a:solidFill>
                        <a:sysClr val="window" lastClr="FFFFFF">
                          <a:lumMod val="50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extLst>
                  <a:ext uri="{0D108BD9-81ED-4DB2-BD59-A6C34878D82A}">
                    <a16:rowId xmlns:a16="http://schemas.microsoft.com/office/drawing/2014/main" val="10000"/>
                  </a:ext>
                </a:extLst>
              </a:tr>
              <a:tr h="477392">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자기소개서</a:t>
                      </a:r>
                      <a:endParaRPr kumimoji="0" lang="en-US" altLang="ko-KR"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특강</a:t>
                      </a:r>
                      <a:endParaRPr kumimoji="0" lang="en-US" altLang="ko-KR"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txBody>
                  <a:tcPr marL="91441" marR="91441" marT="35999" marB="35999" anchor="ctr">
                    <a:lnL w="12700" cap="flat" cmpd="sng" algn="ctr">
                      <a:solidFill>
                        <a:sysClr val="window" lastClr="FFFFFF"/>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indent="-171450">
                        <a:lnSpc>
                          <a:spcPct val="130000"/>
                        </a:lnSpc>
                        <a:buClr>
                          <a:srgbClr val="0070C0"/>
                        </a:buClr>
                        <a:buFont typeface="Wingdings" panose="05000000000000000000" pitchFamily="2" charset="2"/>
                        <a:buChar char="ü"/>
                      </a:pPr>
                      <a:r>
                        <a:rPr lang="ko-KR" altLang="en-US" sz="1200" b="0" kern="1200" spc="-100" dirty="0">
                          <a:ln>
                            <a:solidFill>
                              <a:schemeClr val="bg2">
                                <a:alpha val="0"/>
                              </a:schemeClr>
                            </a:solidFill>
                          </a:ln>
                          <a:solidFill>
                            <a:srgbClr val="262626"/>
                          </a:solidFill>
                          <a:latin typeface="맑은 고딕"/>
                          <a:ea typeface="+mn-ea"/>
                          <a:cs typeface="+mn-cs"/>
                        </a:rPr>
                        <a:t>자기소개서 작성 전략</a:t>
                      </a:r>
                      <a:endParaRPr lang="ko-KR" altLang="en-US" sz="1200" b="0" kern="1200" spc="-100" dirty="0">
                        <a:ln>
                          <a:solidFill>
                            <a:schemeClr val="bg2">
                              <a:alpha val="0"/>
                            </a:schemeClr>
                          </a:solidFill>
                        </a:ln>
                        <a:solidFill>
                          <a:srgbClr val="FF0000"/>
                        </a:solidFill>
                        <a:latin typeface="맑은 고딕"/>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200" b="0" kern="1200" spc="-100" dirty="0">
                        <a:ln>
                          <a:solidFill>
                            <a:schemeClr val="bg2">
                              <a:alpha val="0"/>
                            </a:schemeClr>
                          </a:solidFill>
                        </a:ln>
                        <a:solidFill>
                          <a:srgbClr val="262626"/>
                        </a:solidFill>
                        <a:latin typeface="+mn-lt"/>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altLang="ko-KR" sz="1200" b="0" kern="1200" spc="-100" dirty="0">
                          <a:ln>
                            <a:solidFill>
                              <a:schemeClr val="bg2">
                                <a:alpha val="0"/>
                              </a:schemeClr>
                            </a:solidFill>
                          </a:ln>
                          <a:solidFill>
                            <a:srgbClr val="262626"/>
                          </a:solidFill>
                          <a:latin typeface="+mn-ea"/>
                          <a:ea typeface="+mn-ea"/>
                          <a:cs typeface="+mn-cs"/>
                        </a:rPr>
                        <a:t>0.5</a:t>
                      </a: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ko-KR" altLang="en-US" sz="1200" b="0" kern="1200" spc="-100" dirty="0">
                          <a:ln>
                            <a:solidFill>
                              <a:schemeClr val="bg2">
                                <a:alpha val="0"/>
                              </a:schemeClr>
                            </a:solidFill>
                          </a:ln>
                          <a:solidFill>
                            <a:srgbClr val="262626"/>
                          </a:solidFill>
                          <a:latin typeface="+mn-lt"/>
                          <a:ea typeface="+mn-ea"/>
                          <a:cs typeface="+mn-cs"/>
                        </a:rPr>
                        <a:t>강의</a:t>
                      </a:r>
                      <a:endParaRPr lang="en-US" altLang="ko-KR" sz="1200" b="0" kern="1200" spc="-100" dirty="0">
                        <a:ln>
                          <a:solidFill>
                            <a:schemeClr val="bg2">
                              <a:alpha val="0"/>
                            </a:schemeClr>
                          </a:solidFill>
                        </a:ln>
                        <a:solidFill>
                          <a:srgbClr val="262626"/>
                        </a:solidFill>
                        <a:latin typeface="+mn-lt"/>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5196269"/>
                  </a:ext>
                </a:extLst>
              </a:tr>
              <a:tr h="67945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자기소개서</a:t>
                      </a:r>
                      <a:endParaRPr kumimoji="0" lang="en-US" altLang="ko-KR"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작성 실습</a:t>
                      </a:r>
                      <a:endParaRPr kumimoji="0" lang="en-US" altLang="ko-KR"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및</a:t>
                      </a:r>
                      <a:endParaRPr kumimoji="0" lang="en-US" altLang="ko-KR"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피드백</a:t>
                      </a:r>
                      <a:endParaRPr kumimoji="0" lang="en-US" altLang="ko-KR"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txBody>
                  <a:tcPr marL="91441" marR="91441" marT="35999" marB="35999" anchor="ctr">
                    <a:lnL w="12700" cap="flat" cmpd="sng" algn="ctr">
                      <a:solidFill>
                        <a:sysClr val="window" lastClr="FFFFFF"/>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marR="0" lvl="0" indent="-171450" algn="l" defTabSz="914400" rtl="0" eaLnBrk="1" fontAlgn="auto" latinLnBrk="1" hangingPunct="1">
                        <a:lnSpc>
                          <a:spcPct val="130000"/>
                        </a:lnSpc>
                        <a:spcBef>
                          <a:spcPts val="0"/>
                        </a:spcBef>
                        <a:spcAft>
                          <a:spcPts val="0"/>
                        </a:spcAft>
                        <a:buClr>
                          <a:srgbClr val="0070C0"/>
                        </a:buClr>
                        <a:buSzTx/>
                        <a:buFont typeface="Wingdings" panose="05000000000000000000" pitchFamily="2" charset="2"/>
                        <a:buChar char="ü"/>
                        <a:tabLst/>
                        <a:defRPr/>
                      </a:pPr>
                      <a:r>
                        <a:rPr lang="ko-KR" altLang="en-US" sz="1200" b="0" kern="1200" spc="-100" dirty="0">
                          <a:ln>
                            <a:solidFill>
                              <a:schemeClr val="bg2">
                                <a:alpha val="0"/>
                              </a:schemeClr>
                            </a:solidFill>
                          </a:ln>
                          <a:solidFill>
                            <a:srgbClr val="262626"/>
                          </a:solidFill>
                          <a:latin typeface="맑은 고딕"/>
                          <a:ea typeface="+mn-ea"/>
                          <a:cs typeface="+mn-cs"/>
                        </a:rPr>
                        <a:t>자기소개서 </a:t>
                      </a:r>
                      <a:r>
                        <a:rPr lang="en-US" altLang="ko-KR" sz="1200" b="0" kern="1200" spc="-100" dirty="0">
                          <a:ln>
                            <a:solidFill>
                              <a:schemeClr val="bg2">
                                <a:alpha val="0"/>
                              </a:schemeClr>
                            </a:solidFill>
                          </a:ln>
                          <a:solidFill>
                            <a:srgbClr val="262626"/>
                          </a:solidFill>
                          <a:latin typeface="맑은 고딕"/>
                          <a:ea typeface="+mn-ea"/>
                          <a:cs typeface="+mn-cs"/>
                        </a:rPr>
                        <a:t>1~2</a:t>
                      </a:r>
                      <a:r>
                        <a:rPr lang="ko-KR" altLang="en-US" sz="1200" b="0" kern="1200" spc="-100" dirty="0">
                          <a:ln>
                            <a:solidFill>
                              <a:schemeClr val="bg2">
                                <a:alpha val="0"/>
                              </a:schemeClr>
                            </a:solidFill>
                          </a:ln>
                          <a:solidFill>
                            <a:srgbClr val="262626"/>
                          </a:solidFill>
                          <a:latin typeface="맑은 고딕"/>
                          <a:ea typeface="+mn-ea"/>
                          <a:cs typeface="+mn-cs"/>
                        </a:rPr>
                        <a:t>개 항목만 작성 실습 후 희망하는 교육생 </a:t>
                      </a:r>
                      <a:r>
                        <a:rPr lang="en-US" altLang="ko-KR" sz="1200" b="0" kern="1200" spc="-100" dirty="0">
                          <a:ln>
                            <a:solidFill>
                              <a:schemeClr val="bg2">
                                <a:alpha val="0"/>
                              </a:schemeClr>
                            </a:solidFill>
                          </a:ln>
                          <a:solidFill>
                            <a:srgbClr val="262626"/>
                          </a:solidFill>
                          <a:latin typeface="맑은 고딕"/>
                          <a:ea typeface="+mn-ea"/>
                          <a:cs typeface="+mn-cs"/>
                        </a:rPr>
                        <a:t>8 </a:t>
                      </a:r>
                      <a:r>
                        <a:rPr lang="ko-KR" altLang="en-US" sz="1200" b="0" kern="1200" spc="-100" dirty="0">
                          <a:ln>
                            <a:solidFill>
                              <a:schemeClr val="bg2">
                                <a:alpha val="0"/>
                              </a:schemeClr>
                            </a:solidFill>
                          </a:ln>
                          <a:solidFill>
                            <a:srgbClr val="262626"/>
                          </a:solidFill>
                          <a:latin typeface="맑은 고딕"/>
                          <a:ea typeface="+mn-ea"/>
                          <a:cs typeface="+mn-cs"/>
                        </a:rPr>
                        <a:t>명 자기소개서  피드백</a:t>
                      </a:r>
                      <a:r>
                        <a:rPr lang="en-US" altLang="ko-KR" sz="1200" b="0" kern="1200" spc="-100" dirty="0">
                          <a:ln>
                            <a:solidFill>
                              <a:schemeClr val="bg2">
                                <a:alpha val="0"/>
                              </a:schemeClr>
                            </a:solidFill>
                          </a:ln>
                          <a:solidFill>
                            <a:srgbClr val="262626"/>
                          </a:solidFill>
                          <a:latin typeface="맑은 고딕"/>
                          <a:ea typeface="+mn-ea"/>
                          <a:cs typeface="+mn-cs"/>
                        </a:rPr>
                        <a:t>(</a:t>
                      </a:r>
                      <a:r>
                        <a:rPr lang="ko-KR" altLang="en-US" sz="1200" b="0" kern="1200" spc="-100" dirty="0">
                          <a:ln>
                            <a:solidFill>
                              <a:schemeClr val="bg2">
                                <a:alpha val="0"/>
                              </a:schemeClr>
                            </a:solidFill>
                          </a:ln>
                          <a:solidFill>
                            <a:srgbClr val="262626"/>
                          </a:solidFill>
                          <a:latin typeface="맑은 고딕"/>
                          <a:ea typeface="+mn-ea"/>
                          <a:cs typeface="+mn-cs"/>
                        </a:rPr>
                        <a:t>소회의실 이용</a:t>
                      </a:r>
                      <a:r>
                        <a:rPr lang="en-US" altLang="ko-KR" sz="1200" b="0" kern="1200" spc="-100" dirty="0">
                          <a:ln>
                            <a:solidFill>
                              <a:schemeClr val="bg2">
                                <a:alpha val="0"/>
                              </a:schemeClr>
                            </a:solidFill>
                          </a:ln>
                          <a:solidFill>
                            <a:srgbClr val="262626"/>
                          </a:solidFill>
                          <a:latin typeface="맑은 고딕"/>
                          <a:ea typeface="+mn-ea"/>
                          <a:cs typeface="+mn-cs"/>
                        </a:rPr>
                        <a:t>)</a:t>
                      </a:r>
                      <a:br>
                        <a:rPr lang="en-US" altLang="ko-KR" sz="1200" b="0" kern="1200" spc="-100" dirty="0">
                          <a:ln>
                            <a:solidFill>
                              <a:schemeClr val="bg2">
                                <a:alpha val="0"/>
                              </a:schemeClr>
                            </a:solidFill>
                          </a:ln>
                          <a:solidFill>
                            <a:srgbClr val="262626"/>
                          </a:solidFill>
                          <a:latin typeface="맑은 고딕"/>
                          <a:ea typeface="+mn-ea"/>
                          <a:cs typeface="+mn-cs"/>
                        </a:rPr>
                      </a:br>
                      <a:r>
                        <a:rPr lang="en-US" altLang="ko-KR" sz="1200" b="0" kern="1200" spc="-100" dirty="0">
                          <a:ln>
                            <a:solidFill>
                              <a:schemeClr val="bg2">
                                <a:alpha val="0"/>
                              </a:schemeClr>
                            </a:solidFill>
                          </a:ln>
                          <a:solidFill>
                            <a:srgbClr val="FF0000"/>
                          </a:solidFill>
                          <a:latin typeface="맑은 고딕"/>
                          <a:ea typeface="+mn-ea"/>
                          <a:cs typeface="+mn-cs"/>
                        </a:rPr>
                        <a:t>※ </a:t>
                      </a:r>
                      <a:r>
                        <a:rPr lang="ko-KR" altLang="en-US" sz="1200" b="0" kern="1200" spc="-100" dirty="0">
                          <a:ln>
                            <a:solidFill>
                              <a:schemeClr val="bg2">
                                <a:alpha val="0"/>
                              </a:schemeClr>
                            </a:solidFill>
                          </a:ln>
                          <a:solidFill>
                            <a:srgbClr val="FF0000"/>
                          </a:solidFill>
                          <a:latin typeface="맑은 고딕"/>
                          <a:ea typeface="+mn-ea"/>
                          <a:cs typeface="+mn-cs"/>
                        </a:rPr>
                        <a:t>희망하지 않는 교육생들에게는 소회의실에서 진행 시 </a:t>
                      </a:r>
                      <a:r>
                        <a:rPr lang="en-US" altLang="ko-KR" sz="1200" b="0" kern="1200" spc="-100" dirty="0">
                          <a:ln>
                            <a:solidFill>
                              <a:schemeClr val="bg2">
                                <a:alpha val="0"/>
                              </a:schemeClr>
                            </a:solidFill>
                          </a:ln>
                          <a:solidFill>
                            <a:srgbClr val="FF0000"/>
                          </a:solidFill>
                          <a:latin typeface="맑은 고딕"/>
                          <a:ea typeface="+mn-ea"/>
                          <a:cs typeface="+mn-cs"/>
                        </a:rPr>
                        <a:t>1~2</a:t>
                      </a:r>
                      <a:r>
                        <a:rPr lang="ko-KR" altLang="en-US" sz="1200" b="0" kern="1200" spc="-100" dirty="0">
                          <a:ln>
                            <a:solidFill>
                              <a:schemeClr val="bg2">
                                <a:alpha val="0"/>
                              </a:schemeClr>
                            </a:solidFill>
                          </a:ln>
                          <a:solidFill>
                            <a:srgbClr val="FF0000"/>
                          </a:solidFill>
                          <a:latin typeface="맑은 고딕"/>
                          <a:ea typeface="+mn-ea"/>
                          <a:cs typeface="+mn-cs"/>
                        </a:rPr>
                        <a:t>개 항목</a:t>
                      </a:r>
                      <a:endParaRPr lang="en-US" altLang="ko-KR" sz="1200" b="0" kern="1200" spc="-100" dirty="0">
                        <a:ln>
                          <a:solidFill>
                            <a:schemeClr val="bg2">
                              <a:alpha val="0"/>
                            </a:schemeClr>
                          </a:solidFill>
                        </a:ln>
                        <a:solidFill>
                          <a:srgbClr val="FF0000"/>
                        </a:solidFill>
                        <a:latin typeface="맑은 고딕"/>
                        <a:ea typeface="+mn-ea"/>
                        <a:cs typeface="+mn-cs"/>
                      </a:endParaRPr>
                    </a:p>
                    <a:p>
                      <a:pPr marL="0" marR="0" lvl="0" indent="0" algn="l" defTabSz="914400" rtl="0" eaLnBrk="1" fontAlgn="auto" latinLnBrk="1" hangingPunct="1">
                        <a:lnSpc>
                          <a:spcPct val="130000"/>
                        </a:lnSpc>
                        <a:spcBef>
                          <a:spcPts val="0"/>
                        </a:spcBef>
                        <a:spcAft>
                          <a:spcPts val="0"/>
                        </a:spcAft>
                        <a:buClr>
                          <a:srgbClr val="0070C0"/>
                        </a:buClr>
                        <a:buSzTx/>
                        <a:buFont typeface="Wingdings" panose="05000000000000000000" pitchFamily="2" charset="2"/>
                        <a:buNone/>
                        <a:tabLst/>
                        <a:defRPr/>
                      </a:pPr>
                      <a:r>
                        <a:rPr lang="en-US" altLang="ko-KR" sz="1200" b="0" kern="1200" spc="-100" baseline="0" dirty="0">
                          <a:ln>
                            <a:solidFill>
                              <a:schemeClr val="bg2">
                                <a:alpha val="0"/>
                              </a:schemeClr>
                            </a:solidFill>
                          </a:ln>
                          <a:solidFill>
                            <a:srgbClr val="FF0000"/>
                          </a:solidFill>
                          <a:latin typeface="맑은 고딕"/>
                          <a:ea typeface="+mn-ea"/>
                          <a:cs typeface="+mn-cs"/>
                        </a:rPr>
                        <a:t>    </a:t>
                      </a:r>
                      <a:r>
                        <a:rPr lang="ko-KR" altLang="en-US" sz="1200" b="0" kern="1200" spc="-100" baseline="0" dirty="0">
                          <a:ln>
                            <a:solidFill>
                              <a:schemeClr val="bg2">
                                <a:alpha val="0"/>
                              </a:schemeClr>
                            </a:solidFill>
                          </a:ln>
                          <a:solidFill>
                            <a:srgbClr val="FF0000"/>
                          </a:solidFill>
                          <a:latin typeface="맑은 고딕"/>
                          <a:ea typeface="+mn-ea"/>
                          <a:cs typeface="+mn-cs"/>
                        </a:rPr>
                        <a:t>작성할 수 있도록 안내 </a:t>
                      </a:r>
                      <a:r>
                        <a:rPr lang="en-US" altLang="ko-KR" sz="1200" b="0" kern="1200" spc="-100" baseline="0" dirty="0">
                          <a:ln>
                            <a:solidFill>
                              <a:schemeClr val="bg2">
                                <a:alpha val="0"/>
                              </a:schemeClr>
                            </a:solidFill>
                          </a:ln>
                          <a:solidFill>
                            <a:srgbClr val="FF0000"/>
                          </a:solidFill>
                          <a:latin typeface="맑은 고딕"/>
                          <a:ea typeface="+mn-ea"/>
                          <a:cs typeface="+mn-cs"/>
                        </a:rPr>
                        <a:t>(</a:t>
                      </a:r>
                      <a:r>
                        <a:rPr lang="ko-KR" altLang="en-US" sz="1200" b="0" kern="1200" spc="-100" baseline="0" dirty="0">
                          <a:ln>
                            <a:solidFill>
                              <a:schemeClr val="bg2">
                                <a:alpha val="0"/>
                              </a:schemeClr>
                            </a:solidFill>
                          </a:ln>
                          <a:solidFill>
                            <a:srgbClr val="FF0000"/>
                          </a:solidFill>
                          <a:latin typeface="맑은 고딕"/>
                          <a:ea typeface="+mn-ea"/>
                          <a:cs typeface="+mn-cs"/>
                        </a:rPr>
                        <a:t>실전 면접훈련 시 진행 예정 안내</a:t>
                      </a:r>
                      <a:r>
                        <a:rPr lang="en-US" altLang="ko-KR" sz="1200" b="0" kern="1200" spc="-100" baseline="0" dirty="0">
                          <a:ln>
                            <a:solidFill>
                              <a:schemeClr val="bg2">
                                <a:alpha val="0"/>
                              </a:schemeClr>
                            </a:solidFill>
                          </a:ln>
                          <a:solidFill>
                            <a:srgbClr val="FF0000"/>
                          </a:solidFill>
                          <a:latin typeface="맑은 고딕"/>
                          <a:ea typeface="+mn-ea"/>
                          <a:cs typeface="+mn-cs"/>
                        </a:rPr>
                        <a:t>)</a:t>
                      </a:r>
                    </a:p>
                    <a:p>
                      <a:pPr marL="0" marR="0" lvl="0" indent="0" algn="l" defTabSz="914400" rtl="0" eaLnBrk="1" fontAlgn="auto" latinLnBrk="1" hangingPunct="1">
                        <a:lnSpc>
                          <a:spcPct val="130000"/>
                        </a:lnSpc>
                        <a:spcBef>
                          <a:spcPts val="0"/>
                        </a:spcBef>
                        <a:spcAft>
                          <a:spcPts val="0"/>
                        </a:spcAft>
                        <a:buClr>
                          <a:srgbClr val="0070C0"/>
                        </a:buClr>
                        <a:buSzTx/>
                        <a:buFont typeface="Wingdings" panose="05000000000000000000" pitchFamily="2" charset="2"/>
                        <a:buNone/>
                        <a:tabLst/>
                        <a:defRPr/>
                      </a:pPr>
                      <a:r>
                        <a:rPr lang="en-US" altLang="ko-KR" sz="1200" b="0" kern="1200" spc="-100" baseline="0" dirty="0">
                          <a:ln>
                            <a:solidFill>
                              <a:schemeClr val="bg2">
                                <a:alpha val="0"/>
                              </a:schemeClr>
                            </a:solidFill>
                          </a:ln>
                          <a:solidFill>
                            <a:srgbClr val="FF0000"/>
                          </a:solidFill>
                          <a:latin typeface="맑은 고딕"/>
                          <a:ea typeface="+mn-ea"/>
                          <a:cs typeface="+mn-cs"/>
                        </a:rPr>
                        <a:t>    </a:t>
                      </a:r>
                      <a:r>
                        <a:rPr lang="en-US" altLang="ko-KR" sz="1200" b="0" kern="1200" spc="-100" dirty="0">
                          <a:ln>
                            <a:solidFill>
                              <a:schemeClr val="bg2">
                                <a:alpha val="0"/>
                              </a:schemeClr>
                            </a:solidFill>
                          </a:ln>
                          <a:solidFill>
                            <a:srgbClr val="FF0000"/>
                          </a:solidFill>
                          <a:latin typeface="맑은 고딕"/>
                          <a:ea typeface="+mn-ea"/>
                          <a:cs typeface="+mn-cs"/>
                        </a:rPr>
                        <a:t>※ 1:1</a:t>
                      </a:r>
                      <a:r>
                        <a:rPr lang="en-US" altLang="ko-KR" sz="1200" b="0" kern="1200" spc="-100" baseline="0" dirty="0">
                          <a:ln>
                            <a:solidFill>
                              <a:schemeClr val="bg2">
                                <a:alpha val="0"/>
                              </a:schemeClr>
                            </a:solidFill>
                          </a:ln>
                          <a:solidFill>
                            <a:srgbClr val="FF0000"/>
                          </a:solidFill>
                          <a:latin typeface="맑은 고딕"/>
                          <a:ea typeface="+mn-ea"/>
                          <a:cs typeface="+mn-cs"/>
                        </a:rPr>
                        <a:t> </a:t>
                      </a:r>
                      <a:r>
                        <a:rPr lang="ko-KR" altLang="en-US" sz="1200" b="0" kern="1200" spc="-100" baseline="0" dirty="0">
                          <a:ln>
                            <a:solidFill>
                              <a:schemeClr val="bg2">
                                <a:alpha val="0"/>
                              </a:schemeClr>
                            </a:solidFill>
                          </a:ln>
                          <a:solidFill>
                            <a:srgbClr val="FF0000"/>
                          </a:solidFill>
                          <a:latin typeface="맑은 고딕"/>
                          <a:ea typeface="+mn-ea"/>
                          <a:cs typeface="+mn-cs"/>
                        </a:rPr>
                        <a:t>피드백 시 공통적인 부분 교육생에게 공유해도 되는지 확인 후 </a:t>
                      </a:r>
                      <a:endParaRPr lang="en-US" altLang="ko-KR" sz="1200" b="0" kern="1200" spc="-100" baseline="0" dirty="0">
                        <a:ln>
                          <a:solidFill>
                            <a:schemeClr val="bg2">
                              <a:alpha val="0"/>
                            </a:schemeClr>
                          </a:solidFill>
                        </a:ln>
                        <a:solidFill>
                          <a:srgbClr val="FF0000"/>
                        </a:solidFill>
                        <a:latin typeface="맑은 고딕"/>
                        <a:ea typeface="+mn-ea"/>
                        <a:cs typeface="+mn-cs"/>
                      </a:endParaRPr>
                    </a:p>
                    <a:p>
                      <a:pPr marL="0" marR="0" lvl="0" indent="0" algn="l" defTabSz="914400" rtl="0" eaLnBrk="1" fontAlgn="auto" latinLnBrk="1" hangingPunct="1">
                        <a:lnSpc>
                          <a:spcPct val="130000"/>
                        </a:lnSpc>
                        <a:spcBef>
                          <a:spcPts val="0"/>
                        </a:spcBef>
                        <a:spcAft>
                          <a:spcPts val="0"/>
                        </a:spcAft>
                        <a:buClr>
                          <a:srgbClr val="0070C0"/>
                        </a:buClr>
                        <a:buSzTx/>
                        <a:buFont typeface="Wingdings" panose="05000000000000000000" pitchFamily="2" charset="2"/>
                        <a:buNone/>
                        <a:tabLst/>
                        <a:defRPr/>
                      </a:pPr>
                      <a:r>
                        <a:rPr lang="en-US" altLang="ko-KR" sz="1200" b="0" kern="1200" spc="-100" baseline="0" dirty="0">
                          <a:ln>
                            <a:solidFill>
                              <a:schemeClr val="bg2">
                                <a:alpha val="0"/>
                              </a:schemeClr>
                            </a:solidFill>
                          </a:ln>
                          <a:solidFill>
                            <a:srgbClr val="FF0000"/>
                          </a:solidFill>
                          <a:latin typeface="맑은 고딕"/>
                          <a:ea typeface="+mn-ea"/>
                          <a:cs typeface="+mn-cs"/>
                        </a:rPr>
                        <a:t>    </a:t>
                      </a:r>
                      <a:r>
                        <a:rPr lang="ko-KR" altLang="en-US" sz="1200" b="0" kern="1200" spc="-100" baseline="0" dirty="0">
                          <a:ln>
                            <a:solidFill>
                              <a:schemeClr val="bg2">
                                <a:alpha val="0"/>
                              </a:schemeClr>
                            </a:solidFill>
                          </a:ln>
                          <a:solidFill>
                            <a:srgbClr val="FF0000"/>
                          </a:solidFill>
                          <a:latin typeface="맑은 고딕"/>
                          <a:ea typeface="+mn-ea"/>
                          <a:cs typeface="+mn-cs"/>
                        </a:rPr>
                        <a:t>가능하면 </a:t>
                      </a:r>
                      <a:r>
                        <a:rPr lang="en-US" altLang="ko-KR" sz="1200" b="0" kern="1200" spc="-100" baseline="0" dirty="0">
                          <a:ln>
                            <a:solidFill>
                              <a:schemeClr val="bg2">
                                <a:alpha val="0"/>
                              </a:schemeClr>
                            </a:solidFill>
                          </a:ln>
                          <a:solidFill>
                            <a:srgbClr val="FF0000"/>
                          </a:solidFill>
                          <a:latin typeface="맑은 고딕"/>
                          <a:ea typeface="+mn-ea"/>
                          <a:cs typeface="+mn-cs"/>
                        </a:rPr>
                        <a:t>1~2</a:t>
                      </a:r>
                      <a:r>
                        <a:rPr lang="ko-KR" altLang="en-US" sz="1200" b="0" kern="1200" spc="-100" baseline="0" dirty="0">
                          <a:ln>
                            <a:solidFill>
                              <a:schemeClr val="bg2">
                                <a:alpha val="0"/>
                              </a:schemeClr>
                            </a:solidFill>
                          </a:ln>
                          <a:solidFill>
                            <a:srgbClr val="FF0000"/>
                          </a:solidFill>
                          <a:latin typeface="맑은 고딕"/>
                          <a:ea typeface="+mn-ea"/>
                          <a:cs typeface="+mn-cs"/>
                        </a:rPr>
                        <a:t>개 정도 전체 공유</a:t>
                      </a:r>
                      <a:r>
                        <a:rPr lang="en-US" altLang="ko-KR" sz="1200" b="0" kern="1200" spc="-100" dirty="0">
                          <a:ln>
                            <a:solidFill>
                              <a:schemeClr val="bg2">
                                <a:alpha val="0"/>
                              </a:schemeClr>
                            </a:solidFill>
                          </a:ln>
                          <a:solidFill>
                            <a:srgbClr val="FF0000"/>
                          </a:solidFill>
                          <a:latin typeface="맑은 고딕"/>
                          <a:ea typeface="+mn-ea"/>
                          <a:cs typeface="+mn-cs"/>
                        </a:rPr>
                        <a:t> </a:t>
                      </a:r>
                      <a:endParaRPr lang="en-US" altLang="ko-KR" sz="1200" b="0" kern="1200" spc="-100" dirty="0">
                        <a:ln>
                          <a:solidFill>
                            <a:schemeClr val="bg2">
                              <a:alpha val="0"/>
                            </a:schemeClr>
                          </a:solidFill>
                        </a:ln>
                        <a:solidFill>
                          <a:srgbClr val="262626"/>
                        </a:solidFill>
                        <a:latin typeface="맑은 고딕"/>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kern="1200" spc="-100" dirty="0">
                          <a:ln>
                            <a:solidFill>
                              <a:schemeClr val="bg2">
                                <a:alpha val="0"/>
                              </a:schemeClr>
                            </a:solidFill>
                          </a:ln>
                          <a:solidFill>
                            <a:srgbClr val="262626"/>
                          </a:solidFill>
                          <a:latin typeface="+mn-lt"/>
                          <a:ea typeface="+mn-ea"/>
                          <a:cs typeface="+mn-cs"/>
                        </a:rPr>
                        <a:t>자기소개서</a:t>
                      </a:r>
                      <a:endParaRPr lang="en-US" altLang="ko-KR" sz="1200" b="0" kern="1200" spc="-100" dirty="0">
                        <a:ln>
                          <a:solidFill>
                            <a:schemeClr val="bg2">
                              <a:alpha val="0"/>
                            </a:schemeClr>
                          </a:solidFill>
                        </a:ln>
                        <a:solidFill>
                          <a:srgbClr val="262626"/>
                        </a:solidFill>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0" kern="1200" spc="-100" dirty="0">
                          <a:ln>
                            <a:solidFill>
                              <a:schemeClr val="bg2">
                                <a:alpha val="0"/>
                              </a:schemeClr>
                            </a:solidFill>
                          </a:ln>
                          <a:solidFill>
                            <a:srgbClr val="262626"/>
                          </a:solidFill>
                          <a:latin typeface="+mn-lt"/>
                          <a:ea typeface="+mn-ea"/>
                          <a:cs typeface="+mn-cs"/>
                        </a:rPr>
                        <a:t>1~2</a:t>
                      </a:r>
                      <a:r>
                        <a:rPr lang="ko-KR" altLang="en-US" sz="1200" b="0" kern="1200" spc="-100" dirty="0">
                          <a:ln>
                            <a:solidFill>
                              <a:schemeClr val="bg2">
                                <a:alpha val="0"/>
                              </a:schemeClr>
                            </a:solidFill>
                          </a:ln>
                          <a:solidFill>
                            <a:srgbClr val="262626"/>
                          </a:solidFill>
                          <a:latin typeface="+mn-lt"/>
                          <a:ea typeface="+mn-ea"/>
                          <a:cs typeface="+mn-cs"/>
                        </a:rPr>
                        <a:t>개 항목 작성</a:t>
                      </a:r>
                      <a:endParaRPr lang="en-US" altLang="ko-KR" sz="1200" b="0" kern="1200" spc="-100" dirty="0">
                        <a:ln>
                          <a:solidFill>
                            <a:schemeClr val="bg2">
                              <a:alpha val="0"/>
                            </a:schemeClr>
                          </a:solidFill>
                        </a:ln>
                        <a:solidFill>
                          <a:srgbClr val="262626"/>
                        </a:solidFill>
                        <a:latin typeface="+mn-lt"/>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altLang="ko-KR" sz="1200" b="0" kern="1200" spc="-100" dirty="0">
                          <a:ln>
                            <a:solidFill>
                              <a:schemeClr val="bg2">
                                <a:alpha val="0"/>
                              </a:schemeClr>
                            </a:solidFill>
                          </a:ln>
                          <a:solidFill>
                            <a:srgbClr val="262626"/>
                          </a:solidFill>
                          <a:latin typeface="+mn-ea"/>
                          <a:ea typeface="+mn-ea"/>
                          <a:cs typeface="+mn-cs"/>
                        </a:rPr>
                        <a:t>1.5</a:t>
                      </a: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ko-KR" altLang="en-US" sz="1200" b="0" kern="1200" spc="-100" dirty="0">
                          <a:ln>
                            <a:solidFill>
                              <a:schemeClr val="bg2">
                                <a:alpha val="0"/>
                              </a:schemeClr>
                            </a:solidFill>
                          </a:ln>
                          <a:solidFill>
                            <a:srgbClr val="262626"/>
                          </a:solidFill>
                          <a:latin typeface="+mn-lt"/>
                          <a:ea typeface="+mn-ea"/>
                          <a:cs typeface="+mn-cs"/>
                        </a:rPr>
                        <a:t>개별</a:t>
                      </a:r>
                      <a:endParaRPr lang="en-US" altLang="ko-KR" sz="1200" b="0" kern="1200" spc="-100" dirty="0">
                        <a:ln>
                          <a:solidFill>
                            <a:schemeClr val="bg2">
                              <a:alpha val="0"/>
                            </a:schemeClr>
                          </a:solidFill>
                        </a:ln>
                        <a:solidFill>
                          <a:srgbClr val="262626"/>
                        </a:solidFill>
                        <a:latin typeface="+mn-lt"/>
                        <a:ea typeface="+mn-ea"/>
                        <a:cs typeface="+mn-cs"/>
                      </a:endParaRPr>
                    </a:p>
                    <a:p>
                      <a:pPr marL="0" algn="ctr" defTabSz="914400" rtl="0" eaLnBrk="1" latinLnBrk="1" hangingPunct="1"/>
                      <a:r>
                        <a:rPr lang="ko-KR" altLang="en-US" sz="1200" b="0" kern="1200" spc="-100" dirty="0">
                          <a:ln>
                            <a:solidFill>
                              <a:schemeClr val="bg2">
                                <a:alpha val="0"/>
                              </a:schemeClr>
                            </a:solidFill>
                          </a:ln>
                          <a:solidFill>
                            <a:srgbClr val="262626"/>
                          </a:solidFill>
                          <a:latin typeface="+mn-lt"/>
                          <a:ea typeface="+mn-ea"/>
                          <a:cs typeface="+mn-cs"/>
                        </a:rPr>
                        <a:t>활동</a:t>
                      </a:r>
                      <a:endParaRPr lang="en-US" altLang="ko-KR" sz="1200" b="0" kern="1200" spc="-100" dirty="0">
                        <a:ln>
                          <a:solidFill>
                            <a:schemeClr val="bg2">
                              <a:alpha val="0"/>
                            </a:schemeClr>
                          </a:solidFill>
                        </a:ln>
                        <a:solidFill>
                          <a:srgbClr val="262626"/>
                        </a:solidFill>
                        <a:latin typeface="+mn-lt"/>
                        <a:ea typeface="+mn-ea"/>
                        <a:cs typeface="+mn-cs"/>
                      </a:endParaRPr>
                    </a:p>
                    <a:p>
                      <a:pPr marL="0" algn="ctr" defTabSz="914400" rtl="0" eaLnBrk="1" latinLnBrk="1" hangingPunct="1"/>
                      <a:r>
                        <a:rPr lang="ko-KR" altLang="en-US" sz="1200" b="0" kern="1200" spc="-100" dirty="0">
                          <a:ln>
                            <a:solidFill>
                              <a:schemeClr val="bg2">
                                <a:alpha val="0"/>
                              </a:schemeClr>
                            </a:solidFill>
                          </a:ln>
                          <a:solidFill>
                            <a:srgbClr val="262626"/>
                          </a:solidFill>
                          <a:latin typeface="+mn-lt"/>
                          <a:ea typeface="+mn-ea"/>
                          <a:cs typeface="+mn-cs"/>
                        </a:rPr>
                        <a:t>및</a:t>
                      </a:r>
                      <a:endParaRPr lang="en-US" altLang="ko-KR" sz="1200" b="0" kern="1200" spc="-100" dirty="0">
                        <a:ln>
                          <a:solidFill>
                            <a:schemeClr val="bg2">
                              <a:alpha val="0"/>
                            </a:schemeClr>
                          </a:solidFill>
                        </a:ln>
                        <a:solidFill>
                          <a:srgbClr val="262626"/>
                        </a:solidFill>
                        <a:latin typeface="+mn-lt"/>
                        <a:ea typeface="+mn-ea"/>
                        <a:cs typeface="+mn-cs"/>
                      </a:endParaRPr>
                    </a:p>
                    <a:p>
                      <a:pPr marL="0" algn="ctr" defTabSz="914400" rtl="0" eaLnBrk="1" latinLnBrk="1" hangingPunct="1"/>
                      <a:r>
                        <a:rPr lang="ko-KR" altLang="en-US" sz="1200" b="0" kern="1200" spc="-100" dirty="0">
                          <a:ln>
                            <a:solidFill>
                              <a:schemeClr val="bg2">
                                <a:alpha val="0"/>
                              </a:schemeClr>
                            </a:solidFill>
                          </a:ln>
                          <a:solidFill>
                            <a:srgbClr val="262626"/>
                          </a:solidFill>
                          <a:latin typeface="+mn-lt"/>
                          <a:ea typeface="+mn-ea"/>
                          <a:cs typeface="+mn-cs"/>
                        </a:rPr>
                        <a:t>피드백</a:t>
                      </a:r>
                      <a:endParaRPr lang="en-US" altLang="ko-KR" sz="1200" b="0" kern="1200" spc="-100" dirty="0">
                        <a:ln>
                          <a:solidFill>
                            <a:schemeClr val="bg2">
                              <a:alpha val="0"/>
                            </a:schemeClr>
                          </a:solidFill>
                        </a:ln>
                        <a:solidFill>
                          <a:srgbClr val="262626"/>
                        </a:solidFill>
                        <a:latin typeface="+mn-lt"/>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95351290"/>
                  </a:ext>
                </a:extLst>
              </a:tr>
              <a:tr h="1208466">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타겟</a:t>
                      </a:r>
                      <a:endParaRPr kumimoji="0" lang="en-US" altLang="ko-KR"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기업</a:t>
                      </a:r>
                      <a:endParaRPr kumimoji="0" lang="en-US" altLang="ko-KR"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분석</a:t>
                      </a:r>
                      <a:endParaRPr kumimoji="0" lang="en-US" altLang="ko-KR"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txBody>
                  <a:tcPr marL="91441" marR="91441" marT="35999" marB="35999" anchor="ctr">
                    <a:lnL w="12700" cap="flat" cmpd="sng" algn="ctr">
                      <a:solidFill>
                        <a:sysClr val="window" lastClr="FFFFFF"/>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171450" indent="-171450">
                        <a:lnSpc>
                          <a:spcPct val="130000"/>
                        </a:lnSpc>
                        <a:buClr>
                          <a:srgbClr val="0070C0"/>
                        </a:buClr>
                        <a:buFont typeface="Wingdings" panose="05000000000000000000" pitchFamily="2" charset="2"/>
                        <a:buChar char="ü"/>
                      </a:pPr>
                      <a:r>
                        <a:rPr lang="ko-KR" altLang="en-US" sz="1200" b="0" kern="1200" spc="-100" dirty="0">
                          <a:ln>
                            <a:solidFill>
                              <a:schemeClr val="bg2">
                                <a:alpha val="0"/>
                              </a:schemeClr>
                            </a:solidFill>
                          </a:ln>
                          <a:solidFill>
                            <a:srgbClr val="262626"/>
                          </a:solidFill>
                          <a:latin typeface="맑은 고딕"/>
                          <a:ea typeface="+mn-ea"/>
                          <a:cs typeface="+mn-cs"/>
                        </a:rPr>
                        <a:t>타겟 기업 분석 방법 제시 후 실습</a:t>
                      </a:r>
                    </a:p>
                    <a:p>
                      <a:pPr marL="0" indent="0">
                        <a:lnSpc>
                          <a:spcPct val="130000"/>
                        </a:lnSpc>
                        <a:buClr>
                          <a:srgbClr val="0070C0"/>
                        </a:buClr>
                        <a:buFont typeface="Wingdings" panose="05000000000000000000" pitchFamily="2" charset="2"/>
                        <a:buNone/>
                      </a:pPr>
                      <a:r>
                        <a:rPr lang="ko-KR" altLang="en-US" sz="1200" b="0" kern="1200" spc="-100" dirty="0">
                          <a:ln>
                            <a:solidFill>
                              <a:schemeClr val="bg2">
                                <a:alpha val="0"/>
                              </a:schemeClr>
                            </a:solidFill>
                          </a:ln>
                          <a:solidFill>
                            <a:srgbClr val="262626"/>
                          </a:solidFill>
                          <a:latin typeface="맑은 고딕"/>
                          <a:ea typeface="+mn-ea"/>
                          <a:cs typeface="+mn-cs"/>
                        </a:rPr>
                        <a:t>       </a:t>
                      </a:r>
                      <a:r>
                        <a:rPr lang="en-US" altLang="ko-KR" sz="1200" b="0" kern="1200" spc="-100" dirty="0">
                          <a:ln>
                            <a:solidFill>
                              <a:schemeClr val="bg2">
                                <a:alpha val="0"/>
                              </a:schemeClr>
                            </a:solidFill>
                          </a:ln>
                          <a:solidFill>
                            <a:srgbClr val="262626"/>
                          </a:solidFill>
                          <a:latin typeface="맑은 고딕"/>
                          <a:ea typeface="+mn-ea"/>
                          <a:cs typeface="+mn-cs"/>
                        </a:rPr>
                        <a:t>- </a:t>
                      </a:r>
                      <a:r>
                        <a:rPr lang="en-US" altLang="ko-KR" sz="1200" b="1" kern="1200" spc="-100" dirty="0">
                          <a:ln>
                            <a:solidFill>
                              <a:schemeClr val="bg2">
                                <a:alpha val="0"/>
                              </a:schemeClr>
                            </a:solidFill>
                          </a:ln>
                          <a:solidFill>
                            <a:srgbClr val="FF0000"/>
                          </a:solidFill>
                          <a:latin typeface="맑은 고딕"/>
                          <a:ea typeface="+mn-ea"/>
                          <a:cs typeface="+mn-cs"/>
                        </a:rPr>
                        <a:t>[</a:t>
                      </a:r>
                      <a:r>
                        <a:rPr lang="ko-KR" altLang="en-US" sz="1200" b="1" kern="1200" spc="-100" dirty="0">
                          <a:ln>
                            <a:solidFill>
                              <a:schemeClr val="bg2">
                                <a:alpha val="0"/>
                              </a:schemeClr>
                            </a:solidFill>
                          </a:ln>
                          <a:solidFill>
                            <a:srgbClr val="FF0000"/>
                          </a:solidFill>
                          <a:latin typeface="맑은 고딕"/>
                          <a:ea typeface="+mn-ea"/>
                          <a:cs typeface="+mn-cs"/>
                        </a:rPr>
                        <a:t>실습</a:t>
                      </a:r>
                      <a:r>
                        <a:rPr lang="en-US" altLang="ko-KR" sz="1200" b="1" kern="1200" spc="-100" dirty="0">
                          <a:ln>
                            <a:solidFill>
                              <a:schemeClr val="bg2">
                                <a:alpha val="0"/>
                              </a:schemeClr>
                            </a:solidFill>
                          </a:ln>
                          <a:solidFill>
                            <a:srgbClr val="FF0000"/>
                          </a:solidFill>
                          <a:latin typeface="맑은 고딕"/>
                          <a:ea typeface="+mn-ea"/>
                          <a:cs typeface="+mn-cs"/>
                        </a:rPr>
                        <a:t>] </a:t>
                      </a:r>
                      <a:r>
                        <a:rPr lang="ko-KR" altLang="en-US" sz="1200" b="1" kern="1200" spc="-100" dirty="0" err="1">
                          <a:ln>
                            <a:solidFill>
                              <a:schemeClr val="bg2">
                                <a:alpha val="0"/>
                              </a:schemeClr>
                            </a:solidFill>
                          </a:ln>
                          <a:solidFill>
                            <a:srgbClr val="FF0000"/>
                          </a:solidFill>
                          <a:latin typeface="맑은 고딕"/>
                          <a:ea typeface="+mn-ea"/>
                          <a:cs typeface="+mn-cs"/>
                        </a:rPr>
                        <a:t>타겟기업</a:t>
                      </a:r>
                      <a:r>
                        <a:rPr lang="ko-KR" altLang="en-US" sz="1200" b="1" kern="1200" spc="-100" dirty="0">
                          <a:ln>
                            <a:solidFill>
                              <a:schemeClr val="bg2">
                                <a:alpha val="0"/>
                              </a:schemeClr>
                            </a:solidFill>
                          </a:ln>
                          <a:solidFill>
                            <a:srgbClr val="FF0000"/>
                          </a:solidFill>
                          <a:latin typeface="맑은 고딕"/>
                          <a:ea typeface="+mn-ea"/>
                          <a:cs typeface="+mn-cs"/>
                        </a:rPr>
                        <a:t> 분석 조사 및 발표 및 피드백</a:t>
                      </a:r>
                      <a:endParaRPr lang="en-US" altLang="ko-KR" sz="1200" b="1" kern="1200" spc="-100" dirty="0">
                        <a:ln>
                          <a:solidFill>
                            <a:schemeClr val="bg2">
                              <a:alpha val="0"/>
                            </a:schemeClr>
                          </a:solidFill>
                        </a:ln>
                        <a:solidFill>
                          <a:srgbClr val="FF0000"/>
                        </a:solidFill>
                        <a:latin typeface="맑은 고딕"/>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kern="1200" spc="-100" dirty="0">
                          <a:ln>
                            <a:solidFill>
                              <a:schemeClr val="bg2">
                                <a:alpha val="0"/>
                              </a:schemeClr>
                            </a:solidFill>
                          </a:ln>
                          <a:solidFill>
                            <a:srgbClr val="262626"/>
                          </a:solidFill>
                          <a:latin typeface="+mn-lt"/>
                          <a:ea typeface="+mn-ea"/>
                          <a:cs typeface="+mn-cs"/>
                        </a:rPr>
                        <a:t>기업 분석</a:t>
                      </a:r>
                      <a:endParaRPr lang="en-US" altLang="ko-KR" sz="1200" b="0" kern="1200" spc="-100" dirty="0">
                        <a:ln>
                          <a:solidFill>
                            <a:schemeClr val="bg2">
                              <a:alpha val="0"/>
                            </a:schemeClr>
                          </a:solidFill>
                        </a:ln>
                        <a:solidFill>
                          <a:srgbClr val="262626"/>
                        </a:solidFill>
                        <a:latin typeface="+mn-lt"/>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algn="ctr" defTabSz="914400" rtl="0" eaLnBrk="1" latinLnBrk="1" hangingPunct="1"/>
                      <a:r>
                        <a:rPr lang="en-US" altLang="ko-KR" sz="1200" b="0" kern="1200" spc="-100" dirty="0">
                          <a:ln>
                            <a:solidFill>
                              <a:schemeClr val="bg2">
                                <a:alpha val="0"/>
                              </a:schemeClr>
                            </a:solidFill>
                          </a:ln>
                          <a:solidFill>
                            <a:srgbClr val="262626"/>
                          </a:solidFill>
                          <a:latin typeface="+mn-ea"/>
                          <a:ea typeface="+mn-ea"/>
                          <a:cs typeface="+mn-cs"/>
                        </a:rPr>
                        <a:t>2.0H</a:t>
                      </a: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ko-KR" altLang="en-US" sz="1200" b="0" kern="1200" spc="-100" dirty="0">
                          <a:ln>
                            <a:solidFill>
                              <a:schemeClr val="bg2">
                                <a:alpha val="0"/>
                              </a:schemeClr>
                            </a:solidFill>
                          </a:ln>
                          <a:solidFill>
                            <a:srgbClr val="262626"/>
                          </a:solidFill>
                          <a:latin typeface="+mn-lt"/>
                          <a:ea typeface="+mn-ea"/>
                          <a:cs typeface="+mn-cs"/>
                        </a:rPr>
                        <a:t>조별 활동</a:t>
                      </a:r>
                      <a:endParaRPr lang="en-US" altLang="ko-KR" sz="1200" b="0" kern="1200" spc="-100" dirty="0">
                        <a:ln>
                          <a:solidFill>
                            <a:schemeClr val="bg2">
                              <a:alpha val="0"/>
                            </a:schemeClr>
                          </a:solidFill>
                        </a:ln>
                        <a:solidFill>
                          <a:srgbClr val="262626"/>
                        </a:solidFill>
                        <a:latin typeface="+mn-lt"/>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25236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p:cNvGraphicFramePr>
            <a:graphicFrameLocks noGrp="1"/>
          </p:cNvGraphicFramePr>
          <p:nvPr>
            <p:extLst>
              <p:ext uri="{D42A27DB-BD31-4B8C-83A1-F6EECF244321}">
                <p14:modId xmlns:p14="http://schemas.microsoft.com/office/powerpoint/2010/main" val="1816541672"/>
              </p:ext>
            </p:extLst>
          </p:nvPr>
        </p:nvGraphicFramePr>
        <p:xfrm>
          <a:off x="573088" y="1029657"/>
          <a:ext cx="10895782" cy="5324158"/>
        </p:xfrm>
        <a:graphic>
          <a:graphicData uri="http://schemas.openxmlformats.org/drawingml/2006/table">
            <a:tbl>
              <a:tblPr/>
              <a:tblGrid>
                <a:gridCol w="1591001">
                  <a:extLst>
                    <a:ext uri="{9D8B030D-6E8A-4147-A177-3AD203B41FA5}">
                      <a16:colId xmlns:a16="http://schemas.microsoft.com/office/drawing/2014/main" val="20000"/>
                    </a:ext>
                  </a:extLst>
                </a:gridCol>
                <a:gridCol w="9304781">
                  <a:extLst>
                    <a:ext uri="{9D8B030D-6E8A-4147-A177-3AD203B41FA5}">
                      <a16:colId xmlns:a16="http://schemas.microsoft.com/office/drawing/2014/main" val="20001"/>
                    </a:ext>
                  </a:extLst>
                </a:gridCol>
              </a:tblGrid>
              <a:tr h="5238114">
                <a:tc>
                  <a:txBody>
                    <a:bodyPr/>
                    <a:lstStyle>
                      <a:lvl1pPr marL="0" algn="l" defTabSz="914400" rtl="0" eaLnBrk="1" latinLnBrk="1" hangingPunct="1">
                        <a:defRPr sz="1800" kern="1200">
                          <a:solidFill>
                            <a:schemeClr val="tx1"/>
                          </a:solidFill>
                          <a:latin typeface="HY견고딕"/>
                          <a:ea typeface="HY견고딕"/>
                        </a:defRPr>
                      </a:lvl1pPr>
                      <a:lvl2pPr marL="457200" algn="l" defTabSz="914400" rtl="0" eaLnBrk="1" latinLnBrk="1" hangingPunct="1">
                        <a:defRPr sz="1800" kern="1200">
                          <a:solidFill>
                            <a:schemeClr val="tx1"/>
                          </a:solidFill>
                          <a:latin typeface="HY견고딕"/>
                          <a:ea typeface="HY견고딕"/>
                        </a:defRPr>
                      </a:lvl2pPr>
                      <a:lvl3pPr marL="914400" algn="l" defTabSz="914400" rtl="0" eaLnBrk="1" latinLnBrk="1" hangingPunct="1">
                        <a:defRPr sz="1800" kern="1200">
                          <a:solidFill>
                            <a:schemeClr val="tx1"/>
                          </a:solidFill>
                          <a:latin typeface="HY견고딕"/>
                          <a:ea typeface="HY견고딕"/>
                        </a:defRPr>
                      </a:lvl3pPr>
                      <a:lvl4pPr marL="1371600" algn="l" defTabSz="914400" rtl="0" eaLnBrk="1" latinLnBrk="1" hangingPunct="1">
                        <a:defRPr sz="1800" kern="1200">
                          <a:solidFill>
                            <a:schemeClr val="tx1"/>
                          </a:solidFill>
                          <a:latin typeface="HY견고딕"/>
                          <a:ea typeface="HY견고딕"/>
                        </a:defRPr>
                      </a:lvl4pPr>
                      <a:lvl5pPr marL="1828800" algn="l" defTabSz="914400" rtl="0" eaLnBrk="1" latinLnBrk="1" hangingPunct="1">
                        <a:defRPr sz="1800" kern="1200">
                          <a:solidFill>
                            <a:schemeClr val="tx1"/>
                          </a:solidFill>
                          <a:latin typeface="HY견고딕"/>
                          <a:ea typeface="HY견고딕"/>
                        </a:defRPr>
                      </a:lvl5pPr>
                      <a:lvl6pPr marL="2286000" algn="l" defTabSz="914400" rtl="0" eaLnBrk="1" latinLnBrk="1" hangingPunct="1">
                        <a:defRPr sz="1800" kern="1200">
                          <a:solidFill>
                            <a:schemeClr val="tx1"/>
                          </a:solidFill>
                          <a:latin typeface="HY견고딕"/>
                          <a:ea typeface="HY견고딕"/>
                        </a:defRPr>
                      </a:lvl6pPr>
                      <a:lvl7pPr marL="2743200" algn="l" defTabSz="914400" rtl="0" eaLnBrk="1" latinLnBrk="1" hangingPunct="1">
                        <a:defRPr sz="1800" kern="1200">
                          <a:solidFill>
                            <a:schemeClr val="tx1"/>
                          </a:solidFill>
                          <a:latin typeface="HY견고딕"/>
                          <a:ea typeface="HY견고딕"/>
                        </a:defRPr>
                      </a:lvl7pPr>
                      <a:lvl8pPr marL="3200400" algn="l" defTabSz="914400" rtl="0" eaLnBrk="1" latinLnBrk="1" hangingPunct="1">
                        <a:defRPr sz="1800" kern="1200">
                          <a:solidFill>
                            <a:schemeClr val="tx1"/>
                          </a:solidFill>
                          <a:latin typeface="HY견고딕"/>
                          <a:ea typeface="HY견고딕"/>
                        </a:defRPr>
                      </a:lvl8pPr>
                      <a:lvl9pPr marL="3657600" algn="l" defTabSz="914400" rtl="0" eaLnBrk="1" latinLnBrk="1" hangingPunct="1">
                        <a:defRPr sz="1800" kern="1200">
                          <a:solidFill>
                            <a:schemeClr val="tx1"/>
                          </a:solidFill>
                          <a:latin typeface="HY견고딕"/>
                          <a:ea typeface="HY견고딕"/>
                        </a:defRPr>
                      </a:lvl9pPr>
                    </a:lstStyle>
                    <a:p>
                      <a:pPr marL="0" marR="0" algn="ctr">
                        <a:lnSpc>
                          <a:spcPct val="160000"/>
                        </a:lnSpc>
                        <a:spcBef>
                          <a:spcPts val="0"/>
                        </a:spcBef>
                        <a:spcAft>
                          <a:spcPts val="0"/>
                        </a:spcAft>
                      </a:pPr>
                      <a:r>
                        <a:rPr lang="ko-KR" altLang="en-US" sz="2000" b="1" dirty="0">
                          <a:solidFill>
                            <a:schemeClr val="tx1"/>
                          </a:solidFill>
                          <a:latin typeface="+mn-ea"/>
                          <a:ea typeface="+mn-ea"/>
                        </a:rPr>
                        <a:t>지원동기 및 </a:t>
                      </a:r>
                      <a:endParaRPr lang="en-US" altLang="ko-KR" sz="2000" b="1" dirty="0">
                        <a:solidFill>
                          <a:schemeClr val="tx1"/>
                        </a:solidFill>
                        <a:latin typeface="+mn-ea"/>
                        <a:ea typeface="+mn-ea"/>
                      </a:endParaRPr>
                    </a:p>
                    <a:p>
                      <a:pPr marL="0" marR="0" algn="ctr">
                        <a:lnSpc>
                          <a:spcPct val="160000"/>
                        </a:lnSpc>
                        <a:spcBef>
                          <a:spcPts val="0"/>
                        </a:spcBef>
                        <a:spcAft>
                          <a:spcPts val="0"/>
                        </a:spcAft>
                      </a:pPr>
                      <a:r>
                        <a:rPr lang="ko-KR" altLang="en-US" sz="2000" b="1" dirty="0">
                          <a:solidFill>
                            <a:schemeClr val="tx1"/>
                          </a:solidFill>
                          <a:latin typeface="+mn-ea"/>
                          <a:ea typeface="+mn-ea"/>
                        </a:rPr>
                        <a:t>입사 후</a:t>
                      </a:r>
                      <a:endParaRPr lang="ko-KR" altLang="en-US" sz="2000" dirty="0">
                        <a:solidFill>
                          <a:schemeClr val="tx1"/>
                        </a:solidFill>
                        <a:latin typeface="+mn-ea"/>
                        <a:ea typeface="+mn-ea"/>
                      </a:endParaRPr>
                    </a:p>
                    <a:p>
                      <a:pPr marL="0" marR="0" algn="ctr">
                        <a:lnSpc>
                          <a:spcPct val="160000"/>
                        </a:lnSpc>
                        <a:spcBef>
                          <a:spcPts val="0"/>
                        </a:spcBef>
                        <a:spcAft>
                          <a:spcPts val="0"/>
                        </a:spcAft>
                      </a:pPr>
                      <a:r>
                        <a:rPr lang="ko-KR" altLang="en-US" sz="2000" b="1" dirty="0">
                          <a:solidFill>
                            <a:schemeClr val="tx1"/>
                          </a:solidFill>
                          <a:latin typeface="+mn-ea"/>
                          <a:ea typeface="+mn-ea"/>
                        </a:rPr>
                        <a:t>포부</a:t>
                      </a:r>
                      <a:endParaRPr lang="ko-KR" altLang="en-US" sz="2000" dirty="0">
                        <a:solidFill>
                          <a:schemeClr val="tx1"/>
                        </a:solidFill>
                        <a:latin typeface="+mn-ea"/>
                        <a:ea typeface="+mn-ea"/>
                      </a:endParaRPr>
                    </a:p>
                  </a:txBody>
                  <a:tcPr marL="20637" marR="20637" marT="10319" marB="10319" anchor="ctr">
                    <a:lnL w="3175" cap="flat" cmpd="sng" algn="ctr">
                      <a:solidFill>
                        <a:srgbClr val="282828"/>
                      </a:solidFill>
                      <a:prstDash val="solid"/>
                      <a:round/>
                      <a:headEnd type="none" w="med" len="med"/>
                      <a:tailEnd type="none" w="med" len="med"/>
                    </a:lnL>
                    <a:lnR w="3175" cap="flat" cmpd="sng" algn="ctr">
                      <a:solidFill>
                        <a:srgbClr val="282828"/>
                      </a:solidFill>
                      <a:prstDash val="solid"/>
                      <a:round/>
                      <a:headEnd type="none" w="med" len="med"/>
                      <a:tailEnd type="none" w="med" len="med"/>
                    </a:lnR>
                    <a:lnT w="3175" cap="flat" cmpd="sng" algn="ctr">
                      <a:solidFill>
                        <a:srgbClr val="282828"/>
                      </a:solidFill>
                      <a:prstDash val="solid"/>
                      <a:round/>
                      <a:headEnd type="none" w="med" len="med"/>
                      <a:tailEnd type="none" w="med" len="med"/>
                    </a:lnT>
                    <a:lnB w="3175" cap="flat" cmpd="sng" algn="ctr">
                      <a:solidFill>
                        <a:srgbClr val="28282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1" hangingPunct="1">
                        <a:defRPr sz="1800" kern="1200">
                          <a:solidFill>
                            <a:schemeClr val="tx1"/>
                          </a:solidFill>
                          <a:latin typeface="HY견고딕"/>
                          <a:ea typeface="HY견고딕"/>
                        </a:defRPr>
                      </a:lvl1pPr>
                      <a:lvl2pPr marL="457200" algn="l" defTabSz="914400" rtl="0" eaLnBrk="1" latinLnBrk="1" hangingPunct="1">
                        <a:defRPr sz="1800" kern="1200">
                          <a:solidFill>
                            <a:schemeClr val="tx1"/>
                          </a:solidFill>
                          <a:latin typeface="HY견고딕"/>
                          <a:ea typeface="HY견고딕"/>
                        </a:defRPr>
                      </a:lvl2pPr>
                      <a:lvl3pPr marL="914400" algn="l" defTabSz="914400" rtl="0" eaLnBrk="1" latinLnBrk="1" hangingPunct="1">
                        <a:defRPr sz="1800" kern="1200">
                          <a:solidFill>
                            <a:schemeClr val="tx1"/>
                          </a:solidFill>
                          <a:latin typeface="HY견고딕"/>
                          <a:ea typeface="HY견고딕"/>
                        </a:defRPr>
                      </a:lvl3pPr>
                      <a:lvl4pPr marL="1371600" algn="l" defTabSz="914400" rtl="0" eaLnBrk="1" latinLnBrk="1" hangingPunct="1">
                        <a:defRPr sz="1800" kern="1200">
                          <a:solidFill>
                            <a:schemeClr val="tx1"/>
                          </a:solidFill>
                          <a:latin typeface="HY견고딕"/>
                          <a:ea typeface="HY견고딕"/>
                        </a:defRPr>
                      </a:lvl4pPr>
                      <a:lvl5pPr marL="1828800" algn="l" defTabSz="914400" rtl="0" eaLnBrk="1" latinLnBrk="1" hangingPunct="1">
                        <a:defRPr sz="1800" kern="1200">
                          <a:solidFill>
                            <a:schemeClr val="tx1"/>
                          </a:solidFill>
                          <a:latin typeface="HY견고딕"/>
                          <a:ea typeface="HY견고딕"/>
                        </a:defRPr>
                      </a:lvl5pPr>
                      <a:lvl6pPr marL="2286000" algn="l" defTabSz="914400" rtl="0" eaLnBrk="1" latinLnBrk="1" hangingPunct="1">
                        <a:defRPr sz="1800" kern="1200">
                          <a:solidFill>
                            <a:schemeClr val="tx1"/>
                          </a:solidFill>
                          <a:latin typeface="HY견고딕"/>
                          <a:ea typeface="HY견고딕"/>
                        </a:defRPr>
                      </a:lvl6pPr>
                      <a:lvl7pPr marL="2743200" algn="l" defTabSz="914400" rtl="0" eaLnBrk="1" latinLnBrk="1" hangingPunct="1">
                        <a:defRPr sz="1800" kern="1200">
                          <a:solidFill>
                            <a:schemeClr val="tx1"/>
                          </a:solidFill>
                          <a:latin typeface="HY견고딕"/>
                          <a:ea typeface="HY견고딕"/>
                        </a:defRPr>
                      </a:lvl7pPr>
                      <a:lvl8pPr marL="3200400" algn="l" defTabSz="914400" rtl="0" eaLnBrk="1" latinLnBrk="1" hangingPunct="1">
                        <a:defRPr sz="1800" kern="1200">
                          <a:solidFill>
                            <a:schemeClr val="tx1"/>
                          </a:solidFill>
                          <a:latin typeface="HY견고딕"/>
                          <a:ea typeface="HY견고딕"/>
                        </a:defRPr>
                      </a:lvl8pPr>
                      <a:lvl9pPr marL="3657600" algn="l" defTabSz="914400" rtl="0" eaLnBrk="1" latinLnBrk="1" hangingPunct="1">
                        <a:defRPr sz="1800" kern="1200">
                          <a:solidFill>
                            <a:schemeClr val="tx1"/>
                          </a:solidFill>
                          <a:latin typeface="HY견고딕"/>
                          <a:ea typeface="HY견고딕"/>
                        </a:defRPr>
                      </a:lvl9p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dirty="0">
                          <a:latin typeface="+mn-ea"/>
                          <a:ea typeface="+mn-ea"/>
                        </a:rPr>
                        <a:t>제가 지원하는 데이터분석</a:t>
                      </a:r>
                      <a:r>
                        <a:rPr lang="en-US" altLang="ko-KR" sz="2000" b="0" baseline="0" dirty="0">
                          <a:latin typeface="+mn-ea"/>
                          <a:ea typeface="+mn-ea"/>
                        </a:rPr>
                        <a:t> </a:t>
                      </a:r>
                      <a:r>
                        <a:rPr lang="ko-KR" altLang="en-US" sz="2000" b="0" baseline="0" dirty="0">
                          <a:latin typeface="+mn-ea"/>
                          <a:ea typeface="+mn-ea"/>
                        </a:rPr>
                        <a:t>분야는 기획력</a:t>
                      </a:r>
                      <a:r>
                        <a:rPr lang="en-US" altLang="ko-KR" sz="2000" b="0" baseline="0" dirty="0">
                          <a:latin typeface="+mn-ea"/>
                          <a:ea typeface="+mn-ea"/>
                        </a:rPr>
                        <a:t>, </a:t>
                      </a:r>
                      <a:r>
                        <a:rPr lang="ko-KR" altLang="en-US" sz="2000" b="0" baseline="0" dirty="0">
                          <a:latin typeface="+mn-ea"/>
                          <a:ea typeface="+mn-ea"/>
                        </a:rPr>
                        <a:t>분석능력이 필요합니다</a:t>
                      </a:r>
                      <a:r>
                        <a:rPr lang="en-US" altLang="ko-KR" sz="2000" b="0" baseline="0" dirty="0">
                          <a:latin typeface="+mn-ea"/>
                          <a:ea typeface="+mn-ea"/>
                        </a:rPr>
                        <a:t>. </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저는 데이터분석 분야를 지원자로서 다음과 같은 노력을 하였습니다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2400" b="0" baseline="0" dirty="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첫째</a:t>
                      </a:r>
                      <a:r>
                        <a:rPr lang="en-US" altLang="ko-KR" sz="2000" b="0" baseline="0" dirty="0">
                          <a:latin typeface="+mn-ea"/>
                          <a:ea typeface="+mn-ea"/>
                        </a:rPr>
                        <a:t>, </a:t>
                      </a:r>
                      <a:r>
                        <a:rPr lang="ko-KR" altLang="en-US" sz="2000" b="0" baseline="0" dirty="0">
                          <a:latin typeface="+mn-ea"/>
                          <a:ea typeface="+mn-ea"/>
                        </a:rPr>
                        <a:t>소비자의 </a:t>
                      </a:r>
                      <a:r>
                        <a:rPr lang="en-US" altLang="ko-KR" sz="2000" b="0" baseline="0" dirty="0">
                          <a:latin typeface="+mn-ea"/>
                          <a:ea typeface="+mn-ea"/>
                        </a:rPr>
                        <a:t>Needs</a:t>
                      </a:r>
                      <a:r>
                        <a:rPr lang="ko-KR" altLang="en-US" sz="2000" b="0" baseline="0" dirty="0">
                          <a:latin typeface="+mn-ea"/>
                          <a:ea typeface="+mn-ea"/>
                        </a:rPr>
                        <a:t>를 파악하는 능력을 길렀습니다</a:t>
                      </a:r>
                      <a:r>
                        <a:rPr lang="en-US" altLang="ko-KR" sz="2000" b="0" baseline="0" dirty="0">
                          <a:latin typeface="+mn-ea"/>
                          <a:ea typeface="+mn-ea"/>
                        </a:rPr>
                        <a:t>. </a:t>
                      </a:r>
                      <a:r>
                        <a:rPr lang="ko-KR" altLang="en-US" sz="2000" b="0" baseline="0" dirty="0">
                          <a:latin typeface="+mn-ea"/>
                          <a:ea typeface="+mn-ea"/>
                        </a:rPr>
                        <a:t>행인들을 대상으로 물건을 판매하면서 그들의 관심을 끌고 신뢰를 얻기 위해 상권을 분석하고 고객들의 행동</a:t>
                      </a:r>
                      <a:r>
                        <a:rPr lang="en-US" altLang="ko-KR" sz="2000" b="0" baseline="0" dirty="0">
                          <a:latin typeface="+mn-ea"/>
                          <a:ea typeface="+mn-ea"/>
                        </a:rPr>
                        <a:t>, </a:t>
                      </a:r>
                      <a:r>
                        <a:rPr lang="ko-KR" altLang="en-US" sz="2000" b="0" baseline="0" dirty="0">
                          <a:latin typeface="+mn-ea"/>
                          <a:ea typeface="+mn-ea"/>
                        </a:rPr>
                        <a:t>요구를 파악하여 기존 매출의 </a:t>
                      </a:r>
                      <a:r>
                        <a:rPr lang="en-US" altLang="ko-KR" sz="2000" b="0" baseline="0" dirty="0">
                          <a:latin typeface="+mn-ea"/>
                          <a:ea typeface="+mn-ea"/>
                        </a:rPr>
                        <a:t>10</a:t>
                      </a:r>
                      <a:r>
                        <a:rPr lang="ko-KR" altLang="en-US" sz="2000" b="0" baseline="0" dirty="0">
                          <a:latin typeface="+mn-ea"/>
                          <a:ea typeface="+mn-ea"/>
                        </a:rPr>
                        <a:t>배 매출이라는 성과를 얻었습니다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2000" b="0" baseline="0" dirty="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둘째</a:t>
                      </a:r>
                      <a:r>
                        <a:rPr lang="en-US" altLang="ko-KR" sz="2000" b="0" baseline="0" dirty="0">
                          <a:latin typeface="+mn-ea"/>
                          <a:ea typeface="+mn-ea"/>
                        </a:rPr>
                        <a:t>, </a:t>
                      </a:r>
                      <a:r>
                        <a:rPr lang="ko-KR" altLang="en-US" sz="2000" b="0" baseline="0" dirty="0">
                          <a:latin typeface="+mn-ea"/>
                          <a:ea typeface="+mn-ea"/>
                        </a:rPr>
                        <a:t>청년</a:t>
                      </a:r>
                      <a:r>
                        <a:rPr lang="en-US" altLang="ko-KR" sz="2000" b="0" baseline="0" dirty="0">
                          <a:latin typeface="+mn-ea"/>
                          <a:ea typeface="+mn-ea"/>
                        </a:rPr>
                        <a:t>CEO, </a:t>
                      </a:r>
                      <a:r>
                        <a:rPr lang="ko-KR" altLang="en-US" sz="2000" b="0" baseline="0" dirty="0">
                          <a:latin typeface="+mn-ea"/>
                          <a:ea typeface="+mn-ea"/>
                        </a:rPr>
                        <a:t>인력지원사업 등 다양한 국가지원사업에 선정되기 위해 기획서 작성</a:t>
                      </a:r>
                      <a:r>
                        <a:rPr lang="en-US" altLang="ko-KR" sz="2000" b="0" baseline="0" dirty="0">
                          <a:latin typeface="+mn-ea"/>
                          <a:ea typeface="+mn-ea"/>
                        </a:rPr>
                        <a:t>, </a:t>
                      </a:r>
                      <a:r>
                        <a:rPr lang="ko-KR" altLang="en-US" sz="2000" b="0" baseline="0" dirty="0">
                          <a:latin typeface="+mn-ea"/>
                          <a:ea typeface="+mn-ea"/>
                        </a:rPr>
                        <a:t>발표까지 전 과정을 진행하면서 분석한 내용을 기획하는 방법을 터득했습니다</a:t>
                      </a:r>
                      <a:r>
                        <a:rPr lang="en-US" altLang="ko-KR" sz="2000" b="0" baseline="0" dirty="0">
                          <a:latin typeface="+mn-ea"/>
                          <a:ea typeface="+mn-ea"/>
                        </a:rPr>
                        <a:t>. </a:t>
                      </a:r>
                      <a:r>
                        <a:rPr lang="ko-KR" altLang="en-US" sz="2000" b="0" baseline="0" dirty="0">
                          <a:latin typeface="+mn-ea"/>
                          <a:ea typeface="+mn-ea"/>
                        </a:rPr>
                        <a:t>이는 실제 국가지원사업에 선정이 되어 사업을 진행했습니다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2000" b="0" baseline="0" dirty="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셋째</a:t>
                      </a:r>
                      <a:r>
                        <a:rPr lang="en-US" altLang="ko-KR" sz="2000" b="0" baseline="0" dirty="0">
                          <a:latin typeface="+mn-ea"/>
                          <a:ea typeface="+mn-ea"/>
                        </a:rPr>
                        <a:t>, </a:t>
                      </a:r>
                      <a:r>
                        <a:rPr lang="ko-KR" altLang="en-US" sz="2000" b="0" baseline="0" dirty="0">
                          <a:latin typeface="+mn-ea"/>
                          <a:ea typeface="+mn-ea"/>
                        </a:rPr>
                        <a:t>오라클</a:t>
                      </a:r>
                      <a:r>
                        <a:rPr lang="en-US" altLang="ko-KR" sz="2000" b="0" baseline="0" dirty="0">
                          <a:latin typeface="+mn-ea"/>
                          <a:ea typeface="+mn-ea"/>
                        </a:rPr>
                        <a:t>, </a:t>
                      </a:r>
                      <a:r>
                        <a:rPr lang="ko-KR" altLang="en-US" sz="2000" b="0" baseline="0" dirty="0" err="1">
                          <a:latin typeface="+mn-ea"/>
                          <a:ea typeface="+mn-ea"/>
                        </a:rPr>
                        <a:t>하둡</a:t>
                      </a:r>
                      <a:r>
                        <a:rPr lang="en-US" altLang="ko-KR" sz="2000" b="0" baseline="0" dirty="0">
                          <a:latin typeface="+mn-ea"/>
                          <a:ea typeface="+mn-ea"/>
                        </a:rPr>
                        <a:t>, R </a:t>
                      </a:r>
                      <a:r>
                        <a:rPr lang="ko-KR" altLang="en-US" sz="2000" b="0" baseline="0" dirty="0">
                          <a:latin typeface="+mn-ea"/>
                          <a:ea typeface="+mn-ea"/>
                        </a:rPr>
                        <a:t>과 같은 데이터 분석에 필요한 프로그래밍 기술을 </a:t>
                      </a:r>
                      <a:r>
                        <a:rPr lang="en-US" altLang="ko-KR" sz="2000" b="0" baseline="0" dirty="0">
                          <a:latin typeface="+mn-ea"/>
                          <a:ea typeface="+mn-ea"/>
                        </a:rPr>
                        <a:t>4</a:t>
                      </a:r>
                      <a:r>
                        <a:rPr lang="ko-KR" altLang="en-US" sz="2000" b="0" baseline="0" dirty="0" err="1">
                          <a:latin typeface="+mn-ea"/>
                          <a:ea typeface="+mn-ea"/>
                        </a:rPr>
                        <a:t>차산업</a:t>
                      </a:r>
                      <a:r>
                        <a:rPr lang="ko-KR" altLang="en-US" sz="2000" b="0" baseline="0" dirty="0">
                          <a:latin typeface="+mn-ea"/>
                          <a:ea typeface="+mn-ea"/>
                        </a:rPr>
                        <a:t> 선도인력양성 교육을 통해 습득하였습니다</a:t>
                      </a:r>
                      <a:r>
                        <a:rPr lang="en-US" altLang="ko-KR" sz="2000" b="0" baseline="0" dirty="0">
                          <a:latin typeface="+mn-ea"/>
                          <a:ea typeface="+mn-ea"/>
                        </a:rPr>
                        <a:t>. </a:t>
                      </a:r>
                      <a:r>
                        <a:rPr lang="ko-KR" altLang="en-US" sz="2000" b="0" baseline="0" dirty="0">
                          <a:latin typeface="+mn-ea"/>
                          <a:ea typeface="+mn-ea"/>
                        </a:rPr>
                        <a:t>실제로 프로젝트를 진행하면서 데이터를 분석하기 위한 구조를 만들고 그를 바탕으로 </a:t>
                      </a:r>
                      <a:r>
                        <a:rPr lang="en-US" altLang="ko-KR" sz="2000" b="0" baseline="0" dirty="0">
                          <a:latin typeface="+mn-ea"/>
                          <a:ea typeface="+mn-ea"/>
                        </a:rPr>
                        <a:t>Spring MVC </a:t>
                      </a:r>
                      <a:r>
                        <a:rPr lang="ko-KR" altLang="en-US" sz="2000" b="0" baseline="0" dirty="0">
                          <a:latin typeface="+mn-ea"/>
                          <a:ea typeface="+mn-ea"/>
                        </a:rPr>
                        <a:t>를 구성하였습니다</a:t>
                      </a:r>
                      <a:r>
                        <a:rPr lang="en-US" altLang="ko-KR" sz="2000" b="0" baseline="0" dirty="0">
                          <a:latin typeface="+mn-ea"/>
                          <a:ea typeface="+mn-ea"/>
                        </a:rPr>
                        <a:t>.</a:t>
                      </a:r>
                      <a:endParaRPr lang="en-US" altLang="ko-KR" sz="2400" b="0" baseline="0" dirty="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이러한 노력을 발판으로 데이터분석</a:t>
                      </a:r>
                      <a:r>
                        <a:rPr lang="en-US" altLang="ko-KR" sz="2000" b="0" baseline="0" dirty="0">
                          <a:latin typeface="+mn-ea"/>
                          <a:ea typeface="+mn-ea"/>
                        </a:rPr>
                        <a:t> </a:t>
                      </a:r>
                      <a:r>
                        <a:rPr lang="ko-KR" altLang="en-US" sz="2000" b="0" baseline="0" dirty="0">
                          <a:latin typeface="+mn-ea"/>
                          <a:ea typeface="+mn-ea"/>
                        </a:rPr>
                        <a:t>직무에 있어 회사발전과 저의 성장에 밑거름이 되도록 최선을 다하겠습니다</a:t>
                      </a:r>
                      <a:r>
                        <a:rPr lang="en-US" altLang="ko-KR" sz="2400" b="0" baseline="0" dirty="0">
                          <a:latin typeface="+mn-ea"/>
                          <a:ea typeface="+mn-ea"/>
                        </a:rPr>
                        <a:t>.</a:t>
                      </a:r>
                    </a:p>
                  </a:txBody>
                  <a:tcPr marL="20637" marR="20637" marT="10319" marB="10319">
                    <a:lnL w="3175" cap="flat" cmpd="sng" algn="ctr">
                      <a:solidFill>
                        <a:srgbClr val="282828"/>
                      </a:solidFill>
                      <a:prstDash val="solid"/>
                      <a:round/>
                      <a:headEnd type="none" w="med" len="med"/>
                      <a:tailEnd type="none" w="med" len="med"/>
                    </a:lnL>
                    <a:lnR w="3175" cap="flat" cmpd="sng" algn="ctr">
                      <a:solidFill>
                        <a:srgbClr val="282828"/>
                      </a:solidFill>
                      <a:prstDash val="solid"/>
                      <a:round/>
                      <a:headEnd type="none" w="med" len="med"/>
                      <a:tailEnd type="none" w="med" len="med"/>
                    </a:lnR>
                    <a:lnT w="3175" cap="flat" cmpd="sng" algn="ctr">
                      <a:solidFill>
                        <a:srgbClr val="282828"/>
                      </a:solidFill>
                      <a:prstDash val="solid"/>
                      <a:round/>
                      <a:headEnd type="none" w="med" len="med"/>
                      <a:tailEnd type="none" w="med" len="med"/>
                    </a:lnT>
                    <a:lnB w="3175" cap="flat" cmpd="sng" algn="ctr">
                      <a:solidFill>
                        <a:srgbClr val="28282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bl>
          </a:graphicData>
        </a:graphic>
      </p:graphicFrame>
      <p:sp>
        <p:nvSpPr>
          <p:cNvPr id="3" name="제목 2">
            <a:extLst>
              <a:ext uri="{FF2B5EF4-FFF2-40B4-BE49-F238E27FC236}">
                <a16:creationId xmlns:a16="http://schemas.microsoft.com/office/drawing/2014/main" id="{CACCCDDB-574E-4F2A-A787-3DAECB758E13}"/>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a:t>지원동기 작성 워크샵</a:t>
            </a:r>
          </a:p>
        </p:txBody>
      </p:sp>
    </p:spTree>
    <p:extLst>
      <p:ext uri="{BB962C8B-B14F-4D97-AF65-F5344CB8AC3E}">
        <p14:creationId xmlns:p14="http://schemas.microsoft.com/office/powerpoint/2010/main" val="3317482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p:cNvGraphicFramePr>
            <a:graphicFrameLocks noGrp="1"/>
          </p:cNvGraphicFramePr>
          <p:nvPr/>
        </p:nvGraphicFramePr>
        <p:xfrm>
          <a:off x="573088" y="1029657"/>
          <a:ext cx="10895782" cy="5628958"/>
        </p:xfrm>
        <a:graphic>
          <a:graphicData uri="http://schemas.openxmlformats.org/drawingml/2006/table">
            <a:tbl>
              <a:tblPr/>
              <a:tblGrid>
                <a:gridCol w="1591001">
                  <a:extLst>
                    <a:ext uri="{9D8B030D-6E8A-4147-A177-3AD203B41FA5}">
                      <a16:colId xmlns:a16="http://schemas.microsoft.com/office/drawing/2014/main" val="20000"/>
                    </a:ext>
                  </a:extLst>
                </a:gridCol>
                <a:gridCol w="9304781">
                  <a:extLst>
                    <a:ext uri="{9D8B030D-6E8A-4147-A177-3AD203B41FA5}">
                      <a16:colId xmlns:a16="http://schemas.microsoft.com/office/drawing/2014/main" val="20001"/>
                    </a:ext>
                  </a:extLst>
                </a:gridCol>
              </a:tblGrid>
              <a:tr h="5238114">
                <a:tc>
                  <a:txBody>
                    <a:bodyPr/>
                    <a:lstStyle>
                      <a:lvl1pPr marL="0" algn="l" defTabSz="914400" rtl="0" eaLnBrk="1" latinLnBrk="1" hangingPunct="1">
                        <a:defRPr sz="1800" kern="1200">
                          <a:solidFill>
                            <a:schemeClr val="tx1"/>
                          </a:solidFill>
                          <a:latin typeface="HY견고딕"/>
                          <a:ea typeface="HY견고딕"/>
                        </a:defRPr>
                      </a:lvl1pPr>
                      <a:lvl2pPr marL="457200" algn="l" defTabSz="914400" rtl="0" eaLnBrk="1" latinLnBrk="1" hangingPunct="1">
                        <a:defRPr sz="1800" kern="1200">
                          <a:solidFill>
                            <a:schemeClr val="tx1"/>
                          </a:solidFill>
                          <a:latin typeface="HY견고딕"/>
                          <a:ea typeface="HY견고딕"/>
                        </a:defRPr>
                      </a:lvl2pPr>
                      <a:lvl3pPr marL="914400" algn="l" defTabSz="914400" rtl="0" eaLnBrk="1" latinLnBrk="1" hangingPunct="1">
                        <a:defRPr sz="1800" kern="1200">
                          <a:solidFill>
                            <a:schemeClr val="tx1"/>
                          </a:solidFill>
                          <a:latin typeface="HY견고딕"/>
                          <a:ea typeface="HY견고딕"/>
                        </a:defRPr>
                      </a:lvl3pPr>
                      <a:lvl4pPr marL="1371600" algn="l" defTabSz="914400" rtl="0" eaLnBrk="1" latinLnBrk="1" hangingPunct="1">
                        <a:defRPr sz="1800" kern="1200">
                          <a:solidFill>
                            <a:schemeClr val="tx1"/>
                          </a:solidFill>
                          <a:latin typeface="HY견고딕"/>
                          <a:ea typeface="HY견고딕"/>
                        </a:defRPr>
                      </a:lvl4pPr>
                      <a:lvl5pPr marL="1828800" algn="l" defTabSz="914400" rtl="0" eaLnBrk="1" latinLnBrk="1" hangingPunct="1">
                        <a:defRPr sz="1800" kern="1200">
                          <a:solidFill>
                            <a:schemeClr val="tx1"/>
                          </a:solidFill>
                          <a:latin typeface="HY견고딕"/>
                          <a:ea typeface="HY견고딕"/>
                        </a:defRPr>
                      </a:lvl5pPr>
                      <a:lvl6pPr marL="2286000" algn="l" defTabSz="914400" rtl="0" eaLnBrk="1" latinLnBrk="1" hangingPunct="1">
                        <a:defRPr sz="1800" kern="1200">
                          <a:solidFill>
                            <a:schemeClr val="tx1"/>
                          </a:solidFill>
                          <a:latin typeface="HY견고딕"/>
                          <a:ea typeface="HY견고딕"/>
                        </a:defRPr>
                      </a:lvl6pPr>
                      <a:lvl7pPr marL="2743200" algn="l" defTabSz="914400" rtl="0" eaLnBrk="1" latinLnBrk="1" hangingPunct="1">
                        <a:defRPr sz="1800" kern="1200">
                          <a:solidFill>
                            <a:schemeClr val="tx1"/>
                          </a:solidFill>
                          <a:latin typeface="HY견고딕"/>
                          <a:ea typeface="HY견고딕"/>
                        </a:defRPr>
                      </a:lvl7pPr>
                      <a:lvl8pPr marL="3200400" algn="l" defTabSz="914400" rtl="0" eaLnBrk="1" latinLnBrk="1" hangingPunct="1">
                        <a:defRPr sz="1800" kern="1200">
                          <a:solidFill>
                            <a:schemeClr val="tx1"/>
                          </a:solidFill>
                          <a:latin typeface="HY견고딕"/>
                          <a:ea typeface="HY견고딕"/>
                        </a:defRPr>
                      </a:lvl8pPr>
                      <a:lvl9pPr marL="3657600" algn="l" defTabSz="914400" rtl="0" eaLnBrk="1" latinLnBrk="1" hangingPunct="1">
                        <a:defRPr sz="1800" kern="1200">
                          <a:solidFill>
                            <a:schemeClr val="tx1"/>
                          </a:solidFill>
                          <a:latin typeface="HY견고딕"/>
                          <a:ea typeface="HY견고딕"/>
                        </a:defRPr>
                      </a:lvl9pPr>
                    </a:lstStyle>
                    <a:p>
                      <a:pPr marL="0" marR="0" algn="ctr">
                        <a:lnSpc>
                          <a:spcPct val="160000"/>
                        </a:lnSpc>
                        <a:spcBef>
                          <a:spcPts val="0"/>
                        </a:spcBef>
                        <a:spcAft>
                          <a:spcPts val="0"/>
                        </a:spcAft>
                      </a:pPr>
                      <a:r>
                        <a:rPr lang="ko-KR" altLang="en-US" sz="2000" b="1" dirty="0">
                          <a:solidFill>
                            <a:schemeClr val="tx1"/>
                          </a:solidFill>
                          <a:latin typeface="+mn-ea"/>
                          <a:ea typeface="+mn-ea"/>
                        </a:rPr>
                        <a:t>지원동기 및 </a:t>
                      </a:r>
                      <a:endParaRPr lang="en-US" altLang="ko-KR" sz="2000" b="1" dirty="0">
                        <a:solidFill>
                          <a:schemeClr val="tx1"/>
                        </a:solidFill>
                        <a:latin typeface="+mn-ea"/>
                        <a:ea typeface="+mn-ea"/>
                      </a:endParaRPr>
                    </a:p>
                    <a:p>
                      <a:pPr marL="0" marR="0" algn="ctr">
                        <a:lnSpc>
                          <a:spcPct val="160000"/>
                        </a:lnSpc>
                        <a:spcBef>
                          <a:spcPts val="0"/>
                        </a:spcBef>
                        <a:spcAft>
                          <a:spcPts val="0"/>
                        </a:spcAft>
                      </a:pPr>
                      <a:r>
                        <a:rPr lang="ko-KR" altLang="en-US" sz="2000" b="1" dirty="0">
                          <a:solidFill>
                            <a:schemeClr val="tx1"/>
                          </a:solidFill>
                          <a:latin typeface="+mn-ea"/>
                          <a:ea typeface="+mn-ea"/>
                        </a:rPr>
                        <a:t>입사 후</a:t>
                      </a:r>
                      <a:endParaRPr lang="ko-KR" altLang="en-US" sz="2000" dirty="0">
                        <a:solidFill>
                          <a:schemeClr val="tx1"/>
                        </a:solidFill>
                        <a:latin typeface="+mn-ea"/>
                        <a:ea typeface="+mn-ea"/>
                      </a:endParaRPr>
                    </a:p>
                    <a:p>
                      <a:pPr marL="0" marR="0" algn="ctr">
                        <a:lnSpc>
                          <a:spcPct val="160000"/>
                        </a:lnSpc>
                        <a:spcBef>
                          <a:spcPts val="0"/>
                        </a:spcBef>
                        <a:spcAft>
                          <a:spcPts val="0"/>
                        </a:spcAft>
                      </a:pPr>
                      <a:r>
                        <a:rPr lang="ko-KR" altLang="en-US" sz="2000" b="1" dirty="0">
                          <a:solidFill>
                            <a:schemeClr val="tx1"/>
                          </a:solidFill>
                          <a:latin typeface="+mn-ea"/>
                          <a:ea typeface="+mn-ea"/>
                        </a:rPr>
                        <a:t>포부</a:t>
                      </a:r>
                      <a:endParaRPr lang="ko-KR" altLang="en-US" sz="2000" dirty="0">
                        <a:solidFill>
                          <a:schemeClr val="tx1"/>
                        </a:solidFill>
                        <a:latin typeface="+mn-ea"/>
                        <a:ea typeface="+mn-ea"/>
                      </a:endParaRPr>
                    </a:p>
                  </a:txBody>
                  <a:tcPr marL="20637" marR="20637" marT="10319" marB="10319" anchor="ctr">
                    <a:lnL w="3175" cap="flat" cmpd="sng" algn="ctr">
                      <a:solidFill>
                        <a:srgbClr val="282828"/>
                      </a:solidFill>
                      <a:prstDash val="solid"/>
                      <a:round/>
                      <a:headEnd type="none" w="med" len="med"/>
                      <a:tailEnd type="none" w="med" len="med"/>
                    </a:lnL>
                    <a:lnR w="3175" cap="flat" cmpd="sng" algn="ctr">
                      <a:solidFill>
                        <a:srgbClr val="282828"/>
                      </a:solidFill>
                      <a:prstDash val="solid"/>
                      <a:round/>
                      <a:headEnd type="none" w="med" len="med"/>
                      <a:tailEnd type="none" w="med" len="med"/>
                    </a:lnR>
                    <a:lnT w="3175" cap="flat" cmpd="sng" algn="ctr">
                      <a:solidFill>
                        <a:srgbClr val="282828"/>
                      </a:solidFill>
                      <a:prstDash val="solid"/>
                      <a:round/>
                      <a:headEnd type="none" w="med" len="med"/>
                      <a:tailEnd type="none" w="med" len="med"/>
                    </a:lnT>
                    <a:lnB w="3175" cap="flat" cmpd="sng" algn="ctr">
                      <a:solidFill>
                        <a:srgbClr val="28282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1" hangingPunct="1">
                        <a:defRPr sz="1800" kern="1200">
                          <a:solidFill>
                            <a:schemeClr val="tx1"/>
                          </a:solidFill>
                          <a:latin typeface="HY견고딕"/>
                          <a:ea typeface="HY견고딕"/>
                        </a:defRPr>
                      </a:lvl1pPr>
                      <a:lvl2pPr marL="457200" algn="l" defTabSz="914400" rtl="0" eaLnBrk="1" latinLnBrk="1" hangingPunct="1">
                        <a:defRPr sz="1800" kern="1200">
                          <a:solidFill>
                            <a:schemeClr val="tx1"/>
                          </a:solidFill>
                          <a:latin typeface="HY견고딕"/>
                          <a:ea typeface="HY견고딕"/>
                        </a:defRPr>
                      </a:lvl2pPr>
                      <a:lvl3pPr marL="914400" algn="l" defTabSz="914400" rtl="0" eaLnBrk="1" latinLnBrk="1" hangingPunct="1">
                        <a:defRPr sz="1800" kern="1200">
                          <a:solidFill>
                            <a:schemeClr val="tx1"/>
                          </a:solidFill>
                          <a:latin typeface="HY견고딕"/>
                          <a:ea typeface="HY견고딕"/>
                        </a:defRPr>
                      </a:lvl3pPr>
                      <a:lvl4pPr marL="1371600" algn="l" defTabSz="914400" rtl="0" eaLnBrk="1" latinLnBrk="1" hangingPunct="1">
                        <a:defRPr sz="1800" kern="1200">
                          <a:solidFill>
                            <a:schemeClr val="tx1"/>
                          </a:solidFill>
                          <a:latin typeface="HY견고딕"/>
                          <a:ea typeface="HY견고딕"/>
                        </a:defRPr>
                      </a:lvl4pPr>
                      <a:lvl5pPr marL="1828800" algn="l" defTabSz="914400" rtl="0" eaLnBrk="1" latinLnBrk="1" hangingPunct="1">
                        <a:defRPr sz="1800" kern="1200">
                          <a:solidFill>
                            <a:schemeClr val="tx1"/>
                          </a:solidFill>
                          <a:latin typeface="HY견고딕"/>
                          <a:ea typeface="HY견고딕"/>
                        </a:defRPr>
                      </a:lvl5pPr>
                      <a:lvl6pPr marL="2286000" algn="l" defTabSz="914400" rtl="0" eaLnBrk="1" latinLnBrk="1" hangingPunct="1">
                        <a:defRPr sz="1800" kern="1200">
                          <a:solidFill>
                            <a:schemeClr val="tx1"/>
                          </a:solidFill>
                          <a:latin typeface="HY견고딕"/>
                          <a:ea typeface="HY견고딕"/>
                        </a:defRPr>
                      </a:lvl6pPr>
                      <a:lvl7pPr marL="2743200" algn="l" defTabSz="914400" rtl="0" eaLnBrk="1" latinLnBrk="1" hangingPunct="1">
                        <a:defRPr sz="1800" kern="1200">
                          <a:solidFill>
                            <a:schemeClr val="tx1"/>
                          </a:solidFill>
                          <a:latin typeface="HY견고딕"/>
                          <a:ea typeface="HY견고딕"/>
                        </a:defRPr>
                      </a:lvl7pPr>
                      <a:lvl8pPr marL="3200400" algn="l" defTabSz="914400" rtl="0" eaLnBrk="1" latinLnBrk="1" hangingPunct="1">
                        <a:defRPr sz="1800" kern="1200">
                          <a:solidFill>
                            <a:schemeClr val="tx1"/>
                          </a:solidFill>
                          <a:latin typeface="HY견고딕"/>
                          <a:ea typeface="HY견고딕"/>
                        </a:defRPr>
                      </a:lvl8pPr>
                      <a:lvl9pPr marL="3657600" algn="l" defTabSz="914400" rtl="0" eaLnBrk="1" latinLnBrk="1" hangingPunct="1">
                        <a:defRPr sz="1800" kern="1200">
                          <a:solidFill>
                            <a:schemeClr val="tx1"/>
                          </a:solidFill>
                          <a:latin typeface="HY견고딕"/>
                          <a:ea typeface="HY견고딕"/>
                        </a:defRPr>
                      </a:lvl9p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dirty="0">
                          <a:latin typeface="+mn-ea"/>
                          <a:ea typeface="+mn-ea"/>
                        </a:rPr>
                        <a:t>제가 지원하는 </a:t>
                      </a:r>
                      <a:r>
                        <a:rPr lang="en-US" altLang="ko-KR" sz="2000" b="0" dirty="0">
                          <a:latin typeface="+mn-ea"/>
                          <a:ea typeface="+mn-ea"/>
                        </a:rPr>
                        <a:t>_____</a:t>
                      </a:r>
                      <a:r>
                        <a:rPr lang="en-US" altLang="ko-KR" sz="2000" b="0" baseline="0" dirty="0">
                          <a:latin typeface="+mn-ea"/>
                          <a:ea typeface="+mn-ea"/>
                        </a:rPr>
                        <a:t> </a:t>
                      </a:r>
                      <a:r>
                        <a:rPr lang="ko-KR" altLang="en-US" sz="2000" b="0" baseline="0" dirty="0">
                          <a:latin typeface="+mn-ea"/>
                          <a:ea typeface="+mn-ea"/>
                        </a:rPr>
                        <a:t>분야는 </a:t>
                      </a:r>
                      <a:r>
                        <a:rPr lang="en-US" altLang="ko-KR" sz="2000" b="0" baseline="0" dirty="0">
                          <a:latin typeface="+mn-ea"/>
                          <a:ea typeface="+mn-ea"/>
                        </a:rPr>
                        <a:t>______________ </a:t>
                      </a:r>
                      <a:r>
                        <a:rPr lang="ko-KR" altLang="en-US" sz="2000" b="0" baseline="0" dirty="0">
                          <a:latin typeface="+mn-ea"/>
                          <a:ea typeface="+mn-ea"/>
                        </a:rPr>
                        <a:t>것들이 필요합니다</a:t>
                      </a:r>
                      <a:r>
                        <a:rPr lang="en-US" altLang="ko-KR" sz="2000" b="0" baseline="0" dirty="0">
                          <a:latin typeface="+mn-ea"/>
                          <a:ea typeface="+mn-ea"/>
                        </a:rPr>
                        <a:t>. </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저는 </a:t>
                      </a:r>
                      <a:r>
                        <a:rPr lang="en-US" altLang="ko-KR" sz="2000" b="0" baseline="0" dirty="0">
                          <a:latin typeface="+mn-ea"/>
                          <a:ea typeface="+mn-ea"/>
                        </a:rPr>
                        <a:t>___________ </a:t>
                      </a:r>
                      <a:r>
                        <a:rPr lang="ko-KR" altLang="en-US" sz="2000" b="0" baseline="0" dirty="0">
                          <a:latin typeface="+mn-ea"/>
                          <a:ea typeface="+mn-ea"/>
                        </a:rPr>
                        <a:t>분야를 지원자로서 다음과 같은 노력을 하였습니다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2400" b="0" baseline="0" dirty="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첫째</a:t>
                      </a:r>
                      <a:r>
                        <a:rPr lang="en-US" altLang="ko-KR" sz="2000" b="0" baseline="0" dirty="0">
                          <a:latin typeface="+mn-ea"/>
                          <a:ea typeface="+mn-ea"/>
                        </a:rPr>
                        <a:t>,OO </a:t>
                      </a:r>
                      <a:r>
                        <a:rPr lang="ko-KR" altLang="en-US" sz="2000" b="0" baseline="0" dirty="0">
                          <a:latin typeface="+mn-ea"/>
                          <a:ea typeface="+mn-ea"/>
                        </a:rPr>
                        <a:t>분야의 기본지식을 </a:t>
                      </a:r>
                      <a:r>
                        <a:rPr lang="ko-KR" altLang="en-US" sz="2000" b="0" baseline="0" dirty="0" err="1">
                          <a:latin typeface="+mn-ea"/>
                          <a:ea typeface="+mn-ea"/>
                        </a:rPr>
                        <a:t>쌓기위해</a:t>
                      </a:r>
                      <a:r>
                        <a:rPr lang="ko-KR" altLang="en-US" sz="2000" b="0" baseline="0" dirty="0">
                          <a:latin typeface="+mn-ea"/>
                          <a:ea typeface="+mn-ea"/>
                        </a:rPr>
                        <a:t> </a:t>
                      </a:r>
                      <a:r>
                        <a:rPr lang="en-US" altLang="ko-KR" sz="2000" b="0" baseline="0" dirty="0">
                          <a:latin typeface="+mn-ea"/>
                          <a:ea typeface="+mn-ea"/>
                        </a:rPr>
                        <a:t>A,B,C</a:t>
                      </a:r>
                      <a:r>
                        <a:rPr lang="ko-KR" altLang="en-US" sz="2000" b="0" baseline="0" dirty="0">
                          <a:latin typeface="+mn-ea"/>
                          <a:ea typeface="+mn-ea"/>
                        </a:rPr>
                        <a:t> 수업을 들었습니다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b="0" baseline="0" dirty="0">
                          <a:latin typeface="+mn-ea"/>
                          <a:ea typeface="+mn-ea"/>
                        </a:rPr>
                        <a:t>        </a:t>
                      </a:r>
                      <a:r>
                        <a:rPr lang="ko-KR" altLang="en-US" sz="2000" b="0" baseline="0" dirty="0">
                          <a:latin typeface="+mn-ea"/>
                          <a:ea typeface="+mn-ea"/>
                        </a:rPr>
                        <a:t>특히 </a:t>
                      </a:r>
                      <a:r>
                        <a:rPr lang="en-US" altLang="ko-KR" sz="2000" b="0" baseline="0" dirty="0">
                          <a:latin typeface="+mn-ea"/>
                          <a:ea typeface="+mn-ea"/>
                        </a:rPr>
                        <a:t>A</a:t>
                      </a:r>
                      <a:r>
                        <a:rPr lang="ko-KR" altLang="en-US" sz="2000" b="0" baseline="0" dirty="0">
                          <a:latin typeface="+mn-ea"/>
                          <a:ea typeface="+mn-ea"/>
                        </a:rPr>
                        <a:t>과목을 통해 </a:t>
                      </a:r>
                      <a:r>
                        <a:rPr lang="en-US" altLang="ko-KR" sz="2000" b="0" baseline="0" dirty="0">
                          <a:latin typeface="+mn-ea"/>
                          <a:ea typeface="+mn-ea"/>
                        </a:rPr>
                        <a:t>~~~~~~~</a:t>
                      </a:r>
                      <a:r>
                        <a:rPr lang="ko-KR" altLang="en-US" sz="2000" b="0" baseline="0" dirty="0">
                          <a:latin typeface="+mn-ea"/>
                          <a:ea typeface="+mn-ea"/>
                        </a:rPr>
                        <a:t>을 배울 수 있었습니다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b="0" baseline="0" dirty="0">
                          <a:latin typeface="+mn-ea"/>
                          <a:ea typeface="+mn-ea"/>
                        </a:rPr>
                        <a:t>        </a:t>
                      </a:r>
                      <a:r>
                        <a:rPr lang="ko-KR" altLang="en-US" sz="2000" b="0" baseline="0" dirty="0">
                          <a:latin typeface="+mn-ea"/>
                          <a:ea typeface="+mn-ea"/>
                        </a:rPr>
                        <a:t>예를 들면 </a:t>
                      </a:r>
                      <a:r>
                        <a:rPr lang="en-US" altLang="ko-KR" sz="2000" b="0" baseline="0" dirty="0">
                          <a:latin typeface="+mn-ea"/>
                          <a:ea typeface="+mn-ea"/>
                        </a:rPr>
                        <a:t>~~</a:t>
                      </a:r>
                      <a:r>
                        <a:rPr lang="ko-KR" altLang="en-US" sz="2000" b="0" baseline="0" dirty="0">
                          <a:latin typeface="+mn-ea"/>
                          <a:ea typeface="+mn-ea"/>
                        </a:rPr>
                        <a:t>이론</a:t>
                      </a:r>
                      <a:r>
                        <a:rPr lang="en-US" altLang="ko-KR" sz="2000" b="0" baseline="0" dirty="0">
                          <a:latin typeface="+mn-ea"/>
                          <a:ea typeface="+mn-ea"/>
                        </a:rPr>
                        <a:t>, ~~~ </a:t>
                      </a:r>
                      <a:r>
                        <a:rPr lang="ko-KR" altLang="en-US" sz="2000" b="0" baseline="0" dirty="0">
                          <a:latin typeface="+mn-ea"/>
                          <a:ea typeface="+mn-ea"/>
                        </a:rPr>
                        <a:t>공식 등 </a:t>
                      </a:r>
                      <a:r>
                        <a:rPr lang="en-US" altLang="ko-KR" sz="2000" b="0" baseline="0" dirty="0">
                          <a:latin typeface="+mn-ea"/>
                          <a:ea typeface="+mn-ea"/>
                        </a:rPr>
                        <a:t>OO</a:t>
                      </a:r>
                      <a:r>
                        <a:rPr lang="ko-KR" altLang="en-US" sz="2000" b="0" baseline="0" dirty="0">
                          <a:latin typeface="+mn-ea"/>
                          <a:ea typeface="+mn-ea"/>
                        </a:rPr>
                        <a:t>분야에서 필요한 </a:t>
                      </a:r>
                      <a:r>
                        <a:rPr lang="en-US" altLang="ko-KR" sz="2000" b="0" baseline="0" dirty="0">
                          <a:latin typeface="+mn-ea"/>
                          <a:ea typeface="+mn-ea"/>
                        </a:rPr>
                        <a:t>~~~</a:t>
                      </a:r>
                      <a:r>
                        <a:rPr lang="ko-KR" altLang="en-US" sz="2000" b="0" baseline="0" dirty="0">
                          <a:latin typeface="+mn-ea"/>
                          <a:ea typeface="+mn-ea"/>
                        </a:rPr>
                        <a:t>을 위한 지식</a:t>
                      </a:r>
                      <a:endParaRPr lang="en-US" altLang="ko-KR" sz="2000" b="0" baseline="0" dirty="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b="0" baseline="0" dirty="0">
                          <a:latin typeface="+mn-ea"/>
                          <a:ea typeface="+mn-ea"/>
                        </a:rPr>
                        <a:t>        </a:t>
                      </a:r>
                      <a:r>
                        <a:rPr lang="ko-KR" altLang="en-US" sz="2000" b="0" baseline="0" dirty="0">
                          <a:latin typeface="+mn-ea"/>
                          <a:ea typeface="+mn-ea"/>
                        </a:rPr>
                        <a:t>을 쌓는 중요한 기반을 마련할 수 있었습니다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둘째</a:t>
                      </a:r>
                      <a:r>
                        <a:rPr lang="en-US" altLang="ko-KR" sz="2000" b="0" baseline="0" dirty="0">
                          <a:latin typeface="+mn-ea"/>
                          <a:ea typeface="+mn-ea"/>
                        </a:rPr>
                        <a:t>,</a:t>
                      </a:r>
                      <a:r>
                        <a:rPr lang="ko-KR" altLang="en-US" sz="2000" b="0" baseline="0" dirty="0">
                          <a:latin typeface="+mn-ea"/>
                          <a:ea typeface="+mn-ea"/>
                        </a:rPr>
                        <a:t> </a:t>
                      </a:r>
                      <a:r>
                        <a:rPr lang="en-US" altLang="ko-KR" sz="2000" b="0" baseline="0" dirty="0">
                          <a:latin typeface="+mn-ea"/>
                          <a:ea typeface="+mn-ea"/>
                        </a:rPr>
                        <a:t>OO </a:t>
                      </a:r>
                      <a:r>
                        <a:rPr lang="ko-KR" altLang="en-US" sz="2000" b="0" baseline="0" dirty="0">
                          <a:latin typeface="+mn-ea"/>
                          <a:ea typeface="+mn-ea"/>
                        </a:rPr>
                        <a:t>분야의 기술을 </a:t>
                      </a:r>
                      <a:r>
                        <a:rPr lang="ko-KR" altLang="en-US" sz="2000" b="0" baseline="0" dirty="0" err="1">
                          <a:latin typeface="+mn-ea"/>
                          <a:ea typeface="+mn-ea"/>
                        </a:rPr>
                        <a:t>쌓기위해</a:t>
                      </a:r>
                      <a:r>
                        <a:rPr lang="ko-KR" altLang="en-US" sz="2000" b="0" baseline="0" dirty="0">
                          <a:latin typeface="+mn-ea"/>
                          <a:ea typeface="+mn-ea"/>
                        </a:rPr>
                        <a:t> </a:t>
                      </a:r>
                      <a:r>
                        <a:rPr lang="en-US" altLang="ko-KR" sz="2000" b="0" baseline="0" dirty="0">
                          <a:latin typeface="+mn-ea"/>
                          <a:ea typeface="+mn-ea"/>
                        </a:rPr>
                        <a:t>A,B,C </a:t>
                      </a:r>
                      <a:r>
                        <a:rPr lang="ko-KR" altLang="en-US" sz="2000" b="0" baseline="0" dirty="0">
                          <a:latin typeface="+mn-ea"/>
                          <a:ea typeface="+mn-ea"/>
                        </a:rPr>
                        <a:t>수업을 들었습니다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b="0" baseline="0" dirty="0">
                          <a:latin typeface="+mn-ea"/>
                          <a:ea typeface="+mn-ea"/>
                        </a:rPr>
                        <a:t>        </a:t>
                      </a:r>
                      <a:r>
                        <a:rPr lang="ko-KR" altLang="en-US" sz="2000" b="0" baseline="0" dirty="0">
                          <a:latin typeface="+mn-ea"/>
                          <a:ea typeface="+mn-ea"/>
                        </a:rPr>
                        <a:t>특히 </a:t>
                      </a:r>
                      <a:r>
                        <a:rPr lang="en-US" altLang="ko-KR" sz="2000" b="0" baseline="0" dirty="0">
                          <a:latin typeface="+mn-ea"/>
                          <a:ea typeface="+mn-ea"/>
                        </a:rPr>
                        <a:t>A</a:t>
                      </a:r>
                      <a:r>
                        <a:rPr lang="ko-KR" altLang="en-US" sz="2000" b="0" baseline="0" dirty="0">
                          <a:latin typeface="+mn-ea"/>
                          <a:ea typeface="+mn-ea"/>
                        </a:rPr>
                        <a:t>과목을 통해 </a:t>
                      </a:r>
                      <a:r>
                        <a:rPr lang="en-US" altLang="ko-KR" sz="2000" b="0" baseline="0" dirty="0">
                          <a:latin typeface="+mn-ea"/>
                          <a:ea typeface="+mn-ea"/>
                        </a:rPr>
                        <a:t>~~~~~~~</a:t>
                      </a:r>
                      <a:r>
                        <a:rPr lang="ko-KR" altLang="en-US" sz="2000" b="0" baseline="0" dirty="0">
                          <a:latin typeface="+mn-ea"/>
                          <a:ea typeface="+mn-ea"/>
                        </a:rPr>
                        <a:t>을 배울 수 있었습니다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b="0" baseline="0" dirty="0">
                          <a:latin typeface="+mn-ea"/>
                          <a:ea typeface="+mn-ea"/>
                        </a:rPr>
                        <a:t>        </a:t>
                      </a:r>
                      <a:r>
                        <a:rPr lang="ko-KR" altLang="en-US" sz="2000" b="0" baseline="0" dirty="0">
                          <a:latin typeface="+mn-ea"/>
                          <a:ea typeface="+mn-ea"/>
                        </a:rPr>
                        <a:t>예를 들면 </a:t>
                      </a:r>
                      <a:r>
                        <a:rPr lang="en-US" altLang="ko-KR" sz="2000" b="0" baseline="0" dirty="0">
                          <a:latin typeface="+mn-ea"/>
                          <a:ea typeface="+mn-ea"/>
                        </a:rPr>
                        <a:t>~~</a:t>
                      </a:r>
                      <a:r>
                        <a:rPr lang="ko-KR" altLang="en-US" sz="2000" b="0" baseline="0" dirty="0" err="1">
                          <a:latin typeface="+mn-ea"/>
                          <a:ea typeface="+mn-ea"/>
                        </a:rPr>
                        <a:t>계측법</a:t>
                      </a:r>
                      <a:r>
                        <a:rPr lang="en-US" altLang="ko-KR" sz="2000" b="0" baseline="0" dirty="0">
                          <a:latin typeface="+mn-ea"/>
                          <a:ea typeface="+mn-ea"/>
                        </a:rPr>
                        <a:t>, ~~~ </a:t>
                      </a:r>
                      <a:r>
                        <a:rPr lang="ko-KR" altLang="en-US" sz="2000" b="0" baseline="0" dirty="0">
                          <a:latin typeface="+mn-ea"/>
                          <a:ea typeface="+mn-ea"/>
                        </a:rPr>
                        <a:t> 등 </a:t>
                      </a:r>
                      <a:r>
                        <a:rPr lang="en-US" altLang="ko-KR" sz="2000" b="0" baseline="0" dirty="0">
                          <a:latin typeface="+mn-ea"/>
                          <a:ea typeface="+mn-ea"/>
                        </a:rPr>
                        <a:t>OO</a:t>
                      </a:r>
                      <a:r>
                        <a:rPr lang="ko-KR" altLang="en-US" sz="2000" b="0" baseline="0" dirty="0">
                          <a:latin typeface="+mn-ea"/>
                          <a:ea typeface="+mn-ea"/>
                        </a:rPr>
                        <a:t>분야에서 필요한 </a:t>
                      </a:r>
                      <a:r>
                        <a:rPr lang="en-US" altLang="ko-KR" sz="2000" b="0" baseline="0" dirty="0">
                          <a:latin typeface="+mn-ea"/>
                          <a:ea typeface="+mn-ea"/>
                        </a:rPr>
                        <a:t>~~~</a:t>
                      </a:r>
                      <a:r>
                        <a:rPr lang="ko-KR" altLang="en-US" sz="2000" b="0" baseline="0" dirty="0">
                          <a:latin typeface="+mn-ea"/>
                          <a:ea typeface="+mn-ea"/>
                        </a:rPr>
                        <a:t>을 위한 기술</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        을 직접 경험할 수 있었습니다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셋째</a:t>
                      </a:r>
                      <a:r>
                        <a:rPr lang="en-US" altLang="ko-KR" sz="2000" b="0" baseline="0" dirty="0">
                          <a:latin typeface="+mn-ea"/>
                          <a:ea typeface="+mn-ea"/>
                        </a:rPr>
                        <a:t>, </a:t>
                      </a:r>
                      <a:r>
                        <a:rPr lang="ko-KR" altLang="en-US" sz="2000" b="0" baseline="0" dirty="0">
                          <a:latin typeface="+mn-ea"/>
                          <a:ea typeface="+mn-ea"/>
                        </a:rPr>
                        <a:t>이러한 지식과 기술을 기반으로 </a:t>
                      </a:r>
                      <a:r>
                        <a:rPr lang="en-US" altLang="ko-KR" sz="2000" b="0" baseline="0" dirty="0">
                          <a:latin typeface="+mn-ea"/>
                          <a:ea typeface="+mn-ea"/>
                        </a:rPr>
                        <a:t>~~</a:t>
                      </a:r>
                      <a:r>
                        <a:rPr lang="ko-KR" altLang="en-US" sz="2000" b="0" baseline="0" dirty="0">
                          <a:latin typeface="+mn-ea"/>
                          <a:ea typeface="+mn-ea"/>
                        </a:rPr>
                        <a:t>공모전에 참여하였습니다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b="0" baseline="0" dirty="0">
                          <a:latin typeface="+mn-ea"/>
                          <a:ea typeface="+mn-ea"/>
                        </a:rPr>
                        <a:t>         </a:t>
                      </a:r>
                      <a:r>
                        <a:rPr lang="ko-KR" altLang="en-US" sz="2000" b="0" baseline="0" dirty="0">
                          <a:latin typeface="+mn-ea"/>
                          <a:ea typeface="+mn-ea"/>
                        </a:rPr>
                        <a:t>공모전의 목표를 달성하는 과정에서 </a:t>
                      </a:r>
                      <a:r>
                        <a:rPr lang="en-US" altLang="ko-KR" sz="2000" b="0" baseline="0" dirty="0">
                          <a:latin typeface="+mn-ea"/>
                          <a:ea typeface="+mn-ea"/>
                        </a:rPr>
                        <a:t>~~</a:t>
                      </a:r>
                      <a:r>
                        <a:rPr lang="ko-KR" altLang="en-US" sz="2000" b="0" baseline="0" dirty="0">
                          <a:latin typeface="+mn-ea"/>
                          <a:ea typeface="+mn-ea"/>
                        </a:rPr>
                        <a:t>배경지식과 </a:t>
                      </a:r>
                      <a:r>
                        <a:rPr lang="en-US" altLang="ko-KR" sz="2000" b="0" baseline="0" dirty="0">
                          <a:latin typeface="+mn-ea"/>
                          <a:ea typeface="+mn-ea"/>
                        </a:rPr>
                        <a:t>~~ </a:t>
                      </a:r>
                      <a:r>
                        <a:rPr lang="ko-KR" altLang="en-US" sz="2000" b="0" baseline="0" dirty="0">
                          <a:latin typeface="+mn-ea"/>
                          <a:ea typeface="+mn-ea"/>
                        </a:rPr>
                        <a:t>기술들을 직접 활용할 수 있었</a:t>
                      </a:r>
                      <a:endParaRPr lang="en-US" altLang="ko-KR" sz="2000" b="0" baseline="0" dirty="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b="0" baseline="0" dirty="0">
                          <a:latin typeface="+mn-ea"/>
                          <a:ea typeface="+mn-ea"/>
                        </a:rPr>
                        <a:t>         </a:t>
                      </a:r>
                      <a:r>
                        <a:rPr lang="ko-KR" altLang="en-US" sz="2000" b="0" baseline="0" dirty="0">
                          <a:latin typeface="+mn-ea"/>
                          <a:ea typeface="+mn-ea"/>
                        </a:rPr>
                        <a:t>습니다</a:t>
                      </a:r>
                      <a:r>
                        <a:rPr lang="en-US" altLang="ko-KR" sz="2000" b="0" baseline="0" dirty="0">
                          <a:latin typeface="+mn-ea"/>
                          <a:ea typeface="+mn-ea"/>
                        </a:rPr>
                        <a:t>. </a:t>
                      </a:r>
                      <a:r>
                        <a:rPr lang="ko-KR" altLang="en-US" sz="2000" b="0" baseline="0" dirty="0">
                          <a:latin typeface="+mn-ea"/>
                          <a:ea typeface="+mn-ea"/>
                        </a:rPr>
                        <a:t>무엇보다도 공모전을 통해 배운 것은 </a:t>
                      </a:r>
                      <a:r>
                        <a:rPr lang="en-US" altLang="ko-KR" sz="2000" b="0" baseline="0" dirty="0">
                          <a:latin typeface="+mn-ea"/>
                          <a:ea typeface="+mn-ea"/>
                        </a:rPr>
                        <a:t>~~~~ </a:t>
                      </a:r>
                      <a:r>
                        <a:rPr lang="ko-KR" altLang="en-US" sz="2000" b="0" baseline="0" dirty="0">
                          <a:latin typeface="+mn-ea"/>
                          <a:ea typeface="+mn-ea"/>
                        </a:rPr>
                        <a:t>점</a:t>
                      </a:r>
                      <a:r>
                        <a:rPr lang="en-US" altLang="ko-KR" sz="2000" b="0" baseline="0" dirty="0">
                          <a:latin typeface="+mn-ea"/>
                          <a:ea typeface="+mn-ea"/>
                        </a:rPr>
                        <a:t>(</a:t>
                      </a:r>
                      <a:r>
                        <a:rPr lang="ko-KR" altLang="en-US" sz="2000" b="0" baseline="0" dirty="0">
                          <a:latin typeface="+mn-ea"/>
                          <a:ea typeface="+mn-ea"/>
                        </a:rPr>
                        <a:t>혹은 차이점</a:t>
                      </a:r>
                      <a:r>
                        <a:rPr lang="en-US" altLang="ko-KR" sz="2000" b="0" baseline="0" dirty="0">
                          <a:latin typeface="+mn-ea"/>
                          <a:ea typeface="+mn-ea"/>
                        </a:rPr>
                        <a:t>)</a:t>
                      </a:r>
                      <a:r>
                        <a:rPr lang="ko-KR" altLang="en-US" sz="2000" b="0" baseline="0" dirty="0">
                          <a:latin typeface="+mn-ea"/>
                          <a:ea typeface="+mn-ea"/>
                        </a:rPr>
                        <a:t>이었습니다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이러한 노력을 발판으로 </a:t>
                      </a:r>
                      <a:r>
                        <a:rPr lang="en-US" altLang="ko-KR" sz="2000" b="0" baseline="0" dirty="0">
                          <a:latin typeface="+mn-ea"/>
                          <a:ea typeface="+mn-ea"/>
                        </a:rPr>
                        <a:t>___________ </a:t>
                      </a:r>
                      <a:r>
                        <a:rPr lang="ko-KR" altLang="en-US" sz="2000" b="0" baseline="0" dirty="0">
                          <a:latin typeface="+mn-ea"/>
                          <a:ea typeface="+mn-ea"/>
                        </a:rPr>
                        <a:t>직무에 있어 회사발전과 저의 성장에 밑거름이 되도록 최선을 다하겠습니다</a:t>
                      </a:r>
                      <a:r>
                        <a:rPr lang="en-US" altLang="ko-KR" sz="2400" b="0" baseline="0" dirty="0">
                          <a:latin typeface="+mn-ea"/>
                          <a:ea typeface="+mn-ea"/>
                        </a:rPr>
                        <a:t>.</a:t>
                      </a:r>
                    </a:p>
                  </a:txBody>
                  <a:tcPr marL="20637" marR="20637" marT="10319" marB="10319">
                    <a:lnL w="3175" cap="flat" cmpd="sng" algn="ctr">
                      <a:solidFill>
                        <a:srgbClr val="282828"/>
                      </a:solidFill>
                      <a:prstDash val="solid"/>
                      <a:round/>
                      <a:headEnd type="none" w="med" len="med"/>
                      <a:tailEnd type="none" w="med" len="med"/>
                    </a:lnL>
                    <a:lnR w="3175" cap="flat" cmpd="sng" algn="ctr">
                      <a:solidFill>
                        <a:srgbClr val="282828"/>
                      </a:solidFill>
                      <a:prstDash val="solid"/>
                      <a:round/>
                      <a:headEnd type="none" w="med" len="med"/>
                      <a:tailEnd type="none" w="med" len="med"/>
                    </a:lnR>
                    <a:lnT w="3175" cap="flat" cmpd="sng" algn="ctr">
                      <a:solidFill>
                        <a:srgbClr val="282828"/>
                      </a:solidFill>
                      <a:prstDash val="solid"/>
                      <a:round/>
                      <a:headEnd type="none" w="med" len="med"/>
                      <a:tailEnd type="none" w="med" len="med"/>
                    </a:lnT>
                    <a:lnB w="3175" cap="flat" cmpd="sng" algn="ctr">
                      <a:solidFill>
                        <a:srgbClr val="28282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bl>
          </a:graphicData>
        </a:graphic>
      </p:graphicFrame>
      <p:sp>
        <p:nvSpPr>
          <p:cNvPr id="3" name="제목 2">
            <a:extLst>
              <a:ext uri="{FF2B5EF4-FFF2-40B4-BE49-F238E27FC236}">
                <a16:creationId xmlns:a16="http://schemas.microsoft.com/office/drawing/2014/main" id="{CACCCDDB-574E-4F2A-A787-3DAECB758E13}"/>
              </a:ext>
            </a:extLst>
          </p:cNvPr>
          <p:cNvSpPr>
            <a:spLocks noGrp="1"/>
          </p:cNvSpPr>
          <p:nvPr>
            <p:ph type="title"/>
          </p:nvPr>
        </p:nvSpPr>
        <p:spPr/>
        <p:txBody>
          <a:bodyPr>
            <a:normAutofit/>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a:t>지원동기 작성 워크샵</a:t>
            </a:r>
            <a:r>
              <a:rPr lang="en-US" altLang="ko-KR" sz="2000" dirty="0">
                <a:solidFill>
                  <a:srgbClr val="FF0000"/>
                </a:solidFill>
              </a:rPr>
              <a:t>(</a:t>
            </a:r>
            <a:r>
              <a:rPr lang="ko-KR" altLang="en-US" sz="2000" dirty="0">
                <a:solidFill>
                  <a:srgbClr val="FF0000"/>
                </a:solidFill>
              </a:rPr>
              <a:t>예시입니다</a:t>
            </a:r>
            <a:r>
              <a:rPr lang="en-US" altLang="ko-KR" sz="2000">
                <a:solidFill>
                  <a:srgbClr val="FF0000"/>
                </a:solidFill>
              </a:rPr>
              <a:t>. </a:t>
            </a:r>
            <a:r>
              <a:rPr lang="ko-KR" altLang="en-US" sz="2000">
                <a:solidFill>
                  <a:srgbClr val="FF0000"/>
                </a:solidFill>
              </a:rPr>
              <a:t>구성에 </a:t>
            </a:r>
            <a:r>
              <a:rPr lang="ko-KR" altLang="en-US" sz="2000" dirty="0">
                <a:solidFill>
                  <a:srgbClr val="FF0000"/>
                </a:solidFill>
              </a:rPr>
              <a:t>집중해서 보세요</a:t>
            </a:r>
            <a:r>
              <a:rPr lang="en-US" altLang="ko-KR" sz="2000" dirty="0">
                <a:solidFill>
                  <a:srgbClr val="FF0000"/>
                </a:solidFill>
              </a:rPr>
              <a:t>)</a:t>
            </a:r>
            <a:endParaRPr lang="ko-KR" altLang="en-US" sz="2000" dirty="0">
              <a:solidFill>
                <a:srgbClr val="FF0000"/>
              </a:solidFill>
            </a:endParaRPr>
          </a:p>
        </p:txBody>
      </p:sp>
    </p:spTree>
    <p:extLst>
      <p:ext uri="{BB962C8B-B14F-4D97-AF65-F5344CB8AC3E}">
        <p14:creationId xmlns:p14="http://schemas.microsoft.com/office/powerpoint/2010/main" val="1900617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39097" y="629265"/>
            <a:ext cx="10923638" cy="5368411"/>
          </a:xfrm>
        </p:spPr>
        <p:txBody>
          <a:bodyPr anchor="t">
            <a:normAutofit fontScale="90000"/>
          </a:bodyPr>
          <a:lstStyle/>
          <a:p>
            <a:pPr algn="l"/>
            <a:r>
              <a:rPr lang="ko-KR" altLang="en-US" sz="2400" dirty="0"/>
              <a:t>저는 </a:t>
            </a:r>
            <a:r>
              <a:rPr lang="en-US" altLang="ko-KR" sz="2400" dirty="0"/>
              <a:t>OOO</a:t>
            </a:r>
            <a:r>
              <a:rPr lang="ko-KR" altLang="en-US" sz="2400" dirty="0"/>
              <a:t>기업 데이터 분석직무를 수행하기 위해서 다음과 같은 노력을 했습니다</a:t>
            </a:r>
            <a:r>
              <a:rPr lang="en-US" altLang="ko-KR" sz="2400" dirty="0"/>
              <a:t>.</a:t>
            </a:r>
            <a:br>
              <a:rPr lang="en-US" altLang="ko-KR" sz="2400" dirty="0"/>
            </a:br>
            <a:br>
              <a:rPr lang="en-US" altLang="ko-KR" sz="2400" dirty="0"/>
            </a:br>
            <a:br>
              <a:rPr lang="en-US" altLang="ko-KR" sz="2400" dirty="0"/>
            </a:br>
            <a:r>
              <a:rPr lang="ko-KR" altLang="en-US" sz="2400" dirty="0"/>
              <a:t>첫째</a:t>
            </a:r>
            <a:r>
              <a:rPr lang="en-US" altLang="ko-KR" sz="2400" dirty="0"/>
              <a:t>, </a:t>
            </a:r>
            <a:r>
              <a:rPr lang="ko-KR" altLang="en-US" sz="2400" dirty="0"/>
              <a:t>데이터 직무에 필요한 기초 이론을 쌓기 위하여 탐색적 자료분석</a:t>
            </a:r>
            <a:r>
              <a:rPr lang="en-US" altLang="ko-KR" sz="2400" dirty="0"/>
              <a:t>, </a:t>
            </a:r>
            <a:r>
              <a:rPr lang="ko-KR" altLang="en-US" sz="2400" dirty="0"/>
              <a:t>기초통계</a:t>
            </a:r>
            <a:r>
              <a:rPr lang="en-US" altLang="ko-KR" sz="2400" dirty="0"/>
              <a:t>, </a:t>
            </a:r>
            <a:r>
              <a:rPr lang="ko-KR" altLang="en-US" sz="2400" dirty="0" err="1"/>
              <a:t>표본방법론</a:t>
            </a:r>
            <a:r>
              <a:rPr lang="ko-KR" altLang="en-US" sz="2400" dirty="0"/>
              <a:t> 등을 수강하였습니다</a:t>
            </a:r>
            <a:r>
              <a:rPr lang="en-US" altLang="ko-KR" sz="2400" dirty="0"/>
              <a:t>. </a:t>
            </a:r>
            <a:br>
              <a:rPr lang="en-US" altLang="ko-KR" sz="2400" dirty="0"/>
            </a:br>
            <a:r>
              <a:rPr lang="ko-KR" altLang="en-US" sz="2400" dirty="0"/>
              <a:t>특히</a:t>
            </a:r>
            <a:r>
              <a:rPr lang="en-US" altLang="ko-KR" sz="2400" dirty="0"/>
              <a:t>, </a:t>
            </a:r>
            <a:r>
              <a:rPr lang="ko-KR" altLang="en-US" sz="2400" b="1" dirty="0">
                <a:solidFill>
                  <a:srgbClr val="FF0000"/>
                </a:solidFill>
              </a:rPr>
              <a:t>기초통계 수업</a:t>
            </a:r>
            <a:r>
              <a:rPr lang="ko-KR" altLang="en-US" sz="2400" dirty="0"/>
              <a:t>을 통하여 </a:t>
            </a:r>
            <a:r>
              <a:rPr lang="ko-KR" altLang="en-US" sz="2400" b="1" dirty="0">
                <a:solidFill>
                  <a:srgbClr val="FF0000"/>
                </a:solidFill>
              </a:rPr>
              <a:t>데이터의 성질과 분석의 올바른 자료가 될 수 있는지에 대한 기초 지식</a:t>
            </a:r>
            <a:r>
              <a:rPr lang="ko-KR" altLang="en-US" sz="2400" dirty="0"/>
              <a:t>을 쌓을 수 있었습니다</a:t>
            </a:r>
            <a:r>
              <a:rPr lang="en-US" altLang="ko-KR" sz="2400" dirty="0"/>
              <a:t>. </a:t>
            </a:r>
            <a:br>
              <a:rPr lang="en-US" altLang="ko-KR" sz="2400" dirty="0"/>
            </a:br>
            <a:r>
              <a:rPr lang="en-US" altLang="ko-KR" sz="2400" dirty="0"/>
              <a:t> </a:t>
            </a:r>
            <a:r>
              <a:rPr lang="ko-KR" altLang="en-US" sz="2400" b="1" u="sng" dirty="0"/>
              <a:t>대표적</a:t>
            </a:r>
            <a:r>
              <a:rPr lang="ko-KR" altLang="en-US" sz="2400" u="sng" dirty="0"/>
              <a:t>으로 </a:t>
            </a:r>
            <a:r>
              <a:rPr lang="ko-KR" altLang="en-US" sz="2400" u="sng" dirty="0" err="1"/>
              <a:t>표집</a:t>
            </a:r>
            <a:r>
              <a:rPr lang="ko-KR" altLang="en-US" sz="2400" u="sng" dirty="0"/>
              <a:t> 방법을 통하여 </a:t>
            </a:r>
            <a:r>
              <a:rPr lang="ko-KR" altLang="en-US" sz="2400" b="1" u="sng" dirty="0">
                <a:solidFill>
                  <a:srgbClr val="FF0000"/>
                </a:solidFill>
              </a:rPr>
              <a:t>데이터의 근본적인 사용 유무를 판단하는 법</a:t>
            </a:r>
            <a:r>
              <a:rPr lang="en-US" altLang="ko-KR" sz="2400" u="sng" dirty="0"/>
              <a:t>, </a:t>
            </a:r>
            <a:r>
              <a:rPr lang="ko-KR" altLang="en-US" sz="2400" u="sng" dirty="0"/>
              <a:t>기초 통계의 수학적 기법을 기반으로 </a:t>
            </a:r>
            <a:r>
              <a:rPr lang="ko-KR" altLang="en-US" sz="2400" b="1" u="sng" dirty="0">
                <a:solidFill>
                  <a:srgbClr val="FF0000"/>
                </a:solidFill>
              </a:rPr>
              <a:t>불필요한 데이터를 제거할 수 있는 법</a:t>
            </a:r>
            <a:r>
              <a:rPr lang="ko-KR" altLang="en-US" sz="2400" u="sng" dirty="0"/>
              <a:t> </a:t>
            </a:r>
            <a:r>
              <a:rPr lang="ko-KR" altLang="en-US" sz="2400" dirty="0"/>
              <a:t>등 데이터 직무에 필요한 기초 지식을 쌓았습니다</a:t>
            </a:r>
            <a:r>
              <a:rPr lang="en-US" altLang="ko-KR" sz="2400" dirty="0"/>
              <a:t>.</a:t>
            </a:r>
            <a:br>
              <a:rPr lang="en-US" altLang="ko-KR" sz="2400" dirty="0"/>
            </a:br>
            <a:br>
              <a:rPr lang="en-US" altLang="ko-KR" sz="2400" dirty="0"/>
            </a:br>
            <a:r>
              <a:rPr lang="ko-KR" altLang="en-US" sz="2400" dirty="0"/>
              <a:t>둘째</a:t>
            </a:r>
            <a:r>
              <a:rPr lang="en-US" altLang="ko-KR" sz="2400" dirty="0"/>
              <a:t>, </a:t>
            </a:r>
            <a:r>
              <a:rPr lang="ko-KR" altLang="en-US" sz="2400" dirty="0"/>
              <a:t>이론 뿐만 아니라</a:t>
            </a:r>
            <a:r>
              <a:rPr lang="en-US" altLang="ko-KR" sz="2400" dirty="0"/>
              <a:t>, </a:t>
            </a:r>
            <a:r>
              <a:rPr lang="ko-KR" altLang="en-US" sz="2400" dirty="0"/>
              <a:t>실제 활용 가능한 기술을 익히기 위하여</a:t>
            </a:r>
            <a:r>
              <a:rPr lang="en-US" altLang="ko-KR" sz="2400" dirty="0"/>
              <a:t>, </a:t>
            </a:r>
            <a:r>
              <a:rPr lang="en-US" altLang="ko-KR" sz="2400" b="1" dirty="0">
                <a:solidFill>
                  <a:srgbClr val="FF0000"/>
                </a:solidFill>
              </a:rPr>
              <a:t>R</a:t>
            </a:r>
            <a:r>
              <a:rPr lang="ko-KR" altLang="en-US" sz="2400" b="1" dirty="0">
                <a:solidFill>
                  <a:srgbClr val="FF0000"/>
                </a:solidFill>
              </a:rPr>
              <a:t>을 활용한 데이터분석</a:t>
            </a:r>
            <a:r>
              <a:rPr lang="en-US" altLang="ko-KR" sz="2400" dirty="0"/>
              <a:t>, </a:t>
            </a:r>
            <a:r>
              <a:rPr lang="en-US" altLang="ko-KR" sz="2400" b="1" dirty="0">
                <a:solidFill>
                  <a:srgbClr val="FF0000"/>
                </a:solidFill>
              </a:rPr>
              <a:t>SAS</a:t>
            </a:r>
            <a:r>
              <a:rPr lang="ko-KR" altLang="en-US" sz="2400" b="1" dirty="0">
                <a:solidFill>
                  <a:srgbClr val="FF0000"/>
                </a:solidFill>
              </a:rPr>
              <a:t>통계분석</a:t>
            </a:r>
            <a:r>
              <a:rPr lang="en-US" altLang="ko-KR" sz="2400" b="1" dirty="0">
                <a:solidFill>
                  <a:srgbClr val="FF0000"/>
                </a:solidFill>
              </a:rPr>
              <a:t> </a:t>
            </a:r>
            <a:r>
              <a:rPr lang="ko-KR" altLang="en-US" sz="2400" dirty="0"/>
              <a:t>등의 전공 수업과 데이터진흥원에서 주최한 </a:t>
            </a:r>
            <a:r>
              <a:rPr lang="ko-KR" altLang="en-US" sz="2400" b="1" dirty="0" err="1">
                <a:solidFill>
                  <a:srgbClr val="FF0000"/>
                </a:solidFill>
              </a:rPr>
              <a:t>청년인재</a:t>
            </a:r>
            <a:r>
              <a:rPr lang="ko-KR" altLang="en-US" sz="2400" b="1" dirty="0">
                <a:solidFill>
                  <a:srgbClr val="FF0000"/>
                </a:solidFill>
              </a:rPr>
              <a:t> 데이터 프로그램</a:t>
            </a:r>
            <a:r>
              <a:rPr lang="ko-KR" altLang="en-US" sz="2400" dirty="0"/>
              <a:t>에 참여하였습니다</a:t>
            </a:r>
            <a:r>
              <a:rPr lang="en-US" altLang="ko-KR" sz="2400" dirty="0"/>
              <a:t>. </a:t>
            </a:r>
            <a:br>
              <a:rPr lang="en-US" altLang="ko-KR" sz="2400" dirty="0"/>
            </a:br>
            <a:r>
              <a:rPr lang="en-US" altLang="ko-KR" sz="2400" dirty="0"/>
              <a:t> </a:t>
            </a:r>
            <a:r>
              <a:rPr lang="ko-KR" altLang="en-US" sz="2400" dirty="0"/>
              <a:t>특히</a:t>
            </a:r>
            <a:r>
              <a:rPr lang="en-US" altLang="ko-KR" sz="2400" dirty="0"/>
              <a:t>, </a:t>
            </a:r>
            <a:r>
              <a:rPr lang="ko-KR" altLang="en-US" sz="2400" b="1" dirty="0" err="1">
                <a:solidFill>
                  <a:srgbClr val="FF0000"/>
                </a:solidFill>
              </a:rPr>
              <a:t>청년인재</a:t>
            </a:r>
            <a:r>
              <a:rPr lang="ko-KR" altLang="en-US" sz="2400" b="1" dirty="0">
                <a:solidFill>
                  <a:srgbClr val="FF0000"/>
                </a:solidFill>
              </a:rPr>
              <a:t> 데이터 프로그램</a:t>
            </a:r>
            <a:r>
              <a:rPr lang="ko-KR" altLang="en-US" sz="2400" dirty="0"/>
              <a:t> 참여를 통하여 </a:t>
            </a:r>
            <a:r>
              <a:rPr lang="ko-KR" altLang="en-US" sz="2400" b="1" dirty="0">
                <a:solidFill>
                  <a:srgbClr val="FF0000"/>
                </a:solidFill>
              </a:rPr>
              <a:t>전공에서 사용했던 분석을 서비스화를 시킬 수 있는 방법</a:t>
            </a:r>
            <a:r>
              <a:rPr lang="ko-KR" altLang="en-US" sz="2400" dirty="0"/>
              <a:t>들을 숙지할 수 있었습니다</a:t>
            </a:r>
            <a:r>
              <a:rPr lang="en-US" altLang="ko-KR" sz="2400" dirty="0"/>
              <a:t>.</a:t>
            </a:r>
            <a:br>
              <a:rPr lang="en-US" altLang="ko-KR" sz="2400" dirty="0"/>
            </a:br>
            <a:r>
              <a:rPr lang="en-US" altLang="ko-KR" sz="2400" dirty="0"/>
              <a:t> </a:t>
            </a:r>
            <a:r>
              <a:rPr lang="ko-KR" altLang="en-US" sz="2400" dirty="0"/>
              <a:t>예를 들어 기존에 </a:t>
            </a:r>
            <a:r>
              <a:rPr lang="en-US" altLang="ko-KR" sz="2400" dirty="0"/>
              <a:t>R</a:t>
            </a:r>
            <a:r>
              <a:rPr lang="ko-KR" altLang="en-US" sz="2400" dirty="0"/>
              <a:t>과 </a:t>
            </a:r>
            <a:r>
              <a:rPr lang="en-US" altLang="ko-KR" sz="2400" dirty="0"/>
              <a:t>SAS</a:t>
            </a:r>
            <a:r>
              <a:rPr lang="ko-KR" altLang="en-US" sz="2400" dirty="0"/>
              <a:t>로는 할 수 없었던 </a:t>
            </a:r>
            <a:r>
              <a:rPr lang="ko-KR" altLang="en-US" sz="2400" dirty="0" err="1"/>
              <a:t>데어터의</a:t>
            </a:r>
            <a:r>
              <a:rPr lang="ko-KR" altLang="en-US" sz="2400" dirty="0"/>
              <a:t> 값이나 정보에 따라 변형 가능한 </a:t>
            </a:r>
            <a:r>
              <a:rPr lang="ko-KR" altLang="en-US" sz="2400" b="1" dirty="0">
                <a:solidFill>
                  <a:srgbClr val="FF0000"/>
                </a:solidFill>
              </a:rPr>
              <a:t>능동적인 보고서</a:t>
            </a:r>
            <a:r>
              <a:rPr lang="ko-KR" altLang="en-US" sz="2400" dirty="0"/>
              <a:t>를 작성하는 법이나</a:t>
            </a:r>
            <a:r>
              <a:rPr lang="en-US" altLang="ko-KR" sz="2400" dirty="0"/>
              <a:t>, </a:t>
            </a:r>
            <a:r>
              <a:rPr lang="ko-KR" altLang="en-US" sz="2400" b="1" dirty="0">
                <a:solidFill>
                  <a:srgbClr val="FF0000"/>
                </a:solidFill>
              </a:rPr>
              <a:t>사용자의 필요한 요구나 상황에 따라 특수 데이터를 찾아주는 법</a:t>
            </a:r>
            <a:r>
              <a:rPr lang="ko-KR" altLang="en-US" sz="2400" dirty="0"/>
              <a:t> 등을 익힐 수 있었습니다</a:t>
            </a:r>
            <a:r>
              <a:rPr lang="en-US" altLang="ko-KR" sz="2400" dirty="0"/>
              <a:t>.</a:t>
            </a:r>
            <a:br>
              <a:rPr lang="en-US" altLang="ko-KR" sz="2400" dirty="0"/>
            </a:br>
            <a:endParaRPr lang="ko-KR" altLang="en-US" sz="2400" dirty="0"/>
          </a:p>
        </p:txBody>
      </p:sp>
    </p:spTree>
    <p:extLst>
      <p:ext uri="{BB962C8B-B14F-4D97-AF65-F5344CB8AC3E}">
        <p14:creationId xmlns:p14="http://schemas.microsoft.com/office/powerpoint/2010/main" val="2104823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39097" y="629265"/>
            <a:ext cx="10923638" cy="5368411"/>
          </a:xfrm>
        </p:spPr>
        <p:txBody>
          <a:bodyPr anchor="t">
            <a:normAutofit/>
          </a:bodyPr>
          <a:lstStyle/>
          <a:p>
            <a:pPr algn="l"/>
            <a:r>
              <a:rPr lang="ko-KR" altLang="en-US" sz="2400" dirty="0"/>
              <a:t>셋째</a:t>
            </a:r>
            <a:r>
              <a:rPr lang="en-US" altLang="ko-KR" sz="2400" dirty="0"/>
              <a:t>, </a:t>
            </a:r>
            <a:r>
              <a:rPr lang="ko-KR" altLang="en-US" sz="2400" dirty="0"/>
              <a:t>이러한 지식과 기술을 바탕으로 데이터 분석 분야에 적용시켜 보기 위하여 </a:t>
            </a:r>
            <a:r>
              <a:rPr lang="ko-KR" altLang="en-US" sz="2400" b="1" dirty="0" err="1">
                <a:solidFill>
                  <a:srgbClr val="FF0000"/>
                </a:solidFill>
              </a:rPr>
              <a:t>엘포인트에서</a:t>
            </a:r>
            <a:r>
              <a:rPr lang="ko-KR" altLang="en-US" sz="2400" b="1" dirty="0">
                <a:solidFill>
                  <a:srgbClr val="FF0000"/>
                </a:solidFill>
              </a:rPr>
              <a:t> 진행한 빅데이터 관련 공모전</a:t>
            </a:r>
            <a:r>
              <a:rPr lang="ko-KR" altLang="en-US" sz="2400" dirty="0"/>
              <a:t>에 참여하였습니다</a:t>
            </a:r>
            <a:r>
              <a:rPr lang="en-US" altLang="ko-KR" sz="2400" dirty="0"/>
              <a:t>. </a:t>
            </a:r>
            <a:br>
              <a:rPr lang="en-US" altLang="ko-KR" sz="2400" dirty="0"/>
            </a:br>
            <a:r>
              <a:rPr lang="en-US" altLang="ko-KR" sz="2400" dirty="0"/>
              <a:t> </a:t>
            </a:r>
            <a:r>
              <a:rPr lang="ko-KR" altLang="en-US" sz="2400" dirty="0"/>
              <a:t>가장 중점을 둔 것은 일반적인 보고서가 아닌 </a:t>
            </a:r>
            <a:r>
              <a:rPr lang="ko-KR" altLang="en-US" sz="2400" b="1" dirty="0">
                <a:solidFill>
                  <a:srgbClr val="FF0000"/>
                </a:solidFill>
              </a:rPr>
              <a:t>서비스에 특화된 결과</a:t>
            </a:r>
            <a:r>
              <a:rPr lang="ko-KR" altLang="en-US" sz="2400" dirty="0"/>
              <a:t>를 만들어 내기 위해 노력하였습니다</a:t>
            </a:r>
            <a:r>
              <a:rPr lang="en-US" altLang="ko-KR" sz="2400" dirty="0"/>
              <a:t>. </a:t>
            </a:r>
            <a:r>
              <a:rPr lang="ko-KR" altLang="en-US" sz="2400" b="1" dirty="0">
                <a:solidFill>
                  <a:srgbClr val="FF0000"/>
                </a:solidFill>
              </a:rPr>
              <a:t>파이선</a:t>
            </a:r>
            <a:r>
              <a:rPr lang="ko-KR" altLang="en-US" sz="2400" dirty="0"/>
              <a:t>에서의</a:t>
            </a:r>
            <a:r>
              <a:rPr lang="ko-KR" altLang="en-US" sz="2400" b="1" dirty="0">
                <a:solidFill>
                  <a:srgbClr val="FF0000"/>
                </a:solidFill>
              </a:rPr>
              <a:t> </a:t>
            </a:r>
            <a:r>
              <a:rPr lang="ko-KR" altLang="en-US" sz="2400" b="1" dirty="0" err="1">
                <a:solidFill>
                  <a:srgbClr val="FF0000"/>
                </a:solidFill>
              </a:rPr>
              <a:t>웹서비스를</a:t>
            </a:r>
            <a:r>
              <a:rPr lang="ko-KR" altLang="en-US" sz="2400" b="1" dirty="0">
                <a:solidFill>
                  <a:srgbClr val="FF0000"/>
                </a:solidFill>
              </a:rPr>
              <a:t> 접목할 수 있는 다양성의 도입</a:t>
            </a:r>
            <a:r>
              <a:rPr lang="ko-KR" altLang="en-US" sz="2400" dirty="0"/>
              <a:t>을 바탕으로 </a:t>
            </a:r>
            <a:r>
              <a:rPr lang="ko-KR" altLang="en-US" sz="2400" b="1" dirty="0">
                <a:solidFill>
                  <a:srgbClr val="FF0000"/>
                </a:solidFill>
              </a:rPr>
              <a:t>실제 서비스화가 가능한 목표를 달성</a:t>
            </a:r>
            <a:r>
              <a:rPr lang="ko-KR" altLang="en-US" sz="2400" dirty="0"/>
              <a:t> 할 수 있었습니다</a:t>
            </a:r>
            <a:r>
              <a:rPr lang="en-US" altLang="ko-KR" sz="2400" dirty="0"/>
              <a:t>. </a:t>
            </a:r>
            <a:r>
              <a:rPr lang="ko-KR" altLang="en-US" sz="2400" dirty="0"/>
              <a:t>무엇보다 지식 및 기술 뿐만 아니라 </a:t>
            </a:r>
            <a:r>
              <a:rPr lang="ko-KR" altLang="en-US" sz="2400" b="1" dirty="0">
                <a:solidFill>
                  <a:srgbClr val="FF0000"/>
                </a:solidFill>
              </a:rPr>
              <a:t>남들과 다른 차별화를 하고 싶다는 마음</a:t>
            </a:r>
            <a:r>
              <a:rPr lang="ko-KR" altLang="en-US" sz="2400" dirty="0"/>
              <a:t>이 프로젝트의 결과에 큰 영향을 준다는 것을 배울 수 있었던 경험이었습니다</a:t>
            </a:r>
            <a:r>
              <a:rPr lang="en-US" altLang="ko-KR" sz="2400" dirty="0"/>
              <a:t>.</a:t>
            </a:r>
            <a:br>
              <a:rPr lang="en-US" altLang="ko-KR" sz="2400" dirty="0"/>
            </a:br>
            <a:br>
              <a:rPr lang="en-US" altLang="ko-KR" sz="2400" dirty="0"/>
            </a:br>
            <a:r>
              <a:rPr lang="ko-KR" altLang="en-US" sz="2400" dirty="0"/>
              <a:t>이러한 노력들을 바탕으로 </a:t>
            </a:r>
            <a:r>
              <a:rPr lang="en-US" altLang="ko-KR" sz="2400" dirty="0"/>
              <a:t>OOO</a:t>
            </a:r>
            <a:r>
              <a:rPr lang="ko-KR" altLang="en-US" sz="2400" dirty="0"/>
              <a:t>기업 데이터 분석직무 수행에 있어서 지속적으로 차별화에 도전하는 사원이 되겠습니다</a:t>
            </a:r>
            <a:r>
              <a:rPr lang="en-US" altLang="ko-KR" sz="2400" dirty="0"/>
              <a:t>.</a:t>
            </a:r>
            <a:br>
              <a:rPr lang="en-US" altLang="ko-KR" sz="2400" dirty="0"/>
            </a:br>
            <a:endParaRPr lang="ko-KR" altLang="en-US" sz="2400" dirty="0"/>
          </a:p>
        </p:txBody>
      </p:sp>
    </p:spTree>
    <p:extLst>
      <p:ext uri="{BB962C8B-B14F-4D97-AF65-F5344CB8AC3E}">
        <p14:creationId xmlns:p14="http://schemas.microsoft.com/office/powerpoint/2010/main" val="2844035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표 11">
            <a:extLst>
              <a:ext uri="{FF2B5EF4-FFF2-40B4-BE49-F238E27FC236}">
                <a16:creationId xmlns:a16="http://schemas.microsoft.com/office/drawing/2014/main" id="{B16CA90B-76B8-43FA-88B1-B34E9A80FDD7}"/>
              </a:ext>
            </a:extLst>
          </p:cNvPr>
          <p:cNvGraphicFramePr>
            <a:graphicFrameLocks noGrp="1"/>
          </p:cNvGraphicFramePr>
          <p:nvPr>
            <p:extLst>
              <p:ext uri="{D42A27DB-BD31-4B8C-83A1-F6EECF244321}">
                <p14:modId xmlns:p14="http://schemas.microsoft.com/office/powerpoint/2010/main" val="865052527"/>
              </p:ext>
            </p:extLst>
          </p:nvPr>
        </p:nvGraphicFramePr>
        <p:xfrm>
          <a:off x="571128" y="1030163"/>
          <a:ext cx="10983913" cy="5329957"/>
        </p:xfrm>
        <a:graphic>
          <a:graphicData uri="http://schemas.openxmlformats.org/drawingml/2006/table">
            <a:tbl>
              <a:tblPr firstRow="1" bandRow="1">
                <a:tableStyleId>{5940675A-B579-460E-94D1-54222C63F5DA}</a:tableStyleId>
              </a:tblPr>
              <a:tblGrid>
                <a:gridCol w="3495610">
                  <a:extLst>
                    <a:ext uri="{9D8B030D-6E8A-4147-A177-3AD203B41FA5}">
                      <a16:colId xmlns:a16="http://schemas.microsoft.com/office/drawing/2014/main" val="20000"/>
                    </a:ext>
                  </a:extLst>
                </a:gridCol>
                <a:gridCol w="7488303">
                  <a:extLst>
                    <a:ext uri="{9D8B030D-6E8A-4147-A177-3AD203B41FA5}">
                      <a16:colId xmlns:a16="http://schemas.microsoft.com/office/drawing/2014/main" val="20001"/>
                    </a:ext>
                  </a:extLst>
                </a:gridCol>
              </a:tblGrid>
              <a:tr h="457167">
                <a:tc>
                  <a:txBody>
                    <a:bodyPr/>
                    <a:lstStyle/>
                    <a:p>
                      <a:pPr algn="ctr" latinLnBrk="1"/>
                      <a:r>
                        <a:rPr lang="ko-KR" altLang="en-US" sz="2400" b="1" dirty="0">
                          <a:latin typeface="08서울남산체 M" panose="02020603020101020101" pitchFamily="18" charset="-127"/>
                          <a:ea typeface="08서울남산체 M" panose="02020603020101020101" pitchFamily="18" charset="-127"/>
                        </a:rPr>
                        <a:t>구분</a:t>
                      </a:r>
                    </a:p>
                  </a:txBody>
                  <a:tcPr marL="91435" marR="91435" marT="45717" marB="45717" anchor="ctr">
                    <a:solidFill>
                      <a:schemeClr val="bg1">
                        <a:lumMod val="85000"/>
                      </a:schemeClr>
                    </a:solidFill>
                  </a:tcPr>
                </a:tc>
                <a:tc>
                  <a:txBody>
                    <a:bodyPr/>
                    <a:lstStyle/>
                    <a:p>
                      <a:pPr algn="ctr" latinLnBrk="1"/>
                      <a:r>
                        <a:rPr lang="ko-KR" altLang="en-US" sz="1400" b="1" dirty="0">
                          <a:latin typeface="08서울남산체 M" panose="02020603020101020101" pitchFamily="18" charset="-127"/>
                          <a:ea typeface="08서울남산체 M" panose="02020603020101020101" pitchFamily="18" charset="-127"/>
                        </a:rPr>
                        <a:t>내용</a:t>
                      </a:r>
                    </a:p>
                  </a:txBody>
                  <a:tcPr marL="91435" marR="91435" marT="45717" marB="45717" anchor="ctr">
                    <a:solidFill>
                      <a:schemeClr val="bg1">
                        <a:lumMod val="85000"/>
                      </a:schemeClr>
                    </a:solidFill>
                  </a:tcPr>
                </a:tc>
                <a:extLst>
                  <a:ext uri="{0D108BD9-81ED-4DB2-BD59-A6C34878D82A}">
                    <a16:rowId xmlns:a16="http://schemas.microsoft.com/office/drawing/2014/main" val="10000"/>
                  </a:ext>
                </a:extLst>
              </a:tr>
              <a:tr h="1127679">
                <a:tc>
                  <a:txBody>
                    <a:bodyPr/>
                    <a:lstStyle/>
                    <a:p>
                      <a:pPr algn="ctr" latinLnBrk="1"/>
                      <a:r>
                        <a:rPr lang="en-US" altLang="ko-KR" sz="2800" b="1" dirty="0">
                          <a:latin typeface="08서울남산체 M" panose="02020603020101020101" pitchFamily="18" charset="-127"/>
                          <a:ea typeface="08서울남산체 M" panose="02020603020101020101" pitchFamily="18" charset="-127"/>
                        </a:rPr>
                        <a:t>WHAT / </a:t>
                      </a:r>
                      <a:r>
                        <a:rPr lang="ko-KR" altLang="en-US" sz="2800" b="1" dirty="0" err="1">
                          <a:latin typeface="08서울남산체 M" panose="02020603020101020101" pitchFamily="18" charset="-127"/>
                          <a:ea typeface="08서울남산체 M" panose="02020603020101020101" pitchFamily="18" charset="-127"/>
                        </a:rPr>
                        <a:t>시작말</a:t>
                      </a:r>
                      <a:endParaRPr lang="en-US" altLang="ko-KR" sz="2800" b="1" dirty="0">
                        <a:latin typeface="08서울남산체 M" panose="02020603020101020101" pitchFamily="18" charset="-127"/>
                        <a:ea typeface="08서울남산체 M" panose="02020603020101020101" pitchFamily="18" charset="-127"/>
                      </a:endParaRPr>
                    </a:p>
                    <a:p>
                      <a:pPr algn="ctr" latinLnBrk="1"/>
                      <a:r>
                        <a:rPr lang="en-US" altLang="ko-KR" sz="2000" dirty="0">
                          <a:latin typeface="08서울남산체 M" panose="02020603020101020101" pitchFamily="18" charset="-127"/>
                          <a:ea typeface="08서울남산체 M" panose="02020603020101020101" pitchFamily="18" charset="-127"/>
                        </a:rPr>
                        <a:t>(</a:t>
                      </a:r>
                      <a:r>
                        <a:rPr lang="ko-KR" altLang="en-US" sz="2000" dirty="0" err="1">
                          <a:latin typeface="08서울남산체 M" panose="02020603020101020101" pitchFamily="18" charset="-127"/>
                          <a:ea typeface="08서울남산체 M" panose="02020603020101020101" pitchFamily="18" charset="-127"/>
                        </a:rPr>
                        <a:t>캐치프라이즈</a:t>
                      </a:r>
                      <a:r>
                        <a:rPr lang="en-US" altLang="ko-KR" sz="2000" dirty="0">
                          <a:latin typeface="08서울남산체 M" panose="02020603020101020101" pitchFamily="18" charset="-127"/>
                          <a:ea typeface="08서울남산체 M" panose="02020603020101020101" pitchFamily="18" charset="-127"/>
                        </a:rPr>
                        <a:t>/</a:t>
                      </a:r>
                    </a:p>
                    <a:p>
                      <a:pPr algn="ctr" latinLnBrk="1"/>
                      <a:r>
                        <a:rPr lang="ko-KR" altLang="en-US" sz="2000" dirty="0">
                          <a:latin typeface="08서울남산체 M" panose="02020603020101020101" pitchFamily="18" charset="-127"/>
                          <a:ea typeface="08서울남산체 M" panose="02020603020101020101" pitchFamily="18" charset="-127"/>
                        </a:rPr>
                        <a:t>키워드</a:t>
                      </a:r>
                      <a:r>
                        <a:rPr lang="en-US" altLang="ko-KR" sz="2000" dirty="0">
                          <a:latin typeface="08서울남산체 M" panose="02020603020101020101" pitchFamily="18" charset="-127"/>
                          <a:ea typeface="08서울남산체 M" panose="02020603020101020101" pitchFamily="18" charset="-127"/>
                        </a:rPr>
                        <a:t>)</a:t>
                      </a:r>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solidFill>
                      <a:schemeClr val="bg1">
                        <a:lumMod val="95000"/>
                      </a:schemeClr>
                    </a:solidFill>
                  </a:tcPr>
                </a:tc>
                <a:tc>
                  <a:txBody>
                    <a:bodyPr/>
                    <a:lstStyle/>
                    <a:p>
                      <a:pPr algn="ctr" latinLnBrk="1"/>
                      <a:r>
                        <a:rPr lang="ko-KR" altLang="en-US" sz="1600" dirty="0">
                          <a:latin typeface="08서울남산체 M" panose="02020603020101020101" pitchFamily="18" charset="-127"/>
                          <a:ea typeface="08서울남산체 M" panose="02020603020101020101" pitchFamily="18" charset="-127"/>
                        </a:rPr>
                        <a:t>안녕하세요</a:t>
                      </a:r>
                      <a:r>
                        <a:rPr lang="en-US" altLang="ko-KR" sz="1600" dirty="0">
                          <a:latin typeface="08서울남산체 M" panose="02020603020101020101" pitchFamily="18" charset="-127"/>
                          <a:ea typeface="08서울남산체 M" panose="02020603020101020101" pitchFamily="18" charset="-127"/>
                        </a:rPr>
                        <a:t>. </a:t>
                      </a:r>
                      <a:r>
                        <a:rPr lang="ko-KR" altLang="en-US" sz="1600" dirty="0">
                          <a:latin typeface="08서울남산체 M" panose="02020603020101020101" pitchFamily="18" charset="-127"/>
                          <a:ea typeface="08서울남산체 M" panose="02020603020101020101" pitchFamily="18" charset="-127"/>
                        </a:rPr>
                        <a:t>데이터분석 직무 지원자 </a:t>
                      </a:r>
                      <a:r>
                        <a:rPr lang="ko-KR" altLang="en-US" sz="1600" dirty="0" err="1">
                          <a:latin typeface="08서울남산체 M" panose="02020603020101020101" pitchFamily="18" charset="-127"/>
                          <a:ea typeface="08서울남산체 M" panose="02020603020101020101" pitchFamily="18" charset="-127"/>
                        </a:rPr>
                        <a:t>서형태입니다</a:t>
                      </a:r>
                      <a:r>
                        <a:rPr lang="en-US" altLang="ko-KR" sz="1600" dirty="0">
                          <a:latin typeface="08서울남산체 M" panose="02020603020101020101" pitchFamily="18" charset="-127"/>
                          <a:ea typeface="08서울남산체 M" panose="02020603020101020101" pitchFamily="18" charset="-127"/>
                        </a:rPr>
                        <a:t>. </a:t>
                      </a:r>
                    </a:p>
                    <a:p>
                      <a:pPr algn="ctr" latinLnBrk="1"/>
                      <a:r>
                        <a:rPr lang="ko-KR" altLang="en-US" sz="1600" dirty="0">
                          <a:latin typeface="08서울남산체 M" panose="02020603020101020101" pitchFamily="18" charset="-127"/>
                          <a:ea typeface="08서울남산체 M" panose="02020603020101020101" pitchFamily="18" charset="-127"/>
                        </a:rPr>
                        <a:t>데이터 분석이란 어떠한 데이터를 어떠한 방법으로 무엇을 도출할 것인가가 </a:t>
                      </a:r>
                      <a:endParaRPr lang="en-US" altLang="ko-KR" sz="1600" dirty="0">
                        <a:latin typeface="08서울남산체 M" panose="02020603020101020101" pitchFamily="18" charset="-127"/>
                        <a:ea typeface="08서울남산체 M" panose="02020603020101020101" pitchFamily="18" charset="-127"/>
                      </a:endParaRPr>
                    </a:p>
                    <a:p>
                      <a:pPr algn="ctr" latinLnBrk="1"/>
                      <a:r>
                        <a:rPr lang="ko-KR" altLang="en-US" sz="1600" dirty="0">
                          <a:latin typeface="08서울남산체 M" panose="02020603020101020101" pitchFamily="18" charset="-127"/>
                          <a:ea typeface="08서울남산체 M" panose="02020603020101020101" pitchFamily="18" charset="-127"/>
                        </a:rPr>
                        <a:t>가장 중요하다고 생각합니다</a:t>
                      </a:r>
                      <a:r>
                        <a:rPr lang="en-US" altLang="ko-KR" sz="1600" dirty="0">
                          <a:latin typeface="08서울남산체 M" panose="02020603020101020101" pitchFamily="18" charset="-127"/>
                          <a:ea typeface="08서울남산체 M" panose="02020603020101020101" pitchFamily="18" charset="-127"/>
                        </a:rPr>
                        <a:t>.</a:t>
                      </a:r>
                      <a:endParaRPr lang="ko-KR" altLang="en-US" sz="1600" dirty="0">
                        <a:latin typeface="08서울남산체 M" panose="02020603020101020101" pitchFamily="18" charset="-127"/>
                        <a:ea typeface="08서울남산체 M" panose="02020603020101020101" pitchFamily="18" charset="-127"/>
                      </a:endParaRPr>
                    </a:p>
                  </a:txBody>
                  <a:tcPr marL="91435" marR="91435" marT="45717" marB="45717" anchor="ctr"/>
                </a:tc>
                <a:extLst>
                  <a:ext uri="{0D108BD9-81ED-4DB2-BD59-A6C34878D82A}">
                    <a16:rowId xmlns:a16="http://schemas.microsoft.com/office/drawing/2014/main" val="10001"/>
                  </a:ext>
                </a:extLst>
              </a:tr>
              <a:tr h="2518103">
                <a:tc>
                  <a:txBody>
                    <a:bodyPr/>
                    <a:lstStyle/>
                    <a:p>
                      <a:pPr algn="ctr" latinLnBrk="1"/>
                      <a:r>
                        <a:rPr lang="en-US" altLang="ko-KR" sz="2800" b="1" dirty="0">
                          <a:latin typeface="08서울남산체 M" panose="02020603020101020101" pitchFamily="18" charset="-127"/>
                          <a:ea typeface="08서울남산체 M" panose="02020603020101020101" pitchFamily="18" charset="-127"/>
                        </a:rPr>
                        <a:t>HOW / </a:t>
                      </a:r>
                      <a:r>
                        <a:rPr lang="ko-KR" altLang="en-US" sz="2800" b="1" dirty="0">
                          <a:latin typeface="08서울남산체 M" panose="02020603020101020101" pitchFamily="18" charset="-127"/>
                          <a:ea typeface="08서울남산체 M" panose="02020603020101020101" pitchFamily="18" charset="-127"/>
                        </a:rPr>
                        <a:t>본론</a:t>
                      </a:r>
                      <a:endParaRPr lang="en-US" altLang="ko-KR" sz="2800" b="1" dirty="0">
                        <a:latin typeface="08서울남산체 M" panose="02020603020101020101" pitchFamily="18" charset="-127"/>
                        <a:ea typeface="08서울남산체 M" panose="02020603020101020101" pitchFamily="18" charset="-127"/>
                      </a:endParaRPr>
                    </a:p>
                    <a:p>
                      <a:pPr algn="ctr" latinLnBrk="1"/>
                      <a:r>
                        <a:rPr lang="en-US" altLang="ko-KR" sz="2000" dirty="0">
                          <a:latin typeface="08서울남산체 M" panose="02020603020101020101" pitchFamily="18" charset="-127"/>
                          <a:ea typeface="08서울남산체 M" panose="02020603020101020101" pitchFamily="18" charset="-127"/>
                        </a:rPr>
                        <a:t>(</a:t>
                      </a:r>
                      <a:r>
                        <a:rPr lang="ko-KR" altLang="en-US" sz="2000" dirty="0">
                          <a:latin typeface="08서울남산체 M" panose="02020603020101020101" pitchFamily="18" charset="-127"/>
                          <a:ea typeface="08서울남산체 M" panose="02020603020101020101" pitchFamily="18" charset="-127"/>
                        </a:rPr>
                        <a:t>관련경험</a:t>
                      </a:r>
                      <a:r>
                        <a:rPr lang="en-US" altLang="ko-KR" sz="2000" dirty="0">
                          <a:latin typeface="08서울남산체 M" panose="02020603020101020101" pitchFamily="18" charset="-127"/>
                          <a:ea typeface="08서울남산체 M" panose="02020603020101020101" pitchFamily="18" charset="-127"/>
                        </a:rPr>
                        <a:t>/</a:t>
                      </a:r>
                    </a:p>
                    <a:p>
                      <a:pPr algn="ctr" latinLnBrk="1"/>
                      <a:r>
                        <a:rPr lang="ko-KR" altLang="en-US" sz="2000" dirty="0">
                          <a:latin typeface="08서울남산체 M" panose="02020603020101020101" pitchFamily="18" charset="-127"/>
                          <a:ea typeface="08서울남산체 M" panose="02020603020101020101" pitchFamily="18" charset="-127"/>
                        </a:rPr>
                        <a:t>증거</a:t>
                      </a:r>
                      <a:r>
                        <a:rPr lang="en-US" altLang="ko-KR" sz="2000" dirty="0">
                          <a:latin typeface="08서울남산체 M" panose="02020603020101020101" pitchFamily="18" charset="-127"/>
                          <a:ea typeface="08서울남산체 M" panose="02020603020101020101" pitchFamily="18" charset="-127"/>
                        </a:rPr>
                        <a:t>)</a:t>
                      </a:r>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solidFill>
                      <a:schemeClr val="bg1">
                        <a:lumMod val="95000"/>
                      </a:schemeClr>
                    </a:solidFill>
                  </a:tcPr>
                </a:tc>
                <a:tc>
                  <a:txBody>
                    <a:bodyPr/>
                    <a:lstStyle/>
                    <a:p>
                      <a:pPr algn="ctr" latinLnBrk="1"/>
                      <a:r>
                        <a:rPr lang="ko-KR" altLang="en-US" sz="1600" dirty="0">
                          <a:latin typeface="08서울남산체 M" panose="02020603020101020101" pitchFamily="18" charset="-127"/>
                          <a:ea typeface="08서울남산체 M" panose="02020603020101020101" pitchFamily="18" charset="-127"/>
                        </a:rPr>
                        <a:t>저는 고객의 요구를 먼저 파악하여 정확한 분석을 하는 방법과 예측된 결과를 통해 성과를 내는 기획</a:t>
                      </a:r>
                      <a:r>
                        <a:rPr lang="en-US" altLang="ko-KR" sz="1600" dirty="0">
                          <a:latin typeface="08서울남산체 M" panose="02020603020101020101" pitchFamily="18" charset="-127"/>
                          <a:ea typeface="08서울남산체 M" panose="02020603020101020101" pitchFamily="18" charset="-127"/>
                        </a:rPr>
                        <a:t>/</a:t>
                      </a:r>
                      <a:r>
                        <a:rPr lang="ko-KR" altLang="en-US" sz="1600" dirty="0">
                          <a:latin typeface="08서울남산체 M" panose="02020603020101020101" pitchFamily="18" charset="-127"/>
                          <a:ea typeface="08서울남산체 M" panose="02020603020101020101" pitchFamily="18" charset="-127"/>
                        </a:rPr>
                        <a:t>소통능력을 가지고 있습니다</a:t>
                      </a:r>
                      <a:r>
                        <a:rPr lang="en-US" altLang="ko-KR" sz="1600" dirty="0">
                          <a:latin typeface="08서울남산체 M" panose="02020603020101020101" pitchFamily="18" charset="-127"/>
                          <a:ea typeface="08서울남산체 M" panose="02020603020101020101" pitchFamily="18" charset="-127"/>
                        </a:rPr>
                        <a:t>.</a:t>
                      </a:r>
                    </a:p>
                    <a:p>
                      <a:pPr algn="ctr" latinLnBrk="1"/>
                      <a:endParaRPr lang="en-US" altLang="ko-KR" sz="1600" dirty="0">
                        <a:latin typeface="08서울남산체 M" panose="02020603020101020101" pitchFamily="18" charset="-127"/>
                        <a:ea typeface="08서울남산체 M" panose="02020603020101020101" pitchFamily="18" charset="-127"/>
                      </a:endParaRPr>
                    </a:p>
                    <a:p>
                      <a:pPr algn="ctr" latinLnBrk="1"/>
                      <a:r>
                        <a:rPr lang="ko-KR" altLang="en-US" sz="1600" dirty="0">
                          <a:latin typeface="08서울남산체 M" panose="02020603020101020101" pitchFamily="18" charset="-127"/>
                          <a:ea typeface="08서울남산체 M" panose="02020603020101020101" pitchFamily="18" charset="-127"/>
                        </a:rPr>
                        <a:t>길거리에서 제품을 판매하면서 행인들의 관심을 끌기 위해 주변상권</a:t>
                      </a:r>
                      <a:r>
                        <a:rPr lang="en-US" altLang="ko-KR" sz="1600" dirty="0">
                          <a:latin typeface="08서울남산체 M" panose="02020603020101020101" pitchFamily="18" charset="-127"/>
                          <a:ea typeface="08서울남산체 M" panose="02020603020101020101" pitchFamily="18" charset="-127"/>
                        </a:rPr>
                        <a:t>, </a:t>
                      </a:r>
                      <a:r>
                        <a:rPr lang="ko-KR" altLang="en-US" sz="1600" dirty="0">
                          <a:latin typeface="08서울남산체 M" panose="02020603020101020101" pitchFamily="18" charset="-127"/>
                          <a:ea typeface="08서울남산체 M" panose="02020603020101020101" pitchFamily="18" charset="-127"/>
                        </a:rPr>
                        <a:t>제품</a:t>
                      </a:r>
                      <a:r>
                        <a:rPr lang="en-US" altLang="ko-KR" sz="1600" dirty="0">
                          <a:latin typeface="08서울남산체 M" panose="02020603020101020101" pitchFamily="18" charset="-127"/>
                          <a:ea typeface="08서울남산체 M" panose="02020603020101020101" pitchFamily="18" charset="-127"/>
                        </a:rPr>
                        <a:t>, </a:t>
                      </a:r>
                      <a:r>
                        <a:rPr lang="ko-KR" altLang="en-US" sz="1600" dirty="0">
                          <a:latin typeface="08서울남산체 M" panose="02020603020101020101" pitchFamily="18" charset="-127"/>
                          <a:ea typeface="08서울남산체 M" panose="02020603020101020101" pitchFamily="18" charset="-127"/>
                        </a:rPr>
                        <a:t>고객에 대한 직접 데이터를 만들어 분석하고 고객이 원하는 내용을 바탕으로 상품구성</a:t>
                      </a:r>
                      <a:r>
                        <a:rPr lang="en-US" altLang="ko-KR" sz="1600" dirty="0">
                          <a:latin typeface="08서울남산체 M" panose="02020603020101020101" pitchFamily="18" charset="-127"/>
                          <a:ea typeface="08서울남산체 M" panose="02020603020101020101" pitchFamily="18" charset="-127"/>
                        </a:rPr>
                        <a:t>, </a:t>
                      </a:r>
                      <a:r>
                        <a:rPr lang="ko-KR" altLang="en-US" sz="1600" dirty="0">
                          <a:latin typeface="08서울남산체 M" panose="02020603020101020101" pitchFamily="18" charset="-127"/>
                          <a:ea typeface="08서울남산체 M" panose="02020603020101020101" pitchFamily="18" charset="-127"/>
                        </a:rPr>
                        <a:t>전단지를 기획</a:t>
                      </a:r>
                      <a:r>
                        <a:rPr lang="en-US" altLang="ko-KR" sz="1600" dirty="0">
                          <a:latin typeface="08서울남산체 M" panose="02020603020101020101" pitchFamily="18" charset="-127"/>
                          <a:ea typeface="08서울남산체 M" panose="02020603020101020101" pitchFamily="18" charset="-127"/>
                        </a:rPr>
                        <a:t>/</a:t>
                      </a:r>
                      <a:r>
                        <a:rPr lang="ko-KR" altLang="en-US" sz="1600" dirty="0">
                          <a:latin typeface="08서울남산체 M" panose="02020603020101020101" pitchFamily="18" charset="-127"/>
                          <a:ea typeface="08서울남산체 M" panose="02020603020101020101" pitchFamily="18" charset="-127"/>
                        </a:rPr>
                        <a:t>제작했습니다 그 결과 하루 </a:t>
                      </a:r>
                      <a:r>
                        <a:rPr lang="en-US" altLang="ko-KR" sz="1600" dirty="0">
                          <a:latin typeface="08서울남산체 M" panose="02020603020101020101" pitchFamily="18" charset="-127"/>
                          <a:ea typeface="08서울남산체 M" panose="02020603020101020101" pitchFamily="18" charset="-127"/>
                        </a:rPr>
                        <a:t>50</a:t>
                      </a:r>
                      <a:r>
                        <a:rPr lang="ko-KR" altLang="en-US" sz="1600" dirty="0">
                          <a:latin typeface="08서울남산체 M" panose="02020603020101020101" pitchFamily="18" charset="-127"/>
                          <a:ea typeface="08서울남산체 M" panose="02020603020101020101" pitchFamily="18" charset="-127"/>
                        </a:rPr>
                        <a:t>여명 이상의 고객과 상담할 수 있었습니다</a:t>
                      </a:r>
                      <a:r>
                        <a:rPr lang="en-US" altLang="ko-KR" sz="1600" dirty="0">
                          <a:latin typeface="08서울남산체 M" panose="02020603020101020101" pitchFamily="18" charset="-127"/>
                          <a:ea typeface="08서울남산체 M" panose="02020603020101020101" pitchFamily="18" charset="-127"/>
                        </a:rPr>
                        <a:t>. </a:t>
                      </a:r>
                      <a:r>
                        <a:rPr lang="ko-KR" altLang="en-US" sz="1600" dirty="0">
                          <a:latin typeface="08서울남산체 M" panose="02020603020101020101" pitchFamily="18" charset="-127"/>
                          <a:ea typeface="08서울남산체 M" panose="02020603020101020101" pitchFamily="18" charset="-127"/>
                        </a:rPr>
                        <a:t>이후 고객마다 각기 다른 성향들과 요구들을 파악하고 맞춤형 상담을 진행함으로써 기존 매출 대비 </a:t>
                      </a:r>
                      <a:r>
                        <a:rPr lang="en-US" altLang="ko-KR" sz="1600" dirty="0">
                          <a:latin typeface="08서울남산체 M" panose="02020603020101020101" pitchFamily="18" charset="-127"/>
                          <a:ea typeface="08서울남산체 M" panose="02020603020101020101" pitchFamily="18" charset="-127"/>
                        </a:rPr>
                        <a:t>10</a:t>
                      </a:r>
                      <a:r>
                        <a:rPr lang="ko-KR" altLang="en-US" sz="1600" dirty="0">
                          <a:latin typeface="08서울남산체 M" panose="02020603020101020101" pitchFamily="18" charset="-127"/>
                          <a:ea typeface="08서울남산체 M" panose="02020603020101020101" pitchFamily="18" charset="-127"/>
                        </a:rPr>
                        <a:t>배 증진을 이뤘습니다</a:t>
                      </a:r>
                      <a:r>
                        <a:rPr lang="en-US" altLang="ko-KR" sz="1600" dirty="0">
                          <a:latin typeface="08서울남산체 M" panose="02020603020101020101" pitchFamily="18" charset="-127"/>
                          <a:ea typeface="08서울남산체 M" panose="02020603020101020101" pitchFamily="18" charset="-127"/>
                        </a:rPr>
                        <a:t>. </a:t>
                      </a:r>
                      <a:r>
                        <a:rPr lang="ko-KR" altLang="en-US" sz="1600" dirty="0">
                          <a:latin typeface="08서울남산체 M" panose="02020603020101020101" pitchFamily="18" charset="-127"/>
                          <a:ea typeface="08서울남산체 M" panose="02020603020101020101" pitchFamily="18" charset="-127"/>
                        </a:rPr>
                        <a:t>이러한 능력은 각종 국가지원사업에 선정되는 것에도 일조하였습니다</a:t>
                      </a:r>
                      <a:r>
                        <a:rPr lang="en-US" altLang="ko-KR" sz="1600" dirty="0">
                          <a:latin typeface="08서울남산체 M" panose="02020603020101020101" pitchFamily="18" charset="-127"/>
                          <a:ea typeface="08서울남산체 M" panose="02020603020101020101" pitchFamily="18" charset="-127"/>
                        </a:rPr>
                        <a:t>.</a:t>
                      </a:r>
                    </a:p>
                    <a:p>
                      <a:pPr algn="ctr" latinLnBrk="1"/>
                      <a:endParaRPr lang="en-US" altLang="ko-KR" sz="1600" dirty="0">
                        <a:latin typeface="08서울남산체 M" panose="02020603020101020101" pitchFamily="18" charset="-127"/>
                        <a:ea typeface="08서울남산체 M" panose="02020603020101020101" pitchFamily="18" charset="-127"/>
                      </a:endParaRPr>
                    </a:p>
                  </a:txBody>
                  <a:tcPr marL="91435" marR="91435" marT="45717" marB="45717" anchor="ctr"/>
                </a:tc>
                <a:extLst>
                  <a:ext uri="{0D108BD9-81ED-4DB2-BD59-A6C34878D82A}">
                    <a16:rowId xmlns:a16="http://schemas.microsoft.com/office/drawing/2014/main" val="10002"/>
                  </a:ext>
                </a:extLst>
              </a:tr>
              <a:tr h="1215175">
                <a:tc>
                  <a:txBody>
                    <a:bodyPr/>
                    <a:lstStyle/>
                    <a:p>
                      <a:pPr algn="ctr" latinLnBrk="1"/>
                      <a:r>
                        <a:rPr lang="en-US" altLang="ko-KR" sz="2800" b="1" dirty="0">
                          <a:latin typeface="08서울남산체 M" panose="02020603020101020101" pitchFamily="18" charset="-127"/>
                          <a:ea typeface="08서울남산체 M" panose="02020603020101020101" pitchFamily="18" charset="-127"/>
                        </a:rPr>
                        <a:t>WHY / </a:t>
                      </a:r>
                      <a:r>
                        <a:rPr lang="ko-KR" altLang="en-US" sz="2800" b="1" dirty="0">
                          <a:latin typeface="08서울남산체 M" panose="02020603020101020101" pitchFamily="18" charset="-127"/>
                          <a:ea typeface="08서울남산체 M" panose="02020603020101020101" pitchFamily="18" charset="-127"/>
                        </a:rPr>
                        <a:t>결론</a:t>
                      </a:r>
                      <a:endParaRPr lang="en-US" altLang="ko-KR" sz="2800" b="1" dirty="0">
                        <a:latin typeface="08서울남산체 M" panose="02020603020101020101" pitchFamily="18" charset="-127"/>
                        <a:ea typeface="08서울남산체 M" panose="02020603020101020101" pitchFamily="18" charset="-127"/>
                      </a:endParaRPr>
                    </a:p>
                    <a:p>
                      <a:pPr algn="ctr" latinLnBrk="1"/>
                      <a:r>
                        <a:rPr lang="en-US" altLang="ko-KR" sz="2000" dirty="0">
                          <a:latin typeface="08서울남산체 M" panose="02020603020101020101" pitchFamily="18" charset="-127"/>
                          <a:ea typeface="08서울남산체 M" panose="02020603020101020101" pitchFamily="18" charset="-127"/>
                        </a:rPr>
                        <a:t>(</a:t>
                      </a:r>
                      <a:r>
                        <a:rPr lang="ko-KR" altLang="en-US" sz="2000" dirty="0">
                          <a:latin typeface="08서울남산체 M" panose="02020603020101020101" pitchFamily="18" charset="-127"/>
                          <a:ea typeface="08서울남산체 M" panose="02020603020101020101" pitchFamily="18" charset="-127"/>
                        </a:rPr>
                        <a:t>직무 연관성</a:t>
                      </a:r>
                      <a:r>
                        <a:rPr lang="en-US" altLang="ko-KR" sz="2000" dirty="0">
                          <a:latin typeface="08서울남산체 M" panose="02020603020101020101" pitchFamily="18" charset="-127"/>
                          <a:ea typeface="08서울남산체 M" panose="02020603020101020101" pitchFamily="18" charset="-127"/>
                        </a:rPr>
                        <a:t>/</a:t>
                      </a:r>
                    </a:p>
                    <a:p>
                      <a:pPr algn="ctr" latinLnBrk="1"/>
                      <a:r>
                        <a:rPr lang="ko-KR" altLang="en-US" sz="2000" dirty="0">
                          <a:latin typeface="08서울남산체 M" panose="02020603020101020101" pitchFamily="18" charset="-127"/>
                          <a:ea typeface="08서울남산체 M" panose="02020603020101020101" pitchFamily="18" charset="-127"/>
                        </a:rPr>
                        <a:t>앞으로의 포부</a:t>
                      </a:r>
                      <a:r>
                        <a:rPr lang="en-US" altLang="ko-KR" sz="2000" dirty="0">
                          <a:latin typeface="08서울남산체 M" panose="02020603020101020101" pitchFamily="18" charset="-127"/>
                          <a:ea typeface="08서울남산체 M" panose="02020603020101020101" pitchFamily="18" charset="-127"/>
                        </a:rPr>
                        <a:t>)</a:t>
                      </a:r>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solidFill>
                      <a:schemeClr val="bg1">
                        <a:lumMod val="95000"/>
                      </a:schemeClr>
                    </a:solidFill>
                  </a:tcPr>
                </a:tc>
                <a:tc>
                  <a:txBody>
                    <a:bodyPr/>
                    <a:lstStyle/>
                    <a:p>
                      <a:pPr algn="ctr" latinLnBrk="1"/>
                      <a:r>
                        <a:rPr lang="ko-KR" altLang="en-US" sz="1600" dirty="0">
                          <a:latin typeface="08서울남산체 M" panose="02020603020101020101" pitchFamily="18" charset="-127"/>
                          <a:ea typeface="08서울남산체 M" panose="02020603020101020101" pitchFamily="18" charset="-127"/>
                        </a:rPr>
                        <a:t>저의 분석</a:t>
                      </a:r>
                      <a:r>
                        <a:rPr lang="en-US" altLang="ko-KR" sz="1600" dirty="0">
                          <a:latin typeface="08서울남산체 M" panose="02020603020101020101" pitchFamily="18" charset="-127"/>
                          <a:ea typeface="08서울남산체 M" panose="02020603020101020101" pitchFamily="18" charset="-127"/>
                        </a:rPr>
                        <a:t>/</a:t>
                      </a:r>
                      <a:r>
                        <a:rPr lang="ko-KR" altLang="en-US" sz="1600" dirty="0">
                          <a:latin typeface="08서울남산체 M" panose="02020603020101020101" pitchFamily="18" charset="-127"/>
                          <a:ea typeface="08서울남산체 M" panose="02020603020101020101" pitchFamily="18" charset="-127"/>
                        </a:rPr>
                        <a:t>기획</a:t>
                      </a:r>
                      <a:r>
                        <a:rPr lang="en-US" altLang="ko-KR" sz="1600" dirty="0">
                          <a:latin typeface="08서울남산체 M" panose="02020603020101020101" pitchFamily="18" charset="-127"/>
                          <a:ea typeface="08서울남산체 M" panose="02020603020101020101" pitchFamily="18" charset="-127"/>
                        </a:rPr>
                        <a:t>/</a:t>
                      </a:r>
                      <a:r>
                        <a:rPr lang="ko-KR" altLang="en-US" sz="1600" dirty="0">
                          <a:latin typeface="08서울남산체 M" panose="02020603020101020101" pitchFamily="18" charset="-127"/>
                          <a:ea typeface="08서울남산체 M" panose="02020603020101020101" pitchFamily="18" charset="-127"/>
                        </a:rPr>
                        <a:t>소통 능력을 바탕으로 정확한 예측을 위한 데이터 분석모델을 구성하고 직접 설계하며 이를 실행으로 옮길 수 있는 인재가 되겠습니다</a:t>
                      </a:r>
                      <a:r>
                        <a:rPr lang="en-US" altLang="ko-KR" sz="1600" dirty="0">
                          <a:latin typeface="08서울남산체 M" panose="02020603020101020101" pitchFamily="18" charset="-127"/>
                          <a:ea typeface="08서울남산체 M" panose="02020603020101020101" pitchFamily="18" charset="-127"/>
                        </a:rPr>
                        <a:t>. </a:t>
                      </a:r>
                      <a:endParaRPr lang="ko-KR" altLang="en-US" sz="1600" dirty="0">
                        <a:latin typeface="08서울남산체 M" panose="02020603020101020101" pitchFamily="18" charset="-127"/>
                        <a:ea typeface="08서울남산체 M" panose="02020603020101020101" pitchFamily="18" charset="-127"/>
                      </a:endParaRPr>
                    </a:p>
                  </a:txBody>
                  <a:tcPr marL="91435" marR="91435" marT="45717" marB="45717" anchor="ctr"/>
                </a:tc>
                <a:extLst>
                  <a:ext uri="{0D108BD9-81ED-4DB2-BD59-A6C34878D82A}">
                    <a16:rowId xmlns:a16="http://schemas.microsoft.com/office/drawing/2014/main" val="10003"/>
                  </a:ext>
                </a:extLst>
              </a:tr>
            </a:tbl>
          </a:graphicData>
        </a:graphic>
      </p:graphicFrame>
      <p:sp>
        <p:nvSpPr>
          <p:cNvPr id="2" name="제목 1">
            <a:extLst>
              <a:ext uri="{FF2B5EF4-FFF2-40B4-BE49-F238E27FC236}">
                <a16:creationId xmlns:a16="http://schemas.microsoft.com/office/drawing/2014/main" id="{FC1109E6-D3EC-422E-86EC-601F310012C5}"/>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a:t>면접 </a:t>
            </a:r>
            <a:r>
              <a:rPr lang="en-US" altLang="ko-KR" dirty="0"/>
              <a:t>1</a:t>
            </a:r>
            <a:r>
              <a:rPr lang="ko-KR" altLang="en-US" dirty="0"/>
              <a:t>분 스피치 구조화하기</a:t>
            </a:r>
          </a:p>
        </p:txBody>
      </p:sp>
    </p:spTree>
    <p:extLst>
      <p:ext uri="{BB962C8B-B14F-4D97-AF65-F5344CB8AC3E}">
        <p14:creationId xmlns:p14="http://schemas.microsoft.com/office/powerpoint/2010/main" val="339166327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2A14E865-E96B-4161-8506-595DD4D40784}"/>
              </a:ext>
            </a:extLst>
          </p:cNvPr>
          <p:cNvGraphicFramePr>
            <a:graphicFrameLocks noGrp="1"/>
          </p:cNvGraphicFramePr>
          <p:nvPr/>
        </p:nvGraphicFramePr>
        <p:xfrm>
          <a:off x="334963" y="1125538"/>
          <a:ext cx="5699125" cy="5149850"/>
        </p:xfrm>
        <a:graphic>
          <a:graphicData uri="http://schemas.openxmlformats.org/drawingml/2006/table">
            <a:tbl>
              <a:tblPr firstRow="1" bandRow="1">
                <a:tableStyleId>{5940675A-B579-460E-94D1-54222C63F5DA}</a:tableStyleId>
              </a:tblPr>
              <a:tblGrid>
                <a:gridCol w="1008169">
                  <a:extLst>
                    <a:ext uri="{9D8B030D-6E8A-4147-A177-3AD203B41FA5}">
                      <a16:colId xmlns:a16="http://schemas.microsoft.com/office/drawing/2014/main" val="20000"/>
                    </a:ext>
                  </a:extLst>
                </a:gridCol>
                <a:gridCol w="1296218">
                  <a:extLst>
                    <a:ext uri="{9D8B030D-6E8A-4147-A177-3AD203B41FA5}">
                      <a16:colId xmlns:a16="http://schemas.microsoft.com/office/drawing/2014/main" val="20001"/>
                    </a:ext>
                  </a:extLst>
                </a:gridCol>
                <a:gridCol w="3394738">
                  <a:extLst>
                    <a:ext uri="{9D8B030D-6E8A-4147-A177-3AD203B41FA5}">
                      <a16:colId xmlns:a16="http://schemas.microsoft.com/office/drawing/2014/main" val="20002"/>
                    </a:ext>
                  </a:extLst>
                </a:gridCol>
              </a:tblGrid>
              <a:tr h="400305">
                <a:tc>
                  <a:txBody>
                    <a:bodyPr/>
                    <a:lstStyle/>
                    <a:p>
                      <a:pPr algn="ctr" latinLnBrk="1"/>
                      <a:r>
                        <a:rPr lang="ko-KR" altLang="en-US" sz="1600" dirty="0">
                          <a:latin typeface="08서울남산체 B" panose="02020603020101020101" pitchFamily="18" charset="-127"/>
                          <a:ea typeface="08서울남산체 B" panose="02020603020101020101" pitchFamily="18" charset="-127"/>
                        </a:rPr>
                        <a:t>구분</a:t>
                      </a: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고민사항</a:t>
                      </a: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예시 작성</a:t>
                      </a:r>
                    </a:p>
                  </a:txBody>
                  <a:tcPr marL="91446" marR="91446" anchor="ctr"/>
                </a:tc>
                <a:extLst>
                  <a:ext uri="{0D108BD9-81ED-4DB2-BD59-A6C34878D82A}">
                    <a16:rowId xmlns:a16="http://schemas.microsoft.com/office/drawing/2014/main" val="10000"/>
                  </a:ext>
                </a:extLst>
              </a:tr>
              <a:tr h="941052">
                <a:tc>
                  <a:txBody>
                    <a:bodyPr/>
                    <a:lstStyle/>
                    <a:p>
                      <a:pPr algn="ctr" latinLnBrk="1"/>
                      <a:r>
                        <a:rPr lang="en-US" altLang="ko-KR" sz="2500" dirty="0">
                          <a:latin typeface="08서울남산체 B" panose="02020603020101020101" pitchFamily="18" charset="-127"/>
                          <a:ea typeface="08서울남산체 B" panose="02020603020101020101" pitchFamily="18" charset="-127"/>
                        </a:rPr>
                        <a:t>(S)</a:t>
                      </a:r>
                    </a:p>
                    <a:p>
                      <a:pPr algn="ctr" latinLnBrk="1"/>
                      <a:r>
                        <a:rPr lang="en-US" altLang="ko-KR" sz="1600" dirty="0">
                          <a:latin typeface="08서울남산체 B" panose="02020603020101020101" pitchFamily="18" charset="-127"/>
                          <a:ea typeface="08서울남산체 B" panose="02020603020101020101" pitchFamily="18" charset="-127"/>
                        </a:rPr>
                        <a:t>Situation</a:t>
                      </a:r>
                      <a:endParaRPr lang="ko-KR" altLang="en-US" sz="1600" dirty="0">
                        <a:latin typeface="08서울남산체 B" panose="02020603020101020101" pitchFamily="18" charset="-127"/>
                        <a:ea typeface="08서울남산체 B" panose="02020603020101020101" pitchFamily="18" charset="-127"/>
                      </a:endParaRP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내가</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직면한 상황</a:t>
                      </a:r>
                    </a:p>
                  </a:txBody>
                  <a:tcPr marL="91446" marR="91446" anchor="ctr"/>
                </a:tc>
                <a:tc>
                  <a:txBody>
                    <a:bodyPr/>
                    <a:lstStyle/>
                    <a:p>
                      <a:pPr algn="ctr" latinLnBrk="1"/>
                      <a:r>
                        <a:rPr lang="en-US" altLang="ko-KR" sz="1200" dirty="0">
                          <a:latin typeface="08서울남산체 M" panose="02020603020101020101" pitchFamily="18" charset="-127"/>
                          <a:ea typeface="08서울남산체 M" panose="02020603020101020101" pitchFamily="18" charset="-127"/>
                        </a:rPr>
                        <a:t>2019</a:t>
                      </a:r>
                      <a:r>
                        <a:rPr lang="ko-KR" altLang="en-US" sz="1200" dirty="0">
                          <a:latin typeface="08서울남산체 M" panose="02020603020101020101" pitchFamily="18" charset="-127"/>
                          <a:ea typeface="08서울남산체 M" panose="02020603020101020101" pitchFamily="18" charset="-127"/>
                        </a:rPr>
                        <a:t>년 여름방학 구청 아르바이트 당시</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주민 대상 교육 프로그램을 개발하는 </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부서에서 지원 업무를 수행</a:t>
                      </a:r>
                    </a:p>
                  </a:txBody>
                  <a:tcPr marL="91446" marR="91446" anchor="ctr"/>
                </a:tc>
                <a:extLst>
                  <a:ext uri="{0D108BD9-81ED-4DB2-BD59-A6C34878D82A}">
                    <a16:rowId xmlns:a16="http://schemas.microsoft.com/office/drawing/2014/main" val="10001"/>
                  </a:ext>
                </a:extLst>
              </a:tr>
              <a:tr h="1088214">
                <a:tc>
                  <a:txBody>
                    <a:bodyPr/>
                    <a:lstStyle/>
                    <a:p>
                      <a:pPr algn="ctr" latinLnBrk="1"/>
                      <a:r>
                        <a:rPr lang="en-US" altLang="ko-KR" sz="2500" dirty="0">
                          <a:latin typeface="08서울남산체 B" panose="02020603020101020101" pitchFamily="18" charset="-127"/>
                          <a:ea typeface="08서울남산체 B" panose="02020603020101020101" pitchFamily="18" charset="-127"/>
                        </a:rPr>
                        <a:t>(T)</a:t>
                      </a:r>
                      <a:br>
                        <a:rPr lang="en-US" altLang="ko-KR" sz="1600" dirty="0">
                          <a:latin typeface="08서울남산체 B" panose="02020603020101020101" pitchFamily="18" charset="-127"/>
                          <a:ea typeface="08서울남산체 B" panose="02020603020101020101" pitchFamily="18" charset="-127"/>
                        </a:rPr>
                      </a:br>
                      <a:r>
                        <a:rPr lang="en-US" altLang="ko-KR" sz="1600" dirty="0">
                          <a:latin typeface="08서울남산체 B" panose="02020603020101020101" pitchFamily="18" charset="-127"/>
                          <a:ea typeface="08서울남산체 B" panose="02020603020101020101" pitchFamily="18" charset="-127"/>
                        </a:rPr>
                        <a:t>Task</a:t>
                      </a:r>
                      <a:endParaRPr lang="ko-KR" altLang="en-US" sz="1600" dirty="0">
                        <a:latin typeface="08서울남산체 B" panose="02020603020101020101" pitchFamily="18" charset="-127"/>
                        <a:ea typeface="08서울남산체 B" panose="02020603020101020101" pitchFamily="18" charset="-127"/>
                      </a:endParaRP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나에게 주어진</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과제 업무 책임</a:t>
                      </a: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과거 </a:t>
                      </a:r>
                      <a:r>
                        <a:rPr lang="en-US" altLang="ko-KR" sz="1200" dirty="0">
                          <a:latin typeface="08서울남산체 M" panose="02020603020101020101" pitchFamily="18" charset="-127"/>
                          <a:ea typeface="08서울남산체 M" panose="02020603020101020101" pitchFamily="18" charset="-127"/>
                        </a:rPr>
                        <a:t>3</a:t>
                      </a:r>
                      <a:r>
                        <a:rPr lang="ko-KR" altLang="en-US" sz="1200" dirty="0">
                          <a:latin typeface="08서울남산체 M" panose="02020603020101020101" pitchFamily="18" charset="-127"/>
                          <a:ea typeface="08서울남산체 M" panose="02020603020101020101" pitchFamily="18" charset="-127"/>
                        </a:rPr>
                        <a:t>년 동안 교육생 참여가 정원의 절반을 </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채우지 못한</a:t>
                      </a:r>
                      <a:r>
                        <a:rPr lang="ko-KR" altLang="en-US" sz="1200" baseline="0" dirty="0">
                          <a:latin typeface="08서울남산체 M" panose="02020603020101020101" pitchFamily="18" charset="-127"/>
                          <a:ea typeface="08서울남산체 M" panose="02020603020101020101" pitchFamily="18" charset="-127"/>
                        </a:rPr>
                        <a:t> 과정이 전체의 </a:t>
                      </a:r>
                      <a:r>
                        <a:rPr lang="en-US" altLang="ko-KR" sz="1200" baseline="0" dirty="0">
                          <a:latin typeface="08서울남산체 M" panose="02020603020101020101" pitchFamily="18" charset="-127"/>
                          <a:ea typeface="08서울남산체 M" panose="02020603020101020101" pitchFamily="18" charset="-127"/>
                        </a:rPr>
                        <a:t>60%</a:t>
                      </a:r>
                      <a:r>
                        <a:rPr lang="ko-KR" altLang="en-US" sz="1200" baseline="0" dirty="0">
                          <a:latin typeface="08서울남산체 M" panose="02020603020101020101" pitchFamily="18" charset="-127"/>
                          <a:ea typeface="08서울남산체 M" panose="02020603020101020101" pitchFamily="18" charset="-127"/>
                        </a:rPr>
                        <a:t>에 달하는</a:t>
                      </a:r>
                      <a:endParaRPr lang="en-US" altLang="ko-KR" sz="1200" baseline="0" dirty="0">
                        <a:latin typeface="08서울남산체 M" panose="02020603020101020101" pitchFamily="18" charset="-127"/>
                        <a:ea typeface="08서울남산체 M" panose="02020603020101020101" pitchFamily="18" charset="-127"/>
                      </a:endParaRPr>
                    </a:p>
                    <a:p>
                      <a:pPr algn="ctr" latinLnBrk="1"/>
                      <a:r>
                        <a:rPr lang="ko-KR" altLang="en-US" sz="1200" baseline="0" dirty="0">
                          <a:latin typeface="08서울남산체 M" panose="02020603020101020101" pitchFamily="18" charset="-127"/>
                          <a:ea typeface="08서울남산체 M" panose="02020603020101020101" pitchFamily="18" charset="-127"/>
                        </a:rPr>
                        <a:t>커리큘럼을 주민이 희망하고</a:t>
                      </a:r>
                      <a:r>
                        <a:rPr lang="en-US" altLang="ko-KR" sz="1200" baseline="0" dirty="0">
                          <a:latin typeface="08서울남산체 M" panose="02020603020101020101" pitchFamily="18" charset="-127"/>
                          <a:ea typeface="08서울남산체 M" panose="02020603020101020101" pitchFamily="18" charset="-127"/>
                        </a:rPr>
                        <a:t>, </a:t>
                      </a:r>
                      <a:r>
                        <a:rPr lang="ko-KR" altLang="en-US" sz="1200" baseline="0" dirty="0">
                          <a:latin typeface="08서울남산체 M" panose="02020603020101020101" pitchFamily="18" charset="-127"/>
                          <a:ea typeface="08서울남산체 M" panose="02020603020101020101" pitchFamily="18" charset="-127"/>
                        </a:rPr>
                        <a:t>필요로 하는</a:t>
                      </a:r>
                      <a:endParaRPr lang="en-US" altLang="ko-KR" sz="1200" baseline="0" dirty="0">
                        <a:latin typeface="08서울남산체 M" panose="02020603020101020101" pitchFamily="18" charset="-127"/>
                        <a:ea typeface="08서울남산체 M" panose="02020603020101020101" pitchFamily="18" charset="-127"/>
                      </a:endParaRPr>
                    </a:p>
                    <a:p>
                      <a:pPr algn="ctr" latinLnBrk="1"/>
                      <a:r>
                        <a:rPr lang="ko-KR" altLang="en-US" sz="1200" baseline="0" dirty="0">
                          <a:latin typeface="08서울남산체 M" panose="02020603020101020101" pitchFamily="18" charset="-127"/>
                          <a:ea typeface="08서울남산체 M" panose="02020603020101020101" pitchFamily="18" charset="-127"/>
                        </a:rPr>
                        <a:t>교육내용으로 재 구성하는 과제 부여 받음</a:t>
                      </a:r>
                      <a:endParaRPr lang="en-US" altLang="ko-KR" sz="1200" baseline="0" dirty="0">
                        <a:latin typeface="08서울남산체 M" panose="02020603020101020101" pitchFamily="18" charset="-127"/>
                        <a:ea typeface="08서울남산체 M" panose="02020603020101020101" pitchFamily="18" charset="-127"/>
                      </a:endParaRPr>
                    </a:p>
                  </a:txBody>
                  <a:tcPr marL="91446" marR="91446" anchor="ctr"/>
                </a:tc>
                <a:extLst>
                  <a:ext uri="{0D108BD9-81ED-4DB2-BD59-A6C34878D82A}">
                    <a16:rowId xmlns:a16="http://schemas.microsoft.com/office/drawing/2014/main" val="10002"/>
                  </a:ext>
                </a:extLst>
              </a:tr>
              <a:tr h="1554469">
                <a:tc>
                  <a:txBody>
                    <a:bodyPr/>
                    <a:lstStyle/>
                    <a:p>
                      <a:pPr algn="ctr" latinLnBrk="1"/>
                      <a:r>
                        <a:rPr lang="en-US" altLang="ko-KR" sz="2500" dirty="0">
                          <a:latin typeface="08서울남산체 B" panose="02020603020101020101" pitchFamily="18" charset="-127"/>
                          <a:ea typeface="08서울남산체 B" panose="02020603020101020101" pitchFamily="18" charset="-127"/>
                        </a:rPr>
                        <a:t>(A)</a:t>
                      </a:r>
                    </a:p>
                    <a:p>
                      <a:pPr algn="ctr" latinLnBrk="1"/>
                      <a:r>
                        <a:rPr lang="en-US" altLang="ko-KR" sz="1600" dirty="0">
                          <a:latin typeface="08서울남산체 B" panose="02020603020101020101" pitchFamily="18" charset="-127"/>
                          <a:ea typeface="08서울남산체 B" panose="02020603020101020101" pitchFamily="18" charset="-127"/>
                        </a:rPr>
                        <a:t>Action</a:t>
                      </a:r>
                      <a:endParaRPr lang="ko-KR" altLang="en-US" sz="1600" dirty="0">
                        <a:latin typeface="08서울남산체 B" panose="02020603020101020101" pitchFamily="18" charset="-127"/>
                        <a:ea typeface="08서울남산체 B" panose="02020603020101020101" pitchFamily="18" charset="-127"/>
                      </a:endParaRP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내가 실행한</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노력과 행동</a:t>
                      </a:r>
                      <a:endParaRPr lang="en-US" altLang="ko-KR" sz="1200" dirty="0">
                        <a:latin typeface="08서울남산체 M" panose="02020603020101020101" pitchFamily="18" charset="-127"/>
                        <a:ea typeface="08서울남산체 M" panose="02020603020101020101" pitchFamily="18" charset="-127"/>
                      </a:endParaRPr>
                    </a:p>
                  </a:txBody>
                  <a:tcPr marL="91446" marR="91446" anchor="ctr"/>
                </a:tc>
                <a:tc>
                  <a:txBody>
                    <a:bodyPr/>
                    <a:lstStyle/>
                    <a:p>
                      <a:pPr algn="ctr" latinLnBrk="1"/>
                      <a:r>
                        <a:rPr lang="ko-KR" altLang="en-US" sz="1100" dirty="0">
                          <a:latin typeface="08서울남산체 M" panose="02020603020101020101" pitchFamily="18" charset="-127"/>
                          <a:ea typeface="08서울남산체 M" panose="02020603020101020101" pitchFamily="18" charset="-127"/>
                        </a:rPr>
                        <a:t>시청민원실을 찾는 다양한 계층의 구민들을</a:t>
                      </a:r>
                      <a:endParaRPr lang="en-US" altLang="ko-KR" sz="1100" dirty="0">
                        <a:latin typeface="08서울남산체 M" panose="02020603020101020101" pitchFamily="18" charset="-127"/>
                        <a:ea typeface="08서울남산체 M" panose="02020603020101020101" pitchFamily="18" charset="-127"/>
                      </a:endParaRPr>
                    </a:p>
                    <a:p>
                      <a:pPr algn="ctr" latinLnBrk="1"/>
                      <a:r>
                        <a:rPr lang="ko-KR" altLang="en-US" sz="1100" dirty="0">
                          <a:latin typeface="08서울남산체 M" panose="02020603020101020101" pitchFamily="18" charset="-127"/>
                          <a:ea typeface="08서울남산체 M" panose="02020603020101020101" pitchFamily="18" charset="-127"/>
                        </a:rPr>
                        <a:t>대상으로 인터뷰를 통해서 어떤 교육이 필요한지</a:t>
                      </a:r>
                      <a:endParaRPr lang="en-US" altLang="ko-KR" sz="1100" dirty="0">
                        <a:latin typeface="08서울남산체 M" panose="02020603020101020101" pitchFamily="18" charset="-127"/>
                        <a:ea typeface="08서울남산체 M" panose="02020603020101020101" pitchFamily="18" charset="-127"/>
                      </a:endParaRPr>
                    </a:p>
                    <a:p>
                      <a:pPr algn="ctr" latinLnBrk="1"/>
                      <a:r>
                        <a:rPr lang="ko-KR" altLang="en-US" sz="1100" dirty="0">
                          <a:latin typeface="08서울남산체 M" panose="02020603020101020101" pitchFamily="18" charset="-127"/>
                          <a:ea typeface="08서울남산체 M" panose="02020603020101020101" pitchFamily="18" charset="-127"/>
                        </a:rPr>
                        <a:t>조사하고</a:t>
                      </a:r>
                      <a:r>
                        <a:rPr lang="en-US" altLang="ko-KR" sz="1100" dirty="0">
                          <a:latin typeface="08서울남산체 M" panose="02020603020101020101" pitchFamily="18" charset="-127"/>
                          <a:ea typeface="08서울남산체 M" panose="02020603020101020101" pitchFamily="18" charset="-127"/>
                        </a:rPr>
                        <a:t>, </a:t>
                      </a:r>
                      <a:r>
                        <a:rPr lang="ko-KR" altLang="en-US" sz="1100" dirty="0">
                          <a:latin typeface="08서울남산체 M" panose="02020603020101020101" pitchFamily="18" charset="-127"/>
                          <a:ea typeface="08서울남산체 M" panose="02020603020101020101" pitchFamily="18" charset="-127"/>
                        </a:rPr>
                        <a:t>그 결과를 근거로 다양한 계층을 </a:t>
                      </a:r>
                      <a:endParaRPr lang="en-US" altLang="ko-KR" sz="1100" dirty="0">
                        <a:latin typeface="08서울남산체 M" panose="02020603020101020101" pitchFamily="18" charset="-127"/>
                        <a:ea typeface="08서울남산체 M" panose="02020603020101020101" pitchFamily="18" charset="-127"/>
                      </a:endParaRPr>
                    </a:p>
                    <a:p>
                      <a:pPr algn="ctr" latinLnBrk="1"/>
                      <a:r>
                        <a:rPr lang="ko-KR" altLang="en-US" sz="1100" dirty="0">
                          <a:latin typeface="08서울남산체 M" panose="02020603020101020101" pitchFamily="18" charset="-127"/>
                          <a:ea typeface="08서울남산체 M" panose="02020603020101020101" pitchFamily="18" charset="-127"/>
                        </a:rPr>
                        <a:t>대상으로 교육 프로그램을 재 구성하였음</a:t>
                      </a:r>
                      <a:endParaRPr lang="en-US" altLang="ko-KR" sz="1100" dirty="0">
                        <a:latin typeface="08서울남산체 M" panose="02020603020101020101" pitchFamily="18" charset="-127"/>
                        <a:ea typeface="08서울남산체 M" panose="02020603020101020101" pitchFamily="18" charset="-127"/>
                      </a:endParaRPr>
                    </a:p>
                    <a:p>
                      <a:pPr algn="ctr" latinLnBrk="1"/>
                      <a:r>
                        <a:rPr lang="ko-KR" altLang="en-US" sz="1100" dirty="0">
                          <a:latin typeface="08서울남산체 M" panose="02020603020101020101" pitchFamily="18" charset="-127"/>
                          <a:ea typeface="08서울남산체 M" panose="02020603020101020101" pitchFamily="18" charset="-127"/>
                        </a:rPr>
                        <a:t>홍보를 위하여 산업 디자인을 전공한 동료와</a:t>
                      </a:r>
                      <a:endParaRPr lang="en-US" altLang="ko-KR" sz="1100" dirty="0">
                        <a:latin typeface="08서울남산체 M" panose="02020603020101020101" pitchFamily="18" charset="-127"/>
                        <a:ea typeface="08서울남산체 M" panose="02020603020101020101" pitchFamily="18" charset="-127"/>
                      </a:endParaRPr>
                    </a:p>
                    <a:p>
                      <a:pPr algn="ctr" latinLnBrk="1"/>
                      <a:r>
                        <a:rPr lang="ko-KR" altLang="en-US" sz="1100" dirty="0">
                          <a:latin typeface="08서울남산체 M" panose="02020603020101020101" pitchFamily="18" charset="-127"/>
                          <a:ea typeface="08서울남산체 M" panose="02020603020101020101" pitchFamily="18" charset="-127"/>
                        </a:rPr>
                        <a:t>함께 그래픽 위주의 홍보자료를 만들어</a:t>
                      </a:r>
                      <a:endParaRPr lang="en-US" altLang="ko-KR" sz="1100" dirty="0">
                        <a:latin typeface="08서울남산체 M" panose="02020603020101020101" pitchFamily="18" charset="-127"/>
                        <a:ea typeface="08서울남산체 M" panose="02020603020101020101" pitchFamily="18" charset="-127"/>
                      </a:endParaRPr>
                    </a:p>
                    <a:p>
                      <a:pPr algn="ctr" latinLnBrk="1"/>
                      <a:r>
                        <a:rPr lang="ko-KR" altLang="en-US" sz="1100" dirty="0">
                          <a:latin typeface="08서울남산체 M" panose="02020603020101020101" pitchFamily="18" charset="-127"/>
                          <a:ea typeface="08서울남산체 M" panose="02020603020101020101" pitchFamily="18" charset="-127"/>
                        </a:rPr>
                        <a:t>구청 입구</a:t>
                      </a:r>
                      <a:r>
                        <a:rPr lang="en-US" altLang="ko-KR" sz="1100" dirty="0">
                          <a:latin typeface="08서울남산체 M" panose="02020603020101020101" pitchFamily="18" charset="-127"/>
                          <a:ea typeface="08서울남산체 M" panose="02020603020101020101" pitchFamily="18" charset="-127"/>
                        </a:rPr>
                        <a:t>, </a:t>
                      </a:r>
                      <a:r>
                        <a:rPr lang="ko-KR" altLang="en-US" sz="1100" dirty="0">
                          <a:latin typeface="08서울남산체 M" panose="02020603020101020101" pitchFamily="18" charset="-127"/>
                          <a:ea typeface="08서울남산체 M" panose="02020603020101020101" pitchFamily="18" charset="-127"/>
                        </a:rPr>
                        <a:t>홈페이지에 홍보를 하였음</a:t>
                      </a:r>
                    </a:p>
                  </a:txBody>
                  <a:tcPr marL="91446" marR="91446" anchor="ctr"/>
                </a:tc>
                <a:extLst>
                  <a:ext uri="{0D108BD9-81ED-4DB2-BD59-A6C34878D82A}">
                    <a16:rowId xmlns:a16="http://schemas.microsoft.com/office/drawing/2014/main" val="10003"/>
                  </a:ext>
                </a:extLst>
              </a:tr>
              <a:tr h="1165810">
                <a:tc>
                  <a:txBody>
                    <a:bodyPr/>
                    <a:lstStyle/>
                    <a:p>
                      <a:pPr algn="ctr" latinLnBrk="1"/>
                      <a:r>
                        <a:rPr lang="en-US" altLang="ko-KR" sz="2500" dirty="0">
                          <a:latin typeface="08서울남산체 B" panose="02020603020101020101" pitchFamily="18" charset="-127"/>
                          <a:ea typeface="08서울남산체 B" panose="02020603020101020101" pitchFamily="18" charset="-127"/>
                        </a:rPr>
                        <a:t>(R)</a:t>
                      </a:r>
                    </a:p>
                    <a:p>
                      <a:pPr algn="ctr" latinLnBrk="1"/>
                      <a:r>
                        <a:rPr lang="en-US" altLang="ko-KR" sz="1600" dirty="0">
                          <a:latin typeface="08서울남산체 B" panose="02020603020101020101" pitchFamily="18" charset="-127"/>
                          <a:ea typeface="08서울남산체 B" panose="02020603020101020101" pitchFamily="18" charset="-127"/>
                        </a:rPr>
                        <a:t>Result</a:t>
                      </a:r>
                      <a:endParaRPr lang="ko-KR" altLang="en-US" sz="1600" dirty="0">
                        <a:latin typeface="08서울남산체 B" panose="02020603020101020101" pitchFamily="18" charset="-127"/>
                        <a:ea typeface="08서울남산체 B" panose="02020603020101020101" pitchFamily="18" charset="-127"/>
                      </a:endParaRP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결과</a:t>
                      </a: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프로그램 신규 </a:t>
                      </a:r>
                      <a:r>
                        <a:rPr lang="ko-KR" altLang="en-US" sz="1200" dirty="0" err="1">
                          <a:latin typeface="08서울남산체 M" panose="02020603020101020101" pitchFamily="18" charset="-127"/>
                          <a:ea typeface="08서울남산체 M" panose="02020603020101020101" pitchFamily="18" charset="-127"/>
                        </a:rPr>
                        <a:t>접수율</a:t>
                      </a:r>
                      <a:r>
                        <a:rPr lang="ko-KR" altLang="en-US" sz="1200" dirty="0">
                          <a:latin typeface="08서울남산체 M" panose="02020603020101020101" pitchFamily="18" charset="-127"/>
                          <a:ea typeface="08서울남산체 M" panose="02020603020101020101" pitchFamily="18" charset="-127"/>
                        </a:rPr>
                        <a:t> </a:t>
                      </a:r>
                      <a:r>
                        <a:rPr lang="en-US" altLang="ko-KR" sz="1200" dirty="0">
                          <a:latin typeface="08서울남산체 M" panose="02020603020101020101" pitchFamily="18" charset="-127"/>
                          <a:ea typeface="08서울남산체 M" panose="02020603020101020101" pitchFamily="18" charset="-127"/>
                        </a:rPr>
                        <a:t>35% </a:t>
                      </a:r>
                      <a:r>
                        <a:rPr lang="ko-KR" altLang="en-US" sz="1200" dirty="0">
                          <a:latin typeface="08서울남산체 M" panose="02020603020101020101" pitchFamily="18" charset="-127"/>
                          <a:ea typeface="08서울남산체 M" panose="02020603020101020101" pitchFamily="18" charset="-127"/>
                        </a:rPr>
                        <a:t>증가</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특히 어르신 대상 코스는 상시로 마련해야 할 </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정도로 활성화 되었으며</a:t>
                      </a:r>
                      <a:r>
                        <a:rPr lang="en-US" altLang="ko-KR" sz="1200" dirty="0">
                          <a:latin typeface="08서울남산체 M" panose="02020603020101020101" pitchFamily="18" charset="-127"/>
                          <a:ea typeface="08서울남산체 M" panose="02020603020101020101" pitchFamily="18" charset="-127"/>
                        </a:rPr>
                        <a:t>, </a:t>
                      </a:r>
                      <a:r>
                        <a:rPr lang="ko-KR" altLang="en-US" sz="1200" dirty="0">
                          <a:latin typeface="08서울남산체 M" panose="02020603020101020101" pitchFamily="18" charset="-127"/>
                          <a:ea typeface="08서울남산체 M" panose="02020603020101020101" pitchFamily="18" charset="-127"/>
                        </a:rPr>
                        <a:t>주말 </a:t>
                      </a:r>
                      <a:r>
                        <a:rPr lang="ko-KR" altLang="en-US" sz="1200" dirty="0" err="1">
                          <a:latin typeface="08서울남산체 M" panose="02020603020101020101" pitchFamily="18" charset="-127"/>
                          <a:ea typeface="08서울남산체 M" panose="02020603020101020101" pitchFamily="18" charset="-127"/>
                        </a:rPr>
                        <a:t>구립</a:t>
                      </a:r>
                      <a:r>
                        <a:rPr lang="ko-KR" altLang="en-US" sz="1200" dirty="0">
                          <a:latin typeface="08서울남산체 M" panose="02020603020101020101" pitchFamily="18" charset="-127"/>
                          <a:ea typeface="08서울남산체 M" panose="02020603020101020101" pitchFamily="18" charset="-127"/>
                        </a:rPr>
                        <a:t> 도서관</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err="1">
                          <a:latin typeface="08서울남산체 M" panose="02020603020101020101" pitchFamily="18" charset="-127"/>
                          <a:ea typeface="08서울남산체 M" panose="02020603020101020101" pitchFamily="18" charset="-127"/>
                        </a:rPr>
                        <a:t>열람신</a:t>
                      </a:r>
                      <a:r>
                        <a:rPr lang="ko-KR" altLang="en-US" sz="1200" dirty="0">
                          <a:latin typeface="08서울남산체 M" panose="02020603020101020101" pitchFamily="18" charset="-127"/>
                          <a:ea typeface="08서울남산체 M" panose="02020603020101020101" pitchFamily="18" charset="-127"/>
                        </a:rPr>
                        <a:t> 관리 업무 한 학기 연장이 되었음</a:t>
                      </a:r>
                    </a:p>
                  </a:txBody>
                  <a:tcPr marL="91446" marR="91446" anchor="ctr"/>
                </a:tc>
                <a:extLst>
                  <a:ext uri="{0D108BD9-81ED-4DB2-BD59-A6C34878D82A}">
                    <a16:rowId xmlns:a16="http://schemas.microsoft.com/office/drawing/2014/main" val="10004"/>
                  </a:ext>
                </a:extLst>
              </a:tr>
            </a:tbl>
          </a:graphicData>
        </a:graphic>
      </p:graphicFrame>
      <p:graphicFrame>
        <p:nvGraphicFramePr>
          <p:cNvPr id="9" name="표 8">
            <a:extLst>
              <a:ext uri="{FF2B5EF4-FFF2-40B4-BE49-F238E27FC236}">
                <a16:creationId xmlns:a16="http://schemas.microsoft.com/office/drawing/2014/main" id="{066B44F2-7557-41DD-8E2A-A066E30C72E2}"/>
              </a:ext>
            </a:extLst>
          </p:cNvPr>
          <p:cNvGraphicFramePr>
            <a:graphicFrameLocks noGrp="1"/>
          </p:cNvGraphicFramePr>
          <p:nvPr/>
        </p:nvGraphicFramePr>
        <p:xfrm>
          <a:off x="6167438" y="1125538"/>
          <a:ext cx="5699125" cy="5149850"/>
        </p:xfrm>
        <a:graphic>
          <a:graphicData uri="http://schemas.openxmlformats.org/drawingml/2006/table">
            <a:tbl>
              <a:tblPr firstRow="1" bandRow="1">
                <a:tableStyleId>{5940675A-B579-460E-94D1-54222C63F5DA}</a:tableStyleId>
              </a:tblPr>
              <a:tblGrid>
                <a:gridCol w="1059392">
                  <a:extLst>
                    <a:ext uri="{9D8B030D-6E8A-4147-A177-3AD203B41FA5}">
                      <a16:colId xmlns:a16="http://schemas.microsoft.com/office/drawing/2014/main" val="20000"/>
                    </a:ext>
                  </a:extLst>
                </a:gridCol>
                <a:gridCol w="1213467">
                  <a:extLst>
                    <a:ext uri="{9D8B030D-6E8A-4147-A177-3AD203B41FA5}">
                      <a16:colId xmlns:a16="http://schemas.microsoft.com/office/drawing/2014/main" val="20001"/>
                    </a:ext>
                  </a:extLst>
                </a:gridCol>
                <a:gridCol w="3426266">
                  <a:extLst>
                    <a:ext uri="{9D8B030D-6E8A-4147-A177-3AD203B41FA5}">
                      <a16:colId xmlns:a16="http://schemas.microsoft.com/office/drawing/2014/main" val="20002"/>
                    </a:ext>
                  </a:extLst>
                </a:gridCol>
              </a:tblGrid>
              <a:tr h="400305">
                <a:tc>
                  <a:txBody>
                    <a:bodyPr/>
                    <a:lstStyle/>
                    <a:p>
                      <a:pPr algn="ctr" latinLnBrk="1"/>
                      <a:r>
                        <a:rPr lang="ko-KR" altLang="en-US" sz="1600" dirty="0">
                          <a:latin typeface="08서울남산체 B" panose="02020603020101020101" pitchFamily="18" charset="-127"/>
                          <a:ea typeface="08서울남산체 B" panose="02020603020101020101" pitchFamily="18" charset="-127"/>
                        </a:rPr>
                        <a:t>구분</a:t>
                      </a: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고민사항</a:t>
                      </a: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예시 작성</a:t>
                      </a:r>
                    </a:p>
                  </a:txBody>
                  <a:tcPr marL="91446" marR="91446" anchor="ctr"/>
                </a:tc>
                <a:extLst>
                  <a:ext uri="{0D108BD9-81ED-4DB2-BD59-A6C34878D82A}">
                    <a16:rowId xmlns:a16="http://schemas.microsoft.com/office/drawing/2014/main" val="10000"/>
                  </a:ext>
                </a:extLst>
              </a:tr>
              <a:tr h="941052">
                <a:tc>
                  <a:txBody>
                    <a:bodyPr/>
                    <a:lstStyle/>
                    <a:p>
                      <a:pPr algn="ctr" latinLnBrk="1"/>
                      <a:r>
                        <a:rPr lang="en-US" altLang="ko-KR" sz="2500" dirty="0">
                          <a:latin typeface="08서울남산체 B" panose="02020603020101020101" pitchFamily="18" charset="-127"/>
                          <a:ea typeface="08서울남산체 B" panose="02020603020101020101" pitchFamily="18" charset="-127"/>
                        </a:rPr>
                        <a:t>(S)</a:t>
                      </a:r>
                    </a:p>
                    <a:p>
                      <a:pPr algn="ctr" latinLnBrk="1"/>
                      <a:r>
                        <a:rPr lang="en-US" altLang="ko-KR" sz="1600" dirty="0">
                          <a:latin typeface="08서울남산체 B" panose="02020603020101020101" pitchFamily="18" charset="-127"/>
                          <a:ea typeface="08서울남산체 B" panose="02020603020101020101" pitchFamily="18" charset="-127"/>
                        </a:rPr>
                        <a:t>Situation</a:t>
                      </a:r>
                      <a:endParaRPr lang="ko-KR" altLang="en-US" sz="1600" dirty="0">
                        <a:latin typeface="08서울남산체 B" panose="02020603020101020101" pitchFamily="18" charset="-127"/>
                        <a:ea typeface="08서울남산체 B" panose="02020603020101020101" pitchFamily="18" charset="-127"/>
                      </a:endParaRP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내가</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직면한 상황</a:t>
                      </a:r>
                    </a:p>
                  </a:txBody>
                  <a:tcPr marL="91446" marR="91446" anchor="ctr"/>
                </a:tc>
                <a:tc>
                  <a:txBody>
                    <a:bodyPr/>
                    <a:lstStyle/>
                    <a:p>
                      <a:pPr algn="ctr" latinLnBrk="1"/>
                      <a:endParaRPr lang="ko-KR" altLang="en-US" sz="1200" dirty="0">
                        <a:latin typeface="08서울남산체 M" panose="02020603020101020101" pitchFamily="18" charset="-127"/>
                        <a:ea typeface="08서울남산체 M" panose="02020603020101020101" pitchFamily="18" charset="-127"/>
                      </a:endParaRPr>
                    </a:p>
                  </a:txBody>
                  <a:tcPr marL="91446" marR="91446" anchor="ctr"/>
                </a:tc>
                <a:extLst>
                  <a:ext uri="{0D108BD9-81ED-4DB2-BD59-A6C34878D82A}">
                    <a16:rowId xmlns:a16="http://schemas.microsoft.com/office/drawing/2014/main" val="10001"/>
                  </a:ext>
                </a:extLst>
              </a:tr>
              <a:tr h="1088214">
                <a:tc>
                  <a:txBody>
                    <a:bodyPr/>
                    <a:lstStyle/>
                    <a:p>
                      <a:pPr algn="ctr" latinLnBrk="1"/>
                      <a:r>
                        <a:rPr lang="en-US" altLang="ko-KR" sz="2500" dirty="0">
                          <a:latin typeface="08서울남산체 B" panose="02020603020101020101" pitchFamily="18" charset="-127"/>
                          <a:ea typeface="08서울남산체 B" panose="02020603020101020101" pitchFamily="18" charset="-127"/>
                        </a:rPr>
                        <a:t>(T)</a:t>
                      </a:r>
                      <a:br>
                        <a:rPr lang="en-US" altLang="ko-KR" sz="1600" dirty="0">
                          <a:latin typeface="08서울남산체 B" panose="02020603020101020101" pitchFamily="18" charset="-127"/>
                          <a:ea typeface="08서울남산체 B" panose="02020603020101020101" pitchFamily="18" charset="-127"/>
                        </a:rPr>
                      </a:br>
                      <a:r>
                        <a:rPr lang="en-US" altLang="ko-KR" sz="1600" dirty="0">
                          <a:latin typeface="08서울남산체 B" panose="02020603020101020101" pitchFamily="18" charset="-127"/>
                          <a:ea typeface="08서울남산체 B" panose="02020603020101020101" pitchFamily="18" charset="-127"/>
                        </a:rPr>
                        <a:t>Task</a:t>
                      </a:r>
                      <a:endParaRPr lang="ko-KR" altLang="en-US" sz="1600" dirty="0">
                        <a:latin typeface="08서울남산체 B" panose="02020603020101020101" pitchFamily="18" charset="-127"/>
                        <a:ea typeface="08서울남산체 B" panose="02020603020101020101" pitchFamily="18" charset="-127"/>
                      </a:endParaRP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나에게 주어진</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과제 업무 책임</a:t>
                      </a:r>
                    </a:p>
                  </a:txBody>
                  <a:tcPr marL="91446" marR="91446" anchor="ctr"/>
                </a:tc>
                <a:tc>
                  <a:txBody>
                    <a:bodyPr/>
                    <a:lstStyle/>
                    <a:p>
                      <a:pPr algn="ctr" latinLnBrk="1"/>
                      <a:endParaRPr lang="en-US" altLang="ko-KR" sz="1200" baseline="0" dirty="0">
                        <a:latin typeface="08서울남산체 M" panose="02020603020101020101" pitchFamily="18" charset="-127"/>
                        <a:ea typeface="08서울남산체 M" panose="02020603020101020101" pitchFamily="18" charset="-127"/>
                      </a:endParaRPr>
                    </a:p>
                  </a:txBody>
                  <a:tcPr marL="91446" marR="91446" anchor="ctr"/>
                </a:tc>
                <a:extLst>
                  <a:ext uri="{0D108BD9-81ED-4DB2-BD59-A6C34878D82A}">
                    <a16:rowId xmlns:a16="http://schemas.microsoft.com/office/drawing/2014/main" val="10002"/>
                  </a:ext>
                </a:extLst>
              </a:tr>
              <a:tr h="1554469">
                <a:tc>
                  <a:txBody>
                    <a:bodyPr/>
                    <a:lstStyle/>
                    <a:p>
                      <a:pPr algn="ctr" latinLnBrk="1"/>
                      <a:r>
                        <a:rPr lang="en-US" altLang="ko-KR" sz="2500" dirty="0">
                          <a:latin typeface="08서울남산체 B" panose="02020603020101020101" pitchFamily="18" charset="-127"/>
                          <a:ea typeface="08서울남산체 B" panose="02020603020101020101" pitchFamily="18" charset="-127"/>
                        </a:rPr>
                        <a:t>(A)</a:t>
                      </a:r>
                    </a:p>
                    <a:p>
                      <a:pPr algn="ctr" latinLnBrk="1"/>
                      <a:r>
                        <a:rPr lang="en-US" altLang="ko-KR" sz="1600" dirty="0">
                          <a:latin typeface="08서울남산체 B" panose="02020603020101020101" pitchFamily="18" charset="-127"/>
                          <a:ea typeface="08서울남산체 B" panose="02020603020101020101" pitchFamily="18" charset="-127"/>
                        </a:rPr>
                        <a:t>Action</a:t>
                      </a:r>
                      <a:endParaRPr lang="ko-KR" altLang="en-US" sz="1600" dirty="0">
                        <a:latin typeface="08서울남산체 B" panose="02020603020101020101" pitchFamily="18" charset="-127"/>
                        <a:ea typeface="08서울남산체 B" panose="02020603020101020101" pitchFamily="18" charset="-127"/>
                      </a:endParaRP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내가 실행한</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노력과 행동</a:t>
                      </a:r>
                      <a:endParaRPr lang="en-US" altLang="ko-KR" sz="1200" dirty="0">
                        <a:latin typeface="08서울남산체 M" panose="02020603020101020101" pitchFamily="18" charset="-127"/>
                        <a:ea typeface="08서울남산체 M" panose="02020603020101020101" pitchFamily="18" charset="-127"/>
                      </a:endParaRPr>
                    </a:p>
                  </a:txBody>
                  <a:tcPr marL="91446" marR="91446" anchor="ctr"/>
                </a:tc>
                <a:tc>
                  <a:txBody>
                    <a:bodyPr/>
                    <a:lstStyle/>
                    <a:p>
                      <a:pPr algn="ctr" latinLnBrk="1"/>
                      <a:endParaRPr lang="ko-KR" altLang="en-US" sz="1200" dirty="0">
                        <a:latin typeface="08서울남산체 M" panose="02020603020101020101" pitchFamily="18" charset="-127"/>
                        <a:ea typeface="08서울남산체 M" panose="02020603020101020101" pitchFamily="18" charset="-127"/>
                      </a:endParaRPr>
                    </a:p>
                  </a:txBody>
                  <a:tcPr marL="91446" marR="91446" anchor="ctr"/>
                </a:tc>
                <a:extLst>
                  <a:ext uri="{0D108BD9-81ED-4DB2-BD59-A6C34878D82A}">
                    <a16:rowId xmlns:a16="http://schemas.microsoft.com/office/drawing/2014/main" val="10003"/>
                  </a:ext>
                </a:extLst>
              </a:tr>
              <a:tr h="1165810">
                <a:tc>
                  <a:txBody>
                    <a:bodyPr/>
                    <a:lstStyle/>
                    <a:p>
                      <a:pPr algn="ctr" latinLnBrk="1"/>
                      <a:r>
                        <a:rPr lang="en-US" altLang="ko-KR" sz="2500" dirty="0">
                          <a:latin typeface="08서울남산체 B" panose="02020603020101020101" pitchFamily="18" charset="-127"/>
                          <a:ea typeface="08서울남산체 B" panose="02020603020101020101" pitchFamily="18" charset="-127"/>
                        </a:rPr>
                        <a:t>(R)</a:t>
                      </a:r>
                    </a:p>
                    <a:p>
                      <a:pPr algn="ctr" latinLnBrk="1"/>
                      <a:r>
                        <a:rPr lang="en-US" altLang="ko-KR" sz="1600" dirty="0">
                          <a:latin typeface="08서울남산체 B" panose="02020603020101020101" pitchFamily="18" charset="-127"/>
                          <a:ea typeface="08서울남산체 B" panose="02020603020101020101" pitchFamily="18" charset="-127"/>
                        </a:rPr>
                        <a:t>Result</a:t>
                      </a:r>
                      <a:endParaRPr lang="ko-KR" altLang="en-US" sz="1600" dirty="0">
                        <a:latin typeface="08서울남산체 B" panose="02020603020101020101" pitchFamily="18" charset="-127"/>
                        <a:ea typeface="08서울남산체 B" panose="02020603020101020101" pitchFamily="18" charset="-127"/>
                      </a:endParaRP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결과</a:t>
                      </a:r>
                    </a:p>
                  </a:txBody>
                  <a:tcPr marL="91446" marR="91446" anchor="ctr"/>
                </a:tc>
                <a:tc>
                  <a:txBody>
                    <a:bodyPr/>
                    <a:lstStyle/>
                    <a:p>
                      <a:pPr algn="ctr" latinLnBrk="1"/>
                      <a:endParaRPr lang="ko-KR" altLang="en-US" sz="1200" dirty="0">
                        <a:latin typeface="08서울남산체 M" panose="02020603020101020101" pitchFamily="18" charset="-127"/>
                        <a:ea typeface="08서울남산체 M" panose="02020603020101020101" pitchFamily="18" charset="-127"/>
                      </a:endParaRPr>
                    </a:p>
                  </a:txBody>
                  <a:tcPr marL="91446" marR="91446" anchor="ctr"/>
                </a:tc>
                <a:extLst>
                  <a:ext uri="{0D108BD9-81ED-4DB2-BD59-A6C34878D82A}">
                    <a16:rowId xmlns:a16="http://schemas.microsoft.com/office/drawing/2014/main" val="10004"/>
                  </a:ext>
                </a:extLst>
              </a:tr>
            </a:tbl>
          </a:graphicData>
        </a:graphic>
      </p:graphicFrame>
      <p:sp>
        <p:nvSpPr>
          <p:cNvPr id="2" name="제목 1">
            <a:extLst>
              <a:ext uri="{FF2B5EF4-FFF2-40B4-BE49-F238E27FC236}">
                <a16:creationId xmlns:a16="http://schemas.microsoft.com/office/drawing/2014/main" id="{620A3076-1327-4B14-BBD6-4780F1EF9C85}"/>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en-US" altLang="ko-KR" dirty="0"/>
              <a:t>STAR</a:t>
            </a:r>
            <a:r>
              <a:rPr lang="ko-KR" altLang="en-US" dirty="0"/>
              <a:t>기법을 활용한 경험 구조화 하기</a:t>
            </a:r>
          </a:p>
        </p:txBody>
      </p:sp>
    </p:spTree>
    <p:extLst>
      <p:ext uri="{BB962C8B-B14F-4D97-AF65-F5344CB8AC3E}">
        <p14:creationId xmlns:p14="http://schemas.microsoft.com/office/powerpoint/2010/main" val="211956547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A53218-4C8C-4359-A251-FF7B67D34164}"/>
              </a:ext>
            </a:extLst>
          </p:cNvPr>
          <p:cNvSpPr>
            <a:spLocks noGrp="1"/>
          </p:cNvSpPr>
          <p:nvPr>
            <p:ph type="title"/>
          </p:nvPr>
        </p:nvSpPr>
        <p:spPr/>
        <p:txBody>
          <a:bodyPr/>
          <a:lstStyle/>
          <a:p>
            <a:r>
              <a:rPr lang="en-US" altLang="ko-KR" dirty="0"/>
              <a:t>1. </a:t>
            </a:r>
            <a:r>
              <a:rPr lang="ko-KR" altLang="en-US" dirty="0"/>
              <a:t>세부 프로그램 내용 </a:t>
            </a:r>
            <a:r>
              <a:rPr lang="en-US" altLang="ko-KR" dirty="0"/>
              <a:t>(</a:t>
            </a:r>
            <a:r>
              <a:rPr lang="ko-KR" altLang="en-US" dirty="0"/>
              <a:t>취업특강 </a:t>
            </a:r>
            <a:r>
              <a:rPr lang="en-US" altLang="ko-KR" dirty="0"/>
              <a:t>3)</a:t>
            </a:r>
            <a:endParaRPr lang="ko-KR" altLang="en-US" dirty="0"/>
          </a:p>
        </p:txBody>
      </p:sp>
      <p:sp>
        <p:nvSpPr>
          <p:cNvPr id="9" name="평행 사변형 13">
            <a:extLst>
              <a:ext uri="{FF2B5EF4-FFF2-40B4-BE49-F238E27FC236}">
                <a16:creationId xmlns:a16="http://schemas.microsoft.com/office/drawing/2014/main" id="{28A3168C-EE62-4BB7-BA39-00096D911984}"/>
              </a:ext>
            </a:extLst>
          </p:cNvPr>
          <p:cNvSpPr/>
          <p:nvPr/>
        </p:nvSpPr>
        <p:spPr>
          <a:xfrm flipH="1">
            <a:off x="1713079" y="1060106"/>
            <a:ext cx="1578869" cy="905837"/>
          </a:xfrm>
          <a:prstGeom prst="rect">
            <a:avLst/>
          </a:prstGeom>
          <a:solidFill>
            <a:srgbClr val="1F84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prstClr val="white"/>
                </a:solidFill>
              </a:rPr>
              <a:t>자기소개서 및</a:t>
            </a:r>
            <a:endParaRPr lang="en-US" altLang="ko-KR" sz="1400" b="1" dirty="0">
              <a:solidFill>
                <a:prstClr val="white"/>
              </a:solidFill>
            </a:endParaRPr>
          </a:p>
          <a:p>
            <a:pPr algn="ctr"/>
            <a:r>
              <a:rPr lang="ko-KR" altLang="en-US" sz="1400" b="1" dirty="0">
                <a:solidFill>
                  <a:prstClr val="white"/>
                </a:solidFill>
              </a:rPr>
              <a:t>모의 면접</a:t>
            </a:r>
            <a:endParaRPr lang="en-US" altLang="ko-KR" sz="1400" b="1" dirty="0">
              <a:solidFill>
                <a:prstClr val="white"/>
              </a:solidFill>
            </a:endParaRPr>
          </a:p>
          <a:p>
            <a:pPr algn="ctr"/>
            <a:r>
              <a:rPr lang="ko-KR" altLang="en-US" sz="1400" b="1" dirty="0">
                <a:solidFill>
                  <a:prstClr val="white"/>
                </a:solidFill>
              </a:rPr>
              <a:t>트레이닝 교육 </a:t>
            </a:r>
            <a:r>
              <a:rPr lang="en-US" altLang="ko-KR" sz="1400" b="1" dirty="0">
                <a:solidFill>
                  <a:prstClr val="white"/>
                </a:solidFill>
              </a:rPr>
              <a:t>(8H)</a:t>
            </a:r>
            <a:endParaRPr lang="ko-KR" altLang="en-US" sz="1400" b="1" dirty="0">
              <a:solidFill>
                <a:prstClr val="white"/>
              </a:solidFill>
            </a:endParaRPr>
          </a:p>
        </p:txBody>
      </p:sp>
      <p:sp>
        <p:nvSpPr>
          <p:cNvPr id="10" name="평행 사변형 13">
            <a:extLst>
              <a:ext uri="{FF2B5EF4-FFF2-40B4-BE49-F238E27FC236}">
                <a16:creationId xmlns:a16="http://schemas.microsoft.com/office/drawing/2014/main" id="{535B54E4-DE79-4D85-8934-9C087635A4DD}"/>
              </a:ext>
            </a:extLst>
          </p:cNvPr>
          <p:cNvSpPr/>
          <p:nvPr/>
        </p:nvSpPr>
        <p:spPr>
          <a:xfrm flipH="1">
            <a:off x="3323187" y="1059564"/>
            <a:ext cx="6962509" cy="906918"/>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ko-KR" sz="1200" b="1" dirty="0">
                <a:solidFill>
                  <a:prstClr val="black"/>
                </a:solidFill>
              </a:rPr>
              <a:t>   - </a:t>
            </a:r>
            <a:r>
              <a:rPr lang="ko-KR" altLang="en-US" sz="1200" b="1" dirty="0">
                <a:solidFill>
                  <a:prstClr val="black"/>
                </a:solidFill>
              </a:rPr>
              <a:t>자기소개서 작성 전략 및 기업분석 방법</a:t>
            </a:r>
            <a:r>
              <a:rPr lang="en-US" altLang="ko-KR" sz="1200" b="1" dirty="0">
                <a:solidFill>
                  <a:prstClr val="black"/>
                </a:solidFill>
              </a:rPr>
              <a:t> </a:t>
            </a:r>
          </a:p>
          <a:p>
            <a:pPr>
              <a:lnSpc>
                <a:spcPct val="150000"/>
              </a:lnSpc>
            </a:pPr>
            <a:r>
              <a:rPr lang="ko-KR" altLang="en-US" sz="1200" b="1" dirty="0">
                <a:solidFill>
                  <a:prstClr val="black"/>
                </a:solidFill>
              </a:rPr>
              <a:t>   </a:t>
            </a:r>
            <a:r>
              <a:rPr lang="en-US" altLang="ko-KR" sz="1200" b="1" dirty="0">
                <a:solidFill>
                  <a:prstClr val="black"/>
                </a:solidFill>
              </a:rPr>
              <a:t>- </a:t>
            </a:r>
            <a:r>
              <a:rPr lang="ko-KR" altLang="en-US" sz="1200" b="1" dirty="0">
                <a:solidFill>
                  <a:prstClr val="black"/>
                </a:solidFill>
              </a:rPr>
              <a:t>면접의 이해 및 면접 준비 전략</a:t>
            </a:r>
            <a:br>
              <a:rPr lang="en-US" altLang="ko-KR" sz="1200" b="1" dirty="0">
                <a:solidFill>
                  <a:prstClr val="black"/>
                </a:solidFill>
              </a:rPr>
            </a:br>
            <a:r>
              <a:rPr lang="en-US" altLang="ko-KR" sz="1200" b="1" dirty="0">
                <a:solidFill>
                  <a:prstClr val="black"/>
                </a:solidFill>
              </a:rPr>
              <a:t>   - </a:t>
            </a:r>
            <a:r>
              <a:rPr lang="ko-KR" altLang="en-US" sz="1200" b="1" dirty="0">
                <a:solidFill>
                  <a:prstClr val="black"/>
                </a:solidFill>
              </a:rPr>
              <a:t>준비된 자기소개서 기반 면접 실전 트레이닝</a:t>
            </a:r>
            <a:endParaRPr lang="en-US" altLang="ko-KR" sz="1200" b="1" dirty="0">
              <a:solidFill>
                <a:prstClr val="black"/>
              </a:solidFill>
            </a:endParaRPr>
          </a:p>
        </p:txBody>
      </p:sp>
      <p:graphicFrame>
        <p:nvGraphicFramePr>
          <p:cNvPr id="12" name="표 11">
            <a:extLst>
              <a:ext uri="{FF2B5EF4-FFF2-40B4-BE49-F238E27FC236}">
                <a16:creationId xmlns:a16="http://schemas.microsoft.com/office/drawing/2014/main" id="{16B5B2BD-6DCA-43F7-BAD0-FC688B7AA3F1}"/>
              </a:ext>
            </a:extLst>
          </p:cNvPr>
          <p:cNvGraphicFramePr>
            <a:graphicFrameLocks noGrp="1"/>
          </p:cNvGraphicFramePr>
          <p:nvPr/>
        </p:nvGraphicFramePr>
        <p:xfrm>
          <a:off x="1779182" y="2234190"/>
          <a:ext cx="8506515" cy="4020561"/>
        </p:xfrm>
        <a:graphic>
          <a:graphicData uri="http://schemas.openxmlformats.org/drawingml/2006/table">
            <a:tbl>
              <a:tblPr firstRow="1" bandRow="1"/>
              <a:tblGrid>
                <a:gridCol w="918773">
                  <a:extLst>
                    <a:ext uri="{9D8B030D-6E8A-4147-A177-3AD203B41FA5}">
                      <a16:colId xmlns:a16="http://schemas.microsoft.com/office/drawing/2014/main" val="20000"/>
                    </a:ext>
                  </a:extLst>
                </a:gridCol>
                <a:gridCol w="4499387">
                  <a:extLst>
                    <a:ext uri="{9D8B030D-6E8A-4147-A177-3AD203B41FA5}">
                      <a16:colId xmlns:a16="http://schemas.microsoft.com/office/drawing/2014/main" val="20003"/>
                    </a:ext>
                  </a:extLst>
                </a:gridCol>
                <a:gridCol w="1280352">
                  <a:extLst>
                    <a:ext uri="{9D8B030D-6E8A-4147-A177-3AD203B41FA5}">
                      <a16:colId xmlns:a16="http://schemas.microsoft.com/office/drawing/2014/main" val="3236342586"/>
                    </a:ext>
                  </a:extLst>
                </a:gridCol>
                <a:gridCol w="778551">
                  <a:extLst>
                    <a:ext uri="{9D8B030D-6E8A-4147-A177-3AD203B41FA5}">
                      <a16:colId xmlns:a16="http://schemas.microsoft.com/office/drawing/2014/main" val="20004"/>
                    </a:ext>
                  </a:extLst>
                </a:gridCol>
                <a:gridCol w="1029452">
                  <a:extLst>
                    <a:ext uri="{9D8B030D-6E8A-4147-A177-3AD203B41FA5}">
                      <a16:colId xmlns:a16="http://schemas.microsoft.com/office/drawing/2014/main" val="4158380450"/>
                    </a:ext>
                  </a:extLst>
                </a:gridCol>
              </a:tblGrid>
              <a:tr h="482480">
                <a:tc>
                  <a:txBody>
                    <a:bodyPr/>
                    <a:lstStyle>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400" b="0" i="0" kern="1200" dirty="0" err="1">
                          <a:ln>
                            <a:solidFill>
                              <a:schemeClr val="bg1"/>
                            </a:solidFill>
                          </a:ln>
                          <a:solidFill>
                            <a:schemeClr val="lt1"/>
                          </a:solidFill>
                          <a:latin typeface="맑은 고딕" panose="020B0503020000020004" pitchFamily="50" charset="-127"/>
                          <a:ea typeface="맑은 고딕" panose="020B0503020000020004" pitchFamily="50" charset="-127"/>
                          <a:cs typeface="+mn-cs"/>
                        </a:rPr>
                        <a:t>모듈명</a:t>
                      </a:r>
                      <a:endParaRPr lang="ko-KR" altLang="en-US" sz="1400" b="0" i="0" kern="1200" dirty="0">
                        <a:ln>
                          <a:solidFill>
                            <a:schemeClr val="bg1"/>
                          </a:solidFill>
                        </a:ln>
                        <a:solidFill>
                          <a:schemeClr val="lt1"/>
                        </a:solidFill>
                        <a:latin typeface="맑은 고딕" panose="020B0503020000020004" pitchFamily="50" charset="-127"/>
                        <a:ea typeface="맑은 고딕" panose="020B0503020000020004" pitchFamily="50" charset="-127"/>
                        <a:cs typeface="+mn-cs"/>
                      </a:endParaRPr>
                    </a:p>
                  </a:txBody>
                  <a:tcPr marL="91441" marR="91441" marT="45719" marB="45719" anchor="ctr">
                    <a:lnL w="12700" cap="flat" cmpd="sng" algn="ctr">
                      <a:solidFill>
                        <a:sysClr val="window" lastClr="FFFFFF"/>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tc>
                  <a:txBody>
                    <a:bodyPr/>
                    <a:lstStyle>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algn="ctr" latinLnBrk="1"/>
                      <a:r>
                        <a:rPr lang="ko-KR" altLang="en-US" sz="1400" b="0" i="0" dirty="0">
                          <a:ln>
                            <a:solidFill>
                              <a:schemeClr val="bg1"/>
                            </a:solidFill>
                          </a:ln>
                          <a:latin typeface="맑은 고딕" panose="020B0503020000020004" pitchFamily="50" charset="-127"/>
                          <a:ea typeface="맑은 고딕" panose="020B0503020000020004" pitchFamily="50" charset="-127"/>
                        </a:rPr>
                        <a:t>세부 내용</a:t>
                      </a:r>
                    </a:p>
                  </a:txBody>
                  <a:tcPr marL="91441" marR="91441" marT="45719" marB="4571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tc>
                  <a:txBody>
                    <a:bodyPr/>
                    <a:lstStyle/>
                    <a:p>
                      <a:pPr marL="0" algn="ctr" defTabSz="914400" rtl="0" eaLnBrk="1" latinLnBrk="1" hangingPunct="1"/>
                      <a:r>
                        <a:rPr lang="ko-KR" altLang="en-US" sz="1400" b="0" i="0" kern="1200" dirty="0">
                          <a:ln>
                            <a:solidFill>
                              <a:schemeClr val="bg1"/>
                            </a:solidFill>
                          </a:ln>
                          <a:solidFill>
                            <a:schemeClr val="lt1"/>
                          </a:solidFill>
                          <a:latin typeface="맑은 고딕" panose="020B0503020000020004" pitchFamily="50" charset="-127"/>
                          <a:ea typeface="맑은 고딕" panose="020B0503020000020004" pitchFamily="50" charset="-127"/>
                          <a:cs typeface="+mn-cs"/>
                        </a:rPr>
                        <a:t>주요 결과물</a:t>
                      </a:r>
                    </a:p>
                  </a:txBody>
                  <a:tcPr marL="91441" marR="91441" marT="45719" marB="4571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tc>
                  <a:txBody>
                    <a:bodyPr/>
                    <a:lstStyle>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marL="0" algn="ctr" defTabSz="914400" rtl="0" eaLnBrk="1" latinLnBrk="1" hangingPunct="1"/>
                      <a:r>
                        <a:rPr lang="ko-KR" altLang="en-US" sz="1400" b="0" i="0" kern="1200" dirty="0">
                          <a:ln>
                            <a:solidFill>
                              <a:schemeClr val="bg1"/>
                            </a:solidFill>
                          </a:ln>
                          <a:solidFill>
                            <a:schemeClr val="lt1"/>
                          </a:solidFill>
                          <a:latin typeface="맑은 고딕" panose="020B0503020000020004" pitchFamily="50" charset="-127"/>
                          <a:ea typeface="맑은 고딕" panose="020B0503020000020004" pitchFamily="50" charset="-127"/>
                          <a:cs typeface="+mn-cs"/>
                        </a:rPr>
                        <a:t>시간</a:t>
                      </a:r>
                    </a:p>
                  </a:txBody>
                  <a:tcPr marL="91441" marR="91441" marT="45719" marB="4571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tc>
                  <a:txBody>
                    <a:bodyPr/>
                    <a:lstStyle/>
                    <a:p>
                      <a:pPr marL="0" algn="ctr" defTabSz="914400" rtl="0" eaLnBrk="1" latinLnBrk="1" hangingPunct="1"/>
                      <a:r>
                        <a:rPr lang="ko-KR" altLang="en-US" sz="1400" b="0" i="0" kern="1200" dirty="0">
                          <a:ln>
                            <a:solidFill>
                              <a:schemeClr val="bg1"/>
                            </a:solidFill>
                          </a:ln>
                          <a:solidFill>
                            <a:schemeClr val="lt1"/>
                          </a:solidFill>
                          <a:latin typeface="맑은 고딕" panose="020B0503020000020004" pitchFamily="50" charset="-127"/>
                          <a:ea typeface="맑은 고딕" panose="020B0503020000020004" pitchFamily="50" charset="-127"/>
                          <a:cs typeface="+mn-cs"/>
                        </a:rPr>
                        <a:t>교수 방법</a:t>
                      </a:r>
                    </a:p>
                  </a:txBody>
                  <a:tcPr marL="91441" marR="91441" marT="45719" marB="45719" anchor="ctr">
                    <a:lnL w="12700" cap="flat" cmpd="sng" algn="ctr">
                      <a:solidFill>
                        <a:sysClr val="window" lastClr="FFFFFF">
                          <a:lumMod val="50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extLst>
                  <a:ext uri="{0D108BD9-81ED-4DB2-BD59-A6C34878D82A}">
                    <a16:rowId xmlns:a16="http://schemas.microsoft.com/office/drawing/2014/main" val="10000"/>
                  </a:ext>
                </a:extLst>
              </a:tr>
              <a:tr h="353808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noProof="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실전</a:t>
                      </a:r>
                      <a:endParaRPr kumimoji="0" lang="en-US" altLang="ko-KR" sz="1200" b="1" i="0" u="none" strike="noStrike" kern="1200" cap="none" spc="0" normalizeH="0" baseline="0" noProof="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noProof="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면접</a:t>
                      </a:r>
                      <a:endParaRPr kumimoji="0" lang="en-US" altLang="ko-KR" sz="1200" b="1" i="0" u="none" strike="noStrike" kern="1200" cap="none" spc="0" normalizeH="0" baseline="0" noProof="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noProof="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훈련</a:t>
                      </a:r>
                      <a:endParaRPr kumimoji="0" lang="en-US" altLang="ko-KR" sz="1200" b="1" i="0" u="none" strike="noStrike" kern="1200" cap="none" spc="0" normalizeH="0" baseline="0" noProof="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txBody>
                  <a:tcPr marL="91441" marR="91441" marT="35999" marB="35999" anchor="ctr">
                    <a:lnL w="12700" cap="flat" cmpd="sng" algn="ctr">
                      <a:solidFill>
                        <a:sysClr val="window" lastClr="FFFFFF"/>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indent="-171450">
                        <a:lnSpc>
                          <a:spcPct val="130000"/>
                        </a:lnSpc>
                        <a:buClr>
                          <a:srgbClr val="0070C0"/>
                        </a:buClr>
                        <a:buFont typeface="Wingdings" panose="05000000000000000000" pitchFamily="2" charset="2"/>
                        <a:buChar char="ü"/>
                      </a:pPr>
                      <a:r>
                        <a:rPr lang="en-US" altLang="ko-KR" sz="1200" b="0" kern="1200" spc="-100" dirty="0">
                          <a:ln>
                            <a:solidFill>
                              <a:schemeClr val="bg2">
                                <a:alpha val="0"/>
                              </a:schemeClr>
                            </a:solidFill>
                          </a:ln>
                          <a:solidFill>
                            <a:srgbClr val="262626"/>
                          </a:solidFill>
                          <a:latin typeface="+mn-lt"/>
                          <a:ea typeface="+mn-ea"/>
                          <a:cs typeface="+mn-cs"/>
                        </a:rPr>
                        <a:t>[</a:t>
                      </a:r>
                      <a:r>
                        <a:rPr lang="ko-KR" altLang="en-US" sz="1200" b="0" kern="1200" spc="-100" dirty="0">
                          <a:ln>
                            <a:solidFill>
                              <a:schemeClr val="bg2">
                                <a:alpha val="0"/>
                              </a:schemeClr>
                            </a:solidFill>
                          </a:ln>
                          <a:solidFill>
                            <a:srgbClr val="262626"/>
                          </a:solidFill>
                          <a:latin typeface="+mn-lt"/>
                          <a:ea typeface="+mn-ea"/>
                          <a:cs typeface="+mn-cs"/>
                        </a:rPr>
                        <a:t>실습</a:t>
                      </a:r>
                      <a:r>
                        <a:rPr lang="en-US" altLang="ko-KR" sz="1200" b="0" kern="1200" spc="-100" dirty="0">
                          <a:ln>
                            <a:solidFill>
                              <a:schemeClr val="bg2">
                                <a:alpha val="0"/>
                              </a:schemeClr>
                            </a:solidFill>
                          </a:ln>
                          <a:solidFill>
                            <a:srgbClr val="262626"/>
                          </a:solidFill>
                          <a:latin typeface="+mn-lt"/>
                          <a:ea typeface="+mn-ea"/>
                          <a:cs typeface="+mn-cs"/>
                        </a:rPr>
                        <a:t>/</a:t>
                      </a:r>
                      <a:r>
                        <a:rPr lang="ko-KR" altLang="en-US" sz="1200" b="0" kern="1200" spc="-100" dirty="0">
                          <a:ln>
                            <a:solidFill>
                              <a:schemeClr val="bg2">
                                <a:alpha val="0"/>
                              </a:schemeClr>
                            </a:solidFill>
                          </a:ln>
                          <a:solidFill>
                            <a:srgbClr val="262626"/>
                          </a:solidFill>
                          <a:latin typeface="+mn-lt"/>
                          <a:ea typeface="+mn-ea"/>
                          <a:cs typeface="+mn-cs"/>
                        </a:rPr>
                        <a:t>피드백</a:t>
                      </a:r>
                      <a:r>
                        <a:rPr lang="en-US" altLang="ko-KR" sz="1200" b="0" kern="1200" spc="-100" dirty="0">
                          <a:ln>
                            <a:solidFill>
                              <a:schemeClr val="bg2">
                                <a:alpha val="0"/>
                              </a:schemeClr>
                            </a:solidFill>
                          </a:ln>
                          <a:solidFill>
                            <a:srgbClr val="262626"/>
                          </a:solidFill>
                          <a:latin typeface="+mn-lt"/>
                          <a:ea typeface="+mn-ea"/>
                          <a:cs typeface="+mn-cs"/>
                        </a:rPr>
                        <a:t>] </a:t>
                      </a:r>
                      <a:r>
                        <a:rPr lang="ko-KR" altLang="en-US" sz="1200" b="0" kern="1200" spc="-100" dirty="0">
                          <a:ln>
                            <a:solidFill>
                              <a:schemeClr val="bg2">
                                <a:alpha val="0"/>
                              </a:schemeClr>
                            </a:solidFill>
                          </a:ln>
                          <a:solidFill>
                            <a:srgbClr val="262626"/>
                          </a:solidFill>
                          <a:latin typeface="+mn-lt"/>
                          <a:ea typeface="+mn-ea"/>
                          <a:cs typeface="+mn-cs"/>
                        </a:rPr>
                        <a:t>모의면접</a:t>
                      </a:r>
                    </a:p>
                    <a:p>
                      <a:pPr marL="0" indent="0">
                        <a:lnSpc>
                          <a:spcPct val="130000"/>
                        </a:lnSpc>
                        <a:buClr>
                          <a:srgbClr val="0070C0"/>
                        </a:buClr>
                        <a:buFont typeface="Wingdings" panose="05000000000000000000" pitchFamily="2" charset="2"/>
                        <a:buNone/>
                      </a:pPr>
                      <a:r>
                        <a:rPr lang="ko-KR" altLang="en-US" sz="1200" b="0" kern="1200" spc="-100" dirty="0">
                          <a:ln>
                            <a:solidFill>
                              <a:schemeClr val="bg2">
                                <a:alpha val="0"/>
                              </a:schemeClr>
                            </a:solidFill>
                          </a:ln>
                          <a:solidFill>
                            <a:srgbClr val="262626"/>
                          </a:solidFill>
                          <a:latin typeface="+mn-lt"/>
                          <a:ea typeface="+mn-ea"/>
                          <a:cs typeface="+mn-cs"/>
                        </a:rPr>
                        <a:t>        </a:t>
                      </a:r>
                      <a:r>
                        <a:rPr lang="en-US" altLang="ko-KR" sz="1200" b="0" kern="1200" spc="-100" dirty="0">
                          <a:ln>
                            <a:solidFill>
                              <a:schemeClr val="bg2">
                                <a:alpha val="0"/>
                              </a:schemeClr>
                            </a:solidFill>
                          </a:ln>
                          <a:solidFill>
                            <a:srgbClr val="262626"/>
                          </a:solidFill>
                          <a:latin typeface="+mn-lt"/>
                          <a:ea typeface="+mn-ea"/>
                          <a:cs typeface="+mn-cs"/>
                        </a:rPr>
                        <a:t>- </a:t>
                      </a:r>
                      <a:r>
                        <a:rPr lang="ko-KR" altLang="en-US" sz="1200" b="0" kern="1200" spc="-100" dirty="0">
                          <a:ln>
                            <a:solidFill>
                              <a:schemeClr val="bg2">
                                <a:alpha val="0"/>
                              </a:schemeClr>
                            </a:solidFill>
                          </a:ln>
                          <a:solidFill>
                            <a:srgbClr val="262626"/>
                          </a:solidFill>
                          <a:latin typeface="+mn-lt"/>
                          <a:ea typeface="+mn-ea"/>
                          <a:cs typeface="+mn-cs"/>
                        </a:rPr>
                        <a:t>오전에 작성한 자기소개서 항목 내용 기반 </a:t>
                      </a:r>
                      <a:r>
                        <a:rPr lang="en-US" altLang="ko-KR" sz="1200" b="0" kern="1200" spc="-100" dirty="0">
                          <a:ln>
                            <a:solidFill>
                              <a:schemeClr val="bg2">
                                <a:alpha val="0"/>
                              </a:schemeClr>
                            </a:solidFill>
                          </a:ln>
                          <a:solidFill>
                            <a:srgbClr val="262626"/>
                          </a:solidFill>
                          <a:latin typeface="+mn-lt"/>
                          <a:ea typeface="+mn-ea"/>
                          <a:cs typeface="+mn-cs"/>
                        </a:rPr>
                        <a:t>1</a:t>
                      </a:r>
                      <a:r>
                        <a:rPr lang="ko-KR" altLang="en-US" sz="1200" b="0" kern="1200" spc="-100" dirty="0">
                          <a:ln>
                            <a:solidFill>
                              <a:schemeClr val="bg2">
                                <a:alpha val="0"/>
                              </a:schemeClr>
                            </a:solidFill>
                          </a:ln>
                          <a:solidFill>
                            <a:srgbClr val="262626"/>
                          </a:solidFill>
                          <a:latin typeface="+mn-lt"/>
                          <a:ea typeface="+mn-ea"/>
                          <a:cs typeface="+mn-cs"/>
                        </a:rPr>
                        <a:t>분 스피치</a:t>
                      </a:r>
                      <a:br>
                        <a:rPr lang="en-US" altLang="ko-KR" sz="1200" b="0" kern="1200" spc="-100" dirty="0">
                          <a:ln>
                            <a:solidFill>
                              <a:schemeClr val="bg2">
                                <a:alpha val="0"/>
                              </a:schemeClr>
                            </a:solidFill>
                          </a:ln>
                          <a:solidFill>
                            <a:srgbClr val="262626"/>
                          </a:solidFill>
                          <a:latin typeface="+mn-lt"/>
                          <a:ea typeface="+mn-ea"/>
                          <a:cs typeface="+mn-cs"/>
                        </a:rPr>
                      </a:br>
                      <a:r>
                        <a:rPr lang="ko-KR" altLang="en-US" sz="1200" b="0" kern="1200" spc="-100" dirty="0">
                          <a:ln>
                            <a:solidFill>
                              <a:schemeClr val="bg2">
                                <a:alpha val="0"/>
                              </a:schemeClr>
                            </a:solidFill>
                          </a:ln>
                          <a:solidFill>
                            <a:srgbClr val="262626"/>
                          </a:solidFill>
                          <a:latin typeface="+mn-lt"/>
                          <a:ea typeface="+mn-ea"/>
                          <a:cs typeface="+mn-cs"/>
                        </a:rPr>
                        <a:t>        </a:t>
                      </a:r>
                      <a:r>
                        <a:rPr lang="en-US" altLang="ko-KR" sz="1200" b="0" kern="1200" spc="-100" dirty="0">
                          <a:ln>
                            <a:solidFill>
                              <a:schemeClr val="bg2">
                                <a:alpha val="0"/>
                              </a:schemeClr>
                            </a:solidFill>
                          </a:ln>
                          <a:solidFill>
                            <a:srgbClr val="262626"/>
                          </a:solidFill>
                          <a:latin typeface="+mn-lt"/>
                          <a:ea typeface="+mn-ea"/>
                          <a:cs typeface="+mn-cs"/>
                        </a:rPr>
                        <a:t>- 1:1 </a:t>
                      </a:r>
                      <a:r>
                        <a:rPr lang="ko-KR" altLang="en-US" sz="1200" b="0" kern="1200" spc="-100" dirty="0">
                          <a:ln>
                            <a:solidFill>
                              <a:schemeClr val="bg2">
                                <a:alpha val="0"/>
                              </a:schemeClr>
                            </a:solidFill>
                          </a:ln>
                          <a:solidFill>
                            <a:srgbClr val="262626"/>
                          </a:solidFill>
                          <a:latin typeface="+mn-lt"/>
                          <a:ea typeface="+mn-ea"/>
                          <a:cs typeface="+mn-cs"/>
                        </a:rPr>
                        <a:t>모의 면접 </a:t>
                      </a:r>
                      <a:r>
                        <a:rPr lang="en-US" altLang="ko-KR" sz="1200" b="1" kern="1200" spc="-100" dirty="0">
                          <a:ln>
                            <a:solidFill>
                              <a:schemeClr val="bg2">
                                <a:alpha val="0"/>
                              </a:schemeClr>
                            </a:solidFill>
                          </a:ln>
                          <a:solidFill>
                            <a:srgbClr val="FF0000"/>
                          </a:solidFill>
                          <a:latin typeface="+mn-lt"/>
                          <a:ea typeface="+mn-ea"/>
                          <a:cs typeface="+mn-cs"/>
                        </a:rPr>
                        <a:t>(</a:t>
                      </a:r>
                      <a:r>
                        <a:rPr lang="ko-KR" altLang="en-US" sz="1200" b="1" kern="1200" spc="-100" dirty="0">
                          <a:ln>
                            <a:solidFill>
                              <a:schemeClr val="bg2">
                                <a:alpha val="0"/>
                              </a:schemeClr>
                            </a:solidFill>
                          </a:ln>
                          <a:solidFill>
                            <a:srgbClr val="FF0000"/>
                          </a:solidFill>
                          <a:latin typeface="+mn-lt"/>
                          <a:ea typeface="+mn-ea"/>
                          <a:cs typeface="+mn-cs"/>
                        </a:rPr>
                        <a:t>전체 공개</a:t>
                      </a:r>
                      <a:r>
                        <a:rPr lang="en-US" altLang="ko-KR" sz="1200" b="1" kern="1200" spc="-100" dirty="0">
                          <a:ln>
                            <a:solidFill>
                              <a:schemeClr val="bg2">
                                <a:alpha val="0"/>
                              </a:schemeClr>
                            </a:solidFill>
                          </a:ln>
                          <a:solidFill>
                            <a:srgbClr val="FF0000"/>
                          </a:solidFill>
                          <a:latin typeface="+mn-lt"/>
                          <a:ea typeface="+mn-ea"/>
                          <a:cs typeface="+mn-cs"/>
                        </a:rPr>
                        <a:t>)</a:t>
                      </a:r>
                      <a:br>
                        <a:rPr lang="en-US" altLang="ko-KR" sz="1200" b="0" kern="1200" spc="-100" dirty="0">
                          <a:ln>
                            <a:solidFill>
                              <a:schemeClr val="bg2">
                                <a:alpha val="0"/>
                              </a:schemeClr>
                            </a:solidFill>
                          </a:ln>
                          <a:solidFill>
                            <a:srgbClr val="262626"/>
                          </a:solidFill>
                          <a:latin typeface="+mn-lt"/>
                          <a:ea typeface="+mn-ea"/>
                          <a:cs typeface="+mn-cs"/>
                        </a:rPr>
                      </a:br>
                      <a:r>
                        <a:rPr lang="en-US" altLang="ko-KR" sz="1200" b="0" kern="1200" spc="-100" dirty="0">
                          <a:ln>
                            <a:solidFill>
                              <a:schemeClr val="bg2">
                                <a:alpha val="0"/>
                              </a:schemeClr>
                            </a:solidFill>
                          </a:ln>
                          <a:solidFill>
                            <a:srgbClr val="262626"/>
                          </a:solidFill>
                          <a:latin typeface="+mn-lt"/>
                          <a:ea typeface="+mn-ea"/>
                          <a:cs typeface="+mn-cs"/>
                        </a:rPr>
                        <a:t>       </a:t>
                      </a:r>
                      <a:r>
                        <a:rPr lang="ko-KR" altLang="en-US" sz="1200" b="0" kern="1200" spc="-100" dirty="0">
                          <a:ln>
                            <a:solidFill>
                              <a:schemeClr val="bg2">
                                <a:alpha val="0"/>
                              </a:schemeClr>
                            </a:solidFill>
                          </a:ln>
                          <a:solidFill>
                            <a:srgbClr val="262626"/>
                          </a:solidFill>
                          <a:latin typeface="+mn-lt"/>
                          <a:ea typeface="+mn-ea"/>
                          <a:cs typeface="+mn-cs"/>
                        </a:rPr>
                        <a:t> </a:t>
                      </a:r>
                      <a:r>
                        <a:rPr lang="en-US" altLang="ko-KR" sz="1200" b="0" kern="1200" spc="-100" dirty="0">
                          <a:ln>
                            <a:solidFill>
                              <a:schemeClr val="bg2">
                                <a:alpha val="0"/>
                              </a:schemeClr>
                            </a:solidFill>
                          </a:ln>
                          <a:solidFill>
                            <a:srgbClr val="262626"/>
                          </a:solidFill>
                          <a:latin typeface="+mn-lt"/>
                          <a:ea typeface="+mn-ea"/>
                          <a:cs typeface="+mn-cs"/>
                        </a:rPr>
                        <a:t>- </a:t>
                      </a:r>
                      <a:r>
                        <a:rPr lang="ko-KR" altLang="en-US" sz="1200" b="0" kern="1200" spc="-100" dirty="0" err="1">
                          <a:ln>
                            <a:solidFill>
                              <a:schemeClr val="bg2">
                                <a:alpha val="0"/>
                              </a:schemeClr>
                            </a:solidFill>
                          </a:ln>
                          <a:solidFill>
                            <a:srgbClr val="262626"/>
                          </a:solidFill>
                          <a:latin typeface="+mn-lt"/>
                          <a:ea typeface="+mn-ea"/>
                          <a:cs typeface="+mn-cs"/>
                        </a:rPr>
                        <a:t>교수자</a:t>
                      </a:r>
                      <a:r>
                        <a:rPr lang="ko-KR" altLang="en-US" sz="1200" b="0" kern="1200" spc="-100" dirty="0">
                          <a:ln>
                            <a:solidFill>
                              <a:schemeClr val="bg2">
                                <a:alpha val="0"/>
                              </a:schemeClr>
                            </a:solidFill>
                          </a:ln>
                          <a:solidFill>
                            <a:srgbClr val="262626"/>
                          </a:solidFill>
                          <a:latin typeface="+mn-lt"/>
                          <a:ea typeface="+mn-ea"/>
                          <a:cs typeface="+mn-cs"/>
                        </a:rPr>
                        <a:t> 코칭 및 피드백</a:t>
                      </a:r>
                      <a:r>
                        <a:rPr lang="en-US" altLang="ko-KR" sz="1200" b="0" kern="1200" spc="-100" dirty="0">
                          <a:ln>
                            <a:solidFill>
                              <a:schemeClr val="bg2">
                                <a:alpha val="0"/>
                              </a:schemeClr>
                            </a:solidFill>
                          </a:ln>
                          <a:solidFill>
                            <a:srgbClr val="262626"/>
                          </a:solidFill>
                          <a:latin typeface="+mn-lt"/>
                          <a:ea typeface="+mn-ea"/>
                          <a:cs typeface="+mn-cs"/>
                        </a:rPr>
                        <a:t>(</a:t>
                      </a:r>
                      <a:r>
                        <a:rPr lang="ko-KR" altLang="en-US" sz="1200" b="0" kern="1200" spc="-100" dirty="0">
                          <a:ln>
                            <a:solidFill>
                              <a:schemeClr val="bg2">
                                <a:alpha val="0"/>
                              </a:schemeClr>
                            </a:solidFill>
                          </a:ln>
                          <a:solidFill>
                            <a:srgbClr val="262626"/>
                          </a:solidFill>
                          <a:latin typeface="+mn-lt"/>
                          <a:ea typeface="+mn-ea"/>
                          <a:cs typeface="+mn-cs"/>
                        </a:rPr>
                        <a:t>시각</a:t>
                      </a:r>
                      <a:r>
                        <a:rPr lang="en-US" altLang="ko-KR" sz="1200" b="0" kern="1200" spc="-100" dirty="0">
                          <a:ln>
                            <a:solidFill>
                              <a:schemeClr val="bg2">
                                <a:alpha val="0"/>
                              </a:schemeClr>
                            </a:solidFill>
                          </a:ln>
                          <a:solidFill>
                            <a:srgbClr val="262626"/>
                          </a:solidFill>
                          <a:latin typeface="+mn-lt"/>
                          <a:ea typeface="+mn-ea"/>
                          <a:cs typeface="+mn-cs"/>
                        </a:rPr>
                        <a:t>,</a:t>
                      </a:r>
                      <a:r>
                        <a:rPr lang="ko-KR" altLang="en-US" sz="1200" b="0" kern="1200" spc="-100" dirty="0">
                          <a:ln>
                            <a:solidFill>
                              <a:schemeClr val="bg2">
                                <a:alpha val="0"/>
                              </a:schemeClr>
                            </a:solidFill>
                          </a:ln>
                          <a:solidFill>
                            <a:srgbClr val="262626"/>
                          </a:solidFill>
                          <a:latin typeface="+mn-lt"/>
                          <a:ea typeface="+mn-ea"/>
                          <a:cs typeface="+mn-cs"/>
                        </a:rPr>
                        <a:t>청각</a:t>
                      </a:r>
                      <a:r>
                        <a:rPr lang="en-US" altLang="ko-KR" sz="1200" b="0" kern="1200" spc="-100" dirty="0">
                          <a:ln>
                            <a:solidFill>
                              <a:schemeClr val="bg2">
                                <a:alpha val="0"/>
                              </a:schemeClr>
                            </a:solidFill>
                          </a:ln>
                          <a:solidFill>
                            <a:srgbClr val="262626"/>
                          </a:solidFill>
                          <a:latin typeface="+mn-lt"/>
                          <a:ea typeface="+mn-ea"/>
                          <a:cs typeface="+mn-cs"/>
                        </a:rPr>
                        <a:t>,</a:t>
                      </a:r>
                      <a:r>
                        <a:rPr lang="ko-KR" altLang="en-US" sz="1200" b="0" kern="1200" spc="-100" dirty="0">
                          <a:ln>
                            <a:solidFill>
                              <a:schemeClr val="bg2">
                                <a:alpha val="0"/>
                              </a:schemeClr>
                            </a:solidFill>
                          </a:ln>
                          <a:solidFill>
                            <a:srgbClr val="262626"/>
                          </a:solidFill>
                          <a:latin typeface="+mn-lt"/>
                          <a:ea typeface="+mn-ea"/>
                          <a:cs typeface="+mn-cs"/>
                        </a:rPr>
                        <a:t>내용</a:t>
                      </a:r>
                      <a:r>
                        <a:rPr lang="en-US" altLang="ko-KR" sz="1200" b="0" kern="1200" spc="-100" dirty="0">
                          <a:ln>
                            <a:solidFill>
                              <a:schemeClr val="bg2">
                                <a:alpha val="0"/>
                              </a:schemeClr>
                            </a:solidFill>
                          </a:ln>
                          <a:solidFill>
                            <a:srgbClr val="262626"/>
                          </a:solidFill>
                          <a:latin typeface="+mn-lt"/>
                          <a:ea typeface="+mn-ea"/>
                          <a:cs typeface="+mn-cs"/>
                        </a:rPr>
                        <a:t>)</a:t>
                      </a:r>
                      <a:endParaRPr lang="en-US" altLang="ko-KR" sz="1200" b="0" kern="1200" spc="-100" baseline="0" dirty="0">
                        <a:ln>
                          <a:solidFill>
                            <a:schemeClr val="bg2">
                              <a:alpha val="0"/>
                            </a:schemeClr>
                          </a:solidFill>
                        </a:ln>
                        <a:solidFill>
                          <a:srgbClr val="262626"/>
                        </a:solidFill>
                        <a:latin typeface="+mn-lt"/>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altLang="ko-KR" sz="1200" b="0" kern="1200" spc="-100" dirty="0">
                          <a:ln>
                            <a:solidFill>
                              <a:schemeClr val="bg2">
                                <a:alpha val="0"/>
                              </a:schemeClr>
                            </a:solidFill>
                          </a:ln>
                          <a:solidFill>
                            <a:srgbClr val="262626"/>
                          </a:solidFill>
                          <a:latin typeface="+mn-lt"/>
                          <a:ea typeface="+mn-ea"/>
                          <a:cs typeface="+mn-cs"/>
                        </a:rPr>
                        <a:t>-</a:t>
                      </a: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altLang="ko-KR" sz="1200" b="0" kern="1200" spc="-100" dirty="0">
                          <a:ln>
                            <a:solidFill>
                              <a:schemeClr val="bg2">
                                <a:alpha val="0"/>
                              </a:schemeClr>
                            </a:solidFill>
                          </a:ln>
                          <a:solidFill>
                            <a:srgbClr val="262626"/>
                          </a:solidFill>
                          <a:latin typeface="+mn-ea"/>
                          <a:ea typeface="+mn-ea"/>
                          <a:cs typeface="+mn-cs"/>
                        </a:rPr>
                        <a:t>4H</a:t>
                      </a: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ko-KR" altLang="en-US" sz="1200" b="0" kern="1200" spc="-100" dirty="0">
                          <a:ln>
                            <a:solidFill>
                              <a:schemeClr val="bg2">
                                <a:alpha val="0"/>
                              </a:schemeClr>
                            </a:solidFill>
                          </a:ln>
                          <a:solidFill>
                            <a:srgbClr val="262626"/>
                          </a:solidFill>
                          <a:latin typeface="+mn-lt"/>
                          <a:ea typeface="+mn-ea"/>
                          <a:cs typeface="+mn-cs"/>
                        </a:rPr>
                        <a:t>개별활동</a:t>
                      </a:r>
                      <a:endParaRPr lang="en-US" altLang="ko-KR" sz="1200" b="0" kern="1200" spc="-100" dirty="0">
                        <a:ln>
                          <a:solidFill>
                            <a:schemeClr val="bg2">
                              <a:alpha val="0"/>
                            </a:schemeClr>
                          </a:solidFill>
                        </a:ln>
                        <a:solidFill>
                          <a:srgbClr val="262626"/>
                        </a:solidFill>
                        <a:latin typeface="+mn-lt"/>
                        <a:ea typeface="+mn-ea"/>
                        <a:cs typeface="+mn-cs"/>
                      </a:endParaRPr>
                    </a:p>
                    <a:p>
                      <a:pPr marL="0" algn="ctr" defTabSz="914400" rtl="0" eaLnBrk="1" latinLnBrk="1" hangingPunct="1"/>
                      <a:r>
                        <a:rPr lang="ko-KR" altLang="en-US" sz="1200" b="0" kern="1200" spc="-100" dirty="0">
                          <a:ln>
                            <a:solidFill>
                              <a:schemeClr val="bg2">
                                <a:alpha val="0"/>
                              </a:schemeClr>
                            </a:solidFill>
                          </a:ln>
                          <a:solidFill>
                            <a:srgbClr val="262626"/>
                          </a:solidFill>
                          <a:latin typeface="+mn-lt"/>
                          <a:ea typeface="+mn-ea"/>
                          <a:cs typeface="+mn-cs"/>
                        </a:rPr>
                        <a:t>및</a:t>
                      </a:r>
                      <a:endParaRPr lang="en-US" altLang="ko-KR" sz="1200" b="0" kern="1200" spc="-100" dirty="0">
                        <a:ln>
                          <a:solidFill>
                            <a:schemeClr val="bg2">
                              <a:alpha val="0"/>
                            </a:schemeClr>
                          </a:solidFill>
                        </a:ln>
                        <a:solidFill>
                          <a:srgbClr val="262626"/>
                        </a:solidFill>
                        <a:latin typeface="+mn-lt"/>
                        <a:ea typeface="+mn-ea"/>
                        <a:cs typeface="+mn-cs"/>
                      </a:endParaRPr>
                    </a:p>
                    <a:p>
                      <a:pPr marL="0" algn="ctr" defTabSz="914400" rtl="0" eaLnBrk="1" latinLnBrk="1" hangingPunct="1"/>
                      <a:r>
                        <a:rPr lang="ko-KR" altLang="en-US" sz="1200" b="0" kern="1200" spc="-100" dirty="0">
                          <a:ln>
                            <a:solidFill>
                              <a:schemeClr val="bg2">
                                <a:alpha val="0"/>
                              </a:schemeClr>
                            </a:solidFill>
                          </a:ln>
                          <a:solidFill>
                            <a:srgbClr val="262626"/>
                          </a:solidFill>
                          <a:latin typeface="+mn-lt"/>
                          <a:ea typeface="+mn-ea"/>
                          <a:cs typeface="+mn-cs"/>
                        </a:rPr>
                        <a:t>피드백</a:t>
                      </a:r>
                      <a:endParaRPr lang="en-US" altLang="ko-KR" sz="1200" b="0" kern="1200" spc="-100" dirty="0">
                        <a:ln>
                          <a:solidFill>
                            <a:schemeClr val="bg2">
                              <a:alpha val="0"/>
                            </a:schemeClr>
                          </a:solidFill>
                        </a:ln>
                        <a:solidFill>
                          <a:srgbClr val="262626"/>
                        </a:solidFill>
                        <a:latin typeface="+mn-lt"/>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5492820"/>
                  </a:ext>
                </a:extLst>
              </a:tr>
            </a:tbl>
          </a:graphicData>
        </a:graphic>
      </p:graphicFrame>
    </p:spTree>
    <p:extLst>
      <p:ext uri="{BB962C8B-B14F-4D97-AF65-F5344CB8AC3E}">
        <p14:creationId xmlns:p14="http://schemas.microsoft.com/office/powerpoint/2010/main" val="317054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표 6">
            <a:extLst>
              <a:ext uri="{FF2B5EF4-FFF2-40B4-BE49-F238E27FC236}">
                <a16:creationId xmlns:a16="http://schemas.microsoft.com/office/drawing/2014/main" id="{BA5D2258-6C3B-4971-860F-489CB7A2B175}"/>
              </a:ext>
            </a:extLst>
          </p:cNvPr>
          <p:cNvGraphicFramePr>
            <a:graphicFrameLocks noGrp="1"/>
          </p:cNvGraphicFramePr>
          <p:nvPr>
            <p:extLst>
              <p:ext uri="{D42A27DB-BD31-4B8C-83A1-F6EECF244321}">
                <p14:modId xmlns:p14="http://schemas.microsoft.com/office/powerpoint/2010/main" val="2546335387"/>
              </p:ext>
            </p:extLst>
          </p:nvPr>
        </p:nvGraphicFramePr>
        <p:xfrm>
          <a:off x="573088" y="1233487"/>
          <a:ext cx="11045825" cy="5507269"/>
        </p:xfrm>
        <a:graphic>
          <a:graphicData uri="http://schemas.openxmlformats.org/drawingml/2006/table">
            <a:tbl>
              <a:tblPr>
                <a:tableStyleId>{5940675A-B579-460E-94D1-54222C63F5DA}</a:tableStyleId>
              </a:tblPr>
              <a:tblGrid>
                <a:gridCol w="667484">
                  <a:extLst>
                    <a:ext uri="{9D8B030D-6E8A-4147-A177-3AD203B41FA5}">
                      <a16:colId xmlns:a16="http://schemas.microsoft.com/office/drawing/2014/main" val="1209987001"/>
                    </a:ext>
                  </a:extLst>
                </a:gridCol>
                <a:gridCol w="1383931">
                  <a:extLst>
                    <a:ext uri="{9D8B030D-6E8A-4147-A177-3AD203B41FA5}">
                      <a16:colId xmlns:a16="http://schemas.microsoft.com/office/drawing/2014/main" val="1238649822"/>
                    </a:ext>
                  </a:extLst>
                </a:gridCol>
                <a:gridCol w="7077436">
                  <a:extLst>
                    <a:ext uri="{9D8B030D-6E8A-4147-A177-3AD203B41FA5}">
                      <a16:colId xmlns:a16="http://schemas.microsoft.com/office/drawing/2014/main" val="3739468052"/>
                    </a:ext>
                  </a:extLst>
                </a:gridCol>
                <a:gridCol w="1916974">
                  <a:extLst>
                    <a:ext uri="{9D8B030D-6E8A-4147-A177-3AD203B41FA5}">
                      <a16:colId xmlns:a16="http://schemas.microsoft.com/office/drawing/2014/main" val="1214354423"/>
                    </a:ext>
                  </a:extLst>
                </a:gridCol>
              </a:tblGrid>
              <a:tr h="1048464">
                <a:tc>
                  <a:txBody>
                    <a:bodyPr/>
                    <a:lstStyle/>
                    <a:p>
                      <a:pPr marL="0" marR="0" indent="0" algn="ctr" fontAlgn="base" latinLnBrk="0">
                        <a:lnSpc>
                          <a:spcPct val="160000"/>
                        </a:lnSpc>
                        <a:spcBef>
                          <a:spcPts val="0"/>
                        </a:spcBef>
                        <a:spcAft>
                          <a:spcPts val="0"/>
                        </a:spcAft>
                      </a:pPr>
                      <a:r>
                        <a:rPr lang="en-US" altLang="ko-KR" sz="2400" b="1" kern="0" spc="0" dirty="0">
                          <a:solidFill>
                            <a:schemeClr val="tx1"/>
                          </a:solidFill>
                          <a:effectLst/>
                          <a:latin typeface="맑은 고딕" panose="020B0503020000020004" pitchFamily="50" charset="-127"/>
                          <a:ea typeface="맑은 고딕" panose="020B0503020000020004" pitchFamily="50" charset="-127"/>
                        </a:rPr>
                        <a:t>No</a:t>
                      </a:r>
                      <a:endParaRPr lang="ko-KR" altLang="en-US" sz="2400" b="1"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solidFill>
                      <a:schemeClr val="bg1">
                        <a:lumMod val="85000"/>
                      </a:schemeClr>
                    </a:solidFill>
                  </a:tcPr>
                </a:tc>
                <a:tc>
                  <a:txBody>
                    <a:bodyPr/>
                    <a:lstStyle/>
                    <a:p>
                      <a:pPr marL="0" marR="0" indent="0" algn="ctr" fontAlgn="base" latinLnBrk="0">
                        <a:lnSpc>
                          <a:spcPct val="160000"/>
                        </a:lnSpc>
                        <a:spcBef>
                          <a:spcPts val="0"/>
                        </a:spcBef>
                        <a:spcAft>
                          <a:spcPts val="0"/>
                        </a:spcAft>
                      </a:pPr>
                      <a:r>
                        <a:rPr lang="ko-KR" altLang="en-US" sz="2400" b="1" kern="0" spc="0" dirty="0">
                          <a:solidFill>
                            <a:srgbClr val="000000"/>
                          </a:solidFill>
                          <a:effectLst/>
                          <a:latin typeface="맑은 고딕" panose="020B0503020000020004" pitchFamily="50" charset="-127"/>
                          <a:ea typeface="맑은 고딕" panose="020B0503020000020004" pitchFamily="50" charset="-127"/>
                        </a:rPr>
                        <a:t>기간</a:t>
                      </a:r>
                    </a:p>
                  </a:txBody>
                  <a:tcPr marL="56930" marR="56930" marT="15739" marB="15739" anchor="ctr">
                    <a:solidFill>
                      <a:schemeClr val="bg1">
                        <a:lumMod val="85000"/>
                      </a:schemeClr>
                    </a:solidFill>
                  </a:tcPr>
                </a:tc>
                <a:tc>
                  <a:txBody>
                    <a:bodyPr/>
                    <a:lstStyle/>
                    <a:p>
                      <a:pPr marL="0" marR="0" indent="0" algn="ctr" fontAlgn="base" latinLnBrk="0">
                        <a:lnSpc>
                          <a:spcPct val="160000"/>
                        </a:lnSpc>
                        <a:spcBef>
                          <a:spcPts val="0"/>
                        </a:spcBef>
                        <a:spcAft>
                          <a:spcPts val="0"/>
                        </a:spcAft>
                      </a:pPr>
                      <a:r>
                        <a:rPr lang="ko-KR" altLang="en-US" sz="2400" b="1" kern="0" spc="0" dirty="0">
                          <a:effectLst/>
                          <a:latin typeface="맑은 고딕" panose="020B0503020000020004" pitchFamily="50" charset="-127"/>
                          <a:ea typeface="맑은 고딕" panose="020B0503020000020004" pitchFamily="50" charset="-127"/>
                        </a:rPr>
                        <a:t>수행활동 간단 설명</a:t>
                      </a:r>
                      <a:endParaRPr lang="ko-KR" altLang="en-US" sz="2400" b="1"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solidFill>
                      <a:schemeClr val="bg1">
                        <a:lumMod val="85000"/>
                      </a:schemeClr>
                    </a:solidFill>
                  </a:tcPr>
                </a:tc>
                <a:tc>
                  <a:txBody>
                    <a:bodyPr/>
                    <a:lstStyle/>
                    <a:p>
                      <a:pPr marL="0" marR="0" indent="0" algn="ctr" fontAlgn="base" latinLnBrk="0">
                        <a:lnSpc>
                          <a:spcPct val="160000"/>
                        </a:lnSpc>
                        <a:spcBef>
                          <a:spcPts val="0"/>
                        </a:spcBef>
                        <a:spcAft>
                          <a:spcPts val="0"/>
                        </a:spcAft>
                      </a:pPr>
                      <a:r>
                        <a:rPr lang="ko-KR" altLang="en-US" sz="2400" b="1" kern="0" spc="0" dirty="0">
                          <a:solidFill>
                            <a:schemeClr val="tx1"/>
                          </a:solidFill>
                          <a:effectLst/>
                          <a:latin typeface="맑은 고딕" panose="020B0503020000020004" pitchFamily="50" charset="-127"/>
                          <a:ea typeface="맑은 고딕" panose="020B0503020000020004" pitchFamily="50" charset="-127"/>
                        </a:rPr>
                        <a:t>핵심역량 키워드</a:t>
                      </a:r>
                      <a:endParaRPr lang="ko-KR" altLang="en-US" sz="2400" b="1"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solidFill>
                      <a:schemeClr val="bg1">
                        <a:lumMod val="85000"/>
                      </a:schemeClr>
                    </a:solidFill>
                  </a:tcPr>
                </a:tc>
                <a:extLst>
                  <a:ext uri="{0D108BD9-81ED-4DB2-BD59-A6C34878D82A}">
                    <a16:rowId xmlns:a16="http://schemas.microsoft.com/office/drawing/2014/main" val="1458797359"/>
                  </a:ext>
                </a:extLst>
              </a:tr>
              <a:tr h="730863">
                <a:tc>
                  <a:txBody>
                    <a:bodyPr/>
                    <a:lstStyle/>
                    <a:p>
                      <a:pPr marL="0" marR="0" indent="0" algn="ctr" fontAlgn="base" latinLnBrk="0">
                        <a:lnSpc>
                          <a:spcPct val="160000"/>
                        </a:lnSpc>
                        <a:spcBef>
                          <a:spcPts val="0"/>
                        </a:spcBef>
                        <a:spcAft>
                          <a:spcPts val="0"/>
                        </a:spcAft>
                      </a:pPr>
                      <a:r>
                        <a:rPr lang="en-US" sz="2000" b="1" kern="0" spc="0" dirty="0">
                          <a:solidFill>
                            <a:srgbClr val="000000"/>
                          </a:solidFill>
                          <a:effectLst/>
                          <a:latin typeface="맑은 고딕" panose="020B0503020000020004" pitchFamily="50" charset="-127"/>
                          <a:ea typeface="맑은 고딕" panose="020B0503020000020004" pitchFamily="50" charset="-127"/>
                        </a:rPr>
                        <a:t>1</a:t>
                      </a:r>
                    </a:p>
                  </a:txBody>
                  <a:tcPr marL="56930" marR="56930" marT="15739" marB="15739" anchor="ctr"/>
                </a:tc>
                <a:tc>
                  <a:txBody>
                    <a:bodyPr/>
                    <a:lstStyle/>
                    <a:p>
                      <a:pPr algn="ctr"/>
                      <a:endParaRPr lang="en-US" altLang="ko-KR" sz="900" dirty="0"/>
                    </a:p>
                    <a:p>
                      <a:pPr algn="ctr"/>
                      <a:r>
                        <a:rPr lang="en-US" altLang="ko-KR" sz="900" dirty="0"/>
                        <a:t>2013.1~2013.12</a:t>
                      </a:r>
                      <a:endParaRPr lang="ko-KR" altLang="en-US" sz="900" dirty="0"/>
                    </a:p>
                  </a:txBody>
                  <a:tcPr marL="56930" marR="56930" marT="15739" marB="15739" anchor="ctr"/>
                </a:tc>
                <a:tc>
                  <a:txBody>
                    <a:bodyPr/>
                    <a:lstStyle/>
                    <a:p>
                      <a:r>
                        <a:rPr lang="ko-KR" altLang="en-US" sz="900" dirty="0"/>
                        <a:t>문과대학 대의원회 의장 </a:t>
                      </a:r>
                      <a:r>
                        <a:rPr lang="en-US" altLang="ko-KR" sz="900" dirty="0"/>
                        <a:t>– </a:t>
                      </a:r>
                      <a:r>
                        <a:rPr lang="ko-KR" altLang="en-US" sz="900" dirty="0"/>
                        <a:t>학생회 예산 인준 및 감사 </a:t>
                      </a:r>
                      <a:r>
                        <a:rPr lang="en-US" altLang="ko-KR" sz="900" dirty="0"/>
                        <a:t>/ </a:t>
                      </a:r>
                      <a:r>
                        <a:rPr lang="ko-KR" altLang="en-US" sz="900" dirty="0"/>
                        <a:t>선거관리 </a:t>
                      </a:r>
                      <a:r>
                        <a:rPr lang="en-US" altLang="ko-KR" sz="900" dirty="0"/>
                        <a:t>/ </a:t>
                      </a:r>
                      <a:r>
                        <a:rPr lang="ko-KR" altLang="en-US" sz="900" dirty="0"/>
                        <a:t>대의원회 활동 기획 및 진행</a:t>
                      </a:r>
                    </a:p>
                  </a:txBody>
                  <a:tcPr marL="56930" marR="56930" marT="15739" marB="15739" anchor="ctr"/>
                </a:tc>
                <a:tc>
                  <a:txBody>
                    <a:bodyPr/>
                    <a:lstStyle/>
                    <a:p>
                      <a:r>
                        <a:rPr lang="ko-KR" altLang="en-US" sz="900" dirty="0" err="1"/>
                        <a:t>리더쉽</a:t>
                      </a:r>
                      <a:endParaRPr lang="ko-KR" altLang="en-US" sz="900" dirty="0"/>
                    </a:p>
                  </a:txBody>
                  <a:tcPr marL="56930" marR="56930" marT="15739" marB="15739" anchor="ctr"/>
                </a:tc>
                <a:extLst>
                  <a:ext uri="{0D108BD9-81ED-4DB2-BD59-A6C34878D82A}">
                    <a16:rowId xmlns:a16="http://schemas.microsoft.com/office/drawing/2014/main" val="208014185"/>
                  </a:ext>
                </a:extLst>
              </a:tr>
              <a:tr h="730863">
                <a:tc>
                  <a:txBody>
                    <a:bodyPr/>
                    <a:lstStyle/>
                    <a:p>
                      <a:pPr marL="0" marR="0" indent="0" algn="ctr" fontAlgn="base" latinLnBrk="0">
                        <a:lnSpc>
                          <a:spcPct val="160000"/>
                        </a:lnSpc>
                        <a:spcBef>
                          <a:spcPts val="0"/>
                        </a:spcBef>
                        <a:spcAft>
                          <a:spcPts val="0"/>
                        </a:spcAft>
                      </a:pPr>
                      <a:r>
                        <a:rPr lang="en-US" sz="2000" kern="0" spc="0" dirty="0">
                          <a:solidFill>
                            <a:srgbClr val="000000"/>
                          </a:solidFill>
                          <a:effectLst/>
                          <a:latin typeface="맑은 고딕" panose="020B0503020000020004" pitchFamily="50" charset="-127"/>
                          <a:ea typeface="맑은 고딕" panose="020B0503020000020004" pitchFamily="50" charset="-127"/>
                        </a:rPr>
                        <a:t>2</a:t>
                      </a:r>
                    </a:p>
                  </a:txBody>
                  <a:tcPr marL="56930" marR="56930" marT="15739" marB="15739" anchor="ctr"/>
                </a:tc>
                <a:tc>
                  <a:txBody>
                    <a:bodyPr/>
                    <a:lstStyle/>
                    <a:p>
                      <a:pPr marL="0" marR="0" indent="0" algn="ctr" fontAlgn="base" latinLnBrk="0">
                        <a:lnSpc>
                          <a:spcPct val="160000"/>
                        </a:lnSpc>
                        <a:spcBef>
                          <a:spcPts val="0"/>
                        </a:spcBef>
                        <a:spcAft>
                          <a:spcPts val="0"/>
                        </a:spcAft>
                      </a:pPr>
                      <a:r>
                        <a:rPr lang="en-US" sz="900" b="1" kern="0" spc="0" dirty="0">
                          <a:solidFill>
                            <a:srgbClr val="000000"/>
                          </a:solidFill>
                          <a:effectLst/>
                          <a:latin typeface="맑은 고딕" panose="020B0503020000020004" pitchFamily="50" charset="-127"/>
                          <a:ea typeface="맑은 고딕" panose="020B0503020000020004" pitchFamily="50" charset="-127"/>
                        </a:rPr>
                        <a:t>2014.8 ~ 2015.1</a:t>
                      </a:r>
                    </a:p>
                  </a:txBody>
                  <a:tcPr marL="56930" marR="56930" marT="15739" marB="15739" anchor="ctr"/>
                </a:tc>
                <a:tc>
                  <a:txBody>
                    <a:bodyPr/>
                    <a:lstStyle/>
                    <a:p>
                      <a:pPr marL="0" marR="0" indent="0" algn="just" fontAlgn="base" latinLnBrk="1">
                        <a:lnSpc>
                          <a:spcPct val="160000"/>
                        </a:lnSpc>
                        <a:spcBef>
                          <a:spcPts val="0"/>
                        </a:spcBef>
                        <a:spcAft>
                          <a:spcPts val="0"/>
                        </a:spcAft>
                      </a:pPr>
                      <a:r>
                        <a:rPr lang="ko-KR" altLang="en-US" sz="900" b="1" kern="0" spc="0" dirty="0">
                          <a:solidFill>
                            <a:srgbClr val="000000"/>
                          </a:solidFill>
                          <a:effectLst/>
                          <a:latin typeface="맑은 고딕" panose="020B0503020000020004" pitchFamily="50" charset="-127"/>
                          <a:ea typeface="+mn-ea"/>
                        </a:rPr>
                        <a:t>넷마블 </a:t>
                      </a:r>
                      <a:r>
                        <a:rPr lang="ko-KR" altLang="en-US" sz="900" b="1" kern="0" spc="0" dirty="0" err="1">
                          <a:solidFill>
                            <a:srgbClr val="000000"/>
                          </a:solidFill>
                          <a:effectLst/>
                          <a:latin typeface="맑은 고딕" panose="020B0503020000020004" pitchFamily="50" charset="-127"/>
                          <a:ea typeface="+mn-ea"/>
                        </a:rPr>
                        <a:t>마블챌린저</a:t>
                      </a:r>
                      <a:r>
                        <a:rPr lang="ko-KR" altLang="en-US" sz="900" b="1" kern="0" spc="0" dirty="0">
                          <a:solidFill>
                            <a:srgbClr val="000000"/>
                          </a:solidFill>
                          <a:effectLst/>
                          <a:latin typeface="맑은 고딕" panose="020B0503020000020004" pitchFamily="50" charset="-127"/>
                          <a:ea typeface="+mn-ea"/>
                        </a:rPr>
                        <a:t> 대외활동 </a:t>
                      </a:r>
                      <a:r>
                        <a:rPr lang="en-US" altLang="ko-KR" sz="900" b="1" kern="0" spc="0" dirty="0">
                          <a:solidFill>
                            <a:srgbClr val="000000"/>
                          </a:solidFill>
                          <a:effectLst/>
                          <a:latin typeface="맑은 고딕" panose="020B0503020000020004" pitchFamily="50" charset="-127"/>
                          <a:ea typeface="+mn-ea"/>
                        </a:rPr>
                        <a:t>– SNS/</a:t>
                      </a:r>
                      <a:r>
                        <a:rPr lang="ko-KR" altLang="en-US" sz="900" b="1" kern="0" spc="0" dirty="0">
                          <a:solidFill>
                            <a:srgbClr val="000000"/>
                          </a:solidFill>
                          <a:effectLst/>
                          <a:latin typeface="맑은 고딕" panose="020B0503020000020004" pitchFamily="50" charset="-127"/>
                          <a:ea typeface="+mn-ea"/>
                        </a:rPr>
                        <a:t>블로그 관리 </a:t>
                      </a:r>
                      <a:r>
                        <a:rPr lang="en-US" altLang="ko-KR" sz="900" b="1" kern="0" spc="0" dirty="0">
                          <a:solidFill>
                            <a:srgbClr val="000000"/>
                          </a:solidFill>
                          <a:effectLst/>
                          <a:latin typeface="맑은 고딕" panose="020B0503020000020004" pitchFamily="50" charset="-127"/>
                          <a:ea typeface="+mn-ea"/>
                        </a:rPr>
                        <a:t>/ </a:t>
                      </a:r>
                      <a:r>
                        <a:rPr lang="ko-KR" altLang="en-US" sz="900" b="1" kern="0" spc="0" dirty="0">
                          <a:solidFill>
                            <a:srgbClr val="000000"/>
                          </a:solidFill>
                          <a:effectLst/>
                          <a:latin typeface="맑은 고딕" panose="020B0503020000020004" pitchFamily="50" charset="-127"/>
                          <a:ea typeface="+mn-ea"/>
                        </a:rPr>
                        <a:t>오프라인 행사 기획 및 진행 </a:t>
                      </a:r>
                      <a:r>
                        <a:rPr lang="en-US" altLang="ko-KR" sz="900" b="1" kern="0" spc="0" dirty="0">
                          <a:solidFill>
                            <a:srgbClr val="000000"/>
                          </a:solidFill>
                          <a:effectLst/>
                          <a:latin typeface="맑은 고딕" panose="020B0503020000020004" pitchFamily="50" charset="-127"/>
                          <a:ea typeface="+mn-ea"/>
                        </a:rPr>
                        <a:t>/ </a:t>
                      </a:r>
                      <a:r>
                        <a:rPr lang="ko-KR" altLang="en-US" sz="900" b="1" kern="0" spc="0" dirty="0">
                          <a:solidFill>
                            <a:srgbClr val="000000"/>
                          </a:solidFill>
                          <a:effectLst/>
                          <a:latin typeface="맑은 고딕" panose="020B0503020000020004" pitchFamily="50" charset="-127"/>
                          <a:ea typeface="+mn-ea"/>
                        </a:rPr>
                        <a:t>콘텐츠 제작</a:t>
                      </a:r>
                    </a:p>
                  </a:txBody>
                  <a:tcPr marL="56930" marR="56930" marT="15739" marB="15739" anchor="ctr"/>
                </a:tc>
                <a:tc>
                  <a:txBody>
                    <a:bodyPr/>
                    <a:lstStyle/>
                    <a:p>
                      <a:pPr marL="0" marR="0" indent="0" algn="just" fontAlgn="base" latinLnBrk="1">
                        <a:lnSpc>
                          <a:spcPct val="160000"/>
                        </a:lnSpc>
                        <a:spcBef>
                          <a:spcPts val="0"/>
                        </a:spcBef>
                        <a:spcAft>
                          <a:spcPts val="0"/>
                        </a:spcAft>
                      </a:pPr>
                      <a:r>
                        <a:rPr lang="ko-KR" altLang="en-US" sz="900" b="1" kern="0" spc="0" dirty="0">
                          <a:solidFill>
                            <a:srgbClr val="000000"/>
                          </a:solidFill>
                          <a:effectLst/>
                          <a:latin typeface="맑은 고딕" panose="020B0503020000020004" pitchFamily="50" charset="-127"/>
                          <a:ea typeface="+mn-ea"/>
                        </a:rPr>
                        <a:t>협동능력</a:t>
                      </a:r>
                    </a:p>
                  </a:txBody>
                  <a:tcPr marL="56930" marR="56930" marT="15739" marB="15739" anchor="ctr"/>
                </a:tc>
                <a:extLst>
                  <a:ext uri="{0D108BD9-81ED-4DB2-BD59-A6C34878D82A}">
                    <a16:rowId xmlns:a16="http://schemas.microsoft.com/office/drawing/2014/main" val="2470383402"/>
                  </a:ext>
                </a:extLst>
              </a:tr>
              <a:tr h="730863">
                <a:tc>
                  <a:txBody>
                    <a:bodyPr/>
                    <a:lstStyle/>
                    <a:p>
                      <a:pPr marL="0" marR="0" indent="0" algn="ctr" fontAlgn="base" latinLnBrk="0">
                        <a:lnSpc>
                          <a:spcPct val="160000"/>
                        </a:lnSpc>
                        <a:spcBef>
                          <a:spcPts val="0"/>
                        </a:spcBef>
                        <a:spcAft>
                          <a:spcPts val="0"/>
                        </a:spcAft>
                      </a:pPr>
                      <a:r>
                        <a:rPr lang="en-US" sz="2000" kern="0" spc="0" dirty="0">
                          <a:solidFill>
                            <a:srgbClr val="000000"/>
                          </a:solidFill>
                          <a:effectLst/>
                          <a:latin typeface="맑은 고딕" panose="020B0503020000020004" pitchFamily="50" charset="-127"/>
                          <a:ea typeface="맑은 고딕" panose="020B0503020000020004" pitchFamily="50" charset="-127"/>
                        </a:rPr>
                        <a:t>3</a:t>
                      </a:r>
                    </a:p>
                  </a:txBody>
                  <a:tcPr marL="56930" marR="56930" marT="15739" marB="15739" anchor="ctr"/>
                </a:tc>
                <a:tc>
                  <a:txBody>
                    <a:bodyPr/>
                    <a:lstStyle/>
                    <a:p>
                      <a:pPr marL="0" marR="0" indent="0" algn="ctr" fontAlgn="base" latinLnBrk="0">
                        <a:lnSpc>
                          <a:spcPct val="160000"/>
                        </a:lnSpc>
                        <a:spcBef>
                          <a:spcPts val="0"/>
                        </a:spcBef>
                        <a:spcAft>
                          <a:spcPts val="0"/>
                        </a:spcAft>
                      </a:pPr>
                      <a:r>
                        <a:rPr lang="en-US" sz="900" b="1" kern="0" spc="0" dirty="0">
                          <a:solidFill>
                            <a:srgbClr val="000000"/>
                          </a:solidFill>
                          <a:effectLst/>
                          <a:latin typeface="맑은 고딕" panose="020B0503020000020004" pitchFamily="50" charset="-127"/>
                          <a:ea typeface="맑은 고딕" panose="020B0503020000020004" pitchFamily="50" charset="-127"/>
                        </a:rPr>
                        <a:t>2015.2 ~ 2015.9</a:t>
                      </a:r>
                    </a:p>
                  </a:txBody>
                  <a:tcPr marL="56930" marR="56930" marT="15739" marB="15739" anchor="ctr"/>
                </a:tc>
                <a:tc>
                  <a:txBody>
                    <a:bodyPr/>
                    <a:lstStyle/>
                    <a:p>
                      <a:pPr marL="0" marR="0" indent="0" algn="just" fontAlgn="base" latinLnBrk="1">
                        <a:lnSpc>
                          <a:spcPct val="160000"/>
                        </a:lnSpc>
                        <a:spcBef>
                          <a:spcPts val="0"/>
                        </a:spcBef>
                        <a:spcAft>
                          <a:spcPts val="0"/>
                        </a:spcAft>
                      </a:pPr>
                      <a:r>
                        <a:rPr lang="ko-KR" altLang="en-US" sz="900" b="1" kern="0" spc="0" dirty="0">
                          <a:solidFill>
                            <a:srgbClr val="000000"/>
                          </a:solidFill>
                          <a:effectLst/>
                          <a:latin typeface="맑은 고딕" panose="020B0503020000020004" pitchFamily="50" charset="-127"/>
                          <a:ea typeface="+mn-ea"/>
                        </a:rPr>
                        <a:t>공모전 참가 </a:t>
                      </a:r>
                      <a:r>
                        <a:rPr lang="en-US" altLang="ko-KR" sz="900" b="1" kern="0" spc="0" dirty="0">
                          <a:solidFill>
                            <a:srgbClr val="000000"/>
                          </a:solidFill>
                          <a:effectLst/>
                          <a:latin typeface="맑은 고딕" panose="020B0503020000020004" pitchFamily="50" charset="-127"/>
                          <a:ea typeface="+mn-ea"/>
                        </a:rPr>
                        <a:t>– </a:t>
                      </a:r>
                      <a:r>
                        <a:rPr lang="ko-KR" altLang="en-US" sz="900" b="1" kern="0" spc="0" dirty="0" err="1">
                          <a:solidFill>
                            <a:srgbClr val="000000"/>
                          </a:solidFill>
                          <a:effectLst/>
                          <a:latin typeface="맑은 고딕" panose="020B0503020000020004" pitchFamily="50" charset="-127"/>
                          <a:ea typeface="+mn-ea"/>
                        </a:rPr>
                        <a:t>흡연에티켓</a:t>
                      </a:r>
                      <a:r>
                        <a:rPr lang="ko-KR" altLang="en-US" sz="900" b="1" kern="0" spc="0" dirty="0">
                          <a:solidFill>
                            <a:srgbClr val="000000"/>
                          </a:solidFill>
                          <a:effectLst/>
                          <a:latin typeface="맑은 고딕" panose="020B0503020000020004" pitchFamily="50" charset="-127"/>
                          <a:ea typeface="+mn-ea"/>
                        </a:rPr>
                        <a:t> 광고 공모전</a:t>
                      </a:r>
                      <a:r>
                        <a:rPr lang="en-US" altLang="ko-KR" sz="900" b="1" kern="0" spc="0" dirty="0">
                          <a:solidFill>
                            <a:srgbClr val="000000"/>
                          </a:solidFill>
                          <a:effectLst/>
                          <a:latin typeface="맑은 고딕" panose="020B0503020000020004" pitchFamily="50" charset="-127"/>
                          <a:ea typeface="+mn-ea"/>
                        </a:rPr>
                        <a:t>(</a:t>
                      </a:r>
                      <a:r>
                        <a:rPr lang="ko-KR" altLang="en-US" sz="900" b="1" kern="0" spc="0" dirty="0">
                          <a:solidFill>
                            <a:srgbClr val="000000"/>
                          </a:solidFill>
                          <a:effectLst/>
                          <a:latin typeface="맑은 고딕" panose="020B0503020000020004" pitchFamily="50" charset="-127"/>
                          <a:ea typeface="+mn-ea"/>
                        </a:rPr>
                        <a:t>입상</a:t>
                      </a:r>
                      <a:r>
                        <a:rPr lang="en-US" altLang="ko-KR" sz="900" b="1" kern="0" spc="0" dirty="0">
                          <a:solidFill>
                            <a:srgbClr val="000000"/>
                          </a:solidFill>
                          <a:effectLst/>
                          <a:latin typeface="맑은 고딕" panose="020B0503020000020004" pitchFamily="50" charset="-127"/>
                          <a:ea typeface="+mn-ea"/>
                        </a:rPr>
                        <a:t>) / </a:t>
                      </a:r>
                      <a:r>
                        <a:rPr lang="ko-KR" altLang="en-US" sz="900" b="1" kern="0" spc="0" dirty="0" err="1">
                          <a:solidFill>
                            <a:srgbClr val="000000"/>
                          </a:solidFill>
                          <a:effectLst/>
                          <a:latin typeface="맑은 고딕" panose="020B0503020000020004" pitchFamily="50" charset="-127"/>
                          <a:ea typeface="+mn-ea"/>
                        </a:rPr>
                        <a:t>야놀자</a:t>
                      </a:r>
                      <a:r>
                        <a:rPr lang="en-US" altLang="ko-KR" sz="900" b="1" kern="0" spc="0" dirty="0">
                          <a:solidFill>
                            <a:srgbClr val="000000"/>
                          </a:solidFill>
                          <a:effectLst/>
                          <a:latin typeface="맑은 고딕" panose="020B0503020000020004" pitchFamily="50" charset="-127"/>
                          <a:ea typeface="+mn-ea"/>
                        </a:rPr>
                        <a:t>x</a:t>
                      </a:r>
                      <a:r>
                        <a:rPr lang="ko-KR" altLang="en-US" sz="900" b="1" kern="0" spc="0" dirty="0">
                          <a:solidFill>
                            <a:srgbClr val="000000"/>
                          </a:solidFill>
                          <a:effectLst/>
                          <a:latin typeface="맑은 고딕" panose="020B0503020000020004" pitchFamily="50" charset="-127"/>
                          <a:ea typeface="+mn-ea"/>
                        </a:rPr>
                        <a:t>대학생 마케팅 공모전 </a:t>
                      </a:r>
                      <a:r>
                        <a:rPr lang="en-US" altLang="ko-KR" sz="900" b="1" kern="0" spc="0" dirty="0">
                          <a:solidFill>
                            <a:srgbClr val="000000"/>
                          </a:solidFill>
                          <a:effectLst/>
                          <a:latin typeface="맑은 고딕" panose="020B0503020000020004" pitchFamily="50" charset="-127"/>
                          <a:ea typeface="+mn-ea"/>
                        </a:rPr>
                        <a:t>(</a:t>
                      </a:r>
                      <a:r>
                        <a:rPr lang="ko-KR" altLang="en-US" sz="900" b="1" kern="0" spc="0" dirty="0">
                          <a:solidFill>
                            <a:srgbClr val="000000"/>
                          </a:solidFill>
                          <a:effectLst/>
                          <a:latin typeface="맑은 고딕" panose="020B0503020000020004" pitchFamily="50" charset="-127"/>
                          <a:ea typeface="+mn-ea"/>
                        </a:rPr>
                        <a:t>은상</a:t>
                      </a:r>
                      <a:r>
                        <a:rPr lang="en-US" altLang="ko-KR" sz="900" b="1" kern="0" spc="0" dirty="0">
                          <a:solidFill>
                            <a:srgbClr val="000000"/>
                          </a:solidFill>
                          <a:effectLst/>
                          <a:latin typeface="맑은 고딕" panose="020B0503020000020004" pitchFamily="50" charset="-127"/>
                          <a:ea typeface="+mn-ea"/>
                        </a:rPr>
                        <a:t>) / </a:t>
                      </a:r>
                      <a:r>
                        <a:rPr lang="ko-KR" altLang="en-US" sz="900" b="1" kern="0" spc="0" dirty="0">
                          <a:solidFill>
                            <a:srgbClr val="000000"/>
                          </a:solidFill>
                          <a:effectLst/>
                          <a:latin typeface="맑은 고딕" panose="020B0503020000020004" pitchFamily="50" charset="-127"/>
                          <a:ea typeface="+mn-ea"/>
                        </a:rPr>
                        <a:t>대한민국 환경사랑공모전 </a:t>
                      </a:r>
                      <a:r>
                        <a:rPr lang="en-US" altLang="ko-KR" sz="900" b="1" kern="0" spc="0" dirty="0">
                          <a:solidFill>
                            <a:srgbClr val="000000"/>
                          </a:solidFill>
                          <a:effectLst/>
                          <a:latin typeface="맑은 고딕" panose="020B0503020000020004" pitchFamily="50" charset="-127"/>
                          <a:ea typeface="+mn-ea"/>
                        </a:rPr>
                        <a:t>(</a:t>
                      </a:r>
                      <a:r>
                        <a:rPr lang="ko-KR" altLang="en-US" sz="900" b="1" kern="0" spc="0" dirty="0">
                          <a:solidFill>
                            <a:srgbClr val="000000"/>
                          </a:solidFill>
                          <a:effectLst/>
                          <a:latin typeface="맑은 고딕" panose="020B0503020000020004" pitchFamily="50" charset="-127"/>
                          <a:ea typeface="+mn-ea"/>
                        </a:rPr>
                        <a:t>장려상</a:t>
                      </a:r>
                      <a:r>
                        <a:rPr lang="en-US" altLang="ko-KR" sz="900" b="1" kern="0" spc="0" dirty="0">
                          <a:solidFill>
                            <a:srgbClr val="000000"/>
                          </a:solidFill>
                          <a:effectLst/>
                          <a:latin typeface="맑은 고딕" panose="020B0503020000020004" pitchFamily="50" charset="-127"/>
                          <a:ea typeface="+mn-ea"/>
                        </a:rPr>
                        <a:t>)</a:t>
                      </a:r>
                      <a:endParaRPr lang="ko-KR" altLang="en-US" sz="900" b="1" kern="0" spc="0" dirty="0">
                        <a:solidFill>
                          <a:srgbClr val="000000"/>
                        </a:solidFill>
                        <a:effectLst/>
                        <a:latin typeface="맑은 고딕" panose="020B0503020000020004" pitchFamily="50" charset="-127"/>
                        <a:ea typeface="+mn-ea"/>
                      </a:endParaRPr>
                    </a:p>
                  </a:txBody>
                  <a:tcPr marL="56930" marR="56930" marT="15739" marB="15739" anchor="ctr"/>
                </a:tc>
                <a:tc>
                  <a:txBody>
                    <a:bodyPr/>
                    <a:lstStyle/>
                    <a:p>
                      <a:pPr marL="0" marR="0" indent="0" algn="just" fontAlgn="base" latinLnBrk="1">
                        <a:lnSpc>
                          <a:spcPct val="160000"/>
                        </a:lnSpc>
                        <a:spcBef>
                          <a:spcPts val="0"/>
                        </a:spcBef>
                        <a:spcAft>
                          <a:spcPts val="0"/>
                        </a:spcAft>
                      </a:pPr>
                      <a:r>
                        <a:rPr lang="ko-KR" altLang="en-US" sz="900" b="1" kern="0" spc="0" dirty="0">
                          <a:solidFill>
                            <a:srgbClr val="000000"/>
                          </a:solidFill>
                          <a:effectLst/>
                          <a:latin typeface="맑은 고딕" panose="020B0503020000020004" pitchFamily="50" charset="-127"/>
                          <a:ea typeface="+mn-ea"/>
                        </a:rPr>
                        <a:t>기획력</a:t>
                      </a:r>
                    </a:p>
                  </a:txBody>
                  <a:tcPr marL="56930" marR="56930" marT="15739" marB="15739" anchor="ctr"/>
                </a:tc>
                <a:extLst>
                  <a:ext uri="{0D108BD9-81ED-4DB2-BD59-A6C34878D82A}">
                    <a16:rowId xmlns:a16="http://schemas.microsoft.com/office/drawing/2014/main" val="1787997775"/>
                  </a:ext>
                </a:extLst>
              </a:tr>
              <a:tr h="730863">
                <a:tc>
                  <a:txBody>
                    <a:bodyPr/>
                    <a:lstStyle/>
                    <a:p>
                      <a:pPr marL="0" marR="0" indent="0" algn="ctr" fontAlgn="base" latinLnBrk="0">
                        <a:lnSpc>
                          <a:spcPct val="160000"/>
                        </a:lnSpc>
                        <a:spcBef>
                          <a:spcPts val="0"/>
                        </a:spcBef>
                        <a:spcAft>
                          <a:spcPts val="0"/>
                        </a:spcAft>
                      </a:pPr>
                      <a:r>
                        <a:rPr lang="en-US" sz="2000" kern="0" spc="0" dirty="0">
                          <a:solidFill>
                            <a:srgbClr val="000000"/>
                          </a:solidFill>
                          <a:effectLst/>
                          <a:latin typeface="맑은 고딕" panose="020B0503020000020004" pitchFamily="50" charset="-127"/>
                          <a:ea typeface="맑은 고딕" panose="020B0503020000020004" pitchFamily="50" charset="-127"/>
                        </a:rPr>
                        <a:t>4</a:t>
                      </a:r>
                    </a:p>
                  </a:txBody>
                  <a:tcPr marL="56930" marR="56930" marT="15739" marB="15739" anchor="ctr"/>
                </a:tc>
                <a:tc>
                  <a:txBody>
                    <a:bodyPr/>
                    <a:lstStyle/>
                    <a:p>
                      <a:pPr marL="0" marR="0" indent="0" algn="ctr" defTabSz="914400" rtl="0" eaLnBrk="1" fontAlgn="base" latinLnBrk="0" hangingPunct="1">
                        <a:lnSpc>
                          <a:spcPct val="160000"/>
                        </a:lnSpc>
                        <a:spcBef>
                          <a:spcPts val="0"/>
                        </a:spcBef>
                        <a:spcAft>
                          <a:spcPts val="0"/>
                        </a:spcAft>
                        <a:buClrTx/>
                        <a:buSzTx/>
                        <a:buFontTx/>
                        <a:buNone/>
                        <a:tabLst/>
                        <a:defRPr/>
                      </a:pPr>
                      <a:r>
                        <a:rPr lang="en-US" altLang="ko-KR" sz="900" b="1" kern="0" spc="0" dirty="0">
                          <a:solidFill>
                            <a:srgbClr val="000000"/>
                          </a:solidFill>
                          <a:effectLst/>
                          <a:latin typeface="맑은 고딕" panose="020B0503020000020004" pitchFamily="50" charset="-127"/>
                          <a:ea typeface="+mn-ea"/>
                        </a:rPr>
                        <a:t>2016.9 ~ 2018.12</a:t>
                      </a:r>
                    </a:p>
                  </a:txBody>
                  <a:tcPr marL="56930" marR="56930" marT="15739" marB="15739" anchor="ctr"/>
                </a:tc>
                <a:tc>
                  <a:txBody>
                    <a:bodyPr/>
                    <a:lstStyle/>
                    <a:p>
                      <a:pPr marL="0" marR="0" indent="0" algn="just" defTabSz="914400" rtl="0" eaLnBrk="1" fontAlgn="base" latinLnBrk="1" hangingPunct="1">
                        <a:lnSpc>
                          <a:spcPct val="160000"/>
                        </a:lnSpc>
                        <a:spcBef>
                          <a:spcPts val="0"/>
                        </a:spcBef>
                        <a:spcAft>
                          <a:spcPts val="0"/>
                        </a:spcAft>
                        <a:buClrTx/>
                        <a:buSzTx/>
                        <a:buFontTx/>
                        <a:buNone/>
                        <a:tabLst/>
                        <a:defRPr/>
                      </a:pPr>
                      <a:r>
                        <a:rPr lang="ko-KR" altLang="en-US" sz="900" kern="0" spc="0" dirty="0">
                          <a:solidFill>
                            <a:srgbClr val="000000"/>
                          </a:solidFill>
                          <a:effectLst/>
                          <a:latin typeface="맑은 고딕" panose="020B0503020000020004" pitchFamily="50" charset="-127"/>
                          <a:ea typeface="맑은 고딕" panose="020B0503020000020004" pitchFamily="50" charset="-127"/>
                        </a:rPr>
                        <a:t>유통회사 근무 </a:t>
                      </a:r>
                      <a:r>
                        <a:rPr lang="en-US" altLang="ko-KR" sz="900" kern="0" spc="0" dirty="0">
                          <a:solidFill>
                            <a:srgbClr val="000000"/>
                          </a:solidFill>
                          <a:effectLst/>
                          <a:latin typeface="맑은 고딕" panose="020B0503020000020004" pitchFamily="50" charset="-127"/>
                          <a:ea typeface="맑은 고딕" panose="020B0503020000020004" pitchFamily="50" charset="-127"/>
                        </a:rPr>
                        <a:t>– </a:t>
                      </a:r>
                      <a:r>
                        <a:rPr lang="ko-KR" altLang="en-US" sz="900" kern="0" spc="0" dirty="0">
                          <a:solidFill>
                            <a:srgbClr val="000000"/>
                          </a:solidFill>
                          <a:effectLst/>
                          <a:latin typeface="맑은 고딕" panose="020B0503020000020004" pitchFamily="50" charset="-127"/>
                          <a:ea typeface="맑은 고딕" panose="020B0503020000020004" pitchFamily="50" charset="-127"/>
                        </a:rPr>
                        <a:t>영업관리</a:t>
                      </a:r>
                      <a:r>
                        <a:rPr lang="en-US" altLang="ko-KR" sz="900" kern="0" spc="0" dirty="0">
                          <a:solidFill>
                            <a:srgbClr val="000000"/>
                          </a:solidFill>
                          <a:effectLst/>
                          <a:latin typeface="맑은 고딕" panose="020B0503020000020004" pitchFamily="50" charset="-127"/>
                          <a:ea typeface="맑은 고딕" panose="020B0503020000020004" pitchFamily="50" charset="-127"/>
                        </a:rPr>
                        <a:t>/</a:t>
                      </a:r>
                      <a:r>
                        <a:rPr lang="ko-KR" altLang="en-US" sz="900" kern="0" spc="0" dirty="0">
                          <a:solidFill>
                            <a:srgbClr val="000000"/>
                          </a:solidFill>
                          <a:effectLst/>
                          <a:latin typeface="맑은 고딕" panose="020B0503020000020004" pitchFamily="50" charset="-127"/>
                          <a:ea typeface="맑은 고딕" panose="020B0503020000020004" pitchFamily="50" charset="-127"/>
                        </a:rPr>
                        <a:t>유통관리 전반의 업무진행</a:t>
                      </a:r>
                      <a:endParaRPr lang="en-US" sz="900"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tc>
                <a:tc>
                  <a:txBody>
                    <a:bodyPr/>
                    <a:lstStyle/>
                    <a:p>
                      <a:pPr marL="0" marR="0" indent="0" algn="just" defTabSz="914400" rtl="0" eaLnBrk="1" fontAlgn="base" latinLnBrk="1" hangingPunct="1">
                        <a:lnSpc>
                          <a:spcPct val="160000"/>
                        </a:lnSpc>
                        <a:spcBef>
                          <a:spcPts val="0"/>
                        </a:spcBef>
                        <a:spcAft>
                          <a:spcPts val="0"/>
                        </a:spcAft>
                        <a:buClrTx/>
                        <a:buSzTx/>
                        <a:buFontTx/>
                        <a:buNone/>
                        <a:tabLst/>
                        <a:defRPr/>
                      </a:pPr>
                      <a:r>
                        <a:rPr lang="ko-KR" altLang="en-US" sz="900" kern="0" spc="0" dirty="0">
                          <a:solidFill>
                            <a:srgbClr val="000000"/>
                          </a:solidFill>
                          <a:effectLst/>
                          <a:latin typeface="맑은 고딕" panose="020B0503020000020004" pitchFamily="50" charset="-127"/>
                          <a:ea typeface="맑은 고딕" panose="020B0503020000020004" pitchFamily="50" charset="-127"/>
                        </a:rPr>
                        <a:t>도전정신</a:t>
                      </a:r>
                      <a:endParaRPr lang="en-US" sz="900"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tc>
                <a:extLst>
                  <a:ext uri="{0D108BD9-81ED-4DB2-BD59-A6C34878D82A}">
                    <a16:rowId xmlns:a16="http://schemas.microsoft.com/office/drawing/2014/main" val="3714471761"/>
                  </a:ext>
                </a:extLst>
              </a:tr>
              <a:tr h="730863">
                <a:tc>
                  <a:txBody>
                    <a:bodyPr/>
                    <a:lstStyle/>
                    <a:p>
                      <a:pPr marL="0" marR="0" indent="0" algn="ctr" fontAlgn="base" latinLnBrk="0">
                        <a:lnSpc>
                          <a:spcPct val="160000"/>
                        </a:lnSpc>
                        <a:spcBef>
                          <a:spcPts val="0"/>
                        </a:spcBef>
                        <a:spcAft>
                          <a:spcPts val="0"/>
                        </a:spcAft>
                      </a:pPr>
                      <a:r>
                        <a:rPr lang="en-US" sz="2000" kern="0" spc="0" dirty="0">
                          <a:solidFill>
                            <a:srgbClr val="000000"/>
                          </a:solidFill>
                          <a:effectLst/>
                          <a:latin typeface="맑은 고딕" panose="020B0503020000020004" pitchFamily="50" charset="-127"/>
                          <a:ea typeface="맑은 고딕" panose="020B0503020000020004" pitchFamily="50" charset="-127"/>
                        </a:rPr>
                        <a:t>5</a:t>
                      </a:r>
                    </a:p>
                  </a:txBody>
                  <a:tcPr marL="56930" marR="56930" marT="15739" marB="15739" anchor="ctr"/>
                </a:tc>
                <a:tc>
                  <a:txBody>
                    <a:bodyPr/>
                    <a:lstStyle/>
                    <a:p>
                      <a:pPr marL="0" marR="0" indent="0" algn="ctr" fontAlgn="base" latinLnBrk="0">
                        <a:lnSpc>
                          <a:spcPct val="160000"/>
                        </a:lnSpc>
                        <a:spcBef>
                          <a:spcPts val="0"/>
                        </a:spcBef>
                        <a:spcAft>
                          <a:spcPts val="0"/>
                        </a:spcAft>
                      </a:pPr>
                      <a:r>
                        <a:rPr lang="en-US" sz="900" kern="0" spc="0" dirty="0">
                          <a:solidFill>
                            <a:srgbClr val="000000"/>
                          </a:solidFill>
                          <a:effectLst/>
                          <a:latin typeface="맑은 고딕" panose="020B0503020000020004" pitchFamily="50" charset="-127"/>
                          <a:ea typeface="맑은 고딕" panose="020B0503020000020004" pitchFamily="50" charset="-127"/>
                        </a:rPr>
                        <a:t>2017.9~2018.3</a:t>
                      </a:r>
                    </a:p>
                  </a:txBody>
                  <a:tcPr marL="56930" marR="56930" marT="15739" marB="15739" anchor="ctr"/>
                </a:tc>
                <a:tc>
                  <a:txBody>
                    <a:bodyPr/>
                    <a:lstStyle/>
                    <a:p>
                      <a:pPr marL="0" marR="0" indent="0" algn="just" fontAlgn="base" latinLnBrk="1">
                        <a:lnSpc>
                          <a:spcPct val="160000"/>
                        </a:lnSpc>
                        <a:spcBef>
                          <a:spcPts val="0"/>
                        </a:spcBef>
                        <a:spcAft>
                          <a:spcPts val="0"/>
                        </a:spcAft>
                      </a:pPr>
                      <a:r>
                        <a:rPr lang="ko-KR" altLang="en-US" sz="900" kern="0" spc="0" dirty="0">
                          <a:solidFill>
                            <a:srgbClr val="000000"/>
                          </a:solidFill>
                          <a:effectLst/>
                          <a:latin typeface="맑은 고딕" panose="020B0503020000020004" pitchFamily="50" charset="-127"/>
                          <a:ea typeface="맑은 고딕" panose="020B0503020000020004" pitchFamily="50" charset="-127"/>
                        </a:rPr>
                        <a:t>번화가에서 테이블 설치 후 향초 판매</a:t>
                      </a:r>
                    </a:p>
                  </a:txBody>
                  <a:tcPr marL="56930" marR="56930" marT="15739" marB="15739" anchor="ctr"/>
                </a:tc>
                <a:tc>
                  <a:txBody>
                    <a:bodyPr/>
                    <a:lstStyle/>
                    <a:p>
                      <a:pPr marL="0" marR="0" indent="0" algn="just" fontAlgn="base" latinLnBrk="1">
                        <a:lnSpc>
                          <a:spcPct val="160000"/>
                        </a:lnSpc>
                        <a:spcBef>
                          <a:spcPts val="0"/>
                        </a:spcBef>
                        <a:spcAft>
                          <a:spcPts val="0"/>
                        </a:spcAft>
                      </a:pPr>
                      <a:r>
                        <a:rPr lang="ko-KR" altLang="en-US" sz="900" kern="0" spc="0" dirty="0">
                          <a:solidFill>
                            <a:srgbClr val="000000"/>
                          </a:solidFill>
                          <a:effectLst/>
                          <a:latin typeface="맑은 고딕" panose="020B0503020000020004" pitchFamily="50" charset="-127"/>
                          <a:ea typeface="맑은 고딕" panose="020B0503020000020004" pitchFamily="50" charset="-127"/>
                        </a:rPr>
                        <a:t>열정</a:t>
                      </a:r>
                    </a:p>
                  </a:txBody>
                  <a:tcPr marL="56930" marR="56930" marT="15739" marB="15739" anchor="ctr"/>
                </a:tc>
                <a:extLst>
                  <a:ext uri="{0D108BD9-81ED-4DB2-BD59-A6C34878D82A}">
                    <a16:rowId xmlns:a16="http://schemas.microsoft.com/office/drawing/2014/main" val="10004"/>
                  </a:ext>
                </a:extLst>
              </a:tr>
              <a:tr h="730863">
                <a:tc>
                  <a:txBody>
                    <a:bodyPr/>
                    <a:lstStyle/>
                    <a:p>
                      <a:pPr marL="0" marR="0" indent="0" algn="ctr" fontAlgn="base" latinLnBrk="0">
                        <a:lnSpc>
                          <a:spcPct val="160000"/>
                        </a:lnSpc>
                        <a:spcBef>
                          <a:spcPts val="0"/>
                        </a:spcBef>
                        <a:spcAft>
                          <a:spcPts val="0"/>
                        </a:spcAft>
                      </a:pPr>
                      <a:r>
                        <a:rPr lang="en-US" sz="2000" kern="0" spc="0" dirty="0">
                          <a:solidFill>
                            <a:srgbClr val="000000"/>
                          </a:solidFill>
                          <a:effectLst/>
                          <a:latin typeface="맑은 고딕" panose="020B0503020000020004" pitchFamily="50" charset="-127"/>
                          <a:ea typeface="맑은 고딕" panose="020B0503020000020004" pitchFamily="50" charset="-127"/>
                        </a:rPr>
                        <a:t>6</a:t>
                      </a:r>
                    </a:p>
                  </a:txBody>
                  <a:tcPr marL="56930" marR="56930" marT="15739" marB="15739" anchor="ctr"/>
                </a:tc>
                <a:tc>
                  <a:txBody>
                    <a:bodyPr/>
                    <a:lstStyle/>
                    <a:p>
                      <a:pPr marL="0" marR="0" indent="0" algn="ctr" fontAlgn="base" latinLnBrk="0">
                        <a:lnSpc>
                          <a:spcPct val="160000"/>
                        </a:lnSpc>
                        <a:spcBef>
                          <a:spcPts val="0"/>
                        </a:spcBef>
                        <a:spcAft>
                          <a:spcPts val="0"/>
                        </a:spcAft>
                      </a:pPr>
                      <a:r>
                        <a:rPr lang="en-US" sz="900" kern="0" spc="0" dirty="0">
                          <a:solidFill>
                            <a:srgbClr val="000000"/>
                          </a:solidFill>
                          <a:effectLst/>
                          <a:latin typeface="맑은 고딕" panose="020B0503020000020004" pitchFamily="50" charset="-127"/>
                          <a:ea typeface="맑은 고딕" panose="020B0503020000020004" pitchFamily="50" charset="-127"/>
                        </a:rPr>
                        <a:t>2017.3 ~ 2017.12</a:t>
                      </a:r>
                    </a:p>
                  </a:txBody>
                  <a:tcPr marL="56930" marR="56930" marT="15739" marB="15739" anchor="ctr"/>
                </a:tc>
                <a:tc>
                  <a:txBody>
                    <a:bodyPr/>
                    <a:lstStyle/>
                    <a:p>
                      <a:pPr marL="0" marR="0" indent="0" algn="just" fontAlgn="base" latinLnBrk="1">
                        <a:lnSpc>
                          <a:spcPct val="160000"/>
                        </a:lnSpc>
                        <a:spcBef>
                          <a:spcPts val="0"/>
                        </a:spcBef>
                        <a:spcAft>
                          <a:spcPts val="0"/>
                        </a:spcAft>
                      </a:pPr>
                      <a:r>
                        <a:rPr lang="ko-KR" altLang="en-US" sz="900" kern="0" spc="0" dirty="0" err="1">
                          <a:solidFill>
                            <a:srgbClr val="000000"/>
                          </a:solidFill>
                          <a:effectLst/>
                          <a:latin typeface="맑은 고딕" panose="020B0503020000020004" pitchFamily="50" charset="-127"/>
                          <a:ea typeface="맑은 고딕" panose="020B0503020000020004" pitchFamily="50" charset="-127"/>
                        </a:rPr>
                        <a:t>프리마켓</a:t>
                      </a:r>
                      <a:r>
                        <a:rPr lang="ko-KR" altLang="en-US" sz="900" kern="0" spc="0" dirty="0">
                          <a:solidFill>
                            <a:srgbClr val="000000"/>
                          </a:solidFill>
                          <a:effectLst/>
                          <a:latin typeface="맑은 고딕" panose="020B0503020000020004" pitchFamily="50" charset="-127"/>
                          <a:ea typeface="맑은 고딕" panose="020B0503020000020004" pitchFamily="50" charset="-127"/>
                        </a:rPr>
                        <a:t> 기획 및 개최 </a:t>
                      </a:r>
                      <a:r>
                        <a:rPr lang="en-US" altLang="ko-KR" sz="900" kern="0" spc="0" dirty="0">
                          <a:solidFill>
                            <a:srgbClr val="000000"/>
                          </a:solidFill>
                          <a:effectLst/>
                          <a:latin typeface="맑은 고딕" panose="020B0503020000020004" pitchFamily="50" charset="-127"/>
                          <a:ea typeface="맑은 고딕" panose="020B0503020000020004" pitchFamily="50" charset="-127"/>
                        </a:rPr>
                        <a:t>/ </a:t>
                      </a:r>
                      <a:r>
                        <a:rPr lang="ko-KR" altLang="en-US" sz="900" kern="0" spc="0" dirty="0">
                          <a:solidFill>
                            <a:srgbClr val="000000"/>
                          </a:solidFill>
                          <a:effectLst/>
                          <a:latin typeface="맑은 고딕" panose="020B0503020000020004" pitchFamily="50" charset="-127"/>
                          <a:ea typeface="맑은 고딕" panose="020B0503020000020004" pitchFamily="50" charset="-127"/>
                        </a:rPr>
                        <a:t>창업 공모전 및 국가 지원사업 선정 및 사업 진행 </a:t>
                      </a:r>
                    </a:p>
                  </a:txBody>
                  <a:tcPr marL="56930" marR="56930" marT="15739" marB="15739" anchor="ctr"/>
                </a:tc>
                <a:tc>
                  <a:txBody>
                    <a:bodyPr/>
                    <a:lstStyle/>
                    <a:p>
                      <a:pPr marL="0" marR="0" indent="0" algn="just" fontAlgn="base" latinLnBrk="1">
                        <a:lnSpc>
                          <a:spcPct val="160000"/>
                        </a:lnSpc>
                        <a:spcBef>
                          <a:spcPts val="0"/>
                        </a:spcBef>
                        <a:spcAft>
                          <a:spcPts val="0"/>
                        </a:spcAft>
                      </a:pPr>
                      <a:r>
                        <a:rPr lang="ko-KR" altLang="en-US" sz="900" kern="0" spc="0" dirty="0">
                          <a:solidFill>
                            <a:srgbClr val="000000"/>
                          </a:solidFill>
                          <a:effectLst/>
                          <a:latin typeface="맑은 고딕" panose="020B0503020000020004" pitchFamily="50" charset="-127"/>
                          <a:ea typeface="맑은 고딕" panose="020B0503020000020004" pitchFamily="50" charset="-127"/>
                        </a:rPr>
                        <a:t>도전정신</a:t>
                      </a:r>
                      <a:r>
                        <a:rPr lang="en-US" altLang="ko-KR" sz="900" kern="0" spc="0" dirty="0">
                          <a:solidFill>
                            <a:srgbClr val="000000"/>
                          </a:solidFill>
                          <a:effectLst/>
                          <a:latin typeface="맑은 고딕" panose="020B0503020000020004" pitchFamily="50" charset="-127"/>
                          <a:ea typeface="맑은 고딕" panose="020B0503020000020004" pitchFamily="50" charset="-127"/>
                        </a:rPr>
                        <a:t>, </a:t>
                      </a:r>
                      <a:r>
                        <a:rPr lang="ko-KR" altLang="en-US" sz="900" kern="0" spc="0" dirty="0">
                          <a:solidFill>
                            <a:srgbClr val="000000"/>
                          </a:solidFill>
                          <a:effectLst/>
                          <a:latin typeface="맑은 고딕" panose="020B0503020000020004" pitchFamily="50" charset="-127"/>
                          <a:ea typeface="맑은 고딕" panose="020B0503020000020004" pitchFamily="50" charset="-127"/>
                        </a:rPr>
                        <a:t>열정</a:t>
                      </a:r>
                    </a:p>
                  </a:txBody>
                  <a:tcPr marL="56930" marR="56930" marT="15739" marB="15739" anchor="ctr"/>
                </a:tc>
                <a:extLst>
                  <a:ext uri="{0D108BD9-81ED-4DB2-BD59-A6C34878D82A}">
                    <a16:rowId xmlns:a16="http://schemas.microsoft.com/office/drawing/2014/main" val="3333631222"/>
                  </a:ext>
                </a:extLst>
              </a:tr>
            </a:tbl>
          </a:graphicData>
        </a:graphic>
      </p:graphicFrame>
      <p:sp>
        <p:nvSpPr>
          <p:cNvPr id="3" name="제목 2">
            <a:extLst>
              <a:ext uri="{FF2B5EF4-FFF2-40B4-BE49-F238E27FC236}">
                <a16:creationId xmlns:a16="http://schemas.microsoft.com/office/drawing/2014/main" id="{FFD96014-645B-4FFE-AC87-252CCBA0DD2B}"/>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a:t>경험데이터 정리 워크시트</a:t>
            </a:r>
          </a:p>
        </p:txBody>
      </p:sp>
    </p:spTree>
    <p:extLst>
      <p:ext uri="{BB962C8B-B14F-4D97-AF65-F5344CB8AC3E}">
        <p14:creationId xmlns:p14="http://schemas.microsoft.com/office/powerpoint/2010/main" val="15418687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7A4426-1BA6-4E56-9CC2-D3D5D5114AC5}"/>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a:t>경험데이터 정리 워크시트</a:t>
            </a:r>
            <a:r>
              <a:rPr lang="en-US" altLang="ko-KR" dirty="0"/>
              <a:t>2</a:t>
            </a:r>
            <a:endParaRPr lang="ko-KR" altLang="en-US" dirty="0"/>
          </a:p>
        </p:txBody>
      </p:sp>
      <p:graphicFrame>
        <p:nvGraphicFramePr>
          <p:cNvPr id="3" name="표 2">
            <a:extLst>
              <a:ext uri="{FF2B5EF4-FFF2-40B4-BE49-F238E27FC236}">
                <a16:creationId xmlns:a16="http://schemas.microsoft.com/office/drawing/2014/main" id="{8BAD4F7C-E00F-4A77-9CF8-7A84C1A8BA11}"/>
              </a:ext>
            </a:extLst>
          </p:cNvPr>
          <p:cNvGraphicFramePr>
            <a:graphicFrameLocks noGrp="1"/>
          </p:cNvGraphicFramePr>
          <p:nvPr>
            <p:extLst>
              <p:ext uri="{D42A27DB-BD31-4B8C-83A1-F6EECF244321}">
                <p14:modId xmlns:p14="http://schemas.microsoft.com/office/powerpoint/2010/main" val="2355539570"/>
              </p:ext>
            </p:extLst>
          </p:nvPr>
        </p:nvGraphicFramePr>
        <p:xfrm>
          <a:off x="573088" y="1233490"/>
          <a:ext cx="11045825" cy="5308595"/>
        </p:xfrm>
        <a:graphic>
          <a:graphicData uri="http://schemas.openxmlformats.org/drawingml/2006/table">
            <a:tbl>
              <a:tblPr>
                <a:tableStyleId>{5940675A-B579-460E-94D1-54222C63F5DA}</a:tableStyleId>
              </a:tblPr>
              <a:tblGrid>
                <a:gridCol w="3038017">
                  <a:extLst>
                    <a:ext uri="{9D8B030D-6E8A-4147-A177-3AD203B41FA5}">
                      <a16:colId xmlns:a16="http://schemas.microsoft.com/office/drawing/2014/main" val="47484325"/>
                    </a:ext>
                  </a:extLst>
                </a:gridCol>
                <a:gridCol w="8007808">
                  <a:extLst>
                    <a:ext uri="{9D8B030D-6E8A-4147-A177-3AD203B41FA5}">
                      <a16:colId xmlns:a16="http://schemas.microsoft.com/office/drawing/2014/main" val="1227426944"/>
                    </a:ext>
                  </a:extLst>
                </a:gridCol>
              </a:tblGrid>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경험 활동 명칭</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000" kern="0" spc="0" dirty="0">
                          <a:solidFill>
                            <a:srgbClr val="000000"/>
                          </a:solidFill>
                          <a:effectLst/>
                          <a:latin typeface="맑은 고딕" panose="020B0503020000020004" pitchFamily="50" charset="-127"/>
                          <a:ea typeface="맑은 고딕" panose="020B0503020000020004" pitchFamily="50" charset="-127"/>
                        </a:rPr>
                        <a:t>문과대학 대의원회 의장</a:t>
                      </a:r>
                    </a:p>
                  </a:txBody>
                  <a:tcPr marL="89420" marR="89420" marT="44710" marB="44710" anchor="ctr"/>
                </a:tc>
                <a:extLst>
                  <a:ext uri="{0D108BD9-81ED-4DB2-BD59-A6C34878D82A}">
                    <a16:rowId xmlns:a16="http://schemas.microsoft.com/office/drawing/2014/main" val="4088108713"/>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수행한 업무는</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학생회 예산 인준 및 사업 감사 </a:t>
                      </a:r>
                      <a:r>
                        <a:rPr lang="en-US" altLang="ko-KR" sz="1100" kern="0" spc="0" dirty="0">
                          <a:solidFill>
                            <a:srgbClr val="000000"/>
                          </a:solidFill>
                          <a:effectLst/>
                          <a:latin typeface="맑은 고딕" panose="020B0503020000020004" pitchFamily="50" charset="-127"/>
                          <a:ea typeface="맑은 고딕" panose="020B0503020000020004" pitchFamily="50" charset="-127"/>
                        </a:rPr>
                        <a:t>/ </a:t>
                      </a:r>
                      <a:r>
                        <a:rPr lang="ko-KR" altLang="en-US" sz="1100" kern="0" spc="0" dirty="0">
                          <a:solidFill>
                            <a:srgbClr val="000000"/>
                          </a:solidFill>
                          <a:effectLst/>
                          <a:latin typeface="맑은 고딕" panose="020B0503020000020004" pitchFamily="50" charset="-127"/>
                          <a:ea typeface="맑은 고딕" panose="020B0503020000020004" pitchFamily="50" charset="-127"/>
                        </a:rPr>
                        <a:t>선거관리 </a:t>
                      </a:r>
                      <a:r>
                        <a:rPr lang="en-US" altLang="ko-KR" sz="1100" kern="0" spc="0" dirty="0">
                          <a:solidFill>
                            <a:srgbClr val="000000"/>
                          </a:solidFill>
                          <a:effectLst/>
                          <a:latin typeface="맑은 고딕" panose="020B0503020000020004" pitchFamily="50" charset="-127"/>
                          <a:ea typeface="맑은 고딕" panose="020B0503020000020004" pitchFamily="50" charset="-127"/>
                        </a:rPr>
                        <a:t>/ </a:t>
                      </a:r>
                      <a:r>
                        <a:rPr lang="ko-KR" altLang="en-US" sz="1100" kern="0" spc="0" dirty="0">
                          <a:solidFill>
                            <a:srgbClr val="000000"/>
                          </a:solidFill>
                          <a:effectLst/>
                          <a:latin typeface="맑은 고딕" panose="020B0503020000020004" pitchFamily="50" charset="-127"/>
                          <a:ea typeface="맑은 고딕" panose="020B0503020000020004" pitchFamily="50" charset="-127"/>
                        </a:rPr>
                        <a:t>대의원회 관리 및 사업 기획</a:t>
                      </a:r>
                      <a:r>
                        <a:rPr lang="en-US" altLang="ko-KR" sz="1100" kern="0" spc="0" dirty="0">
                          <a:solidFill>
                            <a:srgbClr val="000000"/>
                          </a:solidFill>
                          <a:effectLst/>
                          <a:latin typeface="맑은 고딕" panose="020B0503020000020004" pitchFamily="50" charset="-127"/>
                          <a:ea typeface="맑은 고딕" panose="020B0503020000020004" pitchFamily="50" charset="-127"/>
                        </a:rPr>
                        <a:t>,</a:t>
                      </a:r>
                      <a:r>
                        <a:rPr lang="ko-KR" altLang="en-US" sz="1100" kern="0" spc="0" dirty="0">
                          <a:solidFill>
                            <a:srgbClr val="000000"/>
                          </a:solidFill>
                          <a:effectLst/>
                          <a:latin typeface="맑은 고딕" panose="020B0503020000020004" pitchFamily="50" charset="-127"/>
                          <a:ea typeface="맑은 고딕" panose="020B0503020000020004" pitchFamily="50" charset="-127"/>
                        </a:rPr>
                        <a:t>진행</a:t>
                      </a:r>
                    </a:p>
                  </a:txBody>
                  <a:tcPr marL="89420" marR="89420" marT="44710" marB="44710" anchor="ctr"/>
                </a:tc>
                <a:extLst>
                  <a:ext uri="{0D108BD9-81ED-4DB2-BD59-A6C34878D82A}">
                    <a16:rowId xmlns:a16="http://schemas.microsoft.com/office/drawing/2014/main" val="3887800650"/>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문제점</a:t>
                      </a:r>
                      <a:r>
                        <a:rPr lang="en-US" altLang="ko-KR" sz="2000" b="1" kern="0" spc="0" dirty="0">
                          <a:effectLst/>
                          <a:latin typeface="맑은 고딕" panose="020B0503020000020004" pitchFamily="50" charset="-127"/>
                          <a:ea typeface="맑은 고딕" panose="020B0503020000020004" pitchFamily="50" charset="-127"/>
                        </a:rPr>
                        <a:t>(</a:t>
                      </a:r>
                      <a:r>
                        <a:rPr lang="ko-KR" altLang="en-US" sz="2000" b="1" kern="0" spc="0" dirty="0">
                          <a:effectLst/>
                          <a:latin typeface="맑은 고딕" panose="020B0503020000020004" pitchFamily="50" charset="-127"/>
                          <a:ea typeface="맑은 고딕" panose="020B0503020000020004" pitchFamily="50" charset="-127"/>
                        </a:rPr>
                        <a:t>어려움</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en-US" altLang="ko-KR" sz="1100" kern="0" spc="0" dirty="0">
                          <a:solidFill>
                            <a:srgbClr val="000000"/>
                          </a:solidFill>
                          <a:effectLst/>
                          <a:latin typeface="맑은 고딕" panose="020B0503020000020004" pitchFamily="50" charset="-127"/>
                          <a:ea typeface="맑은 고딕" panose="020B0503020000020004" pitchFamily="50" charset="-127"/>
                        </a:rPr>
                        <a:t>10</a:t>
                      </a:r>
                      <a:r>
                        <a:rPr lang="ko-KR" altLang="en-US" sz="1100" kern="0" spc="0" dirty="0">
                          <a:solidFill>
                            <a:srgbClr val="000000"/>
                          </a:solidFill>
                          <a:effectLst/>
                          <a:latin typeface="맑은 고딕" panose="020B0503020000020004" pitchFamily="50" charset="-127"/>
                          <a:ea typeface="맑은 고딕" panose="020B0503020000020004" pitchFamily="50" charset="-127"/>
                        </a:rPr>
                        <a:t>명의 신입 대의원들과 신뢰를 쌓고 </a:t>
                      </a:r>
                      <a:r>
                        <a:rPr lang="en-US" altLang="ko-KR" sz="1100" kern="0" spc="0" dirty="0">
                          <a:solidFill>
                            <a:srgbClr val="000000"/>
                          </a:solidFill>
                          <a:effectLst/>
                          <a:latin typeface="맑은 고딕" panose="020B0503020000020004" pitchFamily="50" charset="-127"/>
                          <a:ea typeface="맑은 고딕" panose="020B0503020000020004" pitchFamily="50" charset="-127"/>
                        </a:rPr>
                        <a:t>1</a:t>
                      </a:r>
                      <a:r>
                        <a:rPr lang="ko-KR" altLang="en-US" sz="1100" kern="0" spc="0" dirty="0">
                          <a:solidFill>
                            <a:srgbClr val="000000"/>
                          </a:solidFill>
                          <a:effectLst/>
                          <a:latin typeface="맑은 고딕" panose="020B0503020000020004" pitchFamily="50" charset="-127"/>
                          <a:ea typeface="맑은 고딕" panose="020B0503020000020004" pitchFamily="50" charset="-127"/>
                        </a:rPr>
                        <a:t>년 동안 사업을 진행하는 과정</a:t>
                      </a:r>
                    </a:p>
                  </a:txBody>
                  <a:tcPr marL="89420" marR="89420" marT="44710" marB="44710" anchor="ctr"/>
                </a:tc>
                <a:extLst>
                  <a:ext uri="{0D108BD9-81ED-4DB2-BD59-A6C34878D82A}">
                    <a16:rowId xmlns:a16="http://schemas.microsoft.com/office/drawing/2014/main" val="1170164791"/>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해결책 제시 생각</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신입 대의원들과 원활한 소통을 위한 방법을 찾았으며 신뢰를 주기 위해 솔선수범 하고자 함</a:t>
                      </a:r>
                      <a:r>
                        <a:rPr lang="en-US" altLang="ko-KR" sz="11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100"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tc>
                <a:extLst>
                  <a:ext uri="{0D108BD9-81ED-4DB2-BD59-A6C34878D82A}">
                    <a16:rowId xmlns:a16="http://schemas.microsoft.com/office/drawing/2014/main" val="4160603578"/>
                  </a:ext>
                </a:extLst>
              </a:tr>
              <a:tr h="1574083">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해결책 수행 행동은</a:t>
                      </a:r>
                      <a:r>
                        <a:rPr lang="en-US" altLang="ko-KR" sz="2000" b="1" kern="0" spc="0" dirty="0">
                          <a:effectLst/>
                          <a:latin typeface="맑은 고딕" panose="020B0503020000020004" pitchFamily="50" charset="-127"/>
                          <a:ea typeface="맑은 고딕" panose="020B0503020000020004" pitchFamily="50" charset="-127"/>
                        </a:rPr>
                        <a:t>?</a:t>
                      </a: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모든 일에 솔선수범 했으며 신입생의 입장에서 생각하며 소통하기 시작함</a:t>
                      </a:r>
                      <a:r>
                        <a:rPr lang="en-US" altLang="ko-KR" sz="1100" kern="0" spc="0" dirty="0">
                          <a:solidFill>
                            <a:srgbClr val="000000"/>
                          </a:solidFill>
                          <a:effectLst/>
                          <a:latin typeface="맑은 고딕" panose="020B0503020000020004" pitchFamily="50" charset="-127"/>
                          <a:ea typeface="맑은 고딕" panose="020B0503020000020004" pitchFamily="50" charset="-127"/>
                        </a:rPr>
                        <a:t>.</a:t>
                      </a:r>
                    </a:p>
                    <a:p>
                      <a:pPr marL="0" marR="0" indent="0" algn="ctr" fontAlgn="base" latinLnBrk="1">
                        <a:lnSpc>
                          <a:spcPct val="160000"/>
                        </a:lnSpc>
                        <a:spcBef>
                          <a:spcPts val="0"/>
                        </a:spcBef>
                        <a:spcAft>
                          <a:spcPts val="0"/>
                        </a:spcAft>
                      </a:pPr>
                      <a:endParaRPr lang="en-US" altLang="ko-KR" sz="1100" kern="0" spc="0" dirty="0">
                        <a:solidFill>
                          <a:srgbClr val="000000"/>
                        </a:solidFill>
                        <a:effectLst/>
                        <a:latin typeface="맑은 고딕" panose="020B0503020000020004" pitchFamily="50" charset="-127"/>
                        <a:ea typeface="맑은 고딕" panose="020B0503020000020004" pitchFamily="50" charset="-127"/>
                      </a:endParaRPr>
                    </a:p>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처음 해보는 </a:t>
                      </a:r>
                      <a:r>
                        <a:rPr lang="ko-KR" altLang="en-US" sz="1100" kern="0" spc="0" dirty="0" err="1">
                          <a:solidFill>
                            <a:srgbClr val="000000"/>
                          </a:solidFill>
                          <a:effectLst/>
                          <a:latin typeface="맑은 고딕" panose="020B0503020000020004" pitchFamily="50" charset="-127"/>
                          <a:ea typeface="맑은 고딕" panose="020B0503020000020004" pitchFamily="50" charset="-127"/>
                        </a:rPr>
                        <a:t>일들이였지만</a:t>
                      </a:r>
                      <a:r>
                        <a:rPr lang="ko-KR" altLang="en-US" sz="1100" kern="0" spc="0" dirty="0">
                          <a:solidFill>
                            <a:srgbClr val="000000"/>
                          </a:solidFill>
                          <a:effectLst/>
                          <a:latin typeface="맑은 고딕" panose="020B0503020000020004" pitchFamily="50" charset="-127"/>
                          <a:ea typeface="맑은 고딕" panose="020B0503020000020004" pitchFamily="50" charset="-127"/>
                        </a:rPr>
                        <a:t> 선배들의 조언을 듣고 사업을 기획하고 진행함</a:t>
                      </a:r>
                      <a:r>
                        <a:rPr lang="en-US" altLang="ko-KR" sz="11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100"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tc>
                <a:extLst>
                  <a:ext uri="{0D108BD9-81ED-4DB2-BD59-A6C34878D82A}">
                    <a16:rowId xmlns:a16="http://schemas.microsoft.com/office/drawing/2014/main" val="2307814536"/>
                  </a:ext>
                </a:extLst>
              </a:tr>
              <a:tr h="54811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발휘된 나의 역량은</a:t>
                      </a:r>
                      <a:r>
                        <a:rPr lang="en-US" altLang="ko-KR" sz="2000" b="1" kern="0" spc="0" dirty="0">
                          <a:effectLst/>
                          <a:latin typeface="맑은 고딕" panose="020B0503020000020004" pitchFamily="50" charset="-127"/>
                          <a:ea typeface="맑은 고딕" panose="020B0503020000020004" pitchFamily="50" charset="-127"/>
                        </a:rPr>
                        <a:t>?</a:t>
                      </a: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소통</a:t>
                      </a:r>
                      <a:r>
                        <a:rPr lang="en-US" altLang="ko-KR" sz="1100" kern="0" spc="0" dirty="0">
                          <a:solidFill>
                            <a:srgbClr val="000000"/>
                          </a:solidFill>
                          <a:effectLst/>
                          <a:latin typeface="맑은 고딕" panose="020B0503020000020004" pitchFamily="50" charset="-127"/>
                          <a:ea typeface="맑은 고딕" panose="020B0503020000020004" pitchFamily="50" charset="-127"/>
                        </a:rPr>
                        <a:t>,</a:t>
                      </a:r>
                      <a:r>
                        <a:rPr lang="ko-KR" altLang="en-US" sz="1100" kern="0" spc="0" dirty="0">
                          <a:solidFill>
                            <a:srgbClr val="000000"/>
                          </a:solidFill>
                          <a:effectLst/>
                          <a:latin typeface="맑은 고딕" panose="020B0503020000020004" pitchFamily="50" charset="-127"/>
                          <a:ea typeface="맑은 고딕" panose="020B0503020000020004" pitchFamily="50" charset="-127"/>
                        </a:rPr>
                        <a:t>협동능력 </a:t>
                      </a:r>
                      <a:r>
                        <a:rPr lang="en-US" altLang="ko-KR" sz="1100" kern="0" spc="0" dirty="0">
                          <a:solidFill>
                            <a:srgbClr val="000000"/>
                          </a:solidFill>
                          <a:effectLst/>
                          <a:latin typeface="맑은 고딕" panose="020B0503020000020004" pitchFamily="50" charset="-127"/>
                          <a:ea typeface="맑은 고딕" panose="020B0503020000020004" pitchFamily="50" charset="-127"/>
                        </a:rPr>
                        <a:t>/ </a:t>
                      </a:r>
                      <a:r>
                        <a:rPr lang="ko-KR" altLang="en-US" sz="1100" kern="0" spc="0" dirty="0">
                          <a:solidFill>
                            <a:srgbClr val="000000"/>
                          </a:solidFill>
                          <a:effectLst/>
                          <a:latin typeface="맑은 고딕" panose="020B0503020000020004" pitchFamily="50" charset="-127"/>
                          <a:ea typeface="맑은 고딕" panose="020B0503020000020004" pitchFamily="50" charset="-127"/>
                        </a:rPr>
                        <a:t>기획능력</a:t>
                      </a:r>
                    </a:p>
                  </a:txBody>
                  <a:tcPr marL="89420" marR="89420" marT="44710" marB="44710" anchor="ctr"/>
                </a:tc>
                <a:extLst>
                  <a:ext uri="{0D108BD9-81ED-4DB2-BD59-A6C34878D82A}">
                    <a16:rowId xmlns:a16="http://schemas.microsoft.com/office/drawing/2014/main" val="2764068979"/>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결과는</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대의원 활동 후반에는 신입생들이 </a:t>
                      </a:r>
                      <a:r>
                        <a:rPr lang="en-US" altLang="ko-KR" sz="1100" kern="0" spc="0" dirty="0">
                          <a:solidFill>
                            <a:srgbClr val="000000"/>
                          </a:solidFill>
                          <a:effectLst/>
                          <a:latin typeface="맑은 고딕" panose="020B0503020000020004" pitchFamily="50" charset="-127"/>
                          <a:ea typeface="맑은 고딕" panose="020B0503020000020004" pitchFamily="50" charset="-127"/>
                        </a:rPr>
                        <a:t>‘</a:t>
                      </a:r>
                      <a:r>
                        <a:rPr lang="ko-KR" altLang="en-US" sz="1100" kern="0" spc="0" dirty="0">
                          <a:solidFill>
                            <a:srgbClr val="000000"/>
                          </a:solidFill>
                          <a:effectLst/>
                          <a:latin typeface="맑은 고딕" panose="020B0503020000020004" pitchFamily="50" charset="-127"/>
                          <a:ea typeface="맑은 고딕" panose="020B0503020000020004" pitchFamily="50" charset="-127"/>
                        </a:rPr>
                        <a:t>아빠</a:t>
                      </a:r>
                      <a:r>
                        <a:rPr lang="en-US" altLang="ko-KR" sz="1100" kern="0" spc="0" dirty="0">
                          <a:solidFill>
                            <a:srgbClr val="000000"/>
                          </a:solidFill>
                          <a:effectLst/>
                          <a:latin typeface="맑은 고딕" panose="020B0503020000020004" pitchFamily="50" charset="-127"/>
                          <a:ea typeface="맑은 고딕" panose="020B0503020000020004" pitchFamily="50" charset="-127"/>
                        </a:rPr>
                        <a:t>＇</a:t>
                      </a:r>
                      <a:r>
                        <a:rPr lang="ko-KR" altLang="en-US" sz="1100" kern="0" spc="0" dirty="0">
                          <a:solidFill>
                            <a:srgbClr val="000000"/>
                          </a:solidFill>
                          <a:effectLst/>
                          <a:latin typeface="맑은 고딕" panose="020B0503020000020004" pitchFamily="50" charset="-127"/>
                          <a:ea typeface="맑은 고딕" panose="020B0503020000020004" pitchFamily="50" charset="-127"/>
                        </a:rPr>
                        <a:t>라 부르며 따랐으며 사업 기획</a:t>
                      </a:r>
                      <a:r>
                        <a:rPr lang="en-US" altLang="ko-KR" sz="1100" kern="0" spc="0" dirty="0">
                          <a:solidFill>
                            <a:srgbClr val="000000"/>
                          </a:solidFill>
                          <a:effectLst/>
                          <a:latin typeface="맑은 고딕" panose="020B0503020000020004" pitchFamily="50" charset="-127"/>
                          <a:ea typeface="맑은 고딕" panose="020B0503020000020004" pitchFamily="50" charset="-127"/>
                        </a:rPr>
                        <a:t>/</a:t>
                      </a:r>
                      <a:r>
                        <a:rPr lang="ko-KR" altLang="en-US" sz="1100" kern="0" spc="0" dirty="0">
                          <a:solidFill>
                            <a:srgbClr val="000000"/>
                          </a:solidFill>
                          <a:effectLst/>
                          <a:latin typeface="맑은 고딕" panose="020B0503020000020004" pitchFamily="50" charset="-127"/>
                          <a:ea typeface="맑은 고딕" panose="020B0503020000020004" pitchFamily="50" charset="-127"/>
                        </a:rPr>
                        <a:t>진행을 통해 선배들의 인정을 받음</a:t>
                      </a:r>
                    </a:p>
                  </a:txBody>
                  <a:tcPr marL="89420" marR="89420" marT="44710" marB="44710" anchor="ctr"/>
                </a:tc>
                <a:extLst>
                  <a:ext uri="{0D108BD9-81ED-4DB2-BD59-A6C34878D82A}">
                    <a16:rowId xmlns:a16="http://schemas.microsoft.com/office/drawing/2014/main" val="2038246438"/>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이 경험을 통해 얻은 것</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상대방에 입장에서 소통하는 법과 협동하는 법을 배움</a:t>
                      </a:r>
                      <a:r>
                        <a:rPr lang="en-US" altLang="ko-KR" sz="11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100"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tc>
                <a:extLst>
                  <a:ext uri="{0D108BD9-81ED-4DB2-BD59-A6C34878D82A}">
                    <a16:rowId xmlns:a16="http://schemas.microsoft.com/office/drawing/2014/main" val="2843834803"/>
                  </a:ext>
                </a:extLst>
              </a:tr>
            </a:tbl>
          </a:graphicData>
        </a:graphic>
      </p:graphicFrame>
    </p:spTree>
    <p:extLst>
      <p:ext uri="{BB962C8B-B14F-4D97-AF65-F5344CB8AC3E}">
        <p14:creationId xmlns:p14="http://schemas.microsoft.com/office/powerpoint/2010/main" val="963177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7A4426-1BA6-4E56-9CC2-D3D5D5114AC5}"/>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a:t>경험데이터 정리 워크시트</a:t>
            </a:r>
            <a:r>
              <a:rPr lang="en-US" altLang="ko-KR" dirty="0"/>
              <a:t>2</a:t>
            </a:r>
            <a:endParaRPr lang="ko-KR" altLang="en-US" dirty="0"/>
          </a:p>
        </p:txBody>
      </p:sp>
      <p:graphicFrame>
        <p:nvGraphicFramePr>
          <p:cNvPr id="3" name="표 2">
            <a:extLst>
              <a:ext uri="{FF2B5EF4-FFF2-40B4-BE49-F238E27FC236}">
                <a16:creationId xmlns:a16="http://schemas.microsoft.com/office/drawing/2014/main" id="{8BAD4F7C-E00F-4A77-9CF8-7A84C1A8BA11}"/>
              </a:ext>
            </a:extLst>
          </p:cNvPr>
          <p:cNvGraphicFramePr>
            <a:graphicFrameLocks noGrp="1"/>
          </p:cNvGraphicFramePr>
          <p:nvPr>
            <p:extLst>
              <p:ext uri="{D42A27DB-BD31-4B8C-83A1-F6EECF244321}">
                <p14:modId xmlns:p14="http://schemas.microsoft.com/office/powerpoint/2010/main" val="716360331"/>
              </p:ext>
            </p:extLst>
          </p:nvPr>
        </p:nvGraphicFramePr>
        <p:xfrm>
          <a:off x="573088" y="1233490"/>
          <a:ext cx="11045825" cy="5308595"/>
        </p:xfrm>
        <a:graphic>
          <a:graphicData uri="http://schemas.openxmlformats.org/drawingml/2006/table">
            <a:tbl>
              <a:tblPr>
                <a:tableStyleId>{5940675A-B579-460E-94D1-54222C63F5DA}</a:tableStyleId>
              </a:tblPr>
              <a:tblGrid>
                <a:gridCol w="3038017">
                  <a:extLst>
                    <a:ext uri="{9D8B030D-6E8A-4147-A177-3AD203B41FA5}">
                      <a16:colId xmlns:a16="http://schemas.microsoft.com/office/drawing/2014/main" val="47484325"/>
                    </a:ext>
                  </a:extLst>
                </a:gridCol>
                <a:gridCol w="8007808">
                  <a:extLst>
                    <a:ext uri="{9D8B030D-6E8A-4147-A177-3AD203B41FA5}">
                      <a16:colId xmlns:a16="http://schemas.microsoft.com/office/drawing/2014/main" val="1227426944"/>
                    </a:ext>
                  </a:extLst>
                </a:gridCol>
              </a:tblGrid>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경험 활동 명칭</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000" kern="0" spc="0" dirty="0">
                          <a:solidFill>
                            <a:srgbClr val="000000"/>
                          </a:solidFill>
                          <a:effectLst/>
                          <a:latin typeface="맑은 고딕" panose="020B0503020000020004" pitchFamily="50" charset="-127"/>
                          <a:ea typeface="맑은 고딕" panose="020B0503020000020004" pitchFamily="50" charset="-127"/>
                        </a:rPr>
                        <a:t>넷마블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마블챌린저</a:t>
                      </a:r>
                      <a:r>
                        <a:rPr lang="ko-KR" altLang="en-US" sz="1000" kern="0" spc="0" dirty="0">
                          <a:solidFill>
                            <a:srgbClr val="000000"/>
                          </a:solidFill>
                          <a:effectLst/>
                          <a:latin typeface="맑은 고딕" panose="020B0503020000020004" pitchFamily="50" charset="-127"/>
                          <a:ea typeface="맑은 고딕" panose="020B0503020000020004" pitchFamily="50" charset="-127"/>
                        </a:rPr>
                        <a:t> 대외활동</a:t>
                      </a:r>
                    </a:p>
                  </a:txBody>
                  <a:tcPr marL="89420" marR="89420" marT="44710" marB="44710" anchor="ctr"/>
                </a:tc>
                <a:extLst>
                  <a:ext uri="{0D108BD9-81ED-4DB2-BD59-A6C34878D82A}">
                    <a16:rowId xmlns:a16="http://schemas.microsoft.com/office/drawing/2014/main" val="4088108713"/>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수행한 업무는</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en-US" altLang="ko-KR" sz="1100" kern="0" spc="0" dirty="0">
                          <a:solidFill>
                            <a:srgbClr val="000000"/>
                          </a:solidFill>
                          <a:effectLst/>
                          <a:latin typeface="맑은 고딕" panose="020B0503020000020004" pitchFamily="50" charset="-127"/>
                          <a:ea typeface="맑은 고딕" panose="020B0503020000020004" pitchFamily="50" charset="-127"/>
                        </a:rPr>
                        <a:t>SNS/</a:t>
                      </a:r>
                      <a:r>
                        <a:rPr lang="ko-KR" altLang="en-US" sz="1100" kern="0" spc="0" dirty="0">
                          <a:solidFill>
                            <a:srgbClr val="000000"/>
                          </a:solidFill>
                          <a:effectLst/>
                          <a:latin typeface="맑은 고딕" panose="020B0503020000020004" pitchFamily="50" charset="-127"/>
                          <a:ea typeface="맑은 고딕" panose="020B0503020000020004" pitchFamily="50" charset="-127"/>
                        </a:rPr>
                        <a:t>블로그 관리 및 콘텐츠 기획 </a:t>
                      </a:r>
                      <a:r>
                        <a:rPr lang="en-US" altLang="ko-KR" sz="1100" kern="0" spc="0" dirty="0">
                          <a:solidFill>
                            <a:srgbClr val="000000"/>
                          </a:solidFill>
                          <a:effectLst/>
                          <a:latin typeface="맑은 고딕" panose="020B0503020000020004" pitchFamily="50" charset="-127"/>
                          <a:ea typeface="맑은 고딕" panose="020B0503020000020004" pitchFamily="50" charset="-127"/>
                        </a:rPr>
                        <a:t>/ </a:t>
                      </a:r>
                      <a:r>
                        <a:rPr lang="ko-KR" altLang="en-US" sz="1100" kern="0" spc="0" dirty="0">
                          <a:solidFill>
                            <a:srgbClr val="000000"/>
                          </a:solidFill>
                          <a:effectLst/>
                          <a:latin typeface="맑은 고딕" panose="020B0503020000020004" pitchFamily="50" charset="-127"/>
                          <a:ea typeface="맑은 고딕" panose="020B0503020000020004" pitchFamily="50" charset="-127"/>
                        </a:rPr>
                        <a:t>오프라인 행사 진행</a:t>
                      </a:r>
                    </a:p>
                  </a:txBody>
                  <a:tcPr marL="89420" marR="89420" marT="44710" marB="44710" anchor="ctr"/>
                </a:tc>
                <a:extLst>
                  <a:ext uri="{0D108BD9-81ED-4DB2-BD59-A6C34878D82A}">
                    <a16:rowId xmlns:a16="http://schemas.microsoft.com/office/drawing/2014/main" val="3887800650"/>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문제점</a:t>
                      </a:r>
                      <a:r>
                        <a:rPr lang="en-US" altLang="ko-KR" sz="2000" b="1" kern="0" spc="0" dirty="0">
                          <a:effectLst/>
                          <a:latin typeface="맑은 고딕" panose="020B0503020000020004" pitchFamily="50" charset="-127"/>
                          <a:ea typeface="맑은 고딕" panose="020B0503020000020004" pitchFamily="50" charset="-127"/>
                        </a:rPr>
                        <a:t>(</a:t>
                      </a:r>
                      <a:r>
                        <a:rPr lang="ko-KR" altLang="en-US" sz="2000" b="1" kern="0" spc="0" dirty="0">
                          <a:effectLst/>
                          <a:latin typeface="맑은 고딕" panose="020B0503020000020004" pitchFamily="50" charset="-127"/>
                          <a:ea typeface="맑은 고딕" panose="020B0503020000020004" pitchFamily="50" charset="-127"/>
                        </a:rPr>
                        <a:t>어려움</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오프라인 행사 중 장소 섭외에 있어 어려움을 겪음</a:t>
                      </a:r>
                    </a:p>
                  </a:txBody>
                  <a:tcPr marL="89420" marR="89420" marT="44710" marB="44710" anchor="ctr"/>
                </a:tc>
                <a:extLst>
                  <a:ext uri="{0D108BD9-81ED-4DB2-BD59-A6C34878D82A}">
                    <a16:rowId xmlns:a16="http://schemas.microsoft.com/office/drawing/2014/main" val="1170164791"/>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해결책 제시 생각</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모교 대외협력팀을 설득하고자 함</a:t>
                      </a:r>
                      <a:r>
                        <a:rPr lang="en-US" altLang="ko-KR" sz="11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100"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tc>
                <a:extLst>
                  <a:ext uri="{0D108BD9-81ED-4DB2-BD59-A6C34878D82A}">
                    <a16:rowId xmlns:a16="http://schemas.microsoft.com/office/drawing/2014/main" val="4160603578"/>
                  </a:ext>
                </a:extLst>
              </a:tr>
              <a:tr h="1574083">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해결책 수행 행동은</a:t>
                      </a:r>
                      <a:r>
                        <a:rPr lang="en-US" altLang="ko-KR" sz="2000" b="1" kern="0" spc="0" dirty="0">
                          <a:effectLst/>
                          <a:latin typeface="맑은 고딕" panose="020B0503020000020004" pitchFamily="50" charset="-127"/>
                          <a:ea typeface="맑은 고딕" panose="020B0503020000020004" pitchFamily="50" charset="-127"/>
                        </a:rPr>
                        <a:t>?</a:t>
                      </a: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시간이 날 때마다 대외협력팀 교수님을 찾아가 얘기를 나누었으며 학생들에게 돌아가는 이익을 중점으로 설득 진행</a:t>
                      </a:r>
                      <a:endParaRPr lang="en-US" altLang="ko-KR" sz="1100" kern="0" spc="0" dirty="0">
                        <a:solidFill>
                          <a:srgbClr val="000000"/>
                        </a:solidFill>
                        <a:effectLst/>
                        <a:latin typeface="맑은 고딕" panose="020B0503020000020004" pitchFamily="50" charset="-127"/>
                        <a:ea typeface="맑은 고딕" panose="020B0503020000020004" pitchFamily="50" charset="-127"/>
                      </a:endParaRPr>
                    </a:p>
                    <a:p>
                      <a:pPr marL="0" marR="0" indent="0" algn="ctr" fontAlgn="base" latinLnBrk="1">
                        <a:lnSpc>
                          <a:spcPct val="160000"/>
                        </a:lnSpc>
                        <a:spcBef>
                          <a:spcPts val="0"/>
                        </a:spcBef>
                        <a:spcAft>
                          <a:spcPts val="0"/>
                        </a:spcAft>
                      </a:pPr>
                      <a:endParaRPr lang="en-US" altLang="ko-KR" sz="1100" kern="0" spc="0" dirty="0">
                        <a:solidFill>
                          <a:srgbClr val="000000"/>
                        </a:solidFill>
                        <a:effectLst/>
                        <a:latin typeface="맑은 고딕" panose="020B0503020000020004" pitchFamily="50" charset="-127"/>
                        <a:ea typeface="맑은 고딕" panose="020B0503020000020004" pitchFamily="50" charset="-127"/>
                      </a:endParaRPr>
                    </a:p>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블로그 포스팅이 네이버 </a:t>
                      </a:r>
                      <a:r>
                        <a:rPr lang="ko-KR" altLang="en-US" sz="1100" kern="0" spc="0" dirty="0" err="1">
                          <a:solidFill>
                            <a:srgbClr val="000000"/>
                          </a:solidFill>
                          <a:effectLst/>
                          <a:latin typeface="맑은 고딕" panose="020B0503020000020004" pitchFamily="50" charset="-127"/>
                          <a:ea typeface="맑은 고딕" panose="020B0503020000020004" pitchFamily="50" charset="-127"/>
                        </a:rPr>
                        <a:t>메인페이지에</a:t>
                      </a:r>
                      <a:r>
                        <a:rPr lang="ko-KR" altLang="en-US" sz="1100" kern="0" spc="0" dirty="0">
                          <a:solidFill>
                            <a:srgbClr val="000000"/>
                          </a:solidFill>
                          <a:effectLst/>
                          <a:latin typeface="맑은 고딕" panose="020B0503020000020004" pitchFamily="50" charset="-127"/>
                          <a:ea typeface="맑은 고딕" panose="020B0503020000020004" pitchFamily="50" charset="-127"/>
                        </a:rPr>
                        <a:t> 노출되면서 블로그 접속자수 </a:t>
                      </a:r>
                      <a:r>
                        <a:rPr lang="en-US" altLang="ko-KR" sz="1100" kern="0" spc="0" dirty="0">
                          <a:solidFill>
                            <a:srgbClr val="000000"/>
                          </a:solidFill>
                          <a:effectLst/>
                          <a:latin typeface="맑은 고딕" panose="020B0503020000020004" pitchFamily="50" charset="-127"/>
                          <a:ea typeface="맑은 고딕" panose="020B0503020000020004" pitchFamily="50" charset="-127"/>
                        </a:rPr>
                        <a:t>3</a:t>
                      </a:r>
                      <a:r>
                        <a:rPr lang="ko-KR" altLang="en-US" sz="1100" kern="0" spc="0" dirty="0">
                          <a:solidFill>
                            <a:srgbClr val="000000"/>
                          </a:solidFill>
                          <a:effectLst/>
                          <a:latin typeface="맑은 고딕" panose="020B0503020000020004" pitchFamily="50" charset="-127"/>
                          <a:ea typeface="맑은 고딕" panose="020B0503020000020004" pitchFamily="50" charset="-127"/>
                        </a:rPr>
                        <a:t>배 이상 증가</a:t>
                      </a:r>
                    </a:p>
                  </a:txBody>
                  <a:tcPr marL="89420" marR="89420" marT="44710" marB="44710" anchor="ctr"/>
                </a:tc>
                <a:extLst>
                  <a:ext uri="{0D108BD9-81ED-4DB2-BD59-A6C34878D82A}">
                    <a16:rowId xmlns:a16="http://schemas.microsoft.com/office/drawing/2014/main" val="2307814536"/>
                  </a:ext>
                </a:extLst>
              </a:tr>
              <a:tr h="54811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발휘된 나의 역량은</a:t>
                      </a:r>
                      <a:r>
                        <a:rPr lang="en-US" altLang="ko-KR" sz="2000" b="1" kern="0" spc="0" dirty="0">
                          <a:effectLst/>
                          <a:latin typeface="맑은 고딕" panose="020B0503020000020004" pitchFamily="50" charset="-127"/>
                          <a:ea typeface="맑은 고딕" panose="020B0503020000020004" pitchFamily="50" charset="-127"/>
                        </a:rPr>
                        <a:t>?</a:t>
                      </a: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포기하지 않는 도전정신</a:t>
                      </a:r>
                    </a:p>
                  </a:txBody>
                  <a:tcPr marL="89420" marR="89420" marT="44710" marB="44710" anchor="ctr"/>
                </a:tc>
                <a:extLst>
                  <a:ext uri="{0D108BD9-81ED-4DB2-BD59-A6C34878D82A}">
                    <a16:rowId xmlns:a16="http://schemas.microsoft.com/office/drawing/2014/main" val="2764068979"/>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결과는</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모교 후문에 장소를 대여할 수 있었으며 성공적으로 오프라인 행사 진행</a:t>
                      </a:r>
                    </a:p>
                  </a:txBody>
                  <a:tcPr marL="89420" marR="89420" marT="44710" marB="44710" anchor="ctr"/>
                </a:tc>
                <a:extLst>
                  <a:ext uri="{0D108BD9-81ED-4DB2-BD59-A6C34878D82A}">
                    <a16:rowId xmlns:a16="http://schemas.microsoft.com/office/drawing/2014/main" val="2038246438"/>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이 경험을 통해 얻은 것</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시도도 하지 않고 포기하지 말자</a:t>
                      </a:r>
                    </a:p>
                  </a:txBody>
                  <a:tcPr marL="89420" marR="89420" marT="44710" marB="44710" anchor="ctr"/>
                </a:tc>
                <a:extLst>
                  <a:ext uri="{0D108BD9-81ED-4DB2-BD59-A6C34878D82A}">
                    <a16:rowId xmlns:a16="http://schemas.microsoft.com/office/drawing/2014/main" val="2843834803"/>
                  </a:ext>
                </a:extLst>
              </a:tr>
            </a:tbl>
          </a:graphicData>
        </a:graphic>
      </p:graphicFrame>
    </p:spTree>
    <p:extLst>
      <p:ext uri="{BB962C8B-B14F-4D97-AF65-F5344CB8AC3E}">
        <p14:creationId xmlns:p14="http://schemas.microsoft.com/office/powerpoint/2010/main" val="406524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7A4426-1BA6-4E56-9CC2-D3D5D5114AC5}"/>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a:t>경험데이터 정리 워크시트</a:t>
            </a:r>
            <a:r>
              <a:rPr lang="en-US" altLang="ko-KR" dirty="0"/>
              <a:t>2</a:t>
            </a:r>
            <a:endParaRPr lang="ko-KR" altLang="en-US" dirty="0"/>
          </a:p>
        </p:txBody>
      </p:sp>
      <p:graphicFrame>
        <p:nvGraphicFramePr>
          <p:cNvPr id="3" name="표 2">
            <a:extLst>
              <a:ext uri="{FF2B5EF4-FFF2-40B4-BE49-F238E27FC236}">
                <a16:creationId xmlns:a16="http://schemas.microsoft.com/office/drawing/2014/main" id="{8BAD4F7C-E00F-4A77-9CF8-7A84C1A8BA11}"/>
              </a:ext>
            </a:extLst>
          </p:cNvPr>
          <p:cNvGraphicFramePr>
            <a:graphicFrameLocks noGrp="1"/>
          </p:cNvGraphicFramePr>
          <p:nvPr>
            <p:extLst>
              <p:ext uri="{D42A27DB-BD31-4B8C-83A1-F6EECF244321}">
                <p14:modId xmlns:p14="http://schemas.microsoft.com/office/powerpoint/2010/main" val="2742366967"/>
              </p:ext>
            </p:extLst>
          </p:nvPr>
        </p:nvGraphicFramePr>
        <p:xfrm>
          <a:off x="573088" y="1233490"/>
          <a:ext cx="11045825" cy="5308595"/>
        </p:xfrm>
        <a:graphic>
          <a:graphicData uri="http://schemas.openxmlformats.org/drawingml/2006/table">
            <a:tbl>
              <a:tblPr>
                <a:tableStyleId>{5940675A-B579-460E-94D1-54222C63F5DA}</a:tableStyleId>
              </a:tblPr>
              <a:tblGrid>
                <a:gridCol w="3038017">
                  <a:extLst>
                    <a:ext uri="{9D8B030D-6E8A-4147-A177-3AD203B41FA5}">
                      <a16:colId xmlns:a16="http://schemas.microsoft.com/office/drawing/2014/main" val="47484325"/>
                    </a:ext>
                  </a:extLst>
                </a:gridCol>
                <a:gridCol w="8007808">
                  <a:extLst>
                    <a:ext uri="{9D8B030D-6E8A-4147-A177-3AD203B41FA5}">
                      <a16:colId xmlns:a16="http://schemas.microsoft.com/office/drawing/2014/main" val="1227426944"/>
                    </a:ext>
                  </a:extLst>
                </a:gridCol>
              </a:tblGrid>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경험 활동 명칭</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000" kern="0" spc="0" dirty="0">
                          <a:solidFill>
                            <a:srgbClr val="000000"/>
                          </a:solidFill>
                          <a:effectLst/>
                          <a:latin typeface="맑은 고딕" panose="020B0503020000020004" pitchFamily="50" charset="-127"/>
                          <a:ea typeface="맑은 고딕" panose="020B0503020000020004" pitchFamily="50" charset="-127"/>
                        </a:rPr>
                        <a:t>마케팅</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r>
                        <a:rPr lang="ko-KR" altLang="en-US" sz="1000" kern="0" spc="0" dirty="0">
                          <a:solidFill>
                            <a:srgbClr val="000000"/>
                          </a:solidFill>
                          <a:effectLst/>
                          <a:latin typeface="맑은 고딕" panose="020B0503020000020004" pitchFamily="50" charset="-127"/>
                          <a:ea typeface="맑은 고딕" panose="020B0503020000020004" pitchFamily="50" charset="-127"/>
                        </a:rPr>
                        <a:t>광고 공모전</a:t>
                      </a:r>
                    </a:p>
                  </a:txBody>
                  <a:tcPr marL="89420" marR="89420" marT="44710" marB="44710" anchor="ctr"/>
                </a:tc>
                <a:extLst>
                  <a:ext uri="{0D108BD9-81ED-4DB2-BD59-A6C34878D82A}">
                    <a16:rowId xmlns:a16="http://schemas.microsoft.com/office/drawing/2014/main" val="4088108713"/>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수행한 업무는</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사업 및 콘텐츠 기획 및 제작</a:t>
                      </a:r>
                    </a:p>
                  </a:txBody>
                  <a:tcPr marL="89420" marR="89420" marT="44710" marB="44710" anchor="ctr"/>
                </a:tc>
                <a:extLst>
                  <a:ext uri="{0D108BD9-81ED-4DB2-BD59-A6C34878D82A}">
                    <a16:rowId xmlns:a16="http://schemas.microsoft.com/office/drawing/2014/main" val="3887800650"/>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문제점</a:t>
                      </a:r>
                      <a:r>
                        <a:rPr lang="en-US" altLang="ko-KR" sz="2000" b="1" kern="0" spc="0" dirty="0">
                          <a:effectLst/>
                          <a:latin typeface="맑은 고딕" panose="020B0503020000020004" pitchFamily="50" charset="-127"/>
                          <a:ea typeface="맑은 고딕" panose="020B0503020000020004" pitchFamily="50" charset="-127"/>
                        </a:rPr>
                        <a:t>(</a:t>
                      </a:r>
                      <a:r>
                        <a:rPr lang="ko-KR" altLang="en-US" sz="2000" b="1" kern="0" spc="0" dirty="0">
                          <a:effectLst/>
                          <a:latin typeface="맑은 고딕" panose="020B0503020000020004" pitchFamily="50" charset="-127"/>
                          <a:ea typeface="맑은 고딕" panose="020B0503020000020004" pitchFamily="50" charset="-127"/>
                        </a:rPr>
                        <a:t>어려움</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프로그래밍 기술 부족으로 콘텐츠 제작에 한계를 느낌</a:t>
                      </a:r>
                    </a:p>
                  </a:txBody>
                  <a:tcPr marL="89420" marR="89420" marT="44710" marB="44710" anchor="ctr"/>
                </a:tc>
                <a:extLst>
                  <a:ext uri="{0D108BD9-81ED-4DB2-BD59-A6C34878D82A}">
                    <a16:rowId xmlns:a16="http://schemas.microsoft.com/office/drawing/2014/main" val="1170164791"/>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해결책 제시 생각</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당장 내가 할 수 있는 선을 선정한 뒤 그것에 맞는 콘텐츠를 기획하자</a:t>
                      </a:r>
                      <a:r>
                        <a:rPr lang="en-US" altLang="ko-KR" sz="11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100"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tc>
                <a:extLst>
                  <a:ext uri="{0D108BD9-81ED-4DB2-BD59-A6C34878D82A}">
                    <a16:rowId xmlns:a16="http://schemas.microsoft.com/office/drawing/2014/main" val="4160603578"/>
                  </a:ext>
                </a:extLst>
              </a:tr>
              <a:tr h="1574083">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해결책 수행 행동은</a:t>
                      </a:r>
                      <a:r>
                        <a:rPr lang="en-US" altLang="ko-KR" sz="2000" b="1" kern="0" spc="0" dirty="0">
                          <a:effectLst/>
                          <a:latin typeface="맑은 고딕" panose="020B0503020000020004" pitchFamily="50" charset="-127"/>
                          <a:ea typeface="맑은 고딕" panose="020B0503020000020004" pitchFamily="50" charset="-127"/>
                        </a:rPr>
                        <a:t>?</a:t>
                      </a: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현재 나의 실력을 정확히 파악을 하였으며 그에 맞는 콘텐츠를 기획 및 제작하였음</a:t>
                      </a:r>
                    </a:p>
                  </a:txBody>
                  <a:tcPr marL="89420" marR="89420" marT="44710" marB="44710" anchor="ctr"/>
                </a:tc>
                <a:extLst>
                  <a:ext uri="{0D108BD9-81ED-4DB2-BD59-A6C34878D82A}">
                    <a16:rowId xmlns:a16="http://schemas.microsoft.com/office/drawing/2014/main" val="2307814536"/>
                  </a:ext>
                </a:extLst>
              </a:tr>
              <a:tr h="54811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발휘된 나의 역량은</a:t>
                      </a:r>
                      <a:r>
                        <a:rPr lang="en-US" altLang="ko-KR" sz="2000" b="1" kern="0" spc="0" dirty="0">
                          <a:effectLst/>
                          <a:latin typeface="맑은 고딕" panose="020B0503020000020004" pitchFamily="50" charset="-127"/>
                          <a:ea typeface="맑은 고딕" panose="020B0503020000020004" pitchFamily="50" charset="-127"/>
                        </a:rPr>
                        <a:t>?</a:t>
                      </a: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기획력</a:t>
                      </a:r>
                    </a:p>
                  </a:txBody>
                  <a:tcPr marL="89420" marR="89420" marT="44710" marB="44710" anchor="ctr"/>
                </a:tc>
                <a:extLst>
                  <a:ext uri="{0D108BD9-81ED-4DB2-BD59-A6C34878D82A}">
                    <a16:rowId xmlns:a16="http://schemas.microsoft.com/office/drawing/2014/main" val="2764068979"/>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결과는</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입상 </a:t>
                      </a:r>
                      <a:r>
                        <a:rPr lang="en-US" altLang="ko-KR" sz="1100" kern="0" spc="0" dirty="0">
                          <a:solidFill>
                            <a:srgbClr val="000000"/>
                          </a:solidFill>
                          <a:effectLst/>
                          <a:latin typeface="맑은 고딕" panose="020B0503020000020004" pitchFamily="50" charset="-127"/>
                          <a:ea typeface="맑은 고딕" panose="020B0503020000020004" pitchFamily="50" charset="-127"/>
                        </a:rPr>
                        <a:t>/ </a:t>
                      </a:r>
                      <a:r>
                        <a:rPr lang="ko-KR" altLang="en-US" sz="1100" kern="0" spc="0" dirty="0">
                          <a:solidFill>
                            <a:srgbClr val="000000"/>
                          </a:solidFill>
                          <a:effectLst/>
                          <a:latin typeface="맑은 고딕" panose="020B0503020000020004" pitchFamily="50" charset="-127"/>
                          <a:ea typeface="맑은 고딕" panose="020B0503020000020004" pitchFamily="50" charset="-127"/>
                        </a:rPr>
                        <a:t>은상 </a:t>
                      </a:r>
                      <a:r>
                        <a:rPr lang="en-US" altLang="ko-KR" sz="1100" kern="0" spc="0" dirty="0">
                          <a:solidFill>
                            <a:srgbClr val="000000"/>
                          </a:solidFill>
                          <a:effectLst/>
                          <a:latin typeface="맑은 고딕" panose="020B0503020000020004" pitchFamily="50" charset="-127"/>
                          <a:ea typeface="맑은 고딕" panose="020B0503020000020004" pitchFamily="50" charset="-127"/>
                        </a:rPr>
                        <a:t>/ </a:t>
                      </a:r>
                      <a:r>
                        <a:rPr lang="ko-KR" altLang="en-US" sz="1100" kern="0" spc="0" dirty="0">
                          <a:solidFill>
                            <a:srgbClr val="000000"/>
                          </a:solidFill>
                          <a:effectLst/>
                          <a:latin typeface="맑은 고딕" panose="020B0503020000020004" pitchFamily="50" charset="-127"/>
                          <a:ea typeface="맑은 고딕" panose="020B0503020000020004" pitchFamily="50" charset="-127"/>
                        </a:rPr>
                        <a:t>장려상 수상</a:t>
                      </a:r>
                    </a:p>
                  </a:txBody>
                  <a:tcPr marL="89420" marR="89420" marT="44710" marB="44710" anchor="ctr"/>
                </a:tc>
                <a:extLst>
                  <a:ext uri="{0D108BD9-81ED-4DB2-BD59-A6C34878D82A}">
                    <a16:rowId xmlns:a16="http://schemas.microsoft.com/office/drawing/2014/main" val="2038246438"/>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이 경험을 통해 얻은 것</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올바른 기획의 중요성</a:t>
                      </a:r>
                    </a:p>
                  </a:txBody>
                  <a:tcPr marL="89420" marR="89420" marT="44710" marB="44710" anchor="ctr"/>
                </a:tc>
                <a:extLst>
                  <a:ext uri="{0D108BD9-81ED-4DB2-BD59-A6C34878D82A}">
                    <a16:rowId xmlns:a16="http://schemas.microsoft.com/office/drawing/2014/main" val="2843834803"/>
                  </a:ext>
                </a:extLst>
              </a:tr>
            </a:tbl>
          </a:graphicData>
        </a:graphic>
      </p:graphicFrame>
    </p:spTree>
    <p:extLst>
      <p:ext uri="{BB962C8B-B14F-4D97-AF65-F5344CB8AC3E}">
        <p14:creationId xmlns:p14="http://schemas.microsoft.com/office/powerpoint/2010/main" val="2161010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7A4426-1BA6-4E56-9CC2-D3D5D5114AC5}"/>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a:t>경험데이터 정리 워크시트</a:t>
            </a:r>
            <a:r>
              <a:rPr lang="en-US" altLang="ko-KR" dirty="0"/>
              <a:t>2</a:t>
            </a:r>
            <a:endParaRPr lang="ko-KR" altLang="en-US" dirty="0"/>
          </a:p>
        </p:txBody>
      </p:sp>
      <p:graphicFrame>
        <p:nvGraphicFramePr>
          <p:cNvPr id="3" name="표 2">
            <a:extLst>
              <a:ext uri="{FF2B5EF4-FFF2-40B4-BE49-F238E27FC236}">
                <a16:creationId xmlns:a16="http://schemas.microsoft.com/office/drawing/2014/main" id="{8BAD4F7C-E00F-4A77-9CF8-7A84C1A8BA11}"/>
              </a:ext>
            </a:extLst>
          </p:cNvPr>
          <p:cNvGraphicFramePr>
            <a:graphicFrameLocks noGrp="1"/>
          </p:cNvGraphicFramePr>
          <p:nvPr>
            <p:extLst>
              <p:ext uri="{D42A27DB-BD31-4B8C-83A1-F6EECF244321}">
                <p14:modId xmlns:p14="http://schemas.microsoft.com/office/powerpoint/2010/main" val="2854241964"/>
              </p:ext>
            </p:extLst>
          </p:nvPr>
        </p:nvGraphicFramePr>
        <p:xfrm>
          <a:off x="573088" y="1233490"/>
          <a:ext cx="11045825" cy="5396700"/>
        </p:xfrm>
        <a:graphic>
          <a:graphicData uri="http://schemas.openxmlformats.org/drawingml/2006/table">
            <a:tbl>
              <a:tblPr>
                <a:tableStyleId>{5940675A-B579-460E-94D1-54222C63F5DA}</a:tableStyleId>
              </a:tblPr>
              <a:tblGrid>
                <a:gridCol w="3038017">
                  <a:extLst>
                    <a:ext uri="{9D8B030D-6E8A-4147-A177-3AD203B41FA5}">
                      <a16:colId xmlns:a16="http://schemas.microsoft.com/office/drawing/2014/main" val="47484325"/>
                    </a:ext>
                  </a:extLst>
                </a:gridCol>
                <a:gridCol w="8007808">
                  <a:extLst>
                    <a:ext uri="{9D8B030D-6E8A-4147-A177-3AD203B41FA5}">
                      <a16:colId xmlns:a16="http://schemas.microsoft.com/office/drawing/2014/main" val="1227426944"/>
                    </a:ext>
                  </a:extLst>
                </a:gridCol>
              </a:tblGrid>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경험 활동 명칭</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000" kern="0" spc="0" dirty="0">
                          <a:solidFill>
                            <a:srgbClr val="000000"/>
                          </a:solidFill>
                          <a:effectLst/>
                          <a:latin typeface="맑은 고딕" panose="020B0503020000020004" pitchFamily="50" charset="-127"/>
                          <a:ea typeface="맑은 고딕" panose="020B0503020000020004" pitchFamily="50" charset="-127"/>
                        </a:rPr>
                        <a:t>유통회사 근무</a:t>
                      </a:r>
                    </a:p>
                  </a:txBody>
                  <a:tcPr marL="89420" marR="89420" marT="44710" marB="44710" anchor="ctr"/>
                </a:tc>
                <a:extLst>
                  <a:ext uri="{0D108BD9-81ED-4DB2-BD59-A6C34878D82A}">
                    <a16:rowId xmlns:a16="http://schemas.microsoft.com/office/drawing/2014/main" val="4088108713"/>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수행한 업무는</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영업</a:t>
                      </a:r>
                      <a:r>
                        <a:rPr lang="en-US" altLang="ko-KR" sz="1100" kern="0" spc="0" dirty="0">
                          <a:solidFill>
                            <a:srgbClr val="000000"/>
                          </a:solidFill>
                          <a:effectLst/>
                          <a:latin typeface="맑은 고딕" panose="020B0503020000020004" pitchFamily="50" charset="-127"/>
                          <a:ea typeface="맑은 고딕" panose="020B0503020000020004" pitchFamily="50" charset="-127"/>
                        </a:rPr>
                        <a:t> / </a:t>
                      </a:r>
                      <a:r>
                        <a:rPr lang="ko-KR" altLang="en-US" sz="1100" kern="0" spc="0" dirty="0">
                          <a:solidFill>
                            <a:srgbClr val="000000"/>
                          </a:solidFill>
                          <a:effectLst/>
                          <a:latin typeface="맑은 고딕" panose="020B0503020000020004" pitchFamily="50" charset="-127"/>
                          <a:ea typeface="맑은 고딕" panose="020B0503020000020004" pitchFamily="50" charset="-127"/>
                        </a:rPr>
                        <a:t>유통 관리</a:t>
                      </a:r>
                    </a:p>
                  </a:txBody>
                  <a:tcPr marL="89420" marR="89420" marT="44710" marB="44710" anchor="ctr"/>
                </a:tc>
                <a:extLst>
                  <a:ext uri="{0D108BD9-81ED-4DB2-BD59-A6C34878D82A}">
                    <a16:rowId xmlns:a16="http://schemas.microsoft.com/office/drawing/2014/main" val="3887800650"/>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문제점</a:t>
                      </a:r>
                      <a:r>
                        <a:rPr lang="en-US" altLang="ko-KR" sz="2000" b="1" kern="0" spc="0" dirty="0">
                          <a:effectLst/>
                          <a:latin typeface="맑은 고딕" panose="020B0503020000020004" pitchFamily="50" charset="-127"/>
                          <a:ea typeface="맑은 고딕" panose="020B0503020000020004" pitchFamily="50" charset="-127"/>
                        </a:rPr>
                        <a:t>(</a:t>
                      </a:r>
                      <a:r>
                        <a:rPr lang="ko-KR" altLang="en-US" sz="2000" b="1" kern="0" spc="0" dirty="0">
                          <a:effectLst/>
                          <a:latin typeface="맑은 고딕" panose="020B0503020000020004" pitchFamily="50" charset="-127"/>
                          <a:ea typeface="맑은 고딕" panose="020B0503020000020004" pitchFamily="50" charset="-127"/>
                        </a:rPr>
                        <a:t>어려움</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처음해보는 일에 막히는 것이 많았으며 영업</a:t>
                      </a:r>
                      <a:r>
                        <a:rPr lang="en-US" altLang="ko-KR" sz="1100" kern="0" spc="0" dirty="0">
                          <a:solidFill>
                            <a:srgbClr val="000000"/>
                          </a:solidFill>
                          <a:effectLst/>
                          <a:latin typeface="맑은 고딕" panose="020B0503020000020004" pitchFamily="50" charset="-127"/>
                          <a:ea typeface="맑은 고딕" panose="020B0503020000020004" pitchFamily="50" charset="-127"/>
                        </a:rPr>
                        <a:t>/</a:t>
                      </a:r>
                      <a:r>
                        <a:rPr lang="ko-KR" altLang="en-US" sz="1100" kern="0" spc="0" dirty="0">
                          <a:solidFill>
                            <a:srgbClr val="000000"/>
                          </a:solidFill>
                          <a:effectLst/>
                          <a:latin typeface="맑은 고딕" panose="020B0503020000020004" pitchFamily="50" charset="-127"/>
                          <a:ea typeface="맑은 고딕" panose="020B0503020000020004" pitchFamily="50" charset="-127"/>
                        </a:rPr>
                        <a:t>유통 전반을 관리했기 때문에 시간이 부족했음</a:t>
                      </a:r>
                      <a:r>
                        <a:rPr lang="en-US" altLang="ko-KR" sz="11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100"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tc>
                <a:extLst>
                  <a:ext uri="{0D108BD9-81ED-4DB2-BD59-A6C34878D82A}">
                    <a16:rowId xmlns:a16="http://schemas.microsoft.com/office/drawing/2014/main" val="1170164791"/>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해결책 제시 생각</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포기하지 않고 할 수 있는 방법을 찾았으며 부족한 시간은 사무실에서 생활하며 일하는 시간을 늘렸음</a:t>
                      </a:r>
                    </a:p>
                  </a:txBody>
                  <a:tcPr marL="89420" marR="89420" marT="44710" marB="44710" anchor="ctr"/>
                </a:tc>
                <a:extLst>
                  <a:ext uri="{0D108BD9-81ED-4DB2-BD59-A6C34878D82A}">
                    <a16:rowId xmlns:a16="http://schemas.microsoft.com/office/drawing/2014/main" val="4160603578"/>
                  </a:ext>
                </a:extLst>
              </a:tr>
              <a:tr h="1574083">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해결책 수행 행동은</a:t>
                      </a:r>
                      <a:r>
                        <a:rPr lang="en-US" altLang="ko-KR" sz="2000" b="1" kern="0" spc="0" dirty="0">
                          <a:effectLst/>
                          <a:latin typeface="맑은 고딕" panose="020B0503020000020004" pitchFamily="50" charset="-127"/>
                          <a:ea typeface="맑은 고딕" panose="020B0503020000020004" pitchFamily="50" charset="-127"/>
                        </a:rPr>
                        <a:t>?</a:t>
                      </a: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처음 해보지만 할 수 있다는 생각을 가졌으며 방법을 조사하고 진행하여 결과를 만들어 냄</a:t>
                      </a:r>
                      <a:r>
                        <a:rPr lang="en-US" altLang="ko-KR" sz="1100" kern="0" spc="0" dirty="0">
                          <a:solidFill>
                            <a:srgbClr val="000000"/>
                          </a:solidFill>
                          <a:effectLst/>
                          <a:latin typeface="맑은 고딕" panose="020B0503020000020004" pitchFamily="50" charset="-127"/>
                          <a:ea typeface="맑은 고딕" panose="020B0503020000020004" pitchFamily="50" charset="-127"/>
                        </a:rPr>
                        <a:t> – </a:t>
                      </a:r>
                      <a:r>
                        <a:rPr lang="ko-KR" altLang="en-US" sz="1100" kern="0" spc="0" dirty="0">
                          <a:solidFill>
                            <a:srgbClr val="000000"/>
                          </a:solidFill>
                          <a:effectLst/>
                          <a:latin typeface="맑은 고딕" panose="020B0503020000020004" pitchFamily="50" charset="-127"/>
                          <a:ea typeface="맑은 고딕" panose="020B0503020000020004" pitchFamily="50" charset="-127"/>
                        </a:rPr>
                        <a:t>법원업무</a:t>
                      </a:r>
                      <a:r>
                        <a:rPr lang="en-US" altLang="ko-KR" sz="1100" kern="0" spc="0" dirty="0">
                          <a:solidFill>
                            <a:srgbClr val="000000"/>
                          </a:solidFill>
                          <a:effectLst/>
                          <a:latin typeface="맑은 고딕" panose="020B0503020000020004" pitchFamily="50" charset="-127"/>
                          <a:ea typeface="맑은 고딕" panose="020B0503020000020004" pitchFamily="50" charset="-127"/>
                        </a:rPr>
                        <a:t>, </a:t>
                      </a:r>
                      <a:r>
                        <a:rPr lang="ko-KR" altLang="en-US" sz="1100" kern="0" spc="0" dirty="0">
                          <a:solidFill>
                            <a:srgbClr val="000000"/>
                          </a:solidFill>
                          <a:effectLst/>
                          <a:latin typeface="맑은 고딕" panose="020B0503020000020004" pitchFamily="50" charset="-127"/>
                          <a:ea typeface="맑은 고딕" panose="020B0503020000020004" pitchFamily="50" charset="-127"/>
                        </a:rPr>
                        <a:t>유통 체계 구성</a:t>
                      </a:r>
                      <a:r>
                        <a:rPr lang="en-US" altLang="ko-KR" sz="1100" kern="0" spc="0" dirty="0">
                          <a:solidFill>
                            <a:srgbClr val="000000"/>
                          </a:solidFill>
                          <a:effectLst/>
                          <a:latin typeface="맑은 고딕" panose="020B0503020000020004" pitchFamily="50" charset="-127"/>
                          <a:ea typeface="맑은 고딕" panose="020B0503020000020004" pitchFamily="50" charset="-127"/>
                        </a:rPr>
                        <a:t>, </a:t>
                      </a:r>
                      <a:r>
                        <a:rPr lang="ko-KR" altLang="en-US" sz="1100" kern="0" spc="0" dirty="0">
                          <a:solidFill>
                            <a:srgbClr val="000000"/>
                          </a:solidFill>
                          <a:effectLst/>
                          <a:latin typeface="맑은 고딕" panose="020B0503020000020004" pitchFamily="50" charset="-127"/>
                          <a:ea typeface="맑은 고딕" panose="020B0503020000020004" pitchFamily="50" charset="-127"/>
                        </a:rPr>
                        <a:t>국가지원사업 등</a:t>
                      </a:r>
                      <a:endParaRPr lang="en-US" altLang="ko-KR" sz="1100" kern="0" spc="0" dirty="0">
                        <a:solidFill>
                          <a:srgbClr val="000000"/>
                        </a:solidFill>
                        <a:effectLst/>
                        <a:latin typeface="맑은 고딕" panose="020B0503020000020004" pitchFamily="50" charset="-127"/>
                        <a:ea typeface="맑은 고딕" panose="020B0503020000020004" pitchFamily="50" charset="-127"/>
                      </a:endParaRPr>
                    </a:p>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실수가 생기더라도 같은 실수를 반복하지 않도록 이유를 분석</a:t>
                      </a:r>
                      <a:r>
                        <a:rPr lang="en-US" altLang="ko-KR" sz="1100" kern="0" spc="0" dirty="0">
                          <a:solidFill>
                            <a:srgbClr val="000000"/>
                          </a:solidFill>
                          <a:effectLst/>
                          <a:latin typeface="맑은 고딕" panose="020B0503020000020004" pitchFamily="50" charset="-127"/>
                          <a:ea typeface="맑은 고딕" panose="020B0503020000020004" pitchFamily="50" charset="-127"/>
                        </a:rPr>
                        <a:t>/</a:t>
                      </a:r>
                      <a:r>
                        <a:rPr lang="ko-KR" altLang="en-US" sz="1100" kern="0" spc="0" dirty="0">
                          <a:solidFill>
                            <a:srgbClr val="000000"/>
                          </a:solidFill>
                          <a:effectLst/>
                          <a:latin typeface="맑은 고딕" panose="020B0503020000020004" pitchFamily="50" charset="-127"/>
                          <a:ea typeface="맑은 고딕" panose="020B0503020000020004" pitchFamily="50" charset="-127"/>
                        </a:rPr>
                        <a:t>정리함 </a:t>
                      </a:r>
                      <a:r>
                        <a:rPr lang="en-US" altLang="ko-KR" sz="1100" kern="0" spc="0" dirty="0">
                          <a:solidFill>
                            <a:srgbClr val="000000"/>
                          </a:solidFill>
                          <a:effectLst/>
                          <a:latin typeface="맑은 고딕" panose="020B0503020000020004" pitchFamily="50" charset="-127"/>
                          <a:ea typeface="맑은 고딕" panose="020B0503020000020004" pitchFamily="50" charset="-127"/>
                        </a:rPr>
                        <a:t>– </a:t>
                      </a:r>
                      <a:r>
                        <a:rPr lang="ko-KR" altLang="en-US" sz="1100" kern="0" spc="0" dirty="0">
                          <a:solidFill>
                            <a:srgbClr val="000000"/>
                          </a:solidFill>
                          <a:effectLst/>
                          <a:latin typeface="맑은 고딕" panose="020B0503020000020004" pitchFamily="50" charset="-127"/>
                          <a:ea typeface="맑은 고딕" panose="020B0503020000020004" pitchFamily="50" charset="-127"/>
                        </a:rPr>
                        <a:t>재고관리에서 발생한 문제</a:t>
                      </a:r>
                      <a:endParaRPr lang="en-US" altLang="ko-KR" sz="1100" kern="0" spc="0" dirty="0">
                        <a:solidFill>
                          <a:srgbClr val="000000"/>
                        </a:solidFill>
                        <a:effectLst/>
                        <a:latin typeface="맑은 고딕" panose="020B0503020000020004" pitchFamily="50" charset="-127"/>
                        <a:ea typeface="맑은 고딕" panose="020B0503020000020004" pitchFamily="50" charset="-127"/>
                      </a:endParaRPr>
                    </a:p>
                    <a:p>
                      <a:pPr marL="0" marR="0" indent="0" algn="ctr" fontAlgn="base" latinLnBrk="1">
                        <a:lnSpc>
                          <a:spcPct val="160000"/>
                        </a:lnSpc>
                        <a:spcBef>
                          <a:spcPts val="0"/>
                        </a:spcBef>
                        <a:spcAft>
                          <a:spcPts val="0"/>
                        </a:spcAft>
                      </a:pPr>
                      <a:endParaRPr lang="en-US" altLang="ko-KR" sz="1100" kern="0" spc="0" dirty="0">
                        <a:solidFill>
                          <a:srgbClr val="000000"/>
                        </a:solidFill>
                        <a:effectLst/>
                        <a:latin typeface="맑은 고딕" panose="020B0503020000020004" pitchFamily="50" charset="-127"/>
                        <a:ea typeface="맑은 고딕" panose="020B0503020000020004" pitchFamily="50" charset="-127"/>
                      </a:endParaRPr>
                    </a:p>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사무실 내에서 숙식을 해결함으로 불필요한 이동시간을 줄이고 업무시간을 늘렸으며 효과적인 시간관리를 하기 위해 노력함 </a:t>
                      </a:r>
                      <a:r>
                        <a:rPr lang="en-US" altLang="ko-KR" sz="1100" kern="0" spc="0" dirty="0">
                          <a:solidFill>
                            <a:srgbClr val="000000"/>
                          </a:solidFill>
                          <a:effectLst/>
                          <a:latin typeface="맑은 고딕" panose="020B0503020000020004" pitchFamily="50" charset="-127"/>
                          <a:ea typeface="맑은 고딕" panose="020B0503020000020004" pitchFamily="50" charset="-127"/>
                        </a:rPr>
                        <a:t>(</a:t>
                      </a:r>
                      <a:r>
                        <a:rPr lang="ko-KR" altLang="en-US" sz="1100" kern="0" spc="0" dirty="0">
                          <a:solidFill>
                            <a:srgbClr val="000000"/>
                          </a:solidFill>
                          <a:effectLst/>
                          <a:latin typeface="맑은 고딕" panose="020B0503020000020004" pitchFamily="50" charset="-127"/>
                          <a:ea typeface="맑은 고딕" panose="020B0503020000020004" pitchFamily="50" charset="-127"/>
                        </a:rPr>
                        <a:t>동선 최소화</a:t>
                      </a:r>
                      <a:r>
                        <a:rPr lang="en-US" altLang="ko-KR" sz="1100" kern="0" spc="0" dirty="0">
                          <a:solidFill>
                            <a:srgbClr val="000000"/>
                          </a:solidFill>
                          <a:effectLst/>
                          <a:latin typeface="맑은 고딕" panose="020B0503020000020004" pitchFamily="50" charset="-127"/>
                          <a:ea typeface="맑은 고딕" panose="020B0503020000020004" pitchFamily="50" charset="-127"/>
                        </a:rPr>
                        <a:t>, </a:t>
                      </a:r>
                      <a:r>
                        <a:rPr lang="ko-KR" altLang="en-US" sz="1100" kern="0" spc="0" dirty="0">
                          <a:solidFill>
                            <a:srgbClr val="000000"/>
                          </a:solidFill>
                          <a:effectLst/>
                          <a:latin typeface="맑은 고딕" panose="020B0503020000020004" pitchFamily="50" charset="-127"/>
                          <a:ea typeface="맑은 고딕" panose="020B0503020000020004" pitchFamily="50" charset="-127"/>
                        </a:rPr>
                        <a:t>업무 최소화</a:t>
                      </a:r>
                      <a:r>
                        <a:rPr lang="en-US" altLang="ko-KR" sz="1100" kern="0" spc="0" dirty="0">
                          <a:solidFill>
                            <a:srgbClr val="000000"/>
                          </a:solidFill>
                          <a:effectLst/>
                          <a:latin typeface="맑은 고딕" panose="020B0503020000020004" pitchFamily="50" charset="-127"/>
                          <a:ea typeface="맑은 고딕" panose="020B0503020000020004" pitchFamily="50" charset="-127"/>
                        </a:rPr>
                        <a:t> </a:t>
                      </a:r>
                      <a:r>
                        <a:rPr lang="ko-KR" altLang="en-US" sz="1100" kern="0" spc="0" dirty="0">
                          <a:solidFill>
                            <a:srgbClr val="000000"/>
                          </a:solidFill>
                          <a:effectLst/>
                          <a:latin typeface="맑은 고딕" panose="020B0503020000020004" pitchFamily="50" charset="-127"/>
                          <a:ea typeface="맑은 고딕" panose="020B0503020000020004" pitchFamily="50" charset="-127"/>
                        </a:rPr>
                        <a:t>등</a:t>
                      </a:r>
                      <a:r>
                        <a:rPr lang="en-US" altLang="ko-KR" sz="11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100"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tc>
                <a:extLst>
                  <a:ext uri="{0D108BD9-81ED-4DB2-BD59-A6C34878D82A}">
                    <a16:rowId xmlns:a16="http://schemas.microsoft.com/office/drawing/2014/main" val="2307814536"/>
                  </a:ext>
                </a:extLst>
              </a:tr>
              <a:tr h="54811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발휘된 나의 역량은</a:t>
                      </a:r>
                      <a:r>
                        <a:rPr lang="en-US" altLang="ko-KR" sz="2000" b="1" kern="0" spc="0" dirty="0">
                          <a:effectLst/>
                          <a:latin typeface="맑은 고딕" panose="020B0503020000020004" pitchFamily="50" charset="-127"/>
                          <a:ea typeface="맑은 고딕" panose="020B0503020000020004" pitchFamily="50" charset="-127"/>
                        </a:rPr>
                        <a:t>?</a:t>
                      </a: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열정</a:t>
                      </a:r>
                    </a:p>
                  </a:txBody>
                  <a:tcPr marL="89420" marR="89420" marT="44710" marB="44710" anchor="ctr"/>
                </a:tc>
                <a:extLst>
                  <a:ext uri="{0D108BD9-81ED-4DB2-BD59-A6C34878D82A}">
                    <a16:rowId xmlns:a16="http://schemas.microsoft.com/office/drawing/2014/main" val="2764068979"/>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결과는</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법원업무 처리 완료 </a:t>
                      </a:r>
                      <a:r>
                        <a:rPr lang="en-US" altLang="ko-KR" sz="1100" kern="0" spc="0" dirty="0">
                          <a:solidFill>
                            <a:srgbClr val="000000"/>
                          </a:solidFill>
                          <a:effectLst/>
                          <a:latin typeface="맑은 고딕" panose="020B0503020000020004" pitchFamily="50" charset="-127"/>
                          <a:ea typeface="맑은 고딕" panose="020B0503020000020004" pitchFamily="50" charset="-127"/>
                        </a:rPr>
                        <a:t>/ </a:t>
                      </a:r>
                      <a:r>
                        <a:rPr lang="ko-KR" altLang="en-US" sz="1100" kern="0" spc="0" dirty="0">
                          <a:solidFill>
                            <a:srgbClr val="000000"/>
                          </a:solidFill>
                          <a:effectLst/>
                          <a:latin typeface="맑은 고딕" panose="020B0503020000020004" pitchFamily="50" charset="-127"/>
                          <a:ea typeface="맑은 고딕" panose="020B0503020000020004" pitchFamily="50" charset="-127"/>
                        </a:rPr>
                        <a:t>국가지원사업 선정 </a:t>
                      </a:r>
                      <a:r>
                        <a:rPr lang="en-US" altLang="ko-KR" sz="1100" kern="0" spc="0" dirty="0">
                          <a:solidFill>
                            <a:srgbClr val="000000"/>
                          </a:solidFill>
                          <a:effectLst/>
                          <a:latin typeface="맑은 고딕" panose="020B0503020000020004" pitchFamily="50" charset="-127"/>
                          <a:ea typeface="맑은 고딕" panose="020B0503020000020004" pitchFamily="50" charset="-127"/>
                        </a:rPr>
                        <a:t>/ </a:t>
                      </a:r>
                      <a:r>
                        <a:rPr lang="ko-KR" altLang="en-US" sz="1100" kern="0" spc="0" dirty="0">
                          <a:solidFill>
                            <a:srgbClr val="000000"/>
                          </a:solidFill>
                          <a:effectLst/>
                          <a:latin typeface="맑은 고딕" panose="020B0503020000020004" pitchFamily="50" charset="-127"/>
                          <a:ea typeface="맑은 고딕" panose="020B0503020000020004" pitchFamily="50" charset="-127"/>
                        </a:rPr>
                        <a:t>매출 증대 및 업무 간소화</a:t>
                      </a:r>
                    </a:p>
                  </a:txBody>
                  <a:tcPr marL="89420" marR="89420" marT="44710" marB="44710" anchor="ctr"/>
                </a:tc>
                <a:extLst>
                  <a:ext uri="{0D108BD9-81ED-4DB2-BD59-A6C34878D82A}">
                    <a16:rowId xmlns:a16="http://schemas.microsoft.com/office/drawing/2014/main" val="2038246438"/>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이 경험을 통해 얻은 것</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실무에서 필요한 업무능력 </a:t>
                      </a:r>
                      <a:r>
                        <a:rPr lang="en-US" altLang="ko-KR" sz="1100" kern="0" spc="0" dirty="0">
                          <a:solidFill>
                            <a:srgbClr val="000000"/>
                          </a:solidFill>
                          <a:effectLst/>
                          <a:latin typeface="맑은 고딕" panose="020B0503020000020004" pitchFamily="50" charset="-127"/>
                          <a:ea typeface="맑은 고딕" panose="020B0503020000020004" pitchFamily="50" charset="-127"/>
                        </a:rPr>
                        <a:t>/ </a:t>
                      </a:r>
                      <a:r>
                        <a:rPr lang="ko-KR" altLang="en-US" sz="1100" kern="0" spc="0" dirty="0">
                          <a:solidFill>
                            <a:srgbClr val="000000"/>
                          </a:solidFill>
                          <a:effectLst/>
                          <a:latin typeface="맑은 고딕" panose="020B0503020000020004" pitchFamily="50" charset="-127"/>
                          <a:ea typeface="맑은 고딕" panose="020B0503020000020004" pitchFamily="50" charset="-127"/>
                        </a:rPr>
                        <a:t>하고자 일을 끝내야 된다는 책임감 및 열정</a:t>
                      </a:r>
                    </a:p>
                  </a:txBody>
                  <a:tcPr marL="89420" marR="89420" marT="44710" marB="44710" anchor="ctr"/>
                </a:tc>
                <a:extLst>
                  <a:ext uri="{0D108BD9-81ED-4DB2-BD59-A6C34878D82A}">
                    <a16:rowId xmlns:a16="http://schemas.microsoft.com/office/drawing/2014/main" val="2843834803"/>
                  </a:ext>
                </a:extLst>
              </a:tr>
            </a:tbl>
          </a:graphicData>
        </a:graphic>
      </p:graphicFrame>
    </p:spTree>
    <p:extLst>
      <p:ext uri="{BB962C8B-B14F-4D97-AF65-F5344CB8AC3E}">
        <p14:creationId xmlns:p14="http://schemas.microsoft.com/office/powerpoint/2010/main" val="3772838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7A4426-1BA6-4E56-9CC2-D3D5D5114AC5}"/>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a:t>경험데이터 정리 워크시트</a:t>
            </a:r>
            <a:r>
              <a:rPr lang="en-US" altLang="ko-KR" dirty="0"/>
              <a:t>2</a:t>
            </a:r>
            <a:endParaRPr lang="ko-KR" altLang="en-US" dirty="0"/>
          </a:p>
        </p:txBody>
      </p:sp>
      <p:graphicFrame>
        <p:nvGraphicFramePr>
          <p:cNvPr id="3" name="표 2">
            <a:extLst>
              <a:ext uri="{FF2B5EF4-FFF2-40B4-BE49-F238E27FC236}">
                <a16:creationId xmlns:a16="http://schemas.microsoft.com/office/drawing/2014/main" id="{8BAD4F7C-E00F-4A77-9CF8-7A84C1A8BA11}"/>
              </a:ext>
            </a:extLst>
          </p:cNvPr>
          <p:cNvGraphicFramePr>
            <a:graphicFrameLocks noGrp="1"/>
          </p:cNvGraphicFramePr>
          <p:nvPr>
            <p:extLst>
              <p:ext uri="{D42A27DB-BD31-4B8C-83A1-F6EECF244321}">
                <p14:modId xmlns:p14="http://schemas.microsoft.com/office/powerpoint/2010/main" val="1293493063"/>
              </p:ext>
            </p:extLst>
          </p:nvPr>
        </p:nvGraphicFramePr>
        <p:xfrm>
          <a:off x="573088" y="1233490"/>
          <a:ext cx="11045825" cy="5308595"/>
        </p:xfrm>
        <a:graphic>
          <a:graphicData uri="http://schemas.openxmlformats.org/drawingml/2006/table">
            <a:tbl>
              <a:tblPr>
                <a:tableStyleId>{5940675A-B579-460E-94D1-54222C63F5DA}</a:tableStyleId>
              </a:tblPr>
              <a:tblGrid>
                <a:gridCol w="3038017">
                  <a:extLst>
                    <a:ext uri="{9D8B030D-6E8A-4147-A177-3AD203B41FA5}">
                      <a16:colId xmlns:a16="http://schemas.microsoft.com/office/drawing/2014/main" val="47484325"/>
                    </a:ext>
                  </a:extLst>
                </a:gridCol>
                <a:gridCol w="8007808">
                  <a:extLst>
                    <a:ext uri="{9D8B030D-6E8A-4147-A177-3AD203B41FA5}">
                      <a16:colId xmlns:a16="http://schemas.microsoft.com/office/drawing/2014/main" val="1227426944"/>
                    </a:ext>
                  </a:extLst>
                </a:gridCol>
              </a:tblGrid>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경험 활동 명칭</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000" kern="0" spc="0" dirty="0">
                          <a:solidFill>
                            <a:srgbClr val="000000"/>
                          </a:solidFill>
                          <a:effectLst/>
                          <a:latin typeface="맑은 고딕" panose="020B0503020000020004" pitchFamily="50" charset="-127"/>
                          <a:ea typeface="맑은 고딕" panose="020B0503020000020004" pitchFamily="50" charset="-127"/>
                        </a:rPr>
                        <a:t>길거리 향초 판매</a:t>
                      </a:r>
                    </a:p>
                  </a:txBody>
                  <a:tcPr marL="89420" marR="89420" marT="44710" marB="44710" anchor="ctr"/>
                </a:tc>
                <a:extLst>
                  <a:ext uri="{0D108BD9-81ED-4DB2-BD59-A6C34878D82A}">
                    <a16:rowId xmlns:a16="http://schemas.microsoft.com/office/drawing/2014/main" val="4088108713"/>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수행한 업무는</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번화가에 테이블을 설치하고 행인들에게 제품 판매</a:t>
                      </a:r>
                    </a:p>
                  </a:txBody>
                  <a:tcPr marL="89420" marR="89420" marT="44710" marB="44710" anchor="ctr"/>
                </a:tc>
                <a:extLst>
                  <a:ext uri="{0D108BD9-81ED-4DB2-BD59-A6C34878D82A}">
                    <a16:rowId xmlns:a16="http://schemas.microsoft.com/office/drawing/2014/main" val="3887800650"/>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문제점</a:t>
                      </a:r>
                      <a:r>
                        <a:rPr lang="en-US" altLang="ko-KR" sz="2000" b="1" kern="0" spc="0" dirty="0">
                          <a:effectLst/>
                          <a:latin typeface="맑은 고딕" panose="020B0503020000020004" pitchFamily="50" charset="-127"/>
                          <a:ea typeface="맑은 고딕" panose="020B0503020000020004" pitchFamily="50" charset="-127"/>
                        </a:rPr>
                        <a:t>(</a:t>
                      </a:r>
                      <a:r>
                        <a:rPr lang="ko-KR" altLang="en-US" sz="2000" b="1" kern="0" spc="0" dirty="0">
                          <a:effectLst/>
                          <a:latin typeface="맑은 고딕" panose="020B0503020000020004" pitchFamily="50" charset="-127"/>
                          <a:ea typeface="맑은 고딕" panose="020B0503020000020004" pitchFamily="50" charset="-127"/>
                        </a:rPr>
                        <a:t>어려움</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행인들의 관심을 끄는 것과 제품에 대한 신뢰를 주는 것</a:t>
                      </a:r>
                      <a:r>
                        <a:rPr lang="en-US" altLang="ko-KR" sz="11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100"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tc>
                <a:extLst>
                  <a:ext uri="{0D108BD9-81ED-4DB2-BD59-A6C34878D82A}">
                    <a16:rowId xmlns:a16="http://schemas.microsoft.com/office/drawing/2014/main" val="1170164791"/>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해결책 제시 생각</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전단지 제작 </a:t>
                      </a:r>
                      <a:r>
                        <a:rPr lang="en-US" altLang="ko-KR" sz="1100" kern="0" spc="0" dirty="0">
                          <a:solidFill>
                            <a:srgbClr val="000000"/>
                          </a:solidFill>
                          <a:effectLst/>
                          <a:latin typeface="맑은 고딕" panose="020B0503020000020004" pitchFamily="50" charset="-127"/>
                          <a:ea typeface="맑은 고딕" panose="020B0503020000020004" pitchFamily="50" charset="-127"/>
                        </a:rPr>
                        <a:t>/ </a:t>
                      </a:r>
                      <a:r>
                        <a:rPr lang="ko-KR" altLang="en-US" sz="1100" kern="0" spc="0" dirty="0">
                          <a:solidFill>
                            <a:srgbClr val="000000"/>
                          </a:solidFill>
                          <a:effectLst/>
                          <a:latin typeface="맑은 고딕" panose="020B0503020000020004" pitchFamily="50" charset="-127"/>
                          <a:ea typeface="맑은 고딕" panose="020B0503020000020004" pitchFamily="50" charset="-127"/>
                        </a:rPr>
                        <a:t>고객별 맞춤 상담 </a:t>
                      </a:r>
                      <a:r>
                        <a:rPr lang="en-US" altLang="ko-KR" sz="1100" kern="0" spc="0" dirty="0">
                          <a:solidFill>
                            <a:srgbClr val="000000"/>
                          </a:solidFill>
                          <a:effectLst/>
                          <a:latin typeface="맑은 고딕" panose="020B0503020000020004" pitchFamily="50" charset="-127"/>
                          <a:ea typeface="맑은 고딕" panose="020B0503020000020004" pitchFamily="50" charset="-127"/>
                        </a:rPr>
                        <a:t>/ </a:t>
                      </a:r>
                      <a:r>
                        <a:rPr lang="ko-KR" altLang="en-US" sz="1100" kern="0" spc="0" dirty="0">
                          <a:solidFill>
                            <a:srgbClr val="000000"/>
                          </a:solidFill>
                          <a:effectLst/>
                          <a:latin typeface="맑은 고딕" panose="020B0503020000020004" pitchFamily="50" charset="-127"/>
                          <a:ea typeface="맑은 고딕" panose="020B0503020000020004" pitchFamily="50" charset="-127"/>
                        </a:rPr>
                        <a:t>상권 분석</a:t>
                      </a:r>
                    </a:p>
                  </a:txBody>
                  <a:tcPr marL="89420" marR="89420" marT="44710" marB="44710" anchor="ctr"/>
                </a:tc>
                <a:extLst>
                  <a:ext uri="{0D108BD9-81ED-4DB2-BD59-A6C34878D82A}">
                    <a16:rowId xmlns:a16="http://schemas.microsoft.com/office/drawing/2014/main" val="4160603578"/>
                  </a:ext>
                </a:extLst>
              </a:tr>
              <a:tr h="1574083">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해결책 수행 행동은</a:t>
                      </a:r>
                      <a:r>
                        <a:rPr lang="en-US" altLang="ko-KR" sz="2000" b="1" kern="0" spc="0" dirty="0">
                          <a:effectLst/>
                          <a:latin typeface="맑은 고딕" panose="020B0503020000020004" pitchFamily="50" charset="-127"/>
                          <a:ea typeface="맑은 고딕" panose="020B0503020000020004" pitchFamily="50" charset="-127"/>
                        </a:rPr>
                        <a:t>?</a:t>
                      </a: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상권별로 고객층을 분석하며 마케팅</a:t>
                      </a:r>
                      <a:r>
                        <a:rPr lang="en-US" altLang="ko-KR" sz="1100" kern="0" spc="0" dirty="0">
                          <a:solidFill>
                            <a:srgbClr val="000000"/>
                          </a:solidFill>
                          <a:effectLst/>
                          <a:latin typeface="맑은 고딕" panose="020B0503020000020004" pitchFamily="50" charset="-127"/>
                          <a:ea typeface="맑은 고딕" panose="020B0503020000020004" pitchFamily="50" charset="-127"/>
                        </a:rPr>
                        <a:t>, </a:t>
                      </a:r>
                      <a:r>
                        <a:rPr lang="ko-KR" altLang="en-US" sz="1100" kern="0" spc="0" dirty="0">
                          <a:solidFill>
                            <a:srgbClr val="000000"/>
                          </a:solidFill>
                          <a:effectLst/>
                          <a:latin typeface="맑은 고딕" panose="020B0503020000020004" pitchFamily="50" charset="-127"/>
                          <a:ea typeface="맑은 고딕" panose="020B0503020000020004" pitchFamily="50" charset="-127"/>
                        </a:rPr>
                        <a:t>상품구성을 변경함</a:t>
                      </a:r>
                      <a:r>
                        <a:rPr lang="en-US" altLang="ko-KR" sz="1100" kern="0" spc="0" dirty="0">
                          <a:solidFill>
                            <a:srgbClr val="000000"/>
                          </a:solidFill>
                          <a:effectLst/>
                          <a:latin typeface="맑은 고딕" panose="020B0503020000020004" pitchFamily="50" charset="-127"/>
                          <a:ea typeface="맑은 고딕" panose="020B0503020000020004" pitchFamily="50" charset="-127"/>
                        </a:rPr>
                        <a:t>.</a:t>
                      </a:r>
                    </a:p>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전단지를 제작하여 고객들의 관심을 끌었으며 전단지는 고객들이 듣고자 하는 내용으로 구성함</a:t>
                      </a:r>
                      <a:r>
                        <a:rPr lang="en-US" altLang="ko-KR" sz="1100" kern="0" spc="0" dirty="0">
                          <a:solidFill>
                            <a:srgbClr val="000000"/>
                          </a:solidFill>
                          <a:effectLst/>
                          <a:latin typeface="맑은 고딕" panose="020B0503020000020004" pitchFamily="50" charset="-127"/>
                          <a:ea typeface="맑은 고딕" panose="020B0503020000020004" pitchFamily="50" charset="-127"/>
                        </a:rPr>
                        <a:t>.</a:t>
                      </a:r>
                    </a:p>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고객의 행동</a:t>
                      </a:r>
                      <a:r>
                        <a:rPr lang="en-US" altLang="ko-KR" sz="1100" kern="0" spc="0" dirty="0">
                          <a:solidFill>
                            <a:srgbClr val="000000"/>
                          </a:solidFill>
                          <a:effectLst/>
                          <a:latin typeface="맑은 고딕" panose="020B0503020000020004" pitchFamily="50" charset="-127"/>
                          <a:ea typeface="맑은 고딕" panose="020B0503020000020004" pitchFamily="50" charset="-127"/>
                        </a:rPr>
                        <a:t>, </a:t>
                      </a:r>
                      <a:r>
                        <a:rPr lang="ko-KR" altLang="en-US" sz="1100" kern="0" spc="0" dirty="0">
                          <a:solidFill>
                            <a:srgbClr val="000000"/>
                          </a:solidFill>
                          <a:effectLst/>
                          <a:latin typeface="맑은 고딕" panose="020B0503020000020004" pitchFamily="50" charset="-127"/>
                          <a:ea typeface="맑은 고딕" panose="020B0503020000020004" pitchFamily="50" charset="-127"/>
                        </a:rPr>
                        <a:t>요구를 분석 하여 맞춤형 매뉴얼을 만들고 상담을 진행함</a:t>
                      </a:r>
                    </a:p>
                  </a:txBody>
                  <a:tcPr marL="89420" marR="89420" marT="44710" marB="44710" anchor="ctr"/>
                </a:tc>
                <a:extLst>
                  <a:ext uri="{0D108BD9-81ED-4DB2-BD59-A6C34878D82A}">
                    <a16:rowId xmlns:a16="http://schemas.microsoft.com/office/drawing/2014/main" val="2307814536"/>
                  </a:ext>
                </a:extLst>
              </a:tr>
              <a:tr h="54811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발휘된 나의 역량은</a:t>
                      </a:r>
                      <a:r>
                        <a:rPr lang="en-US" altLang="ko-KR" sz="2000" b="1" kern="0" spc="0" dirty="0">
                          <a:effectLst/>
                          <a:latin typeface="맑은 고딕" panose="020B0503020000020004" pitchFamily="50" charset="-127"/>
                          <a:ea typeface="맑은 고딕" panose="020B0503020000020004" pitchFamily="50" charset="-127"/>
                        </a:rPr>
                        <a:t>?</a:t>
                      </a: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기획력 및 열정 </a:t>
                      </a:r>
                      <a:r>
                        <a:rPr lang="en-US" altLang="ko-KR" sz="1100" kern="0" spc="0" dirty="0">
                          <a:solidFill>
                            <a:srgbClr val="000000"/>
                          </a:solidFill>
                          <a:effectLst/>
                          <a:latin typeface="맑은 고딕" panose="020B0503020000020004" pitchFamily="50" charset="-127"/>
                          <a:ea typeface="맑은 고딕" panose="020B0503020000020004" pitchFamily="50" charset="-127"/>
                        </a:rPr>
                        <a:t>/ </a:t>
                      </a:r>
                      <a:r>
                        <a:rPr lang="ko-KR" altLang="en-US" sz="1100" kern="0" spc="0" dirty="0">
                          <a:solidFill>
                            <a:srgbClr val="000000"/>
                          </a:solidFill>
                          <a:effectLst/>
                          <a:latin typeface="맑은 고딕" panose="020B0503020000020004" pitchFamily="50" charset="-127"/>
                          <a:ea typeface="맑은 고딕" panose="020B0503020000020004" pitchFamily="50" charset="-127"/>
                        </a:rPr>
                        <a:t>도전정신</a:t>
                      </a:r>
                    </a:p>
                  </a:txBody>
                  <a:tcPr marL="89420" marR="89420" marT="44710" marB="44710" anchor="ctr"/>
                </a:tc>
                <a:extLst>
                  <a:ext uri="{0D108BD9-81ED-4DB2-BD59-A6C34878D82A}">
                    <a16:rowId xmlns:a16="http://schemas.microsoft.com/office/drawing/2014/main" val="2764068979"/>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결과는</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일 </a:t>
                      </a:r>
                      <a:r>
                        <a:rPr lang="en-US" altLang="ko-KR" sz="1100" kern="0" spc="0" dirty="0">
                          <a:solidFill>
                            <a:srgbClr val="000000"/>
                          </a:solidFill>
                          <a:effectLst/>
                          <a:latin typeface="맑은 고딕" panose="020B0503020000020004" pitchFamily="50" charset="-127"/>
                          <a:ea typeface="맑은 고딕" panose="020B0503020000020004" pitchFamily="50" charset="-127"/>
                        </a:rPr>
                        <a:t>3</a:t>
                      </a:r>
                      <a:r>
                        <a:rPr lang="ko-KR" altLang="en-US" sz="1100" kern="0" spc="0" dirty="0">
                          <a:solidFill>
                            <a:srgbClr val="000000"/>
                          </a:solidFill>
                          <a:effectLst/>
                          <a:latin typeface="맑은 고딕" panose="020B0503020000020004" pitchFamily="50" charset="-127"/>
                          <a:ea typeface="맑은 고딕" panose="020B0503020000020004" pitchFamily="50" charset="-127"/>
                        </a:rPr>
                        <a:t>만원이던 매출이 </a:t>
                      </a:r>
                      <a:r>
                        <a:rPr lang="en-US" altLang="ko-KR" sz="1100" kern="0" spc="0" dirty="0">
                          <a:solidFill>
                            <a:srgbClr val="000000"/>
                          </a:solidFill>
                          <a:effectLst/>
                          <a:latin typeface="맑은 고딕" panose="020B0503020000020004" pitchFamily="50" charset="-127"/>
                          <a:ea typeface="맑은 고딕" panose="020B0503020000020004" pitchFamily="50" charset="-127"/>
                        </a:rPr>
                        <a:t>40</a:t>
                      </a:r>
                      <a:r>
                        <a:rPr lang="ko-KR" altLang="en-US" sz="1100" kern="0" spc="0" dirty="0">
                          <a:solidFill>
                            <a:srgbClr val="000000"/>
                          </a:solidFill>
                          <a:effectLst/>
                          <a:latin typeface="맑은 고딕" panose="020B0503020000020004" pitchFamily="50" charset="-127"/>
                          <a:ea typeface="맑은 고딕" panose="020B0503020000020004" pitchFamily="50" charset="-127"/>
                        </a:rPr>
                        <a:t>만원이 됨</a:t>
                      </a:r>
                      <a:r>
                        <a:rPr lang="en-US" altLang="ko-KR" sz="11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100"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tc>
                <a:extLst>
                  <a:ext uri="{0D108BD9-81ED-4DB2-BD59-A6C34878D82A}">
                    <a16:rowId xmlns:a16="http://schemas.microsoft.com/office/drawing/2014/main" val="2038246438"/>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이 경험을 통해 얻은 것</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r>
                        <a:rPr lang="ko-KR" altLang="en-US" sz="1100" kern="0" spc="0" dirty="0">
                          <a:solidFill>
                            <a:srgbClr val="000000"/>
                          </a:solidFill>
                          <a:effectLst/>
                          <a:latin typeface="맑은 고딕" panose="020B0503020000020004" pitchFamily="50" charset="-127"/>
                          <a:ea typeface="맑은 고딕" panose="020B0503020000020004" pitchFamily="50" charset="-127"/>
                        </a:rPr>
                        <a:t>고객에 대한 이해</a:t>
                      </a:r>
                      <a:r>
                        <a:rPr lang="en-US" altLang="ko-KR" sz="1100" kern="0" spc="0" dirty="0">
                          <a:solidFill>
                            <a:srgbClr val="000000"/>
                          </a:solidFill>
                          <a:effectLst/>
                          <a:latin typeface="맑은 고딕" panose="020B0503020000020004" pitchFamily="50" charset="-127"/>
                          <a:ea typeface="맑은 고딕" panose="020B0503020000020004" pitchFamily="50" charset="-127"/>
                        </a:rPr>
                        <a:t>/</a:t>
                      </a:r>
                      <a:r>
                        <a:rPr lang="ko-KR" altLang="en-US" sz="1100" kern="0" spc="0" dirty="0">
                          <a:solidFill>
                            <a:srgbClr val="000000"/>
                          </a:solidFill>
                          <a:effectLst/>
                          <a:latin typeface="맑은 고딕" panose="020B0503020000020004" pitchFamily="50" charset="-127"/>
                          <a:ea typeface="맑은 고딕" panose="020B0503020000020004" pitchFamily="50" charset="-127"/>
                        </a:rPr>
                        <a:t>소통 방법  </a:t>
                      </a:r>
                      <a:r>
                        <a:rPr lang="en-US" altLang="ko-KR" sz="1100" kern="0" spc="0" dirty="0">
                          <a:solidFill>
                            <a:srgbClr val="000000"/>
                          </a:solidFill>
                          <a:effectLst/>
                          <a:latin typeface="맑은 고딕" panose="020B0503020000020004" pitchFamily="50" charset="-127"/>
                          <a:ea typeface="맑은 고딕" panose="020B0503020000020004" pitchFamily="50" charset="-127"/>
                        </a:rPr>
                        <a:t>/ </a:t>
                      </a:r>
                      <a:r>
                        <a:rPr lang="ko-KR" altLang="en-US" sz="1100" kern="0" spc="0" dirty="0">
                          <a:solidFill>
                            <a:srgbClr val="000000"/>
                          </a:solidFill>
                          <a:effectLst/>
                          <a:latin typeface="맑은 고딕" panose="020B0503020000020004" pitchFamily="50" charset="-127"/>
                          <a:ea typeface="맑은 고딕" panose="020B0503020000020004" pitchFamily="50" charset="-127"/>
                        </a:rPr>
                        <a:t>기획력</a:t>
                      </a:r>
                    </a:p>
                  </a:txBody>
                  <a:tcPr marL="89420" marR="89420" marT="44710" marB="44710" anchor="ctr"/>
                </a:tc>
                <a:extLst>
                  <a:ext uri="{0D108BD9-81ED-4DB2-BD59-A6C34878D82A}">
                    <a16:rowId xmlns:a16="http://schemas.microsoft.com/office/drawing/2014/main" val="2843834803"/>
                  </a:ext>
                </a:extLst>
              </a:tr>
            </a:tbl>
          </a:graphicData>
        </a:graphic>
      </p:graphicFrame>
    </p:spTree>
    <p:extLst>
      <p:ext uri="{BB962C8B-B14F-4D97-AF65-F5344CB8AC3E}">
        <p14:creationId xmlns:p14="http://schemas.microsoft.com/office/powerpoint/2010/main" val="165099597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TotalTime>
  <Words>2818</Words>
  <Application>Microsoft Office PowerPoint</Application>
  <PresentationFormat>와이드스크린</PresentationFormat>
  <Paragraphs>421</Paragraphs>
  <Slides>25</Slides>
  <Notes>4</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25</vt:i4>
      </vt:variant>
    </vt:vector>
  </HeadingPairs>
  <TitlesOfParts>
    <vt:vector size="36" baseType="lpstr">
      <vt:lpstr>08서울남산체 B</vt:lpstr>
      <vt:lpstr>08서울남산체 M</vt:lpstr>
      <vt:lpstr>HY헤드라인M</vt:lpstr>
      <vt:lpstr>나눔고딕 ExtraBold</vt:lpstr>
      <vt:lpstr>나눔스퀘어 ExtraBold</vt:lpstr>
      <vt:lpstr>나눔스퀘어OTF ExtraBold</vt:lpstr>
      <vt:lpstr>맑은 고딕</vt:lpstr>
      <vt:lpstr>Arial</vt:lpstr>
      <vt:lpstr>Calibri</vt:lpstr>
      <vt:lpstr>Wingdings</vt:lpstr>
      <vt:lpstr>Office 테마</vt:lpstr>
      <vt:lpstr>PowerPoint 프레젠테이션</vt:lpstr>
      <vt:lpstr>1. 세부 프로그램 내용 (취업특강 3)</vt:lpstr>
      <vt:lpstr>1. 세부 프로그램 내용 (취업특강 3)</vt:lpstr>
      <vt:lpstr>[실습] 경험데이터 정리 워크시트</vt:lpstr>
      <vt:lpstr>[실습] 경험데이터 정리 워크시트2</vt:lpstr>
      <vt:lpstr>[실습] 경험데이터 정리 워크시트2</vt:lpstr>
      <vt:lpstr>[실습] 경험데이터 정리 워크시트2</vt:lpstr>
      <vt:lpstr>[실습] 경험데이터 정리 워크시트2</vt:lpstr>
      <vt:lpstr>[실습] 경험데이터 정리 워크시트2</vt:lpstr>
      <vt:lpstr>[실습] 경험데이터 정리 워크시트2</vt:lpstr>
      <vt:lpstr>[실습] 직무 분석</vt:lpstr>
      <vt:lpstr>[실습] 자기소개서 구조화하기</vt:lpstr>
      <vt:lpstr>한국 직업정보시스템을 활용한 직무분석</vt:lpstr>
      <vt:lpstr>한국 직업정보시스템을 활용한 직무분석</vt:lpstr>
      <vt:lpstr>[실습] 자기소개서 구조화하기(예시)</vt:lpstr>
      <vt:lpstr>PowerPoint 프레젠테이션</vt:lpstr>
      <vt:lpstr>PowerPoint 프레젠테이션</vt:lpstr>
      <vt:lpstr>PowerPoint 프레젠테이션</vt:lpstr>
      <vt:lpstr>PowerPoint 프레젠테이션</vt:lpstr>
      <vt:lpstr>[실습] 지원동기 작성 워크샵</vt:lpstr>
      <vt:lpstr>[실습] 지원동기 작성 워크샵(예시입니다. 구성에 집중해서 보세요)</vt:lpstr>
      <vt:lpstr>저는 OOO기업 데이터 분석직무를 수행하기 위해서 다음과 같은 노력을 했습니다.   첫째, 데이터 직무에 필요한 기초 이론을 쌓기 위하여 탐색적 자료분석, 기초통계, 표본방법론 등을 수강하였습니다.  특히, 기초통계 수업을 통하여 데이터의 성질과 분석의 올바른 자료가 될 수 있는지에 대한 기초 지식을 쌓을 수 있었습니다.   대표적으로 표집 방법을 통하여 데이터의 근본적인 사용 유무를 판단하는 법, 기초 통계의 수학적 기법을 기반으로 불필요한 데이터를 제거할 수 있는 법 등 데이터 직무에 필요한 기초 지식을 쌓았습니다.  둘째, 이론 뿐만 아니라, 실제 활용 가능한 기술을 익히기 위하여, R을 활용한 데이터분석, SAS통계분석 등의 전공 수업과 데이터진흥원에서 주최한 청년인재 데이터 프로그램에 참여하였습니다.   특히, 청년인재 데이터 프로그램 참여를 통하여 전공에서 사용했던 분석을 서비스화를 시킬 수 있는 방법들을 숙지할 수 있었습니다.  예를 들어 기존에 R과 SAS로는 할 수 없었던 데어터의 값이나 정보에 따라 변형 가능한 능동적인 보고서를 작성하는 법이나, 사용자의 필요한 요구나 상황에 따라 특수 데이터를 찾아주는 법 등을 익힐 수 있었습니다. </vt:lpstr>
      <vt:lpstr>셋째, 이러한 지식과 기술을 바탕으로 데이터 분석 분야에 적용시켜 보기 위하여 엘포인트에서 진행한 빅데이터 관련 공모전에 참여하였습니다.   가장 중점을 둔 것은 일반적인 보고서가 아닌 서비스에 특화된 결과를 만들어 내기 위해 노력하였습니다. 파이선에서의 웹서비스를 접목할 수 있는 다양성의 도입을 바탕으로 실제 서비스화가 가능한 목표를 달성 할 수 있었습니다. 무엇보다 지식 및 기술 뿐만 아니라 남들과 다른 차별화를 하고 싶다는 마음이 프로젝트의 결과에 큰 영향을 준다는 것을 배울 수 있었던 경험이었습니다.  이러한 노력들을 바탕으로 OOO기업 데이터 분석직무 수행에 있어서 지속적으로 차별화에 도전하는 사원이 되겠습니다. </vt:lpstr>
      <vt:lpstr>[실습] 면접 1분 스피치 구조화하기</vt:lpstr>
      <vt:lpstr>[실습] STAR기법을 활용한 경험 구조화 하기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최 영복</dc:creator>
  <cp:lastModifiedBy>seo</cp:lastModifiedBy>
  <cp:revision>64</cp:revision>
  <dcterms:created xsi:type="dcterms:W3CDTF">2020-06-09T13:24:52Z</dcterms:created>
  <dcterms:modified xsi:type="dcterms:W3CDTF">2020-10-07T10:38:54Z</dcterms:modified>
</cp:coreProperties>
</file>