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81" r:id="rId9"/>
    <p:sldId id="280" r:id="rId10"/>
    <p:sldId id="258" r:id="rId11"/>
    <p:sldId id="260" r:id="rId12"/>
    <p:sldId id="282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>
        <p:scale>
          <a:sx n="66" d="100"/>
          <a:sy n="66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754666" y="382012"/>
            <a:ext cx="500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service</a:t>
            </a:r>
          </a:p>
          <a:p>
            <a:pPr algn="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서비스</a:t>
            </a:r>
            <a:endParaRPr lang="en-US" altLang="ko-KR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2019.04.08 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황서현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284069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5526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PI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활용하기 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google map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161925" y="-5715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BF74653-D529-41BB-905D-C3A6ED07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738" y="157292"/>
            <a:ext cx="5611088" cy="64312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D75FDC-7D60-455E-BB58-6043C68F0C9D}"/>
              </a:ext>
            </a:extLst>
          </p:cNvPr>
          <p:cNvSpPr/>
          <p:nvPr/>
        </p:nvSpPr>
        <p:spPr>
          <a:xfrm>
            <a:off x="43488" y="167939"/>
            <a:ext cx="566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AC8F47-4227-4F54-AB5B-9BC5FA193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10001" r="55078" b="23610"/>
          <a:stretch/>
        </p:blipFill>
        <p:spPr>
          <a:xfrm>
            <a:off x="1051353" y="1294246"/>
            <a:ext cx="4520772" cy="52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930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XAMPLE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FDE19C4-7821-4B3A-86CE-EED881971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3" t="11087" r="763" b="29860"/>
          <a:stretch/>
        </p:blipFill>
        <p:spPr>
          <a:xfrm>
            <a:off x="7066160" y="1272759"/>
            <a:ext cx="4421244" cy="4049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71E2FD-4866-48E2-87B0-89BE5A851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90" t="70597" r="8263" b="12982"/>
          <a:stretch/>
        </p:blipFill>
        <p:spPr>
          <a:xfrm>
            <a:off x="7967607" y="5430753"/>
            <a:ext cx="3636196" cy="1269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A81026-0AC2-4BD1-8F97-7FB85AC55536}"/>
              </a:ext>
            </a:extLst>
          </p:cNvPr>
          <p:cNvSpPr txBox="1"/>
          <p:nvPr/>
        </p:nvSpPr>
        <p:spPr>
          <a:xfrm>
            <a:off x="516995" y="1758273"/>
            <a:ext cx="1526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문제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출력결과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네모 박스에</a:t>
            </a:r>
            <a:endParaRPr lang="en-US" altLang="ko-KR" dirty="0"/>
          </a:p>
          <a:p>
            <a:r>
              <a:rPr lang="ko-KR" altLang="en-US" dirty="0"/>
              <a:t>들어갈 것은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98B746-CAA8-4268-BDEB-26113DC8FB9F}"/>
              </a:ext>
            </a:extLst>
          </p:cNvPr>
          <p:cNvSpPr/>
          <p:nvPr/>
        </p:nvSpPr>
        <p:spPr>
          <a:xfrm>
            <a:off x="8188324" y="6187153"/>
            <a:ext cx="3131367" cy="1298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272E68-A8D2-416B-B617-BE9BE31B7B91}"/>
              </a:ext>
            </a:extLst>
          </p:cNvPr>
          <p:cNvSpPr/>
          <p:nvPr/>
        </p:nvSpPr>
        <p:spPr>
          <a:xfrm>
            <a:off x="8815156" y="6003366"/>
            <a:ext cx="851422" cy="1298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8E2049-285A-44B0-8E30-E1A226C7F07B}"/>
              </a:ext>
            </a:extLst>
          </p:cNvPr>
          <p:cNvSpPr/>
          <p:nvPr/>
        </p:nvSpPr>
        <p:spPr>
          <a:xfrm>
            <a:off x="10468270" y="5993848"/>
            <a:ext cx="851422" cy="1298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048A663-ECA3-435A-9E7E-535B3BF51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21"/>
          <a:stretch/>
        </p:blipFill>
        <p:spPr>
          <a:xfrm>
            <a:off x="2722436" y="1399576"/>
            <a:ext cx="3328475" cy="52469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F31DDD-1312-430C-93E1-7302D3988B18}"/>
              </a:ext>
            </a:extLst>
          </p:cNvPr>
          <p:cNvSpPr/>
          <p:nvPr/>
        </p:nvSpPr>
        <p:spPr>
          <a:xfrm>
            <a:off x="3927107" y="5392253"/>
            <a:ext cx="392924" cy="1156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3364E4-5FB1-4ED6-AD3D-924DA0F835CF}"/>
              </a:ext>
            </a:extLst>
          </p:cNvPr>
          <p:cNvSpPr/>
          <p:nvPr/>
        </p:nvSpPr>
        <p:spPr>
          <a:xfrm>
            <a:off x="3457182" y="5585241"/>
            <a:ext cx="862849" cy="1156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DD917F-F7FE-4666-A942-33165B964A18}"/>
              </a:ext>
            </a:extLst>
          </p:cNvPr>
          <p:cNvSpPr/>
          <p:nvPr/>
        </p:nvSpPr>
        <p:spPr>
          <a:xfrm>
            <a:off x="3311199" y="5776141"/>
            <a:ext cx="1008832" cy="1156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5168C6-3760-4ACB-9ABC-5E07DC125988}"/>
              </a:ext>
            </a:extLst>
          </p:cNvPr>
          <p:cNvSpPr/>
          <p:nvPr/>
        </p:nvSpPr>
        <p:spPr>
          <a:xfrm>
            <a:off x="3765777" y="5979696"/>
            <a:ext cx="554254" cy="1156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5B51FD-3C33-4697-8AED-7CD879E4D86D}"/>
              </a:ext>
            </a:extLst>
          </p:cNvPr>
          <p:cNvSpPr/>
          <p:nvPr/>
        </p:nvSpPr>
        <p:spPr>
          <a:xfrm>
            <a:off x="3299861" y="6339755"/>
            <a:ext cx="1020169" cy="1156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79E55B-0B2F-440A-A7BA-40EC890C4C6C}"/>
              </a:ext>
            </a:extLst>
          </p:cNvPr>
          <p:cNvSpPr/>
          <p:nvPr/>
        </p:nvSpPr>
        <p:spPr>
          <a:xfrm>
            <a:off x="3764171" y="6538539"/>
            <a:ext cx="555859" cy="1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7D7823-DC6C-40E8-90A6-E9D0ECA1017E}"/>
              </a:ext>
            </a:extLst>
          </p:cNvPr>
          <p:cNvSpPr/>
          <p:nvPr/>
        </p:nvSpPr>
        <p:spPr>
          <a:xfrm>
            <a:off x="3426593" y="6169512"/>
            <a:ext cx="893437" cy="1156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D6A1A-F6BD-409C-A3ED-A5A2D75740FA}"/>
              </a:ext>
            </a:extLst>
          </p:cNvPr>
          <p:cNvSpPr txBox="1"/>
          <p:nvPr/>
        </p:nvSpPr>
        <p:spPr>
          <a:xfrm>
            <a:off x="130647" y="5569347"/>
            <a:ext cx="2507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-Code </a:t>
            </a:r>
            <a:r>
              <a:rPr lang="ko-KR" altLang="en-US" dirty="0"/>
              <a:t>칠 필요 없음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생각으로 풀면 됨</a:t>
            </a:r>
            <a:endParaRPr lang="en-US" altLang="ko-KR" dirty="0"/>
          </a:p>
          <a:p>
            <a:r>
              <a:rPr lang="en-US" altLang="ko-KR" dirty="0"/>
              <a:t>-2</a:t>
            </a:r>
            <a:r>
              <a:rPr lang="ko-KR" altLang="en-US" dirty="0"/>
              <a:t>번째 문제는 앞 </a:t>
            </a:r>
            <a:endParaRPr lang="en-US" altLang="ko-KR" dirty="0"/>
          </a:p>
          <a:p>
            <a:r>
              <a:rPr lang="ko-KR" altLang="en-US" dirty="0" err="1"/>
              <a:t>피피티</a:t>
            </a:r>
            <a:r>
              <a:rPr lang="ko-KR" altLang="en-US" dirty="0"/>
              <a:t> 왼쪽 그림 활용</a:t>
            </a:r>
          </a:p>
        </p:txBody>
      </p: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578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XAMPLE(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정답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E536D60-3A7C-4ED9-B81C-E910B6D13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5" t="71946" b="555"/>
          <a:stretch/>
        </p:blipFill>
        <p:spPr>
          <a:xfrm>
            <a:off x="979308" y="2473694"/>
            <a:ext cx="4839353" cy="2273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08B865-BBB4-451C-8301-B754ADF56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74" t="69333" r="5342" b="13684"/>
          <a:stretch/>
        </p:blipFill>
        <p:spPr>
          <a:xfrm>
            <a:off x="5630781" y="2734486"/>
            <a:ext cx="6480358" cy="20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5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2019.04.08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황서현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C14E3E-1DFD-4694-9645-4C3ABB0B54D6}"/>
              </a:ext>
            </a:extLst>
          </p:cNvPr>
          <p:cNvSpPr txBox="1"/>
          <p:nvPr/>
        </p:nvSpPr>
        <p:spPr>
          <a:xfrm>
            <a:off x="6754666" y="382012"/>
            <a:ext cx="500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service</a:t>
            </a:r>
          </a:p>
          <a:p>
            <a:pPr algn="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서비스</a:t>
            </a:r>
            <a:endParaRPr lang="en-US" altLang="ko-KR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9A6585E-BC17-4957-B0AB-2B86349A9BAC}"/>
              </a:ext>
            </a:extLst>
          </p:cNvPr>
          <p:cNvGrpSpPr/>
          <p:nvPr/>
        </p:nvGrpSpPr>
        <p:grpSpPr>
          <a:xfrm>
            <a:off x="6969211" y="2840693"/>
            <a:ext cx="4787914" cy="180000"/>
            <a:chOff x="6969211" y="3355043"/>
            <a:chExt cx="4787914" cy="1800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CAA952D-8027-4E2F-8DF0-284693973264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2940039-64C6-4986-85EF-F6B15F12FCD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9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991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NDEX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F49A011-AC2A-4BB9-8DCD-E8D724C16097}"/>
              </a:ext>
            </a:extLst>
          </p:cNvPr>
          <p:cNvSpPr txBox="1"/>
          <p:nvPr/>
        </p:nvSpPr>
        <p:spPr>
          <a:xfrm>
            <a:off x="1424357" y="1767285"/>
            <a:ext cx="84982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마크업 언어</a:t>
            </a:r>
            <a:endParaRPr lang="en-US" altLang="ko-KR" sz="2400" b="1" dirty="0"/>
          </a:p>
          <a:p>
            <a:endParaRPr lang="en-US" altLang="ko-KR" dirty="0"/>
          </a:p>
          <a:p>
            <a:pPr algn="ctr"/>
            <a:r>
              <a:rPr lang="en-US" altLang="ko-KR" dirty="0"/>
              <a:t>-XML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-XML </a:t>
            </a:r>
            <a:r>
              <a:rPr lang="ko-KR" altLang="en-US" dirty="0"/>
              <a:t>스키마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-JSON</a:t>
            </a:r>
          </a:p>
          <a:p>
            <a:endParaRPr lang="en-US" altLang="ko-KR" dirty="0"/>
          </a:p>
          <a:p>
            <a:pPr algn="ctr"/>
            <a:r>
              <a:rPr lang="en-US" altLang="ko-KR" sz="2400" b="1" dirty="0"/>
              <a:t>2. API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3. API </a:t>
            </a:r>
            <a:r>
              <a:rPr lang="ko-KR" altLang="en-US" sz="2400" b="1" dirty="0"/>
              <a:t>활용하기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4. </a:t>
            </a:r>
            <a:r>
              <a:rPr lang="ko-KR" altLang="en-US" sz="2400" b="1" dirty="0"/>
              <a:t>예제</a:t>
            </a:r>
            <a:endParaRPr lang="en-US" altLang="ko-KR" sz="2400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크업 언어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10C86D-8FC1-40A5-B232-4F7568544A0F}"/>
              </a:ext>
            </a:extLst>
          </p:cNvPr>
          <p:cNvSpPr/>
          <p:nvPr/>
        </p:nvSpPr>
        <p:spPr>
          <a:xfrm>
            <a:off x="1072055" y="2486025"/>
            <a:ext cx="2356945" cy="253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F08C2211-0009-45FE-8DC1-A99109AE905C}"/>
              </a:ext>
            </a:extLst>
          </p:cNvPr>
          <p:cNvSpPr/>
          <p:nvPr/>
        </p:nvSpPr>
        <p:spPr>
          <a:xfrm>
            <a:off x="4501055" y="2248726"/>
            <a:ext cx="3387151" cy="33908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   마크업 언어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공용어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-XML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-JSON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90D262-5137-4EA6-B752-FC86CF96435D}"/>
              </a:ext>
            </a:extLst>
          </p:cNvPr>
          <p:cNvSpPr/>
          <p:nvPr/>
        </p:nvSpPr>
        <p:spPr>
          <a:xfrm>
            <a:off x="9092105" y="2486025"/>
            <a:ext cx="2356945" cy="253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78B99E-CA7F-475A-911F-CA0A4D472673}"/>
              </a:ext>
            </a:extLst>
          </p:cNvPr>
          <p:cNvCxnSpPr/>
          <p:nvPr/>
        </p:nvCxnSpPr>
        <p:spPr>
          <a:xfrm>
            <a:off x="3105150" y="3752842"/>
            <a:ext cx="2000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0ED872-66DE-443A-97DA-18351209F527}"/>
              </a:ext>
            </a:extLst>
          </p:cNvPr>
          <p:cNvCxnSpPr/>
          <p:nvPr/>
        </p:nvCxnSpPr>
        <p:spPr>
          <a:xfrm>
            <a:off x="7439025" y="3762367"/>
            <a:ext cx="2000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976FF-BA52-4176-B1D2-D26FEBF5988B}"/>
              </a:ext>
            </a:extLst>
          </p:cNvPr>
          <p:cNvSpPr txBox="1"/>
          <p:nvPr/>
        </p:nvSpPr>
        <p:spPr>
          <a:xfrm>
            <a:off x="3266055" y="3159068"/>
            <a:ext cx="167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serialize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D5DAF-014E-4F30-8B75-CFF6AD99BA3B}"/>
              </a:ext>
            </a:extLst>
          </p:cNvPr>
          <p:cNvSpPr txBox="1"/>
          <p:nvPr/>
        </p:nvSpPr>
        <p:spPr>
          <a:xfrm>
            <a:off x="7556575" y="3178118"/>
            <a:ext cx="222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de-serialize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827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146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ML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6A7-0164-4510-9ACE-EDA2E0BE6307}"/>
              </a:ext>
            </a:extLst>
          </p:cNvPr>
          <p:cNvSpPr/>
          <p:nvPr/>
        </p:nvSpPr>
        <p:spPr>
          <a:xfrm>
            <a:off x="3805261" y="219113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00FF00"/>
                </a:solidFill>
                <a:latin typeface="ArialMT"/>
              </a:rPr>
              <a:t>&lt;people&gt;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ArialMT"/>
              </a:rPr>
              <a:t>	&lt;person&gt;</a:t>
            </a:r>
          </a:p>
          <a:p>
            <a:r>
              <a:rPr lang="en-US" altLang="ko-KR" sz="2000" dirty="0">
                <a:solidFill>
                  <a:srgbClr val="FFFF00"/>
                </a:solidFill>
                <a:latin typeface="ArialMT"/>
              </a:rPr>
              <a:t>		</a:t>
            </a:r>
            <a:r>
              <a:rPr lang="en-US" altLang="ko-KR" sz="2000" dirty="0">
                <a:solidFill>
                  <a:srgbClr val="00B0F0"/>
                </a:solidFill>
                <a:latin typeface="ArialMT"/>
              </a:rPr>
              <a:t>&lt;name&gt;</a:t>
            </a:r>
            <a:r>
              <a:rPr lang="en-US" altLang="ko-KR" sz="2000" dirty="0">
                <a:latin typeface="ArialMT"/>
              </a:rPr>
              <a:t>Chuck</a:t>
            </a:r>
            <a:r>
              <a:rPr lang="en-US" altLang="ko-KR" sz="2000" dirty="0">
                <a:solidFill>
                  <a:srgbClr val="00B0F0"/>
                </a:solidFill>
                <a:latin typeface="ArialMT"/>
              </a:rPr>
              <a:t>&lt;/name&gt;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ArialMT"/>
              </a:rPr>
              <a:t>		&lt;phone&gt;</a:t>
            </a:r>
            <a:r>
              <a:rPr lang="en-US" altLang="ko-KR" sz="2000" dirty="0">
                <a:latin typeface="ArialMT"/>
              </a:rPr>
              <a:t>303 4456</a:t>
            </a:r>
            <a:r>
              <a:rPr lang="en-US" altLang="ko-KR" sz="2000" dirty="0">
                <a:solidFill>
                  <a:srgbClr val="00B0F0"/>
                </a:solidFill>
                <a:latin typeface="ArialMT"/>
              </a:rPr>
              <a:t>&lt;/phone&gt;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ArialMT"/>
              </a:rPr>
              <a:t>	&lt;/person&gt;</a:t>
            </a:r>
          </a:p>
          <a:p>
            <a:r>
              <a:rPr lang="en-US" altLang="ko-KR" sz="2000" dirty="0">
                <a:solidFill>
                  <a:srgbClr val="FF00FF"/>
                </a:solidFill>
                <a:latin typeface="ArialMT"/>
              </a:rPr>
              <a:t>	&lt;person&gt;</a:t>
            </a:r>
          </a:p>
          <a:p>
            <a:r>
              <a:rPr lang="en-US" altLang="ko-KR" sz="2000" dirty="0">
                <a:solidFill>
                  <a:srgbClr val="FF00FF"/>
                </a:solidFill>
                <a:latin typeface="ArialMT"/>
              </a:rPr>
              <a:t>		&lt;name&gt;</a:t>
            </a:r>
            <a:r>
              <a:rPr lang="en-US" altLang="ko-KR" sz="2000" dirty="0">
                <a:latin typeface="ArialMT"/>
              </a:rPr>
              <a:t>Noah</a:t>
            </a:r>
            <a:r>
              <a:rPr lang="en-US" altLang="ko-KR" sz="2000" dirty="0">
                <a:solidFill>
                  <a:srgbClr val="FF00FF"/>
                </a:solidFill>
                <a:latin typeface="ArialMT"/>
              </a:rPr>
              <a:t>&lt;/name&gt;</a:t>
            </a:r>
          </a:p>
          <a:p>
            <a:r>
              <a:rPr lang="en-US" altLang="ko-KR" sz="2000" dirty="0">
                <a:solidFill>
                  <a:srgbClr val="FF00FF"/>
                </a:solidFill>
                <a:latin typeface="ArialMT"/>
              </a:rPr>
              <a:t>		&lt;phone&gt;</a:t>
            </a:r>
            <a:r>
              <a:rPr lang="en-US" altLang="ko-KR" sz="2000" dirty="0">
                <a:latin typeface="ArialMT"/>
              </a:rPr>
              <a:t>622 7421</a:t>
            </a:r>
            <a:r>
              <a:rPr lang="en-US" altLang="ko-KR" sz="2000" dirty="0">
                <a:solidFill>
                  <a:srgbClr val="FF00FF"/>
                </a:solidFill>
                <a:latin typeface="ArialMT"/>
              </a:rPr>
              <a:t>&lt;/phone&gt;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>
                <a:solidFill>
                  <a:schemeClr val="accent4"/>
                </a:solidFill>
              </a:rPr>
              <a:t>&lt;email </a:t>
            </a:r>
            <a:r>
              <a:rPr lang="en-US" altLang="ko-KR" sz="2000" dirty="0">
                <a:solidFill>
                  <a:srgbClr val="FF0000"/>
                </a:solidFill>
              </a:rPr>
              <a:t>hide="yes" </a:t>
            </a:r>
            <a:r>
              <a:rPr lang="en-US" altLang="ko-KR" sz="2000" dirty="0">
                <a:solidFill>
                  <a:schemeClr val="accent4"/>
                </a:solidFill>
              </a:rPr>
              <a:t>/&gt;</a:t>
            </a:r>
            <a:endParaRPr lang="en-US" altLang="ko-KR" sz="2000" dirty="0">
              <a:solidFill>
                <a:schemeClr val="accent4"/>
              </a:solidFill>
              <a:latin typeface="ArialMT"/>
            </a:endParaRPr>
          </a:p>
          <a:p>
            <a:r>
              <a:rPr lang="en-US" altLang="ko-KR" sz="2000" dirty="0">
                <a:solidFill>
                  <a:srgbClr val="FF00FF"/>
                </a:solidFill>
                <a:latin typeface="ArialMT"/>
              </a:rPr>
              <a:t>	&lt;/person&gt;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ArialMT"/>
              </a:rPr>
              <a:t>&lt;/people&gt;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79749-04B4-409F-B7B5-84A497B7DAB3}"/>
              </a:ext>
            </a:extLst>
          </p:cNvPr>
          <p:cNvSpPr txBox="1"/>
          <p:nvPr/>
        </p:nvSpPr>
        <p:spPr>
          <a:xfrm>
            <a:off x="820224" y="1887706"/>
            <a:ext cx="39814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Tag : &lt; &gt;</a:t>
            </a:r>
            <a:r>
              <a:rPr lang="ko-KR" altLang="en-US" sz="2000" dirty="0"/>
              <a:t> 형태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분류</a:t>
            </a:r>
            <a:endParaRPr lang="en-US" altLang="ko-KR" sz="2000" dirty="0"/>
          </a:p>
          <a:p>
            <a:r>
              <a:rPr lang="en-US" altLang="ko-KR" sz="2000" dirty="0"/>
              <a:t>1. elements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00B0F0"/>
                </a:solidFill>
              </a:rPr>
              <a:t>simple elements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FF"/>
                </a:solidFill>
              </a:rPr>
              <a:t>complex elements</a:t>
            </a:r>
          </a:p>
          <a:p>
            <a:r>
              <a:rPr lang="en-US" altLang="ko-KR" sz="2000" dirty="0"/>
              <a:t>2. TAG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00FF00"/>
                </a:solidFill>
              </a:rPr>
              <a:t>start tag</a:t>
            </a:r>
          </a:p>
          <a:p>
            <a:r>
              <a:rPr lang="en-US" altLang="ko-KR" sz="2000" dirty="0">
                <a:solidFill>
                  <a:srgbClr val="00FF00"/>
                </a:solidFill>
              </a:rPr>
              <a:t>	end tag</a:t>
            </a:r>
          </a:p>
          <a:p>
            <a:r>
              <a:rPr lang="en-US" altLang="ko-KR" sz="2000" dirty="0"/>
              <a:t>	text elements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attribute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4"/>
                </a:solidFill>
              </a:rPr>
              <a:t>self closing tag</a:t>
            </a:r>
          </a:p>
          <a:p>
            <a:r>
              <a:rPr lang="en-US" altLang="ko-KR" sz="2000" dirty="0"/>
              <a:t>	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EE3B3F-1178-47F4-B4BE-3003B78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42" b="99437" l="9609" r="92705">
                        <a14:foregroundMark x1="45374" y1="7129" x2="45374" y2="7129"/>
                        <a14:foregroundMark x1="18861" y1="62101" x2="18861" y2="62101"/>
                        <a14:foregroundMark x1="56762" y1="94184" x2="56762" y2="94184"/>
                        <a14:foregroundMark x1="90925" y1="93246" x2="90925" y2="93246"/>
                        <a14:foregroundMark x1="92705" y1="61351" x2="92705" y2="61351"/>
                        <a14:foregroundMark x1="86121" y1="99437" x2="86121" y2="99437"/>
                        <a14:foregroundMark x1="9786" y1="34709" x2="9786" y2="34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6750" y="1536278"/>
            <a:ext cx="4183012" cy="396716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118D10C-AD45-4DD5-BB56-C66FD2D30150}"/>
              </a:ext>
            </a:extLst>
          </p:cNvPr>
          <p:cNvSpPr/>
          <p:nvPr/>
        </p:nvSpPr>
        <p:spPr>
          <a:xfrm>
            <a:off x="9372600" y="34290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속성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CFF179-6C09-4A35-B9AE-404B3EB00C92}"/>
              </a:ext>
            </a:extLst>
          </p:cNvPr>
          <p:cNvCxnSpPr>
            <a:endCxn id="7" idx="1"/>
          </p:cNvCxnSpPr>
          <p:nvPr/>
        </p:nvCxnSpPr>
        <p:spPr>
          <a:xfrm>
            <a:off x="9115425" y="3124200"/>
            <a:ext cx="346449" cy="3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6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25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ML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스키마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D9AD7D-93C4-4337-B107-BF35E20E5A23}"/>
              </a:ext>
            </a:extLst>
          </p:cNvPr>
          <p:cNvSpPr/>
          <p:nvPr/>
        </p:nvSpPr>
        <p:spPr>
          <a:xfrm>
            <a:off x="3794508" y="1445390"/>
            <a:ext cx="7251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&lt;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xs:element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 name="person"&gt;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      &lt;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xs:complexType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	&lt;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xs:sequence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00FFFF"/>
                </a:solidFill>
                <a:latin typeface="ArialMT"/>
              </a:rPr>
              <a:t>		&lt;</a:t>
            </a:r>
            <a:r>
              <a:rPr lang="en-US" altLang="ko-KR" dirty="0" err="1">
                <a:solidFill>
                  <a:srgbClr val="00FFFF"/>
                </a:solidFill>
                <a:latin typeface="ArialMT"/>
              </a:rPr>
              <a:t>xs:element</a:t>
            </a:r>
            <a:r>
              <a:rPr lang="en-US" altLang="ko-KR" dirty="0">
                <a:solidFill>
                  <a:srgbClr val="00FFFF"/>
                </a:solidFill>
                <a:latin typeface="ArialMT"/>
              </a:rPr>
              <a:t> name="</a:t>
            </a:r>
            <a:r>
              <a:rPr lang="en-US" altLang="ko-KR" dirty="0" err="1">
                <a:solidFill>
                  <a:srgbClr val="00FFFF"/>
                </a:solidFill>
                <a:latin typeface="ArialMT"/>
              </a:rPr>
              <a:t>full_name</a:t>
            </a:r>
            <a:r>
              <a:rPr lang="en-US" altLang="ko-KR" dirty="0">
                <a:solidFill>
                  <a:srgbClr val="00FFFF"/>
                </a:solidFill>
                <a:latin typeface="ArialMT"/>
              </a:rPr>
              <a:t>" type="</a:t>
            </a:r>
            <a:r>
              <a:rPr lang="en-US" altLang="ko-KR" dirty="0" err="1">
                <a:solidFill>
                  <a:srgbClr val="00FFFF"/>
                </a:solidFill>
                <a:latin typeface="ArialMT"/>
              </a:rPr>
              <a:t>xs:string</a:t>
            </a:r>
            <a:r>
              <a:rPr lang="en-US" altLang="ko-KR" dirty="0">
                <a:solidFill>
                  <a:srgbClr val="00FFFF"/>
                </a:solidFill>
                <a:latin typeface="ArialMT"/>
              </a:rPr>
              <a:t>"</a:t>
            </a:r>
          </a:p>
          <a:p>
            <a:r>
              <a:rPr lang="en-US" altLang="ko-KR" dirty="0">
                <a:solidFill>
                  <a:srgbClr val="00FFFF"/>
                </a:solidFill>
                <a:latin typeface="ArialMT"/>
              </a:rPr>
              <a:t>		minOccurs="1" </a:t>
            </a:r>
            <a:r>
              <a:rPr lang="en-US" altLang="ko-KR" dirty="0" err="1">
                <a:solidFill>
                  <a:srgbClr val="00FFFF"/>
                </a:solidFill>
                <a:latin typeface="ArialMT"/>
              </a:rPr>
              <a:t>maxOccurs</a:t>
            </a:r>
            <a:r>
              <a:rPr lang="en-US" altLang="ko-KR" dirty="0">
                <a:solidFill>
                  <a:srgbClr val="00FFFF"/>
                </a:solidFill>
                <a:latin typeface="ArialMT"/>
              </a:rPr>
              <a:t>="1" /&gt;</a:t>
            </a:r>
          </a:p>
          <a:p>
            <a:r>
              <a:rPr lang="en-US" altLang="ko-KR" dirty="0">
                <a:solidFill>
                  <a:srgbClr val="FF7F00"/>
                </a:solidFill>
                <a:latin typeface="ArialMT"/>
              </a:rPr>
              <a:t>		&lt;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xs:element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 name="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child_name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" type="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xs:string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"</a:t>
            </a:r>
          </a:p>
          <a:p>
            <a:r>
              <a:rPr lang="en-US" altLang="ko-KR" dirty="0">
                <a:solidFill>
                  <a:srgbClr val="FF7F00"/>
                </a:solidFill>
                <a:latin typeface="ArialMT"/>
              </a:rPr>
              <a:t>		minOccurs="0" 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maxOccurs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="10" /&gt;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	&lt;/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xs:sequence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        &lt;/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xs:complexType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&lt;/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xs:element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AEE45B-35E5-454D-847D-BEE72FC2F16E}"/>
              </a:ext>
            </a:extLst>
          </p:cNvPr>
          <p:cNvSpPr/>
          <p:nvPr/>
        </p:nvSpPr>
        <p:spPr>
          <a:xfrm>
            <a:off x="4724400" y="45072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&lt;person&gt;</a:t>
            </a:r>
          </a:p>
          <a:p>
            <a:r>
              <a:rPr lang="en-US" altLang="ko-KR" dirty="0">
                <a:solidFill>
                  <a:srgbClr val="00FFFF"/>
                </a:solidFill>
                <a:latin typeface="ArialMT"/>
              </a:rPr>
              <a:t>	&lt;</a:t>
            </a:r>
            <a:r>
              <a:rPr lang="en-US" altLang="ko-KR" dirty="0" err="1">
                <a:solidFill>
                  <a:srgbClr val="00FFFF"/>
                </a:solidFill>
                <a:latin typeface="ArialMT"/>
              </a:rPr>
              <a:t>full_name</a:t>
            </a:r>
            <a:r>
              <a:rPr lang="en-US" altLang="ko-KR" dirty="0">
                <a:solidFill>
                  <a:srgbClr val="00FFFF"/>
                </a:solidFill>
                <a:latin typeface="ArialMT"/>
              </a:rPr>
              <a:t>&gt;</a:t>
            </a:r>
            <a:r>
              <a:rPr lang="en-US" altLang="ko-KR" dirty="0" err="1">
                <a:solidFill>
                  <a:srgbClr val="00FFFF"/>
                </a:solidFill>
                <a:latin typeface="ArialMT"/>
              </a:rPr>
              <a:t>Tove</a:t>
            </a:r>
            <a:r>
              <a:rPr lang="en-US" altLang="ko-KR" dirty="0">
                <a:solidFill>
                  <a:srgbClr val="00FFFF"/>
                </a:solidFill>
                <a:latin typeface="ArialMT"/>
              </a:rPr>
              <a:t> </a:t>
            </a:r>
            <a:r>
              <a:rPr lang="en-US" altLang="ko-KR" dirty="0" err="1">
                <a:solidFill>
                  <a:srgbClr val="00FFFF"/>
                </a:solidFill>
                <a:latin typeface="ArialMT"/>
              </a:rPr>
              <a:t>Refsnes</a:t>
            </a:r>
            <a:r>
              <a:rPr lang="en-US" altLang="ko-KR" dirty="0">
                <a:solidFill>
                  <a:srgbClr val="00FFFF"/>
                </a:solidFill>
                <a:latin typeface="ArialMT"/>
              </a:rPr>
              <a:t>&lt;/</a:t>
            </a:r>
            <a:r>
              <a:rPr lang="en-US" altLang="ko-KR" dirty="0" err="1">
                <a:solidFill>
                  <a:srgbClr val="00FFFF"/>
                </a:solidFill>
                <a:latin typeface="ArialMT"/>
              </a:rPr>
              <a:t>full_name</a:t>
            </a:r>
            <a:r>
              <a:rPr lang="en-US" altLang="ko-KR" dirty="0">
                <a:solidFill>
                  <a:srgbClr val="00FFFF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FF7F00"/>
                </a:solidFill>
                <a:latin typeface="ArialMT"/>
              </a:rPr>
              <a:t>	&lt;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child_name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&gt;Hege&lt;/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child_name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FF7F00"/>
                </a:solidFill>
                <a:latin typeface="ArialMT"/>
              </a:rPr>
              <a:t>	&lt;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child_name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&gt;Stale&lt;/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child_name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FF7F00"/>
                </a:solidFill>
                <a:latin typeface="ArialMT"/>
              </a:rPr>
              <a:t>	&lt;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child_name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&gt;Jim&lt;/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child_name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FF7F00"/>
                </a:solidFill>
                <a:latin typeface="ArialMT"/>
              </a:rPr>
              <a:t>	&lt;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child_name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&gt;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Borge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&lt;/</a:t>
            </a:r>
            <a:r>
              <a:rPr lang="en-US" altLang="ko-KR" dirty="0" err="1">
                <a:solidFill>
                  <a:srgbClr val="FF7F00"/>
                </a:solidFill>
                <a:latin typeface="ArialMT"/>
              </a:rPr>
              <a:t>child_name</a:t>
            </a:r>
            <a:r>
              <a:rPr lang="en-US" altLang="ko-KR" dirty="0">
                <a:solidFill>
                  <a:srgbClr val="FF7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&lt;/person&gt;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EA1FC3-6159-48C9-BB20-162C36A7A29B}"/>
              </a:ext>
            </a:extLst>
          </p:cNvPr>
          <p:cNvSpPr/>
          <p:nvPr/>
        </p:nvSpPr>
        <p:spPr>
          <a:xfrm>
            <a:off x="466198" y="1222433"/>
            <a:ext cx="10868025" cy="3359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>
                <a:solidFill>
                  <a:schemeClr val="tx1"/>
                </a:solidFill>
              </a:rPr>
              <a:t>스키마</a:t>
            </a:r>
            <a:endParaRPr lang="en-US" altLang="ko-KR" sz="44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약속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계약서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구조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err="1">
                <a:solidFill>
                  <a:schemeClr val="tx1"/>
                </a:solidFill>
              </a:rPr>
              <a:t>xs:element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err="1">
                <a:solidFill>
                  <a:schemeClr val="tx1"/>
                </a:solidFill>
              </a:rPr>
              <a:t>xs:sequence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err="1">
                <a:solidFill>
                  <a:schemeClr val="tx1"/>
                </a:solidFill>
              </a:rPr>
              <a:t>xs:complexType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0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25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ML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스키마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D9AD7D-93C4-4337-B107-BF35E20E5A23}"/>
              </a:ext>
            </a:extLst>
          </p:cNvPr>
          <p:cNvSpPr/>
          <p:nvPr/>
        </p:nvSpPr>
        <p:spPr>
          <a:xfrm>
            <a:off x="3158825" y="1247832"/>
            <a:ext cx="80467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&lt;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xs:element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 name="person"&gt;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      &lt;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xs:complexType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	&lt;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xs:sequence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00FFFF"/>
                </a:solidFill>
                <a:latin typeface="ArialMT"/>
              </a:rPr>
              <a:t>		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xs:element</a:t>
            </a:r>
            <a:r>
              <a:rPr lang="en-US" altLang="ko-KR" dirty="0">
                <a:solidFill>
                  <a:srgbClr val="FF0000"/>
                </a:solidFill>
              </a:rPr>
              <a:t> name="customer" type="</a:t>
            </a:r>
            <a:r>
              <a:rPr lang="en-US" altLang="ko-KR" dirty="0" err="1">
                <a:solidFill>
                  <a:srgbClr val="FF0000"/>
                </a:solidFill>
              </a:rPr>
              <a:t>xs:string</a:t>
            </a:r>
            <a:r>
              <a:rPr lang="en-US" altLang="ko-KR" dirty="0">
                <a:solidFill>
                  <a:srgbClr val="FF0000"/>
                </a:solidFill>
              </a:rPr>
              <a:t>"/&gt;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FF00FF"/>
                </a:solidFill>
              </a:rPr>
              <a:t>&lt;</a:t>
            </a:r>
            <a:r>
              <a:rPr lang="en-US" altLang="ko-KR" dirty="0" err="1">
                <a:solidFill>
                  <a:srgbClr val="FF00FF"/>
                </a:solidFill>
              </a:rPr>
              <a:t>xs:element</a:t>
            </a:r>
            <a:r>
              <a:rPr lang="en-US" altLang="ko-KR" dirty="0">
                <a:solidFill>
                  <a:srgbClr val="FF00FF"/>
                </a:solidFill>
              </a:rPr>
              <a:t> name="start" type="</a:t>
            </a:r>
            <a:r>
              <a:rPr lang="en-US" altLang="ko-KR" dirty="0" err="1">
                <a:solidFill>
                  <a:srgbClr val="FF00FF"/>
                </a:solidFill>
              </a:rPr>
              <a:t>xs:date</a:t>
            </a:r>
            <a:r>
              <a:rPr lang="en-US" altLang="ko-KR" dirty="0">
                <a:solidFill>
                  <a:srgbClr val="FF00FF"/>
                </a:solidFill>
              </a:rPr>
              <a:t>"/&gt;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002060"/>
                </a:solidFill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</a:rPr>
              <a:t>xs:element</a:t>
            </a:r>
            <a:r>
              <a:rPr lang="en-US" altLang="ko-KR" dirty="0">
                <a:solidFill>
                  <a:srgbClr val="002060"/>
                </a:solidFill>
              </a:rPr>
              <a:t> name="</a:t>
            </a:r>
            <a:r>
              <a:rPr lang="en-US" altLang="ko-KR" dirty="0" err="1">
                <a:solidFill>
                  <a:srgbClr val="002060"/>
                </a:solidFill>
              </a:rPr>
              <a:t>startdate</a:t>
            </a:r>
            <a:r>
              <a:rPr lang="en-US" altLang="ko-KR" dirty="0">
                <a:solidFill>
                  <a:srgbClr val="002060"/>
                </a:solidFill>
              </a:rPr>
              <a:t>" type="</a:t>
            </a:r>
            <a:r>
              <a:rPr lang="en-US" altLang="ko-KR" dirty="0" err="1">
                <a:solidFill>
                  <a:srgbClr val="002060"/>
                </a:solidFill>
              </a:rPr>
              <a:t>xs:dateTime</a:t>
            </a:r>
            <a:r>
              <a:rPr lang="en-US" altLang="ko-KR" dirty="0">
                <a:solidFill>
                  <a:srgbClr val="002060"/>
                </a:solidFill>
              </a:rPr>
              <a:t>"/&gt;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dirty="0" err="1">
                <a:solidFill>
                  <a:srgbClr val="FFC000"/>
                </a:solidFill>
              </a:rPr>
              <a:t>xs:element</a:t>
            </a:r>
            <a:r>
              <a:rPr lang="en-US" altLang="ko-KR" dirty="0">
                <a:solidFill>
                  <a:srgbClr val="FFC000"/>
                </a:solidFill>
              </a:rPr>
              <a:t> name="prize" type="</a:t>
            </a:r>
            <a:r>
              <a:rPr lang="en-US" altLang="ko-KR" dirty="0" err="1">
                <a:solidFill>
                  <a:srgbClr val="FFC000"/>
                </a:solidFill>
              </a:rPr>
              <a:t>xs:decimal</a:t>
            </a:r>
            <a:r>
              <a:rPr lang="en-US" altLang="ko-KR" dirty="0">
                <a:solidFill>
                  <a:srgbClr val="FFC000"/>
                </a:solidFill>
              </a:rPr>
              <a:t>"/&gt;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00B0F0"/>
                </a:solidFill>
              </a:rPr>
              <a:t>&lt;</a:t>
            </a:r>
            <a:r>
              <a:rPr lang="en-US" altLang="ko-KR" dirty="0" err="1">
                <a:solidFill>
                  <a:srgbClr val="00B0F0"/>
                </a:solidFill>
              </a:rPr>
              <a:t>xs:element</a:t>
            </a:r>
            <a:r>
              <a:rPr lang="en-US" altLang="ko-KR" dirty="0">
                <a:solidFill>
                  <a:srgbClr val="00B0F0"/>
                </a:solidFill>
              </a:rPr>
              <a:t> name="weeks" type="</a:t>
            </a:r>
            <a:r>
              <a:rPr lang="en-US" altLang="ko-KR" dirty="0" err="1">
                <a:solidFill>
                  <a:srgbClr val="00B0F0"/>
                </a:solidFill>
              </a:rPr>
              <a:t>xs:integer</a:t>
            </a:r>
            <a:r>
              <a:rPr lang="en-US" altLang="ko-KR" dirty="0">
                <a:solidFill>
                  <a:srgbClr val="00B0F0"/>
                </a:solidFill>
              </a:rPr>
              <a:t>"/&gt;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	&lt;/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xs:sequence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        &lt;/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xs:complexType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&lt;/</a:t>
            </a:r>
            <a:r>
              <a:rPr lang="en-US" altLang="ko-KR" dirty="0" err="1">
                <a:solidFill>
                  <a:srgbClr val="00FF00"/>
                </a:solidFill>
                <a:latin typeface="ArialMT"/>
              </a:rPr>
              <a:t>xs:element</a:t>
            </a:r>
            <a:r>
              <a:rPr lang="en-US" altLang="ko-KR" dirty="0">
                <a:solidFill>
                  <a:srgbClr val="00FF00"/>
                </a:solidFill>
                <a:latin typeface="ArialMT"/>
              </a:rPr>
              <a:t>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AEE45B-35E5-454D-847D-BEE72FC2F16E}"/>
              </a:ext>
            </a:extLst>
          </p:cNvPr>
          <p:cNvSpPr/>
          <p:nvPr/>
        </p:nvSpPr>
        <p:spPr>
          <a:xfrm>
            <a:off x="4062178" y="45072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&lt;person&gt;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&lt;customer&gt;John Smith&lt;/customer&gt;</a:t>
            </a:r>
          </a:p>
          <a:p>
            <a:r>
              <a:rPr lang="en-US" altLang="ko-KR" dirty="0">
                <a:solidFill>
                  <a:srgbClr val="FF00FF"/>
                </a:solidFill>
              </a:rPr>
              <a:t>	&lt;start&gt;2002-09-24&lt;/start&gt;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	&lt;</a:t>
            </a:r>
            <a:r>
              <a:rPr lang="en-US" altLang="ko-KR" dirty="0" err="1">
                <a:solidFill>
                  <a:srgbClr val="002060"/>
                </a:solidFill>
              </a:rPr>
              <a:t>startdate</a:t>
            </a:r>
            <a:r>
              <a:rPr lang="en-US" altLang="ko-KR" dirty="0">
                <a:solidFill>
                  <a:srgbClr val="002060"/>
                </a:solidFill>
              </a:rPr>
              <a:t>&gt;2002-05-30T09:30:10Z&lt;/</a:t>
            </a:r>
            <a:r>
              <a:rPr lang="en-US" altLang="ko-KR" dirty="0" err="1">
                <a:solidFill>
                  <a:srgbClr val="002060"/>
                </a:solidFill>
              </a:rPr>
              <a:t>startdate</a:t>
            </a:r>
            <a:r>
              <a:rPr lang="en-US" altLang="ko-KR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	&lt;prize&gt;999.50&lt;/prize&gt;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	&lt;weeks&gt;30&lt;/weeks&gt;</a:t>
            </a:r>
          </a:p>
          <a:p>
            <a:r>
              <a:rPr lang="en-US" altLang="ko-KR" dirty="0">
                <a:solidFill>
                  <a:srgbClr val="00FF00"/>
                </a:solidFill>
                <a:latin typeface="ArialMT"/>
              </a:rPr>
              <a:t>&lt;/person&gt;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EA1FC3-6159-48C9-BB20-162C36A7A29B}"/>
              </a:ext>
            </a:extLst>
          </p:cNvPr>
          <p:cNvSpPr/>
          <p:nvPr/>
        </p:nvSpPr>
        <p:spPr>
          <a:xfrm>
            <a:off x="460835" y="1174386"/>
            <a:ext cx="10868025" cy="3359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>
                <a:solidFill>
                  <a:schemeClr val="tx1"/>
                </a:solidFill>
              </a:rPr>
              <a:t>스키마</a:t>
            </a:r>
            <a:endParaRPr lang="en-US" altLang="ko-KR" sz="44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약속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계약서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데이터 타입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9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175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SON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27C6175-598A-46CF-9659-C0DD1042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5" y="1580245"/>
            <a:ext cx="6701054" cy="4720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214CF5-27F6-4270-8D6E-840D4E5E3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845"/>
          <a:stretch/>
        </p:blipFill>
        <p:spPr>
          <a:xfrm>
            <a:off x="7161889" y="1561699"/>
            <a:ext cx="4329913" cy="37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19192"/>
            <a:ext cx="6272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PI</a:t>
            </a:r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응용 프로그램 인터페이스</a:t>
            </a:r>
            <a:r>
              <a:rPr lang="en-US" altLang="ko-KR" sz="3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FDFE958-EB91-4C11-BCF2-13FE483FA650}"/>
              </a:ext>
            </a:extLst>
          </p:cNvPr>
          <p:cNvSpPr txBox="1"/>
          <p:nvPr/>
        </p:nvSpPr>
        <p:spPr>
          <a:xfrm>
            <a:off x="1520912" y="1524000"/>
            <a:ext cx="514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상호작용에 대한 계약</a:t>
            </a:r>
            <a:r>
              <a:rPr lang="en-US" altLang="ko-KR" dirty="0"/>
              <a:t>/</a:t>
            </a:r>
            <a:r>
              <a:rPr lang="ko-KR" altLang="en-US" dirty="0"/>
              <a:t>약속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611D11-E30D-4AE3-8167-6B9A2E3262F5}"/>
              </a:ext>
            </a:extLst>
          </p:cNvPr>
          <p:cNvSpPr/>
          <p:nvPr/>
        </p:nvSpPr>
        <p:spPr>
          <a:xfrm>
            <a:off x="8420100" y="5032678"/>
            <a:ext cx="1476375" cy="1438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페이스북 로그인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60D3F0-9FBE-4CEA-8886-E3CF21D6D9FD}"/>
              </a:ext>
            </a:extLst>
          </p:cNvPr>
          <p:cNvSpPr/>
          <p:nvPr/>
        </p:nvSpPr>
        <p:spPr>
          <a:xfrm>
            <a:off x="1420098" y="5032678"/>
            <a:ext cx="1476375" cy="1438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96BC2A-0A98-40B9-8CB1-A2199DA0C7A0}"/>
              </a:ext>
            </a:extLst>
          </p:cNvPr>
          <p:cNvSpPr/>
          <p:nvPr/>
        </p:nvSpPr>
        <p:spPr>
          <a:xfrm>
            <a:off x="5018246" y="5003308"/>
            <a:ext cx="1476375" cy="1438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 </a:t>
            </a:r>
            <a:r>
              <a:rPr lang="ko-KR" altLang="en-US" dirty="0">
                <a:solidFill>
                  <a:schemeClr val="tx1"/>
                </a:solidFill>
              </a:rPr>
              <a:t>언어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7CF65E-9211-4228-87EB-81C13D6FA070}"/>
              </a:ext>
            </a:extLst>
          </p:cNvPr>
          <p:cNvSpPr/>
          <p:nvPr/>
        </p:nvSpPr>
        <p:spPr>
          <a:xfrm>
            <a:off x="5049948" y="2124970"/>
            <a:ext cx="1393738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리눅스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유닉스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2B0DDC-A9E6-4B33-96EA-E464F7AD2D49}"/>
              </a:ext>
            </a:extLst>
          </p:cNvPr>
          <p:cNvSpPr/>
          <p:nvPr/>
        </p:nvSpPr>
        <p:spPr>
          <a:xfrm>
            <a:off x="8420100" y="2061789"/>
            <a:ext cx="1393738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청원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이것저것 회원가입 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3F7BD4-1385-47C4-A4CB-9C213590AA55}"/>
              </a:ext>
            </a:extLst>
          </p:cNvPr>
          <p:cNvSpPr/>
          <p:nvPr/>
        </p:nvSpPr>
        <p:spPr>
          <a:xfrm>
            <a:off x="1520912" y="2209800"/>
            <a:ext cx="1393738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앱</a:t>
            </a: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76C29BB4-3C44-4F83-ADE2-EBC4B38A2AF1}"/>
              </a:ext>
            </a:extLst>
          </p:cNvPr>
          <p:cNvSpPr/>
          <p:nvPr/>
        </p:nvSpPr>
        <p:spPr>
          <a:xfrm>
            <a:off x="1613829" y="3536199"/>
            <a:ext cx="1133475" cy="131981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04118702-2413-4053-B10B-410C34210828}"/>
              </a:ext>
            </a:extLst>
          </p:cNvPr>
          <p:cNvSpPr/>
          <p:nvPr/>
        </p:nvSpPr>
        <p:spPr>
          <a:xfrm>
            <a:off x="5145581" y="3513831"/>
            <a:ext cx="1133475" cy="131981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FDF5C-31C0-434A-AA71-6D268CD30D07}"/>
              </a:ext>
            </a:extLst>
          </p:cNvPr>
          <p:cNvSpPr txBox="1"/>
          <p:nvPr/>
        </p:nvSpPr>
        <p:spPr>
          <a:xfrm>
            <a:off x="5338658" y="41300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printf</a:t>
            </a:r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E16DCB61-5585-48B9-9805-A201182742EB}"/>
              </a:ext>
            </a:extLst>
          </p:cNvPr>
          <p:cNvSpPr/>
          <p:nvPr/>
        </p:nvSpPr>
        <p:spPr>
          <a:xfrm>
            <a:off x="8550231" y="3513831"/>
            <a:ext cx="1133475" cy="1319816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34C6D-0E2B-46DD-AB52-963241DAE577}"/>
              </a:ext>
            </a:extLst>
          </p:cNvPr>
          <p:cNvSpPr txBox="1"/>
          <p:nvPr/>
        </p:nvSpPr>
        <p:spPr>
          <a:xfrm>
            <a:off x="9625435" y="3494558"/>
            <a:ext cx="216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페이스북 로그인 서비스에서 이용하는 </a:t>
            </a:r>
            <a:r>
              <a:rPr lang="en-US" altLang="ko-KR" dirty="0"/>
              <a:t>API</a:t>
            </a:r>
            <a:r>
              <a:rPr lang="ko-KR" altLang="en-US" dirty="0"/>
              <a:t>만 오픈해 놓을 테니까 </a:t>
            </a:r>
            <a:r>
              <a:rPr lang="ko-KR" altLang="en-US" dirty="0" err="1"/>
              <a:t>그거대로</a:t>
            </a:r>
            <a:r>
              <a:rPr lang="ko-KR" altLang="en-US" dirty="0"/>
              <a:t> </a:t>
            </a:r>
            <a:r>
              <a:rPr lang="ko-KR" altLang="en-US" dirty="0" err="1"/>
              <a:t>사용하셈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1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5690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PI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응용 프로그램 인터페이스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804EA5-79C6-4201-AA76-D503DDFE34A5}"/>
              </a:ext>
            </a:extLst>
          </p:cNvPr>
          <p:cNvGrpSpPr/>
          <p:nvPr/>
        </p:nvGrpSpPr>
        <p:grpSpPr>
          <a:xfrm>
            <a:off x="1305609" y="1800235"/>
            <a:ext cx="2765052" cy="4256088"/>
            <a:chOff x="1588242" y="1781185"/>
            <a:chExt cx="2765052" cy="42560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7929A1-0A52-42DC-9D44-9130060DFC4C}"/>
                </a:ext>
              </a:extLst>
            </p:cNvPr>
            <p:cNvSpPr/>
            <p:nvPr/>
          </p:nvSpPr>
          <p:spPr>
            <a:xfrm>
              <a:off x="1588242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2EC4CE-8A7C-4715-B2F8-D1BB7FBC9DC1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0026C-3489-4DB3-8085-0333900C38B0}"/>
              </a:ext>
            </a:extLst>
          </p:cNvPr>
          <p:cNvGrpSpPr/>
          <p:nvPr/>
        </p:nvGrpSpPr>
        <p:grpSpPr>
          <a:xfrm>
            <a:off x="4747515" y="1790710"/>
            <a:ext cx="2765052" cy="4256088"/>
            <a:chOff x="4713474" y="1781185"/>
            <a:chExt cx="2765052" cy="4256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863FC6-E03F-400D-8F7B-DB97A09AAD34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다른 페이지 연결선 15">
              <a:extLst>
                <a:ext uri="{FF2B5EF4-FFF2-40B4-BE49-F238E27FC236}">
                  <a16:creationId xmlns:a16="http://schemas.microsoft.com/office/drawing/2014/main" id="{99D062E2-76A6-421D-93F2-211638E8B3A8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469F49-6B38-4829-85D9-86DFB435D9EE}"/>
              </a:ext>
            </a:extLst>
          </p:cNvPr>
          <p:cNvGrpSpPr/>
          <p:nvPr/>
        </p:nvGrpSpPr>
        <p:grpSpPr>
          <a:xfrm>
            <a:off x="8121339" y="1781185"/>
            <a:ext cx="2765052" cy="4256088"/>
            <a:chOff x="7838706" y="1781185"/>
            <a:chExt cx="2765052" cy="4256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69E905-061B-4A52-8C7D-B941D70FA6B9}"/>
                </a:ext>
              </a:extLst>
            </p:cNvPr>
            <p:cNvSpPr/>
            <p:nvPr/>
          </p:nvSpPr>
          <p:spPr>
            <a:xfrm>
              <a:off x="7838706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다른 페이지 연결선 17">
              <a:extLst>
                <a:ext uri="{FF2B5EF4-FFF2-40B4-BE49-F238E27FC236}">
                  <a16:creationId xmlns:a16="http://schemas.microsoft.com/office/drawing/2014/main" id="{933129BB-4E0A-4B3C-939D-6371A273DF24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837048-C482-4DEB-9119-1057389CA945}"/>
              </a:ext>
            </a:extLst>
          </p:cNvPr>
          <p:cNvSpPr/>
          <p:nvPr/>
        </p:nvSpPr>
        <p:spPr>
          <a:xfrm>
            <a:off x="1411171" y="2660420"/>
            <a:ext cx="252448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계약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 웹에 접근하려면 우리 </a:t>
            </a:r>
            <a:r>
              <a:rPr lang="en-US" altLang="ko-KR" dirty="0"/>
              <a:t>API </a:t>
            </a:r>
            <a:r>
              <a:rPr lang="ko-KR" altLang="en-US" dirty="0" err="1"/>
              <a:t>이용하셈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XML, JSON</a:t>
            </a:r>
            <a:r>
              <a:rPr lang="ko-KR" altLang="en-US" dirty="0"/>
              <a:t> 읽는 방법</a:t>
            </a:r>
            <a:endParaRPr lang="en-US" altLang="ko-KR" dirty="0"/>
          </a:p>
          <a:p>
            <a:r>
              <a:rPr lang="ko-KR" altLang="en-US" dirty="0"/>
              <a:t>보안을 유지하는 방법</a:t>
            </a:r>
            <a:r>
              <a:rPr lang="en-US" altLang="ko-KR" dirty="0"/>
              <a:t>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F30276-9F80-45A9-A185-C70EFD4F723F}"/>
              </a:ext>
            </a:extLst>
          </p:cNvPr>
          <p:cNvSpPr/>
          <p:nvPr/>
        </p:nvSpPr>
        <p:spPr>
          <a:xfrm>
            <a:off x="8301022" y="2324110"/>
            <a:ext cx="247980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보안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를 실행하기 위한 계산 자원은 “</a:t>
            </a:r>
            <a:r>
              <a:rPr lang="ko-KR" altLang="en-US" dirty="0" err="1"/>
              <a:t>무료”가</a:t>
            </a:r>
            <a:r>
              <a:rPr lang="ko-KR" altLang="en-US" dirty="0"/>
              <a:t> 아님</a:t>
            </a:r>
            <a:endParaRPr lang="en-US" altLang="ko-KR" dirty="0"/>
          </a:p>
          <a:p>
            <a:r>
              <a:rPr lang="ko-KR" altLang="en-US" dirty="0"/>
              <a:t>데이터의 제공자는 하루 </a:t>
            </a:r>
            <a:r>
              <a:rPr lang="ko-KR" altLang="en-US" dirty="0" err="1"/>
              <a:t>요청량을</a:t>
            </a:r>
            <a:r>
              <a:rPr lang="ko-KR" altLang="en-US" dirty="0"/>
              <a:t> 제한하여서 </a:t>
            </a:r>
            <a:r>
              <a:rPr lang="en-US" altLang="ko-KR" dirty="0"/>
              <a:t>API </a:t>
            </a:r>
            <a:r>
              <a:rPr lang="ko-KR" altLang="en-US" dirty="0"/>
              <a:t>의 “</a:t>
            </a:r>
            <a:r>
              <a:rPr lang="ko-KR" altLang="en-US" dirty="0" err="1"/>
              <a:t>키”를</a:t>
            </a:r>
            <a:endParaRPr lang="ko-KR" altLang="en-US" dirty="0"/>
          </a:p>
          <a:p>
            <a:r>
              <a:rPr lang="ko-KR" altLang="en-US" dirty="0"/>
              <a:t>요구하거나</a:t>
            </a:r>
            <a:r>
              <a:rPr lang="en-US" altLang="ko-KR" dirty="0"/>
              <a:t>, </a:t>
            </a:r>
            <a:r>
              <a:rPr lang="ko-KR" altLang="en-US" dirty="0"/>
              <a:t>사용료를 부과하기도 함</a:t>
            </a:r>
          </a:p>
          <a:p>
            <a:r>
              <a:rPr lang="ko-KR" altLang="en-US" dirty="0"/>
              <a:t>발전을 거치면서 여러 규칙들이 바뀌기도 함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24BB82-EF76-48A0-B37B-B3062732B9B1}"/>
              </a:ext>
            </a:extLst>
          </p:cNvPr>
          <p:cNvSpPr/>
          <p:nvPr/>
        </p:nvSpPr>
        <p:spPr>
          <a:xfrm>
            <a:off x="5073339" y="2824496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/>
              <a:t>예시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맵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아마존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트위터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페이스북 로그인 </a:t>
            </a:r>
            <a:r>
              <a:rPr lang="en-US" altLang="ko-KR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32637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278</Words>
  <Application>Microsoft Office PowerPoint</Application>
  <PresentationFormat>와이드스크린</PresentationFormat>
  <Paragraphs>159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ArialMT</vt:lpstr>
      <vt:lpstr>나눔바른고딕 UltraLight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alfot</cp:lastModifiedBy>
  <cp:revision>25</cp:revision>
  <dcterms:created xsi:type="dcterms:W3CDTF">2019-04-01T11:39:14Z</dcterms:created>
  <dcterms:modified xsi:type="dcterms:W3CDTF">2019-04-08T04:42:13Z</dcterms:modified>
</cp:coreProperties>
</file>