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85B37D-F0DA-49B3-96FC-2620CE891D0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027C96-548B-4E2F-BD1B-91A03E2D19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81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B37D-F0DA-49B3-96FC-2620CE891D0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7C96-548B-4E2F-BD1B-91A03E2D1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43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B37D-F0DA-49B3-96FC-2620CE891D0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7C96-548B-4E2F-BD1B-91A03E2D1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89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B37D-F0DA-49B3-96FC-2620CE891D0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7C96-548B-4E2F-BD1B-91A03E2D1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3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B37D-F0DA-49B3-96FC-2620CE891D0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7C96-548B-4E2F-BD1B-91A03E2D19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65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B37D-F0DA-49B3-96FC-2620CE891D0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7C96-548B-4E2F-BD1B-91A03E2D1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72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B37D-F0DA-49B3-96FC-2620CE891D0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7C96-548B-4E2F-BD1B-91A03E2D1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19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B37D-F0DA-49B3-96FC-2620CE891D0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7C96-548B-4E2F-BD1B-91A03E2D1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05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B37D-F0DA-49B3-96FC-2620CE891D0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7C96-548B-4E2F-BD1B-91A03E2D1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1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B37D-F0DA-49B3-96FC-2620CE891D0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7C96-548B-4E2F-BD1B-91A03E2D1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2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B37D-F0DA-49B3-96FC-2620CE891D0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7C96-548B-4E2F-BD1B-91A03E2D1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9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785B37D-F0DA-49B3-96FC-2620CE891D0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E027C96-548B-4E2F-BD1B-91A03E2D1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54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48D73-6DD6-48E9-AD6B-3CF598FFE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모델 평가와 성능 향상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7ED999-B228-4357-9428-065511754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5.1~5.2</a:t>
            </a:r>
          </a:p>
          <a:p>
            <a:r>
              <a:rPr lang="en-US" altLang="ko-KR" dirty="0"/>
              <a:t>1770119 </a:t>
            </a:r>
            <a:r>
              <a:rPr lang="ko-KR" altLang="en-US" dirty="0"/>
              <a:t>황서현</a:t>
            </a:r>
          </a:p>
        </p:txBody>
      </p:sp>
    </p:spTree>
    <p:extLst>
      <p:ext uri="{BB962C8B-B14F-4D97-AF65-F5344CB8AC3E}">
        <p14:creationId xmlns:p14="http://schemas.microsoft.com/office/powerpoint/2010/main" val="3922176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034BA-C074-408A-91AF-C69E2E26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계층별 </a:t>
            </a:r>
            <a:r>
              <a:rPr lang="en-US" altLang="ko-KR" dirty="0"/>
              <a:t>K-</a:t>
            </a:r>
            <a:r>
              <a:rPr lang="ko-KR" altLang="en-US" dirty="0"/>
              <a:t>겹 교차 검증과 </a:t>
            </a:r>
            <a:r>
              <a:rPr lang="ko-KR" altLang="en-US" u="sng" dirty="0"/>
              <a:t>그 외</a:t>
            </a:r>
            <a:r>
              <a:rPr lang="ko-KR" altLang="en-US" dirty="0"/>
              <a:t>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3B704-224D-45B1-B068-4912205C0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19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ko-KR" altLang="en-US" sz="2800" b="1" dirty="0"/>
              <a:t>임의 분할 교차 검증</a:t>
            </a:r>
            <a:r>
              <a:rPr lang="en-US" altLang="ko-KR" sz="2800" b="1" dirty="0"/>
              <a:t>(import </a:t>
            </a:r>
            <a:r>
              <a:rPr lang="en-US" altLang="ko-KR" sz="2800" b="1" dirty="0" err="1"/>
              <a:t>ShuffleSplit</a:t>
            </a:r>
            <a:r>
              <a:rPr lang="en-US" altLang="ko-KR" sz="2800" b="1" dirty="0"/>
              <a:t>)</a:t>
            </a:r>
          </a:p>
          <a:p>
            <a:pPr marL="45720" indent="0">
              <a:buNone/>
            </a:pPr>
            <a:r>
              <a:rPr lang="en-US" altLang="ko-KR" dirty="0"/>
              <a:t>Train</a:t>
            </a:r>
            <a:r>
              <a:rPr lang="ko-KR" altLang="en-US" dirty="0"/>
              <a:t>과 </a:t>
            </a:r>
            <a:r>
              <a:rPr lang="en-US" altLang="ko-KR" dirty="0"/>
              <a:t>test </a:t>
            </a:r>
            <a:r>
              <a:rPr lang="ko-KR" altLang="en-US" dirty="0"/>
              <a:t>세트 임의로 분할 가능</a:t>
            </a:r>
            <a:endParaRPr lang="en-US" altLang="ko-KR" dirty="0"/>
          </a:p>
          <a:p>
            <a:pPr marL="45720" indent="0">
              <a:buNone/>
            </a:pPr>
            <a:r>
              <a:rPr lang="ko-KR" altLang="en-US" dirty="0"/>
              <a:t>부분 샘플링에 많이 쓰임</a:t>
            </a:r>
            <a:endParaRPr lang="en-US" altLang="ko-KR" dirty="0"/>
          </a:p>
          <a:p>
            <a:pPr marL="45720" indent="0">
              <a:buNone/>
            </a:pPr>
            <a:endParaRPr lang="en-US" altLang="ko-KR" dirty="0"/>
          </a:p>
          <a:p>
            <a:pPr marL="45720" indent="0">
              <a:buNone/>
            </a:pPr>
            <a:endParaRPr lang="en-US" altLang="ko-KR" dirty="0"/>
          </a:p>
          <a:p>
            <a:pPr marL="45720" indent="0">
              <a:buNone/>
            </a:pPr>
            <a:endParaRPr lang="en-US" altLang="ko-KR" dirty="0"/>
          </a:p>
          <a:p>
            <a:pPr marL="45720" indent="0">
              <a:buNone/>
            </a:pPr>
            <a:endParaRPr lang="en-US" altLang="ko-KR" dirty="0"/>
          </a:p>
          <a:p>
            <a:pPr marL="45720" indent="0">
              <a:buNone/>
            </a:pPr>
            <a:endParaRPr lang="en-US" altLang="ko-KR" dirty="0"/>
          </a:p>
          <a:p>
            <a:pPr marL="45720" indent="0">
              <a:buNone/>
            </a:pPr>
            <a:r>
              <a:rPr lang="en-US" altLang="ko-KR" dirty="0" err="1"/>
              <a:t>Train_size</a:t>
            </a:r>
            <a:r>
              <a:rPr lang="en-US" altLang="ko-KR" dirty="0"/>
              <a:t> = 5    </a:t>
            </a:r>
            <a:r>
              <a:rPr lang="en-US" altLang="ko-KR" dirty="0" err="1"/>
              <a:t>test_size</a:t>
            </a:r>
            <a:r>
              <a:rPr lang="en-US" altLang="ko-KR" dirty="0"/>
              <a:t> = 2   </a:t>
            </a:r>
            <a:r>
              <a:rPr lang="en-US" altLang="ko-KR" dirty="0" err="1"/>
              <a:t>n_split</a:t>
            </a:r>
            <a:r>
              <a:rPr lang="en-US" altLang="ko-KR" dirty="0"/>
              <a:t>=4</a:t>
            </a:r>
            <a:r>
              <a:rPr lang="ko-KR" altLang="en-US" dirty="0"/>
              <a:t>를 적용한 </a:t>
            </a:r>
            <a:r>
              <a:rPr lang="en-US" altLang="ko-KR" dirty="0" err="1"/>
              <a:t>ShuffleSplit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667ED8-F78E-478D-AB01-DD4ACC94B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3866898"/>
            <a:ext cx="116681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7B2B8-0149-439F-8238-C1F88D7B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계층별 </a:t>
            </a:r>
            <a:r>
              <a:rPr lang="en-US" altLang="ko-KR" dirty="0"/>
              <a:t>K-</a:t>
            </a:r>
            <a:r>
              <a:rPr lang="ko-KR" altLang="en-US" dirty="0"/>
              <a:t>겹 교차 검증과 </a:t>
            </a:r>
            <a:r>
              <a:rPr lang="ko-KR" altLang="en-US" u="sng" dirty="0"/>
              <a:t>그 외</a:t>
            </a:r>
            <a:r>
              <a:rPr lang="ko-KR" altLang="en-US" dirty="0"/>
              <a:t>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69B647-5918-48FF-AF8D-8B114E90B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ko-KR" altLang="en-US" sz="2800" b="1" dirty="0"/>
              <a:t>그룹별 교차 검증</a:t>
            </a:r>
            <a:r>
              <a:rPr lang="en-US" altLang="ko-KR" sz="2800" b="1" dirty="0"/>
              <a:t>(import </a:t>
            </a:r>
            <a:r>
              <a:rPr lang="en-US" altLang="ko-KR" sz="2800" b="1" dirty="0" err="1"/>
              <a:t>GroupKFold</a:t>
            </a:r>
            <a:r>
              <a:rPr lang="en-US" altLang="ko-KR" sz="2800" b="1" dirty="0"/>
              <a:t>)</a:t>
            </a:r>
          </a:p>
          <a:p>
            <a:pPr marL="45720" indent="0">
              <a:buNone/>
            </a:pPr>
            <a:r>
              <a:rPr lang="en-US" altLang="ko-KR" dirty="0"/>
              <a:t>Train</a:t>
            </a:r>
            <a:r>
              <a:rPr lang="ko-KR" altLang="en-US" dirty="0"/>
              <a:t>과 </a:t>
            </a:r>
            <a:r>
              <a:rPr lang="en-US" altLang="ko-KR" dirty="0"/>
              <a:t>test</a:t>
            </a:r>
            <a:r>
              <a:rPr lang="ko-KR" altLang="en-US" dirty="0"/>
              <a:t>에 같은 </a:t>
            </a:r>
            <a:r>
              <a:rPr lang="en-US" altLang="ko-KR" dirty="0"/>
              <a:t>group</a:t>
            </a:r>
            <a:r>
              <a:rPr lang="ko-KR" altLang="en-US" dirty="0"/>
              <a:t>이 들어가면 안됨</a:t>
            </a:r>
            <a:endParaRPr lang="en-US" altLang="ko-KR" dirty="0"/>
          </a:p>
          <a:p>
            <a:pPr marL="45720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의료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r>
              <a:rPr lang="en-US" altLang="ko-KR" dirty="0"/>
              <a:t> / </a:t>
            </a:r>
            <a:r>
              <a:rPr lang="ko-KR" altLang="en-US" dirty="0"/>
              <a:t>표정 구분용</a:t>
            </a:r>
            <a:r>
              <a:rPr lang="en-US" altLang="ko-KR" dirty="0"/>
              <a:t> </a:t>
            </a:r>
            <a:r>
              <a:rPr lang="ko-KR" altLang="en-US" dirty="0"/>
              <a:t>사진 데이터 </a:t>
            </a:r>
            <a:r>
              <a:rPr lang="en-US" altLang="ko-KR" dirty="0"/>
              <a:t>/ </a:t>
            </a:r>
            <a:r>
              <a:rPr lang="ko-KR" altLang="en-US" dirty="0"/>
              <a:t>음성 인식 등</a:t>
            </a:r>
            <a:r>
              <a:rPr lang="en-US" altLang="ko-KR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F05EAF-818B-4F81-AF91-0F8A078AC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4076700"/>
            <a:ext cx="11668125" cy="23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31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56FF7-04BF-4D0F-AA6D-F090A0A3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계층별 </a:t>
            </a:r>
            <a:r>
              <a:rPr lang="en-US" altLang="ko-KR" dirty="0"/>
              <a:t>K-</a:t>
            </a:r>
            <a:r>
              <a:rPr lang="ko-KR" altLang="en-US" dirty="0"/>
              <a:t>겹 교차 검증과 </a:t>
            </a:r>
            <a:r>
              <a:rPr lang="ko-KR" altLang="en-US" u="sng" dirty="0"/>
              <a:t>그 외</a:t>
            </a:r>
            <a:r>
              <a:rPr lang="ko-KR" altLang="en-US" dirty="0"/>
              <a:t>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592E1-B422-46A8-958A-8DEFA4D8B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ko-KR" altLang="en-US" sz="2800" b="1" dirty="0"/>
              <a:t>반복 교차 검증</a:t>
            </a:r>
            <a:r>
              <a:rPr lang="en-US" altLang="ko-KR" sz="2800" b="1" dirty="0"/>
              <a:t>(import </a:t>
            </a:r>
            <a:r>
              <a:rPr lang="en-US" altLang="ko-KR" sz="2800" b="1" dirty="0" err="1"/>
              <a:t>RepeatedStratifiedKFold</a:t>
            </a:r>
            <a:r>
              <a:rPr lang="en-US" altLang="ko-KR" sz="2800" b="1" dirty="0"/>
              <a:t>)</a:t>
            </a:r>
          </a:p>
          <a:p>
            <a:pPr marL="45720" indent="0">
              <a:buNone/>
            </a:pPr>
            <a:r>
              <a:rPr lang="en-US" altLang="ko-KR" dirty="0"/>
              <a:t>CV</a:t>
            </a:r>
            <a:r>
              <a:rPr lang="ko-KR" altLang="en-US" dirty="0"/>
              <a:t>전체를 다시 반복하여 검증함</a:t>
            </a:r>
            <a:endParaRPr lang="en-US" altLang="ko-KR" dirty="0"/>
          </a:p>
          <a:p>
            <a:pPr marL="45720" indent="0">
              <a:buNone/>
            </a:pPr>
            <a:r>
              <a:rPr lang="en-US" altLang="ko-KR" dirty="0" err="1"/>
              <a:t>N_splits</a:t>
            </a:r>
            <a:r>
              <a:rPr lang="en-US" altLang="ko-KR" dirty="0"/>
              <a:t> = 5 (fold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</a:p>
          <a:p>
            <a:pPr marL="45720" indent="0">
              <a:buNone/>
            </a:pPr>
            <a:r>
              <a:rPr lang="en-US" altLang="ko-KR" dirty="0" err="1"/>
              <a:t>N_repeats</a:t>
            </a:r>
            <a:r>
              <a:rPr lang="en-US" altLang="ko-KR" dirty="0"/>
              <a:t> = 10 (</a:t>
            </a:r>
            <a:r>
              <a:rPr lang="ko-KR" altLang="en-US" dirty="0" err="1"/>
              <a:t>반복값</a:t>
            </a:r>
            <a:r>
              <a:rPr lang="en-US" altLang="ko-KR" dirty="0"/>
              <a:t>)</a:t>
            </a:r>
          </a:p>
          <a:p>
            <a:pPr marL="45720" indent="0">
              <a:buNone/>
            </a:pPr>
            <a:r>
              <a:rPr lang="ko-KR" altLang="en-US" dirty="0"/>
              <a:t>총 </a:t>
            </a:r>
            <a:r>
              <a:rPr lang="en-US" altLang="ko-KR" dirty="0"/>
              <a:t>50</a:t>
            </a:r>
            <a:r>
              <a:rPr lang="ko-KR" altLang="en-US" dirty="0"/>
              <a:t>번 반복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FA91F3-E2D2-4245-9202-A06869CF2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185" y="2790124"/>
            <a:ext cx="5801686" cy="7787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84495B-7615-4509-AB18-11084F174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314" y="3522848"/>
            <a:ext cx="5801686" cy="7787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EF843B-47EB-4A43-BEF7-FCF647840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443" y="4255572"/>
            <a:ext cx="5801686" cy="7787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B89191-072C-479B-8C2B-3FCEB89FE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443" y="4940856"/>
            <a:ext cx="5801686" cy="7787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558E2A-B7B8-4FCE-BE24-E467F6621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443" y="5610306"/>
            <a:ext cx="5801686" cy="77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36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35A26-B090-4DA6-904E-0ADA3481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0" y="2705100"/>
            <a:ext cx="5095875" cy="1356360"/>
          </a:xfrm>
        </p:spPr>
        <p:txBody>
          <a:bodyPr/>
          <a:lstStyle/>
          <a:p>
            <a:r>
              <a:rPr lang="ko-KR" altLang="en-US" dirty="0"/>
              <a:t>그리드 </a:t>
            </a:r>
            <a:r>
              <a:rPr lang="ko-KR" altLang="en-US" dirty="0" err="1"/>
              <a:t>서치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98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DB00D-E5DE-4705-86D7-8DD696C2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그리드 </a:t>
            </a:r>
            <a:r>
              <a:rPr lang="ko-KR" altLang="en-US" dirty="0" err="1"/>
              <a:t>서치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24445-1969-45D9-ABAA-089F24E49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매개변수 튜닝</a:t>
            </a:r>
            <a:endParaRPr lang="en-US" altLang="ko-KR" dirty="0"/>
          </a:p>
          <a:p>
            <a:r>
              <a:rPr lang="ko-KR" altLang="en-US" dirty="0"/>
              <a:t>관심있는 매개변수를 대상으로 가능한 모든 조합을 시도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9D7A4F-FA16-4CE8-9585-AC7792200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93" y="3429000"/>
            <a:ext cx="10413013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00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B51F1-8DDF-4189-87A2-203972B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그리드 </a:t>
            </a:r>
            <a:r>
              <a:rPr lang="ko-KR" altLang="en-US" dirty="0" err="1"/>
              <a:t>서치</a:t>
            </a:r>
            <a:r>
              <a:rPr lang="ko-KR" altLang="en-US" dirty="0"/>
              <a:t>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0706D-121B-4B9F-9791-788D65B59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BA25E5-0874-4CB6-8EBE-AD077F3F7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16" y="1704975"/>
            <a:ext cx="93059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98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433DB-F282-40F2-9BBD-F77BFC96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 과대적합</a:t>
            </a:r>
            <a:r>
              <a:rPr lang="en-US" altLang="ko-KR" dirty="0"/>
              <a:t>(overfit)</a:t>
            </a:r>
            <a:r>
              <a:rPr lang="ko-KR" altLang="en-US" dirty="0"/>
              <a:t>과 검증세트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F27A5-3571-4189-901C-2F4149F1A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ko-KR" altLang="en-US" dirty="0"/>
              <a:t>매개변수를 선택하기 위해 이미 테스트 세트를 이용해 버렸다</a:t>
            </a:r>
            <a:r>
              <a:rPr lang="en-US" altLang="ko-KR" dirty="0"/>
              <a:t>?!</a:t>
            </a:r>
          </a:p>
          <a:p>
            <a:pPr marL="4572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== </a:t>
            </a:r>
            <a:r>
              <a:rPr lang="ko-KR" altLang="en-US" dirty="0">
                <a:sym typeface="Wingdings" panose="05000000000000000000" pitchFamily="2" charset="2"/>
              </a:rPr>
              <a:t>처음 </a:t>
            </a:r>
            <a:r>
              <a:rPr lang="en-US" altLang="ko-KR" dirty="0">
                <a:sym typeface="Wingdings" panose="05000000000000000000" pitchFamily="2" charset="2"/>
              </a:rPr>
              <a:t>train vs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test</a:t>
            </a:r>
            <a:r>
              <a:rPr lang="ko-KR" altLang="en-US" dirty="0">
                <a:sym typeface="Wingdings" panose="05000000000000000000" pitchFamily="2" charset="2"/>
              </a:rPr>
              <a:t> 나눈 게 의미 없어짐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marL="4572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세 개의 세트로 나눈다</a:t>
            </a:r>
            <a:r>
              <a:rPr lang="en-US" altLang="ko-KR" dirty="0">
                <a:sym typeface="Wingdings" panose="05000000000000000000" pitchFamily="2" charset="2"/>
              </a:rPr>
              <a:t>( </a:t>
            </a:r>
            <a:r>
              <a:rPr lang="ko-KR" altLang="en-US" dirty="0">
                <a:sym typeface="Wingdings" panose="05000000000000000000" pitchFamily="2" charset="2"/>
              </a:rPr>
              <a:t>훈련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검증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테스트 세트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6A86F0-0E0A-418F-BD9A-9E1AA63E7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55" y="3696120"/>
            <a:ext cx="10492289" cy="24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34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17AF9E-A65E-400E-B67B-F0743C2CD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023" y="1728114"/>
            <a:ext cx="9549848" cy="484827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5DCDC-C99D-4F54-8372-90CA826B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ko-KR" altLang="en-US" dirty="0"/>
              <a:t>코드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6046030-A64A-4200-AF33-7863BCF8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838" cy="1355725"/>
          </a:xfrm>
        </p:spPr>
        <p:txBody>
          <a:bodyPr/>
          <a:lstStyle/>
          <a:p>
            <a:r>
              <a:rPr lang="ko-KR" altLang="en-US" dirty="0"/>
              <a:t>매개변수 과대적합</a:t>
            </a:r>
            <a:r>
              <a:rPr lang="en-US" altLang="ko-KR" dirty="0"/>
              <a:t>(overfit)</a:t>
            </a:r>
            <a:r>
              <a:rPr lang="ko-KR" altLang="en-US" dirty="0"/>
              <a:t>과 검증세트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84E3392E-25B6-45B5-9605-769B972ABD45}"/>
              </a:ext>
            </a:extLst>
          </p:cNvPr>
          <p:cNvSpPr/>
          <p:nvPr/>
        </p:nvSpPr>
        <p:spPr>
          <a:xfrm>
            <a:off x="2110932" y="4279406"/>
            <a:ext cx="5641590" cy="1236812"/>
          </a:xfrm>
          <a:prstGeom prst="frame">
            <a:avLst>
              <a:gd name="adj1" fmla="val 4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52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33E32-97D1-4C2F-80A3-10DDE7C1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교차 검증</a:t>
            </a:r>
            <a:r>
              <a:rPr lang="en-US" altLang="ko-KR" dirty="0"/>
              <a:t>(CV)</a:t>
            </a:r>
            <a:r>
              <a:rPr lang="ko-KR" altLang="en-US" dirty="0"/>
              <a:t>을 이용한 그리드 </a:t>
            </a:r>
            <a:r>
              <a:rPr lang="ko-KR" altLang="en-US" dirty="0" err="1"/>
              <a:t>서치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2DB35E-9A34-4AC4-9C34-3987329C0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훈련</a:t>
            </a:r>
            <a:r>
              <a:rPr lang="en-US" altLang="ko-KR" dirty="0"/>
              <a:t>+</a:t>
            </a:r>
            <a:r>
              <a:rPr lang="ko-KR" altLang="en-US" dirty="0"/>
              <a:t>검증 데이터에서 </a:t>
            </a:r>
            <a:r>
              <a:rPr lang="en-US" altLang="ko-KR" dirty="0"/>
              <a:t>CV</a:t>
            </a:r>
            <a:r>
              <a:rPr lang="ko-KR" altLang="en-US" dirty="0"/>
              <a:t>교차검증을 이용하여 매개변수를 찾는다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6DB004-04F3-4712-A8F4-3696DED73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18" y="2694572"/>
            <a:ext cx="7587052" cy="37703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45821E-1619-4A39-9B63-7F083B3F9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129" y="1597818"/>
            <a:ext cx="8781734" cy="49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6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DF3BF-8CD3-40B0-A57B-F656A522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교차 검증</a:t>
            </a:r>
            <a:r>
              <a:rPr lang="en-US" altLang="ko-KR" dirty="0"/>
              <a:t>(CV)</a:t>
            </a:r>
            <a:r>
              <a:rPr lang="ko-KR" altLang="en-US" dirty="0"/>
              <a:t>을 이용한 그리드 </a:t>
            </a:r>
            <a:r>
              <a:rPr lang="ko-KR" altLang="en-US" dirty="0" err="1"/>
              <a:t>서치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2A5E6-2583-4B4B-99AF-5FAF60784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ko-KR" dirty="0"/>
              <a:t>3</a:t>
            </a:r>
            <a:r>
              <a:rPr lang="ko-KR" altLang="en-US" dirty="0"/>
              <a:t>개로 세트를 나누고 </a:t>
            </a:r>
            <a:r>
              <a:rPr lang="en-US" altLang="ko-KR" dirty="0"/>
              <a:t>CV</a:t>
            </a:r>
            <a:r>
              <a:rPr lang="ko-KR" altLang="en-US" dirty="0"/>
              <a:t>까지 한번에 해주는 함수 </a:t>
            </a:r>
            <a:r>
              <a:rPr lang="en-US" altLang="ko-KR" dirty="0"/>
              <a:t>== </a:t>
            </a:r>
            <a:r>
              <a:rPr lang="en-US" altLang="ko-KR" dirty="0" err="1"/>
              <a:t>GridSearchCV</a:t>
            </a:r>
            <a:endParaRPr lang="en-US" altLang="ko-KR" dirty="0"/>
          </a:p>
          <a:p>
            <a:pPr marL="4572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매개변수를 </a:t>
            </a:r>
            <a:r>
              <a:rPr lang="ko-KR" altLang="en-US" dirty="0" err="1">
                <a:sym typeface="Wingdings" panose="05000000000000000000" pitchFamily="2" charset="2"/>
              </a:rPr>
              <a:t>딕셔너리</a:t>
            </a:r>
            <a:r>
              <a:rPr lang="ko-KR" altLang="en-US" dirty="0">
                <a:sym typeface="Wingdings" panose="05000000000000000000" pitchFamily="2" charset="2"/>
              </a:rPr>
              <a:t> 형태로 저장해야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marL="4572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Train and test</a:t>
            </a:r>
            <a:r>
              <a:rPr lang="ko-KR" altLang="en-US" dirty="0">
                <a:sym typeface="Wingdings" panose="05000000000000000000" pitchFamily="2" charset="2"/>
              </a:rPr>
              <a:t>로 분할 해야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ABE8DE-391E-474A-BD8F-CEBAB5BF2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701715"/>
            <a:ext cx="5773560" cy="28113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3998DC-BDA3-4661-BEC8-8F456EF18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10" y="854011"/>
            <a:ext cx="9243511" cy="551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124E0-342C-4FD0-9342-ECFA7A8D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INDEX</a:t>
            </a:r>
            <a:endParaRPr lang="ko-KR" altLang="en-US" sz="6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E84EB-B33A-4DA9-8625-886E45B1A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ko-KR" sz="3600" dirty="0"/>
              <a:t>1. </a:t>
            </a:r>
            <a:r>
              <a:rPr lang="ko-KR" altLang="en-US" sz="3600" dirty="0"/>
              <a:t>모델 평가</a:t>
            </a:r>
            <a:endParaRPr lang="en-US" altLang="ko-KR" sz="3600" dirty="0"/>
          </a:p>
          <a:p>
            <a:pPr marL="45720" indent="0">
              <a:buNone/>
            </a:pPr>
            <a:r>
              <a:rPr lang="en-US" altLang="ko-KR" sz="3600" dirty="0"/>
              <a:t>2. </a:t>
            </a:r>
            <a:r>
              <a:rPr lang="ko-KR" altLang="en-US" sz="3600" dirty="0"/>
              <a:t>교차 검증</a:t>
            </a:r>
            <a:endParaRPr lang="en-US" altLang="ko-KR" sz="3600" dirty="0"/>
          </a:p>
          <a:p>
            <a:pPr marL="45720" indent="0">
              <a:buNone/>
            </a:pPr>
            <a:r>
              <a:rPr lang="en-US" altLang="ko-KR" sz="3600" dirty="0"/>
              <a:t>3. </a:t>
            </a:r>
            <a:r>
              <a:rPr lang="ko-KR" altLang="en-US" sz="3600" dirty="0"/>
              <a:t>그리드 </a:t>
            </a:r>
            <a:r>
              <a:rPr lang="ko-KR" altLang="en-US" sz="3600" dirty="0" err="1"/>
              <a:t>서치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14662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72B38-202F-4D75-9C9E-BB318DC6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교차 검증</a:t>
            </a:r>
            <a:r>
              <a:rPr lang="en-US" altLang="ko-KR" dirty="0"/>
              <a:t>(CV) </a:t>
            </a:r>
            <a:r>
              <a:rPr lang="ko-KR" altLang="en-US" dirty="0"/>
              <a:t>결과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AE9B9-0D72-4795-B0EC-458E0D381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CV_results</a:t>
            </a:r>
            <a:r>
              <a:rPr lang="ko-KR" altLang="en-US" dirty="0"/>
              <a:t> 에는 관련 정보가 다 들어있다</a:t>
            </a:r>
            <a:r>
              <a:rPr lang="en-US" altLang="ko-KR" dirty="0"/>
              <a:t>.</a:t>
            </a:r>
          </a:p>
          <a:p>
            <a:pPr marL="4572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BDD970-3B6B-4EA7-B20B-7F6D22E2F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91" y="2406316"/>
            <a:ext cx="5805909" cy="41811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DE72B7-095C-42A3-9B07-EC01D713F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948" y="2662989"/>
            <a:ext cx="5805909" cy="392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04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421C9-F89E-4E98-B053-C0B0245E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비대칭</a:t>
            </a:r>
            <a:r>
              <a:rPr lang="en-US" altLang="ko-KR" dirty="0"/>
              <a:t> </a:t>
            </a:r>
            <a:r>
              <a:rPr lang="ko-KR" altLang="en-US" dirty="0"/>
              <a:t>매개변수 그리드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E9199-05D7-437F-B9DE-D0EEAAD1A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ko-KR" altLang="en-US" dirty="0"/>
              <a:t>모든 매개변수 조합에 대해 </a:t>
            </a:r>
            <a:r>
              <a:rPr lang="en-US" altLang="ko-KR" dirty="0" err="1"/>
              <a:t>GridSearchCV</a:t>
            </a:r>
            <a:r>
              <a:rPr lang="ko-KR" altLang="en-US" dirty="0"/>
              <a:t>할 필요가 없다</a:t>
            </a:r>
            <a:endParaRPr lang="en-US" altLang="ko-KR" dirty="0"/>
          </a:p>
          <a:p>
            <a:pPr marL="4572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조건부 조합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비대칭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매개변수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을 적용하기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08CC1F-6D74-4AA3-8FB2-C8A91E365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22" y="2982109"/>
            <a:ext cx="6076698" cy="35936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CD180F-DBF1-4C44-A55E-BFFB57CB1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79" y="1803484"/>
            <a:ext cx="11719512" cy="382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4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A0949-5A07-4B8D-8DC3-56977690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</a:t>
            </a:r>
            <a:r>
              <a:rPr lang="en-US" altLang="ko-KR" dirty="0"/>
              <a:t>(nested)</a:t>
            </a:r>
            <a:r>
              <a:rPr lang="ko-KR" altLang="en-US" dirty="0"/>
              <a:t> 교차 검증</a:t>
            </a:r>
            <a:r>
              <a:rPr lang="en-US" altLang="ko-KR" dirty="0"/>
              <a:t>(CV)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1A280-F1E4-4E82-AD51-6BC3CAB2E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 세트로 나눈 것도 </a:t>
            </a:r>
            <a:r>
              <a:rPr lang="en-US" altLang="ko-KR" dirty="0"/>
              <a:t>CV + (</a:t>
            </a:r>
            <a:r>
              <a:rPr lang="ko-KR" altLang="en-US" dirty="0"/>
              <a:t>훈련</a:t>
            </a:r>
            <a:r>
              <a:rPr lang="en-US" altLang="ko-KR" dirty="0"/>
              <a:t>+</a:t>
            </a:r>
            <a:r>
              <a:rPr lang="ko-KR" altLang="en-US" dirty="0"/>
              <a:t>검증</a:t>
            </a:r>
            <a:r>
              <a:rPr lang="en-US" altLang="ko-KR" dirty="0"/>
              <a:t> </a:t>
            </a:r>
            <a:r>
              <a:rPr lang="ko-KR" altLang="en-US" dirty="0"/>
              <a:t>세트</a:t>
            </a:r>
            <a:r>
              <a:rPr lang="en-US" altLang="ko-KR" dirty="0"/>
              <a:t>)</a:t>
            </a:r>
            <a:r>
              <a:rPr lang="ko-KR" altLang="en-US" dirty="0"/>
              <a:t>도 </a:t>
            </a:r>
            <a:r>
              <a:rPr lang="en-US" altLang="ko-KR" dirty="0"/>
              <a:t>CV </a:t>
            </a:r>
            <a:r>
              <a:rPr lang="ko-KR" altLang="en-US" dirty="0"/>
              <a:t>하기</a:t>
            </a:r>
            <a:r>
              <a:rPr lang="en-US" altLang="ko-KR" dirty="0"/>
              <a:t> == </a:t>
            </a:r>
            <a:r>
              <a:rPr lang="ko-KR" altLang="en-US" dirty="0"/>
              <a:t>중첩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961F32-C365-4327-85C3-DBEA1789A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40" y="3043738"/>
            <a:ext cx="11240520" cy="236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01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348A2-F942-4747-8775-D21A1AF4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교차 검증과 그리드 </a:t>
            </a:r>
            <a:r>
              <a:rPr lang="ko-KR" altLang="en-US" dirty="0" err="1"/>
              <a:t>서치</a:t>
            </a:r>
            <a:r>
              <a:rPr lang="ko-KR" altLang="en-US" dirty="0"/>
              <a:t> 병렬화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0BA3A-D13B-42BD-ADEA-2B214D817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용량이 큼</a:t>
            </a:r>
            <a:endParaRPr lang="en-US" altLang="ko-KR" dirty="0"/>
          </a:p>
          <a:p>
            <a:r>
              <a:rPr lang="ko-KR" altLang="en-US" dirty="0"/>
              <a:t>하지만 병렬화가 쉬움</a:t>
            </a:r>
            <a:endParaRPr lang="en-US" altLang="ko-KR" dirty="0"/>
          </a:p>
          <a:p>
            <a:r>
              <a:rPr lang="ko-KR" altLang="en-US" dirty="0"/>
              <a:t>왜</a:t>
            </a:r>
            <a:r>
              <a:rPr lang="en-US" altLang="ko-KR" dirty="0"/>
              <a:t>?? </a:t>
            </a:r>
            <a:r>
              <a:rPr lang="ko-KR" altLang="en-US" dirty="0"/>
              <a:t>각 </a:t>
            </a:r>
            <a:r>
              <a:rPr lang="en-US" altLang="ko-KR" dirty="0"/>
              <a:t>CV</a:t>
            </a:r>
            <a:r>
              <a:rPr lang="ko-KR" altLang="en-US" dirty="0"/>
              <a:t> 모델을 만드는 게 동시에 일어날 수 있기 때문에</a:t>
            </a:r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여러 </a:t>
            </a:r>
            <a:r>
              <a:rPr lang="en-US" altLang="ko-KR" dirty="0"/>
              <a:t>CPU</a:t>
            </a:r>
            <a:r>
              <a:rPr lang="ko-KR" altLang="en-US" dirty="0"/>
              <a:t>에서 한 번에 돌리는 것이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396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E6E0A-2F12-4218-90BE-D5A8709F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0" y="2838450"/>
            <a:ext cx="4810125" cy="1356360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96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111A1-6AE7-4F53-A284-091EC159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2BB34D-BE5C-4645-B388-726795DCD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/>
              <a:t>Train_test_split</a:t>
            </a:r>
            <a:r>
              <a:rPr lang="en-US" altLang="ko-KR" sz="2400" dirty="0"/>
              <a:t> </a:t>
            </a:r>
            <a:r>
              <a:rPr lang="ko-KR" altLang="en-US" sz="2400" dirty="0"/>
              <a:t>을 쓰는 이유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새로운 데이터를 모델이 얼마나 잘 일반화했는지 측정하기 위해</a:t>
            </a:r>
            <a:endParaRPr lang="en-US" altLang="ko-KR" dirty="0"/>
          </a:p>
          <a:p>
            <a:r>
              <a:rPr lang="ko-KR" altLang="en-US" sz="2400" dirty="0"/>
              <a:t>앞으로의 목표</a:t>
            </a:r>
            <a:endParaRPr lang="en-US" altLang="ko-KR" sz="2400" dirty="0"/>
          </a:p>
          <a:p>
            <a:pPr marL="4572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평가 방법을 </a:t>
            </a:r>
            <a:r>
              <a:rPr lang="ko-KR" altLang="en-US" dirty="0" err="1"/>
              <a:t>확장시켜</a:t>
            </a:r>
            <a:r>
              <a:rPr lang="ko-KR" altLang="en-US" dirty="0"/>
              <a:t> 보자 </a:t>
            </a:r>
            <a:r>
              <a:rPr lang="en-US" altLang="ko-KR" dirty="0"/>
              <a:t>-&gt; </a:t>
            </a:r>
            <a:r>
              <a:rPr lang="ko-KR" altLang="en-US" dirty="0"/>
              <a:t>교차검증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745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2691F-74FB-4149-ACBE-48E1324D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950" y="2750820"/>
            <a:ext cx="3667125" cy="1356360"/>
          </a:xfrm>
        </p:spPr>
        <p:txBody>
          <a:bodyPr/>
          <a:lstStyle/>
          <a:p>
            <a:r>
              <a:rPr lang="ko-KR" altLang="en-US"/>
              <a:t>교차 검증</a:t>
            </a:r>
          </a:p>
        </p:txBody>
      </p:sp>
    </p:spTree>
    <p:extLst>
      <p:ext uri="{BB962C8B-B14F-4D97-AF65-F5344CB8AC3E}">
        <p14:creationId xmlns:p14="http://schemas.microsoft.com/office/powerpoint/2010/main" val="381688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1F0C7-9AE8-4F96-BDF8-DF6D5EE2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교차 검증</a:t>
            </a:r>
            <a:r>
              <a:rPr lang="en-US" altLang="ko-KR" dirty="0"/>
              <a:t>(cross-validation)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9ADBC-6929-489F-915E-9A4F49709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ko-KR" altLang="en-US" dirty="0"/>
              <a:t>단계</a:t>
            </a:r>
            <a:endParaRPr lang="en-US" altLang="ko-KR" dirty="0"/>
          </a:p>
          <a:p>
            <a:pPr marL="502920" indent="-457200">
              <a:buAutoNum type="arabicPeriod"/>
            </a:pPr>
            <a:r>
              <a:rPr lang="en-US" altLang="ko-KR" dirty="0"/>
              <a:t>Fold(</a:t>
            </a:r>
            <a:r>
              <a:rPr lang="ko-KR" altLang="en-US" dirty="0"/>
              <a:t>거의</a:t>
            </a:r>
            <a:r>
              <a:rPr lang="en-US" altLang="ko-KR" dirty="0"/>
              <a:t> </a:t>
            </a:r>
            <a:r>
              <a:rPr lang="ko-KR" altLang="en-US" dirty="0"/>
              <a:t>비슷한 크기의 부분집합</a:t>
            </a:r>
            <a:r>
              <a:rPr lang="en-US" altLang="ko-KR" dirty="0"/>
              <a:t>)</a:t>
            </a:r>
            <a:r>
              <a:rPr lang="ko-KR" altLang="en-US" dirty="0"/>
              <a:t>으로 나누기</a:t>
            </a:r>
            <a:endParaRPr lang="en-US" altLang="ko-KR" dirty="0"/>
          </a:p>
          <a:p>
            <a:pPr marL="502920" indent="-457200">
              <a:buAutoNum type="arabicPeriod"/>
            </a:pPr>
            <a:r>
              <a:rPr lang="ko-KR" altLang="en-US" dirty="0"/>
              <a:t>각 분할마다 각 </a:t>
            </a:r>
            <a:r>
              <a:rPr lang="en-US" altLang="ko-KR" dirty="0"/>
              <a:t>fold</a:t>
            </a:r>
            <a:r>
              <a:rPr lang="ko-KR" altLang="en-US" dirty="0"/>
              <a:t>를 테스트 세트로 이용하여 정확도 측정</a:t>
            </a:r>
            <a:endParaRPr lang="en-US" altLang="ko-KR" dirty="0"/>
          </a:p>
          <a:p>
            <a:pPr marL="45720" indent="0">
              <a:buNone/>
            </a:pPr>
            <a:endParaRPr lang="en-US" altLang="ko-KR" dirty="0"/>
          </a:p>
          <a:p>
            <a:pPr marL="45720" indent="0">
              <a:buNone/>
            </a:pPr>
            <a:r>
              <a:rPr lang="ko-KR" altLang="en-US" dirty="0"/>
              <a:t>종류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K</a:t>
            </a:r>
            <a:r>
              <a:rPr lang="ko-KR" altLang="en-US" dirty="0"/>
              <a:t>겹 교차 검증</a:t>
            </a:r>
            <a:r>
              <a:rPr lang="en-US" altLang="ko-KR" dirty="0"/>
              <a:t> (K-fold cross-validation)</a:t>
            </a:r>
          </a:p>
          <a:p>
            <a:pPr>
              <a:buFontTx/>
              <a:buChar char="-"/>
            </a:pPr>
            <a:r>
              <a:rPr lang="ko-KR" altLang="en-US" dirty="0"/>
              <a:t>계층별 </a:t>
            </a:r>
            <a:r>
              <a:rPr lang="en-US" altLang="ko-KR" dirty="0"/>
              <a:t>K</a:t>
            </a:r>
            <a:r>
              <a:rPr lang="ko-KR" altLang="en-US" dirty="0"/>
              <a:t>겹 교차 검증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A2FB26-4846-488C-A8DB-5F649A45F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10" y="1913823"/>
            <a:ext cx="9673389" cy="19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1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B79DA-C367-44B2-B9FF-3ADDCB18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Scikit</a:t>
            </a:r>
            <a:r>
              <a:rPr lang="en-US" altLang="ko-KR" dirty="0"/>
              <a:t>-learn CV </a:t>
            </a:r>
            <a:r>
              <a:rPr lang="ko-KR" altLang="en-US" dirty="0"/>
              <a:t>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4C92E9-7DE9-4B70-A280-F5AED6467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05" y="1965960"/>
            <a:ext cx="10959390" cy="3740317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41E3528-22A5-48B3-B8C1-9205DFBB6B10}"/>
              </a:ext>
            </a:extLst>
          </p:cNvPr>
          <p:cNvCxnSpPr/>
          <p:nvPr/>
        </p:nvCxnSpPr>
        <p:spPr>
          <a:xfrm>
            <a:off x="8999621" y="4331368"/>
            <a:ext cx="625642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07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AF187-77FB-4667-9A53-EE8C2299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교차 검증 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ED936-A618-4CB3-8CCF-9D8648792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ko-KR" altLang="en-US" sz="2800" dirty="0"/>
              <a:t>장점</a:t>
            </a:r>
            <a:endParaRPr lang="en-US" altLang="ko-KR" dirty="0"/>
          </a:p>
          <a:p>
            <a:r>
              <a:rPr lang="ko-KR" altLang="en-US" dirty="0"/>
              <a:t>랜덤 </a:t>
            </a:r>
            <a:r>
              <a:rPr lang="en-US" altLang="ko-KR" dirty="0"/>
              <a:t>split</a:t>
            </a:r>
            <a:r>
              <a:rPr lang="ko-KR" altLang="en-US" dirty="0"/>
              <a:t>의 단점 보완 </a:t>
            </a:r>
            <a:r>
              <a:rPr lang="en-US" altLang="ko-KR" dirty="0"/>
              <a:t>(ex </a:t>
            </a:r>
            <a:r>
              <a:rPr lang="ko-KR" altLang="en-US" dirty="0"/>
              <a:t>분류가 어려운 샘플이 다 훈련데이터가 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훈련 데이터가 모델에 얼마나 민감한지 </a:t>
            </a:r>
            <a:r>
              <a:rPr lang="en-US" altLang="ko-KR" dirty="0"/>
              <a:t>(ex </a:t>
            </a:r>
            <a:r>
              <a:rPr lang="ko-KR" altLang="en-US" dirty="0"/>
              <a:t>훈련 데이터 정확도를 토대로 예측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훈련 </a:t>
            </a:r>
            <a:r>
              <a:rPr lang="ko-KR" altLang="en-US" dirty="0" err="1"/>
              <a:t>데이터량</a:t>
            </a:r>
            <a:r>
              <a:rPr lang="ko-KR" altLang="en-US" dirty="0"/>
              <a:t> 증가</a:t>
            </a:r>
            <a:r>
              <a:rPr lang="en-US" altLang="ko-KR" dirty="0"/>
              <a:t>(ex</a:t>
            </a:r>
            <a:r>
              <a:rPr lang="ko-KR" altLang="en-US" dirty="0"/>
              <a:t> </a:t>
            </a:r>
            <a:r>
              <a:rPr lang="en-US" altLang="ko-KR" dirty="0" err="1"/>
              <a:t>train_test_split</a:t>
            </a:r>
            <a:r>
              <a:rPr lang="en-US" altLang="ko-KR" dirty="0"/>
              <a:t>[75%] &lt; 10-fold </a:t>
            </a:r>
            <a:r>
              <a:rPr lang="en-US" altLang="ko-KR" dirty="0" err="1"/>
              <a:t>cross_validation</a:t>
            </a:r>
            <a:r>
              <a:rPr lang="en-US" altLang="ko-KR" dirty="0"/>
              <a:t>[90%]</a:t>
            </a:r>
          </a:p>
          <a:p>
            <a:endParaRPr lang="en-US" altLang="ko-KR" dirty="0"/>
          </a:p>
          <a:p>
            <a:pPr marL="45720" indent="0">
              <a:buNone/>
            </a:pPr>
            <a:r>
              <a:rPr lang="ko-KR" altLang="en-US" sz="2800" dirty="0"/>
              <a:t>단점</a:t>
            </a:r>
            <a:endParaRPr lang="en-US" altLang="ko-KR" sz="2800" dirty="0"/>
          </a:p>
          <a:p>
            <a:r>
              <a:rPr lang="ko-KR" altLang="en-US" dirty="0"/>
              <a:t>모델을 </a:t>
            </a:r>
            <a:r>
              <a:rPr lang="en-US" altLang="ko-KR" dirty="0"/>
              <a:t>k</a:t>
            </a:r>
            <a:r>
              <a:rPr lang="ko-KR" altLang="en-US" dirty="0"/>
              <a:t>번 더 만드므로 </a:t>
            </a:r>
            <a:r>
              <a:rPr lang="en-US" altLang="ko-KR" dirty="0"/>
              <a:t>k</a:t>
            </a:r>
            <a:r>
              <a:rPr lang="ko-KR" altLang="en-US" dirty="0"/>
              <a:t>배 더 느림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686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4C38F-F429-4B1C-82A8-BD38C94A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u="sng" dirty="0"/>
              <a:t>계층별 </a:t>
            </a:r>
            <a:r>
              <a:rPr lang="en-US" altLang="ko-KR" u="sng" dirty="0"/>
              <a:t>K-</a:t>
            </a:r>
            <a:r>
              <a:rPr lang="ko-KR" altLang="en-US" u="sng" dirty="0"/>
              <a:t>겹 교차 검증</a:t>
            </a:r>
            <a:r>
              <a:rPr lang="ko-KR" altLang="en-US" dirty="0"/>
              <a:t>과 그 외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4F372-9F47-42F6-9585-525B90574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94573"/>
            <a:ext cx="9872871" cy="4038600"/>
          </a:xfrm>
        </p:spPr>
        <p:txBody>
          <a:bodyPr/>
          <a:lstStyle/>
          <a:p>
            <a:r>
              <a:rPr lang="ko-KR" altLang="en-US" dirty="0"/>
              <a:t>데이터 순서대로 </a:t>
            </a:r>
            <a:r>
              <a:rPr lang="en-US" altLang="ko-KR" dirty="0"/>
              <a:t>K</a:t>
            </a:r>
            <a:r>
              <a:rPr lang="ko-KR" altLang="en-US" dirty="0"/>
              <a:t>를 나누면 안된다</a:t>
            </a:r>
            <a:endParaRPr lang="en-US" altLang="ko-KR" dirty="0"/>
          </a:p>
          <a:p>
            <a:r>
              <a:rPr lang="ko-KR" altLang="en-US" dirty="0"/>
              <a:t>클래스의 비율이 전체 데이터셋의 클래스 비율과 같도록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보통 회귀는 기본 </a:t>
            </a:r>
            <a:r>
              <a:rPr lang="en-US" altLang="ko-KR" dirty="0"/>
              <a:t>K</a:t>
            </a:r>
            <a:r>
              <a:rPr lang="ko-KR" altLang="en-US" dirty="0"/>
              <a:t>겹 </a:t>
            </a:r>
            <a:r>
              <a:rPr lang="en-US" altLang="ko-KR" dirty="0"/>
              <a:t>CV, </a:t>
            </a:r>
            <a:r>
              <a:rPr lang="ko-KR" altLang="en-US" dirty="0"/>
              <a:t>분류는</a:t>
            </a:r>
            <a:r>
              <a:rPr lang="en-US" altLang="ko-KR" dirty="0"/>
              <a:t> </a:t>
            </a:r>
            <a:r>
              <a:rPr lang="ko-KR" altLang="en-US" dirty="0"/>
              <a:t>계층별 </a:t>
            </a:r>
            <a:r>
              <a:rPr lang="en-US" altLang="ko-KR" dirty="0"/>
              <a:t>K</a:t>
            </a:r>
            <a:r>
              <a:rPr lang="ko-KR" altLang="en-US" dirty="0"/>
              <a:t>겹 </a:t>
            </a:r>
            <a:r>
              <a:rPr lang="en-US" altLang="ko-KR" dirty="0"/>
              <a:t>CV </a:t>
            </a:r>
            <a:r>
              <a:rPr lang="ko-KR" altLang="en-US" dirty="0"/>
              <a:t>이용함</a:t>
            </a:r>
            <a:endParaRPr lang="en-US" altLang="ko-KR" dirty="0"/>
          </a:p>
          <a:p>
            <a:pPr marL="4572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E21045-1030-450A-BF1B-71419311B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72"/>
          <a:stretch/>
        </p:blipFill>
        <p:spPr>
          <a:xfrm>
            <a:off x="830178" y="3250464"/>
            <a:ext cx="9872871" cy="328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2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7EDB7-507E-4596-B04A-65B2A9D8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계층별 </a:t>
            </a:r>
            <a:r>
              <a:rPr lang="en-US" altLang="ko-KR" dirty="0"/>
              <a:t>K-</a:t>
            </a:r>
            <a:r>
              <a:rPr lang="ko-KR" altLang="en-US" dirty="0"/>
              <a:t>겹 교차 검증과 </a:t>
            </a:r>
            <a:r>
              <a:rPr lang="ko-KR" altLang="en-US" u="sng" dirty="0"/>
              <a:t>그 외</a:t>
            </a:r>
            <a:r>
              <a:rPr lang="ko-KR" altLang="en-US" dirty="0"/>
              <a:t>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97E85-C729-4774-B7FE-1B7383AA2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ko-KR" sz="2800" b="1" dirty="0"/>
              <a:t>LOOCV(import </a:t>
            </a:r>
            <a:r>
              <a:rPr lang="en-US" altLang="ko-KR" sz="2800" b="1" dirty="0" err="1"/>
              <a:t>LeaveOneOut</a:t>
            </a:r>
            <a:r>
              <a:rPr lang="en-US" altLang="ko-KR" sz="2800" b="1" dirty="0"/>
              <a:t>)</a:t>
            </a:r>
          </a:p>
          <a:p>
            <a:pPr marL="45720" indent="0">
              <a:buNone/>
            </a:pPr>
            <a:r>
              <a:rPr lang="en-US" altLang="ko-KR" dirty="0"/>
              <a:t>Fold </a:t>
            </a:r>
            <a:r>
              <a:rPr lang="ko-KR" altLang="en-US" dirty="0"/>
              <a:t>하나에 샘플 하나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599376-8044-4A04-A6A2-D8868E452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36" y="3330241"/>
            <a:ext cx="10228114" cy="17069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EA4D6A-58AB-4C00-A8B2-AE67F588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596" y="5037221"/>
            <a:ext cx="9032526" cy="70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402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606</TotalTime>
  <Words>525</Words>
  <Application>Microsoft Office PowerPoint</Application>
  <PresentationFormat>와이드스크린</PresentationFormat>
  <Paragraphs>87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6" baseType="lpstr">
      <vt:lpstr>Corbel</vt:lpstr>
      <vt:lpstr>기본</vt:lpstr>
      <vt:lpstr>모델 평가와 성능 향상</vt:lpstr>
      <vt:lpstr>INDEX</vt:lpstr>
      <vt:lpstr>모델평가</vt:lpstr>
      <vt:lpstr>교차 검증</vt:lpstr>
      <vt:lpstr>교차 검증(cross-validation)</vt:lpstr>
      <vt:lpstr>Scikit-learn CV 코드</vt:lpstr>
      <vt:lpstr>교차 검증 장단점</vt:lpstr>
      <vt:lpstr>계층별 K-겹 교차 검증과 그 외 전략</vt:lpstr>
      <vt:lpstr>계층별 K-겹 교차 검증과 그 외 전략</vt:lpstr>
      <vt:lpstr>계층별 K-겹 교차 검증과 그 외 전략</vt:lpstr>
      <vt:lpstr>계층별 K-겹 교차 검증과 그 외 전략</vt:lpstr>
      <vt:lpstr>계층별 K-겹 교차 검증과 그 외 전략</vt:lpstr>
      <vt:lpstr>그리드 서치</vt:lpstr>
      <vt:lpstr>그리드 서치</vt:lpstr>
      <vt:lpstr>간단한 그리드 서치 코드</vt:lpstr>
      <vt:lpstr>매개변수 과대적합(overfit)과 검증세트 </vt:lpstr>
      <vt:lpstr>매개변수 과대적합(overfit)과 검증세트 </vt:lpstr>
      <vt:lpstr>교차 검증(CV)을 이용한 그리드 서치</vt:lpstr>
      <vt:lpstr>교차 검증(CV)을 이용한 그리드 서치</vt:lpstr>
      <vt:lpstr>교차 검증(CV) 결과 분석</vt:lpstr>
      <vt:lpstr>비대칭 매개변수 그리드 탐색</vt:lpstr>
      <vt:lpstr>중첩(nested) 교차 검증(CV)</vt:lpstr>
      <vt:lpstr>교차 검증과 그리드 서치 병렬화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모델 평가와 성능 향상</dc:title>
  <dc:creator>alfotjgus@naver.com</dc:creator>
  <cp:lastModifiedBy>alfotjgus@naver.com</cp:lastModifiedBy>
  <cp:revision>24</cp:revision>
  <dcterms:created xsi:type="dcterms:W3CDTF">2019-10-09T05:35:27Z</dcterms:created>
  <dcterms:modified xsi:type="dcterms:W3CDTF">2019-10-14T02:20:08Z</dcterms:modified>
</cp:coreProperties>
</file>