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3" r:id="rId3"/>
    <p:sldId id="262" r:id="rId4"/>
    <p:sldId id="265" r:id="rId5"/>
    <p:sldId id="259" r:id="rId6"/>
    <p:sldId id="266" r:id="rId7"/>
    <p:sldId id="267" r:id="rId8"/>
    <p:sldId id="268" r:id="rId9"/>
    <p:sldId id="260" r:id="rId10"/>
    <p:sldId id="269" r:id="rId11"/>
    <p:sldId id="270" r:id="rId12"/>
    <p:sldId id="271" r:id="rId13"/>
    <p:sldId id="261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F8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 autoAdjust="0"/>
    <p:restoredTop sz="94660"/>
  </p:normalViewPr>
  <p:slideViewPr>
    <p:cSldViewPr snapToGrid="0">
      <p:cViewPr varScale="1">
        <p:scale>
          <a:sx n="67" d="100"/>
          <a:sy n="67" d="100"/>
        </p:scale>
        <p:origin x="8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3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4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0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79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268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11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72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06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306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22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1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95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498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37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2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6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77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4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8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4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6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6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85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33F50"/>
              </a:solidFill>
              <a:effectLst/>
              <a:highlight>
                <a:srgbClr val="FFFF00"/>
              </a:highligh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949371" y="2569821"/>
            <a:ext cx="2293257" cy="2293257"/>
          </a:xfrm>
          <a:prstGeom prst="roundRect">
            <a:avLst>
              <a:gd name="adj" fmla="val 116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832648" y="3203231"/>
            <a:ext cx="523421" cy="1096508"/>
          </a:xfrm>
          <a:prstGeom prst="roundRect">
            <a:avLst>
              <a:gd name="adj" fmla="val 70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871487" y="3289634"/>
            <a:ext cx="445743" cy="923702"/>
            <a:chOff x="6132746" y="3175000"/>
            <a:chExt cx="445743" cy="923702"/>
          </a:xfrm>
        </p:grpSpPr>
        <p:sp>
          <p:nvSpPr>
            <p:cNvPr id="57" name="사다리꼴 56"/>
            <p:cNvSpPr/>
            <p:nvPr/>
          </p:nvSpPr>
          <p:spPr>
            <a:xfrm>
              <a:off x="6136024" y="3175000"/>
              <a:ext cx="442465" cy="115888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155531" y="3694795"/>
              <a:ext cx="404813" cy="403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GO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사다리꼴 58"/>
            <p:cNvSpPr/>
            <p:nvPr/>
          </p:nvSpPr>
          <p:spPr>
            <a:xfrm rot="10800000">
              <a:off x="6136023" y="3290888"/>
              <a:ext cx="442465" cy="403907"/>
            </a:xfrm>
            <a:prstGeom prst="trapezoid">
              <a:avLst>
                <a:gd name="adj" fmla="val 4716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32746" y="3360066"/>
              <a:ext cx="4457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STOP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870297" y="3288906"/>
            <a:ext cx="448122" cy="925159"/>
            <a:chOff x="6781765" y="3175000"/>
            <a:chExt cx="448122" cy="925159"/>
          </a:xfrm>
        </p:grpSpPr>
        <p:sp>
          <p:nvSpPr>
            <p:cNvPr id="66" name="직사각형 65"/>
            <p:cNvSpPr/>
            <p:nvPr/>
          </p:nvSpPr>
          <p:spPr>
            <a:xfrm>
              <a:off x="6799728" y="3175000"/>
              <a:ext cx="404813" cy="403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 rot="10800000">
              <a:off x="6781765" y="3580364"/>
              <a:ext cx="442466" cy="519795"/>
              <a:chOff x="6788072" y="4131112"/>
              <a:chExt cx="442466" cy="519795"/>
            </a:xfrm>
          </p:grpSpPr>
          <p:sp>
            <p:nvSpPr>
              <p:cNvPr id="65" name="사다리꼴 64"/>
              <p:cNvSpPr/>
              <p:nvPr/>
            </p:nvSpPr>
            <p:spPr>
              <a:xfrm>
                <a:off x="6788073" y="4131112"/>
                <a:ext cx="442465" cy="115888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사다리꼴 66"/>
              <p:cNvSpPr/>
              <p:nvPr/>
            </p:nvSpPr>
            <p:spPr>
              <a:xfrm rot="10800000">
                <a:off x="6788072" y="4247000"/>
                <a:ext cx="442465" cy="403907"/>
              </a:xfrm>
              <a:prstGeom prst="trapezoid">
                <a:avLst>
                  <a:gd name="adj" fmla="val 4716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6784145" y="3276246"/>
              <a:ext cx="4457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STOP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02115" y="3687522"/>
              <a:ext cx="39626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GO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949371" y="3877065"/>
            <a:ext cx="2832100" cy="3505201"/>
            <a:chOff x="8632483" y="2169432"/>
            <a:chExt cx="2832100" cy="3505201"/>
          </a:xfrm>
        </p:grpSpPr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8632483" y="2169432"/>
              <a:ext cx="2832100" cy="3505200"/>
            </a:xfrm>
            <a:custGeom>
              <a:avLst/>
              <a:gdLst>
                <a:gd name="T0" fmla="*/ 2393 w 5352"/>
                <a:gd name="T1" fmla="*/ 5582 h 6626"/>
                <a:gd name="T2" fmla="*/ 2053 w 5352"/>
                <a:gd name="T3" fmla="*/ 5287 h 6626"/>
                <a:gd name="T4" fmla="*/ 1770 w 5352"/>
                <a:gd name="T5" fmla="*/ 4899 h 6626"/>
                <a:gd name="T6" fmla="*/ 1554 w 5352"/>
                <a:gd name="T7" fmla="*/ 4610 h 6626"/>
                <a:gd name="T8" fmla="*/ 1238 w 5352"/>
                <a:gd name="T9" fmla="*/ 4339 h 6626"/>
                <a:gd name="T10" fmla="*/ 847 w 5352"/>
                <a:gd name="T11" fmla="*/ 4118 h 6626"/>
                <a:gd name="T12" fmla="*/ 309 w 5352"/>
                <a:gd name="T13" fmla="*/ 3942 h 6626"/>
                <a:gd name="T14" fmla="*/ 188 w 5352"/>
                <a:gd name="T15" fmla="*/ 3912 h 6626"/>
                <a:gd name="T16" fmla="*/ 66 w 5352"/>
                <a:gd name="T17" fmla="*/ 3799 h 6626"/>
                <a:gd name="T18" fmla="*/ 1 w 5352"/>
                <a:gd name="T19" fmla="*/ 3634 h 6626"/>
                <a:gd name="T20" fmla="*/ 37 w 5352"/>
                <a:gd name="T21" fmla="*/ 3457 h 6626"/>
                <a:gd name="T22" fmla="*/ 220 w 5352"/>
                <a:gd name="T23" fmla="*/ 3311 h 6626"/>
                <a:gd name="T24" fmla="*/ 517 w 5352"/>
                <a:gd name="T25" fmla="*/ 3244 h 6626"/>
                <a:gd name="T26" fmla="*/ 868 w 5352"/>
                <a:gd name="T27" fmla="*/ 3247 h 6626"/>
                <a:gd name="T28" fmla="*/ 1230 w 5352"/>
                <a:gd name="T29" fmla="*/ 3324 h 6626"/>
                <a:gd name="T30" fmla="*/ 1695 w 5352"/>
                <a:gd name="T31" fmla="*/ 3545 h 6626"/>
                <a:gd name="T32" fmla="*/ 1842 w 5352"/>
                <a:gd name="T33" fmla="*/ 491 h 6626"/>
                <a:gd name="T34" fmla="*/ 1860 w 5352"/>
                <a:gd name="T35" fmla="*/ 246 h 6626"/>
                <a:gd name="T36" fmla="*/ 2002 w 5352"/>
                <a:gd name="T37" fmla="*/ 60 h 6626"/>
                <a:gd name="T38" fmla="*/ 2210 w 5352"/>
                <a:gd name="T39" fmla="*/ 0 h 6626"/>
                <a:gd name="T40" fmla="*/ 2419 w 5352"/>
                <a:gd name="T41" fmla="*/ 69 h 6626"/>
                <a:gd name="T42" fmla="*/ 2559 w 5352"/>
                <a:gd name="T43" fmla="*/ 277 h 6626"/>
                <a:gd name="T44" fmla="*/ 2611 w 5352"/>
                <a:gd name="T45" fmla="*/ 2067 h 6626"/>
                <a:gd name="T46" fmla="*/ 2655 w 5352"/>
                <a:gd name="T47" fmla="*/ 1939 h 6626"/>
                <a:gd name="T48" fmla="*/ 2751 w 5352"/>
                <a:gd name="T49" fmla="*/ 1771 h 6626"/>
                <a:gd name="T50" fmla="*/ 2939 w 5352"/>
                <a:gd name="T51" fmla="*/ 1686 h 6626"/>
                <a:gd name="T52" fmla="*/ 3158 w 5352"/>
                <a:gd name="T53" fmla="*/ 1686 h 6626"/>
                <a:gd name="T54" fmla="*/ 3347 w 5352"/>
                <a:gd name="T55" fmla="*/ 1771 h 6626"/>
                <a:gd name="T56" fmla="*/ 3442 w 5352"/>
                <a:gd name="T57" fmla="*/ 1939 h 6626"/>
                <a:gd name="T58" fmla="*/ 3453 w 5352"/>
                <a:gd name="T59" fmla="*/ 1969 h 6626"/>
                <a:gd name="T60" fmla="*/ 3577 w 5352"/>
                <a:gd name="T61" fmla="*/ 1844 h 6626"/>
                <a:gd name="T62" fmla="*/ 3766 w 5352"/>
                <a:gd name="T63" fmla="*/ 1789 h 6626"/>
                <a:gd name="T64" fmla="*/ 3968 w 5352"/>
                <a:gd name="T65" fmla="*/ 1805 h 6626"/>
                <a:gd name="T66" fmla="*/ 4135 w 5352"/>
                <a:gd name="T67" fmla="*/ 1892 h 6626"/>
                <a:gd name="T68" fmla="*/ 4217 w 5352"/>
                <a:gd name="T69" fmla="*/ 2053 h 6626"/>
                <a:gd name="T70" fmla="*/ 4221 w 5352"/>
                <a:gd name="T71" fmla="*/ 2195 h 6626"/>
                <a:gd name="T72" fmla="*/ 4319 w 5352"/>
                <a:gd name="T73" fmla="*/ 2027 h 6626"/>
                <a:gd name="T74" fmla="*/ 4522 w 5352"/>
                <a:gd name="T75" fmla="*/ 1966 h 6626"/>
                <a:gd name="T76" fmla="*/ 4744 w 5352"/>
                <a:gd name="T77" fmla="*/ 1968 h 6626"/>
                <a:gd name="T78" fmla="*/ 4909 w 5352"/>
                <a:gd name="T79" fmla="*/ 2074 h 6626"/>
                <a:gd name="T80" fmla="*/ 5064 w 5352"/>
                <a:gd name="T81" fmla="*/ 2337 h 6626"/>
                <a:gd name="T82" fmla="*/ 5255 w 5352"/>
                <a:gd name="T83" fmla="*/ 2950 h 6626"/>
                <a:gd name="T84" fmla="*/ 5321 w 5352"/>
                <a:gd name="T85" fmla="*/ 3232 h 6626"/>
                <a:gd name="T86" fmla="*/ 5340 w 5352"/>
                <a:gd name="T87" fmla="*/ 3965 h 6626"/>
                <a:gd name="T88" fmla="*/ 5196 w 5352"/>
                <a:gd name="T89" fmla="*/ 5216 h 6626"/>
                <a:gd name="T90" fmla="*/ 2615 w 5352"/>
                <a:gd name="T91" fmla="*/ 6626 h 6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52" h="6626">
                  <a:moveTo>
                    <a:pt x="2615" y="5712"/>
                  </a:moveTo>
                  <a:lnTo>
                    <a:pt x="2539" y="5673"/>
                  </a:lnTo>
                  <a:lnTo>
                    <a:pt x="2393" y="5582"/>
                  </a:lnTo>
                  <a:lnTo>
                    <a:pt x="2285" y="5503"/>
                  </a:lnTo>
                  <a:lnTo>
                    <a:pt x="2172" y="5405"/>
                  </a:lnTo>
                  <a:lnTo>
                    <a:pt x="2053" y="5287"/>
                  </a:lnTo>
                  <a:lnTo>
                    <a:pt x="1937" y="5150"/>
                  </a:lnTo>
                  <a:lnTo>
                    <a:pt x="1824" y="4989"/>
                  </a:lnTo>
                  <a:lnTo>
                    <a:pt x="1770" y="4899"/>
                  </a:lnTo>
                  <a:lnTo>
                    <a:pt x="1732" y="4836"/>
                  </a:lnTo>
                  <a:lnTo>
                    <a:pt x="1647" y="4718"/>
                  </a:lnTo>
                  <a:lnTo>
                    <a:pt x="1554" y="4610"/>
                  </a:lnTo>
                  <a:lnTo>
                    <a:pt x="1454" y="4511"/>
                  </a:lnTo>
                  <a:lnTo>
                    <a:pt x="1348" y="4420"/>
                  </a:lnTo>
                  <a:lnTo>
                    <a:pt x="1238" y="4339"/>
                  </a:lnTo>
                  <a:lnTo>
                    <a:pt x="1126" y="4266"/>
                  </a:lnTo>
                  <a:lnTo>
                    <a:pt x="1014" y="4201"/>
                  </a:lnTo>
                  <a:lnTo>
                    <a:pt x="847" y="4118"/>
                  </a:lnTo>
                  <a:lnTo>
                    <a:pt x="636" y="4034"/>
                  </a:lnTo>
                  <a:lnTo>
                    <a:pt x="453" y="3975"/>
                  </a:lnTo>
                  <a:lnTo>
                    <a:pt x="309" y="3942"/>
                  </a:lnTo>
                  <a:lnTo>
                    <a:pt x="258" y="3933"/>
                  </a:lnTo>
                  <a:lnTo>
                    <a:pt x="234" y="3929"/>
                  </a:lnTo>
                  <a:lnTo>
                    <a:pt x="188" y="3912"/>
                  </a:lnTo>
                  <a:lnTo>
                    <a:pt x="145" y="3883"/>
                  </a:lnTo>
                  <a:lnTo>
                    <a:pt x="103" y="3844"/>
                  </a:lnTo>
                  <a:lnTo>
                    <a:pt x="66" y="3799"/>
                  </a:lnTo>
                  <a:lnTo>
                    <a:pt x="36" y="3748"/>
                  </a:lnTo>
                  <a:lnTo>
                    <a:pt x="14" y="3691"/>
                  </a:lnTo>
                  <a:lnTo>
                    <a:pt x="1" y="3634"/>
                  </a:lnTo>
                  <a:lnTo>
                    <a:pt x="0" y="3573"/>
                  </a:lnTo>
                  <a:lnTo>
                    <a:pt x="11" y="3514"/>
                  </a:lnTo>
                  <a:lnTo>
                    <a:pt x="37" y="3457"/>
                  </a:lnTo>
                  <a:lnTo>
                    <a:pt x="80" y="3402"/>
                  </a:lnTo>
                  <a:lnTo>
                    <a:pt x="141" y="3353"/>
                  </a:lnTo>
                  <a:lnTo>
                    <a:pt x="220" y="3311"/>
                  </a:lnTo>
                  <a:lnTo>
                    <a:pt x="321" y="3277"/>
                  </a:lnTo>
                  <a:lnTo>
                    <a:pt x="445" y="3251"/>
                  </a:lnTo>
                  <a:lnTo>
                    <a:pt x="517" y="3244"/>
                  </a:lnTo>
                  <a:lnTo>
                    <a:pt x="590" y="3238"/>
                  </a:lnTo>
                  <a:lnTo>
                    <a:pt x="733" y="3236"/>
                  </a:lnTo>
                  <a:lnTo>
                    <a:pt x="868" y="3247"/>
                  </a:lnTo>
                  <a:lnTo>
                    <a:pt x="996" y="3265"/>
                  </a:lnTo>
                  <a:lnTo>
                    <a:pt x="1117" y="3291"/>
                  </a:lnTo>
                  <a:lnTo>
                    <a:pt x="1230" y="3324"/>
                  </a:lnTo>
                  <a:lnTo>
                    <a:pt x="1385" y="3380"/>
                  </a:lnTo>
                  <a:lnTo>
                    <a:pt x="1559" y="3464"/>
                  </a:lnTo>
                  <a:lnTo>
                    <a:pt x="1695" y="3545"/>
                  </a:lnTo>
                  <a:lnTo>
                    <a:pt x="1824" y="3638"/>
                  </a:lnTo>
                  <a:lnTo>
                    <a:pt x="1842" y="3654"/>
                  </a:lnTo>
                  <a:lnTo>
                    <a:pt x="1842" y="491"/>
                  </a:lnTo>
                  <a:lnTo>
                    <a:pt x="1836" y="434"/>
                  </a:lnTo>
                  <a:lnTo>
                    <a:pt x="1839" y="334"/>
                  </a:lnTo>
                  <a:lnTo>
                    <a:pt x="1860" y="246"/>
                  </a:lnTo>
                  <a:lnTo>
                    <a:pt x="1896" y="171"/>
                  </a:lnTo>
                  <a:lnTo>
                    <a:pt x="1944" y="109"/>
                  </a:lnTo>
                  <a:lnTo>
                    <a:pt x="2002" y="60"/>
                  </a:lnTo>
                  <a:lnTo>
                    <a:pt x="2068" y="26"/>
                  </a:lnTo>
                  <a:lnTo>
                    <a:pt x="2138" y="5"/>
                  </a:lnTo>
                  <a:lnTo>
                    <a:pt x="2210" y="0"/>
                  </a:lnTo>
                  <a:lnTo>
                    <a:pt x="2284" y="8"/>
                  </a:lnTo>
                  <a:lnTo>
                    <a:pt x="2354" y="31"/>
                  </a:lnTo>
                  <a:lnTo>
                    <a:pt x="2419" y="69"/>
                  </a:lnTo>
                  <a:lnTo>
                    <a:pt x="2477" y="123"/>
                  </a:lnTo>
                  <a:lnTo>
                    <a:pt x="2523" y="193"/>
                  </a:lnTo>
                  <a:lnTo>
                    <a:pt x="2559" y="277"/>
                  </a:lnTo>
                  <a:lnTo>
                    <a:pt x="2578" y="378"/>
                  </a:lnTo>
                  <a:lnTo>
                    <a:pt x="2581" y="436"/>
                  </a:lnTo>
                  <a:lnTo>
                    <a:pt x="2611" y="2067"/>
                  </a:lnTo>
                  <a:lnTo>
                    <a:pt x="2654" y="2070"/>
                  </a:lnTo>
                  <a:lnTo>
                    <a:pt x="2654" y="1977"/>
                  </a:lnTo>
                  <a:lnTo>
                    <a:pt x="2655" y="1939"/>
                  </a:lnTo>
                  <a:lnTo>
                    <a:pt x="2673" y="1873"/>
                  </a:lnTo>
                  <a:lnTo>
                    <a:pt x="2704" y="1817"/>
                  </a:lnTo>
                  <a:lnTo>
                    <a:pt x="2751" y="1771"/>
                  </a:lnTo>
                  <a:lnTo>
                    <a:pt x="2805" y="1732"/>
                  </a:lnTo>
                  <a:lnTo>
                    <a:pt x="2869" y="1704"/>
                  </a:lnTo>
                  <a:lnTo>
                    <a:pt x="2939" y="1686"/>
                  </a:lnTo>
                  <a:lnTo>
                    <a:pt x="3011" y="1676"/>
                  </a:lnTo>
                  <a:lnTo>
                    <a:pt x="3085" y="1676"/>
                  </a:lnTo>
                  <a:lnTo>
                    <a:pt x="3158" y="1686"/>
                  </a:lnTo>
                  <a:lnTo>
                    <a:pt x="3227" y="1704"/>
                  </a:lnTo>
                  <a:lnTo>
                    <a:pt x="3291" y="1732"/>
                  </a:lnTo>
                  <a:lnTo>
                    <a:pt x="3347" y="1771"/>
                  </a:lnTo>
                  <a:lnTo>
                    <a:pt x="3391" y="1817"/>
                  </a:lnTo>
                  <a:lnTo>
                    <a:pt x="3425" y="1873"/>
                  </a:lnTo>
                  <a:lnTo>
                    <a:pt x="3442" y="1939"/>
                  </a:lnTo>
                  <a:lnTo>
                    <a:pt x="3443" y="1977"/>
                  </a:lnTo>
                  <a:lnTo>
                    <a:pt x="3443" y="1997"/>
                  </a:lnTo>
                  <a:lnTo>
                    <a:pt x="3453" y="1969"/>
                  </a:lnTo>
                  <a:lnTo>
                    <a:pt x="3485" y="1920"/>
                  </a:lnTo>
                  <a:lnTo>
                    <a:pt x="3527" y="1879"/>
                  </a:lnTo>
                  <a:lnTo>
                    <a:pt x="3577" y="1844"/>
                  </a:lnTo>
                  <a:lnTo>
                    <a:pt x="3636" y="1818"/>
                  </a:lnTo>
                  <a:lnTo>
                    <a:pt x="3700" y="1799"/>
                  </a:lnTo>
                  <a:lnTo>
                    <a:pt x="3766" y="1789"/>
                  </a:lnTo>
                  <a:lnTo>
                    <a:pt x="3834" y="1786"/>
                  </a:lnTo>
                  <a:lnTo>
                    <a:pt x="3901" y="1791"/>
                  </a:lnTo>
                  <a:lnTo>
                    <a:pt x="3968" y="1805"/>
                  </a:lnTo>
                  <a:lnTo>
                    <a:pt x="4029" y="1825"/>
                  </a:lnTo>
                  <a:lnTo>
                    <a:pt x="4086" y="1856"/>
                  </a:lnTo>
                  <a:lnTo>
                    <a:pt x="4135" y="1892"/>
                  </a:lnTo>
                  <a:lnTo>
                    <a:pt x="4173" y="1938"/>
                  </a:lnTo>
                  <a:lnTo>
                    <a:pt x="4201" y="1991"/>
                  </a:lnTo>
                  <a:lnTo>
                    <a:pt x="4217" y="2053"/>
                  </a:lnTo>
                  <a:lnTo>
                    <a:pt x="4218" y="2087"/>
                  </a:lnTo>
                  <a:lnTo>
                    <a:pt x="4218" y="2194"/>
                  </a:lnTo>
                  <a:lnTo>
                    <a:pt x="4221" y="2195"/>
                  </a:lnTo>
                  <a:lnTo>
                    <a:pt x="4233" y="2149"/>
                  </a:lnTo>
                  <a:lnTo>
                    <a:pt x="4270" y="2077"/>
                  </a:lnTo>
                  <a:lnTo>
                    <a:pt x="4319" y="2027"/>
                  </a:lnTo>
                  <a:lnTo>
                    <a:pt x="4379" y="1995"/>
                  </a:lnTo>
                  <a:lnTo>
                    <a:pt x="4449" y="1975"/>
                  </a:lnTo>
                  <a:lnTo>
                    <a:pt x="4522" y="1966"/>
                  </a:lnTo>
                  <a:lnTo>
                    <a:pt x="4637" y="1965"/>
                  </a:lnTo>
                  <a:lnTo>
                    <a:pt x="4712" y="1965"/>
                  </a:lnTo>
                  <a:lnTo>
                    <a:pt x="4744" y="1968"/>
                  </a:lnTo>
                  <a:lnTo>
                    <a:pt x="4801" y="1987"/>
                  </a:lnTo>
                  <a:lnTo>
                    <a:pt x="4858" y="2023"/>
                  </a:lnTo>
                  <a:lnTo>
                    <a:pt x="4909" y="2074"/>
                  </a:lnTo>
                  <a:lnTo>
                    <a:pt x="4957" y="2138"/>
                  </a:lnTo>
                  <a:lnTo>
                    <a:pt x="5002" y="2211"/>
                  </a:lnTo>
                  <a:lnTo>
                    <a:pt x="5064" y="2337"/>
                  </a:lnTo>
                  <a:lnTo>
                    <a:pt x="5134" y="2519"/>
                  </a:lnTo>
                  <a:lnTo>
                    <a:pt x="5190" y="2704"/>
                  </a:lnTo>
                  <a:lnTo>
                    <a:pt x="5255" y="2950"/>
                  </a:lnTo>
                  <a:lnTo>
                    <a:pt x="5281" y="3051"/>
                  </a:lnTo>
                  <a:lnTo>
                    <a:pt x="5297" y="3110"/>
                  </a:lnTo>
                  <a:lnTo>
                    <a:pt x="5321" y="3232"/>
                  </a:lnTo>
                  <a:lnTo>
                    <a:pt x="5344" y="3424"/>
                  </a:lnTo>
                  <a:lnTo>
                    <a:pt x="5352" y="3690"/>
                  </a:lnTo>
                  <a:lnTo>
                    <a:pt x="5340" y="3965"/>
                  </a:lnTo>
                  <a:lnTo>
                    <a:pt x="5298" y="4387"/>
                  </a:lnTo>
                  <a:lnTo>
                    <a:pt x="5225" y="4947"/>
                  </a:lnTo>
                  <a:lnTo>
                    <a:pt x="5196" y="5216"/>
                  </a:lnTo>
                  <a:lnTo>
                    <a:pt x="5144" y="5658"/>
                  </a:lnTo>
                  <a:lnTo>
                    <a:pt x="5144" y="6626"/>
                  </a:lnTo>
                  <a:lnTo>
                    <a:pt x="2615" y="6626"/>
                  </a:lnTo>
                  <a:lnTo>
                    <a:pt x="2615" y="5712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1042308" y="3209245"/>
              <a:ext cx="422275" cy="2465388"/>
            </a:xfrm>
            <a:custGeom>
              <a:avLst/>
              <a:gdLst>
                <a:gd name="T0" fmla="*/ 0 w 798"/>
                <a:gd name="T1" fmla="*/ 0 h 4661"/>
                <a:gd name="T2" fmla="*/ 80 w 798"/>
                <a:gd name="T3" fmla="*/ 0 h 4661"/>
                <a:gd name="T4" fmla="*/ 158 w 798"/>
                <a:gd name="T5" fmla="*/ 0 h 4661"/>
                <a:gd name="T6" fmla="*/ 190 w 798"/>
                <a:gd name="T7" fmla="*/ 3 h 4661"/>
                <a:gd name="T8" fmla="*/ 247 w 798"/>
                <a:gd name="T9" fmla="*/ 22 h 4661"/>
                <a:gd name="T10" fmla="*/ 304 w 798"/>
                <a:gd name="T11" fmla="*/ 58 h 4661"/>
                <a:gd name="T12" fmla="*/ 355 w 798"/>
                <a:gd name="T13" fmla="*/ 109 h 4661"/>
                <a:gd name="T14" fmla="*/ 403 w 798"/>
                <a:gd name="T15" fmla="*/ 173 h 4661"/>
                <a:gd name="T16" fmla="*/ 448 w 798"/>
                <a:gd name="T17" fmla="*/ 246 h 4661"/>
                <a:gd name="T18" fmla="*/ 510 w 798"/>
                <a:gd name="T19" fmla="*/ 372 h 4661"/>
                <a:gd name="T20" fmla="*/ 580 w 798"/>
                <a:gd name="T21" fmla="*/ 554 h 4661"/>
                <a:gd name="T22" fmla="*/ 636 w 798"/>
                <a:gd name="T23" fmla="*/ 739 h 4661"/>
                <a:gd name="T24" fmla="*/ 701 w 798"/>
                <a:gd name="T25" fmla="*/ 985 h 4661"/>
                <a:gd name="T26" fmla="*/ 727 w 798"/>
                <a:gd name="T27" fmla="*/ 1086 h 4661"/>
                <a:gd name="T28" fmla="*/ 743 w 798"/>
                <a:gd name="T29" fmla="*/ 1145 h 4661"/>
                <a:gd name="T30" fmla="*/ 767 w 798"/>
                <a:gd name="T31" fmla="*/ 1267 h 4661"/>
                <a:gd name="T32" fmla="*/ 790 w 798"/>
                <a:gd name="T33" fmla="*/ 1459 h 4661"/>
                <a:gd name="T34" fmla="*/ 798 w 798"/>
                <a:gd name="T35" fmla="*/ 1725 h 4661"/>
                <a:gd name="T36" fmla="*/ 786 w 798"/>
                <a:gd name="T37" fmla="*/ 2000 h 4661"/>
                <a:gd name="T38" fmla="*/ 744 w 798"/>
                <a:gd name="T39" fmla="*/ 2422 h 4661"/>
                <a:gd name="T40" fmla="*/ 671 w 798"/>
                <a:gd name="T41" fmla="*/ 2982 h 4661"/>
                <a:gd name="T42" fmla="*/ 642 w 798"/>
                <a:gd name="T43" fmla="*/ 3251 h 4661"/>
                <a:gd name="T44" fmla="*/ 590 w 798"/>
                <a:gd name="T45" fmla="*/ 3693 h 4661"/>
                <a:gd name="T46" fmla="*/ 590 w 798"/>
                <a:gd name="T47" fmla="*/ 4661 h 4661"/>
                <a:gd name="T48" fmla="*/ 439 w 798"/>
                <a:gd name="T49" fmla="*/ 4661 h 4661"/>
                <a:gd name="T50" fmla="*/ 439 w 798"/>
                <a:gd name="T51" fmla="*/ 3693 h 4661"/>
                <a:gd name="T52" fmla="*/ 491 w 798"/>
                <a:gd name="T53" fmla="*/ 3251 h 4661"/>
                <a:gd name="T54" fmla="*/ 520 w 798"/>
                <a:gd name="T55" fmla="*/ 2982 h 4661"/>
                <a:gd name="T56" fmla="*/ 593 w 798"/>
                <a:gd name="T57" fmla="*/ 2422 h 4661"/>
                <a:gd name="T58" fmla="*/ 635 w 798"/>
                <a:gd name="T59" fmla="*/ 2000 h 4661"/>
                <a:gd name="T60" fmla="*/ 646 w 798"/>
                <a:gd name="T61" fmla="*/ 1725 h 4661"/>
                <a:gd name="T62" fmla="*/ 639 w 798"/>
                <a:gd name="T63" fmla="*/ 1459 h 4661"/>
                <a:gd name="T64" fmla="*/ 616 w 798"/>
                <a:gd name="T65" fmla="*/ 1267 h 4661"/>
                <a:gd name="T66" fmla="*/ 592 w 798"/>
                <a:gd name="T67" fmla="*/ 1145 h 4661"/>
                <a:gd name="T68" fmla="*/ 576 w 798"/>
                <a:gd name="T69" fmla="*/ 1086 h 4661"/>
                <a:gd name="T70" fmla="*/ 551 w 798"/>
                <a:gd name="T71" fmla="*/ 985 h 4661"/>
                <a:gd name="T72" fmla="*/ 487 w 798"/>
                <a:gd name="T73" fmla="*/ 739 h 4661"/>
                <a:gd name="T74" fmla="*/ 429 w 798"/>
                <a:gd name="T75" fmla="*/ 554 h 4661"/>
                <a:gd name="T76" fmla="*/ 358 w 798"/>
                <a:gd name="T77" fmla="*/ 372 h 4661"/>
                <a:gd name="T78" fmla="*/ 296 w 798"/>
                <a:gd name="T79" fmla="*/ 246 h 4661"/>
                <a:gd name="T80" fmla="*/ 252 w 798"/>
                <a:gd name="T81" fmla="*/ 173 h 4661"/>
                <a:gd name="T82" fmla="*/ 204 w 798"/>
                <a:gd name="T83" fmla="*/ 109 h 4661"/>
                <a:gd name="T84" fmla="*/ 152 w 798"/>
                <a:gd name="T85" fmla="*/ 58 h 4661"/>
                <a:gd name="T86" fmla="*/ 96 w 798"/>
                <a:gd name="T87" fmla="*/ 22 h 4661"/>
                <a:gd name="T88" fmla="*/ 39 w 798"/>
                <a:gd name="T89" fmla="*/ 3 h 4661"/>
                <a:gd name="T90" fmla="*/ 7 w 798"/>
                <a:gd name="T91" fmla="*/ 0 h 4661"/>
                <a:gd name="T92" fmla="*/ 0 w 798"/>
                <a:gd name="T93" fmla="*/ 0 h 4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8" h="4661">
                  <a:moveTo>
                    <a:pt x="0" y="0"/>
                  </a:moveTo>
                  <a:lnTo>
                    <a:pt x="80" y="0"/>
                  </a:lnTo>
                  <a:lnTo>
                    <a:pt x="158" y="0"/>
                  </a:lnTo>
                  <a:lnTo>
                    <a:pt x="190" y="3"/>
                  </a:lnTo>
                  <a:lnTo>
                    <a:pt x="247" y="22"/>
                  </a:lnTo>
                  <a:lnTo>
                    <a:pt x="304" y="58"/>
                  </a:lnTo>
                  <a:lnTo>
                    <a:pt x="355" y="109"/>
                  </a:lnTo>
                  <a:lnTo>
                    <a:pt x="403" y="173"/>
                  </a:lnTo>
                  <a:lnTo>
                    <a:pt x="448" y="246"/>
                  </a:lnTo>
                  <a:lnTo>
                    <a:pt x="510" y="372"/>
                  </a:lnTo>
                  <a:lnTo>
                    <a:pt x="580" y="554"/>
                  </a:lnTo>
                  <a:lnTo>
                    <a:pt x="636" y="739"/>
                  </a:lnTo>
                  <a:lnTo>
                    <a:pt x="701" y="985"/>
                  </a:lnTo>
                  <a:lnTo>
                    <a:pt x="727" y="1086"/>
                  </a:lnTo>
                  <a:lnTo>
                    <a:pt x="743" y="1145"/>
                  </a:lnTo>
                  <a:lnTo>
                    <a:pt x="767" y="1267"/>
                  </a:lnTo>
                  <a:lnTo>
                    <a:pt x="790" y="1459"/>
                  </a:lnTo>
                  <a:lnTo>
                    <a:pt x="798" y="1725"/>
                  </a:lnTo>
                  <a:lnTo>
                    <a:pt x="786" y="2000"/>
                  </a:lnTo>
                  <a:lnTo>
                    <a:pt x="744" y="2422"/>
                  </a:lnTo>
                  <a:lnTo>
                    <a:pt x="671" y="2982"/>
                  </a:lnTo>
                  <a:lnTo>
                    <a:pt x="642" y="3251"/>
                  </a:lnTo>
                  <a:lnTo>
                    <a:pt x="590" y="3693"/>
                  </a:lnTo>
                  <a:lnTo>
                    <a:pt x="590" y="4661"/>
                  </a:lnTo>
                  <a:lnTo>
                    <a:pt x="439" y="4661"/>
                  </a:lnTo>
                  <a:lnTo>
                    <a:pt x="439" y="3693"/>
                  </a:lnTo>
                  <a:lnTo>
                    <a:pt x="491" y="3251"/>
                  </a:lnTo>
                  <a:lnTo>
                    <a:pt x="520" y="2982"/>
                  </a:lnTo>
                  <a:lnTo>
                    <a:pt x="593" y="2422"/>
                  </a:lnTo>
                  <a:lnTo>
                    <a:pt x="635" y="2000"/>
                  </a:lnTo>
                  <a:lnTo>
                    <a:pt x="646" y="1725"/>
                  </a:lnTo>
                  <a:lnTo>
                    <a:pt x="639" y="1459"/>
                  </a:lnTo>
                  <a:lnTo>
                    <a:pt x="616" y="1267"/>
                  </a:lnTo>
                  <a:lnTo>
                    <a:pt x="592" y="1145"/>
                  </a:lnTo>
                  <a:lnTo>
                    <a:pt x="576" y="1086"/>
                  </a:lnTo>
                  <a:lnTo>
                    <a:pt x="551" y="985"/>
                  </a:lnTo>
                  <a:lnTo>
                    <a:pt x="487" y="739"/>
                  </a:lnTo>
                  <a:lnTo>
                    <a:pt x="429" y="554"/>
                  </a:lnTo>
                  <a:lnTo>
                    <a:pt x="358" y="372"/>
                  </a:lnTo>
                  <a:lnTo>
                    <a:pt x="296" y="246"/>
                  </a:lnTo>
                  <a:lnTo>
                    <a:pt x="252" y="173"/>
                  </a:lnTo>
                  <a:lnTo>
                    <a:pt x="204" y="109"/>
                  </a:lnTo>
                  <a:lnTo>
                    <a:pt x="152" y="58"/>
                  </a:lnTo>
                  <a:lnTo>
                    <a:pt x="96" y="22"/>
                  </a:lnTo>
                  <a:lnTo>
                    <a:pt x="39" y="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0205696" y="3055257"/>
              <a:ext cx="249238" cy="169863"/>
            </a:xfrm>
            <a:custGeom>
              <a:avLst/>
              <a:gdLst>
                <a:gd name="T0" fmla="*/ 0 w 471"/>
                <a:gd name="T1" fmla="*/ 4 h 321"/>
                <a:gd name="T2" fmla="*/ 46 w 471"/>
                <a:gd name="T3" fmla="*/ 0 h 321"/>
                <a:gd name="T4" fmla="*/ 129 w 471"/>
                <a:gd name="T5" fmla="*/ 0 h 321"/>
                <a:gd name="T6" fmla="*/ 198 w 471"/>
                <a:gd name="T7" fmla="*/ 8 h 321"/>
                <a:gd name="T8" fmla="*/ 258 w 471"/>
                <a:gd name="T9" fmla="*/ 23 h 321"/>
                <a:gd name="T10" fmla="*/ 309 w 471"/>
                <a:gd name="T11" fmla="*/ 44 h 321"/>
                <a:gd name="T12" fmla="*/ 350 w 471"/>
                <a:gd name="T13" fmla="*/ 69 h 321"/>
                <a:gd name="T14" fmla="*/ 399 w 471"/>
                <a:gd name="T15" fmla="*/ 112 h 321"/>
                <a:gd name="T16" fmla="*/ 441 w 471"/>
                <a:gd name="T17" fmla="*/ 175 h 321"/>
                <a:gd name="T18" fmla="*/ 463 w 471"/>
                <a:gd name="T19" fmla="*/ 234 h 321"/>
                <a:gd name="T20" fmla="*/ 471 w 471"/>
                <a:gd name="T21" fmla="*/ 302 h 321"/>
                <a:gd name="T22" fmla="*/ 471 w 471"/>
                <a:gd name="T23" fmla="*/ 311 h 321"/>
                <a:gd name="T24" fmla="*/ 320 w 471"/>
                <a:gd name="T25" fmla="*/ 321 h 321"/>
                <a:gd name="T26" fmla="*/ 320 w 471"/>
                <a:gd name="T27" fmla="*/ 301 h 321"/>
                <a:gd name="T28" fmla="*/ 319 w 471"/>
                <a:gd name="T29" fmla="*/ 267 h 321"/>
                <a:gd name="T30" fmla="*/ 306 w 471"/>
                <a:gd name="T31" fmla="*/ 210 h 321"/>
                <a:gd name="T32" fmla="*/ 280 w 471"/>
                <a:gd name="T33" fmla="*/ 158 h 321"/>
                <a:gd name="T34" fmla="*/ 245 w 471"/>
                <a:gd name="T35" fmla="*/ 113 h 321"/>
                <a:gd name="T36" fmla="*/ 201 w 471"/>
                <a:gd name="T37" fmla="*/ 77 h 321"/>
                <a:gd name="T38" fmla="*/ 150 w 471"/>
                <a:gd name="T39" fmla="*/ 47 h 321"/>
                <a:gd name="T40" fmla="*/ 94 w 471"/>
                <a:gd name="T41" fmla="*/ 24 h 321"/>
                <a:gd name="T42" fmla="*/ 32 w 471"/>
                <a:gd name="T43" fmla="*/ 8 h 321"/>
                <a:gd name="T44" fmla="*/ 0 w 471"/>
                <a:gd name="T45" fmla="*/ 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1" h="321">
                  <a:moveTo>
                    <a:pt x="0" y="4"/>
                  </a:moveTo>
                  <a:lnTo>
                    <a:pt x="46" y="0"/>
                  </a:lnTo>
                  <a:lnTo>
                    <a:pt x="129" y="0"/>
                  </a:lnTo>
                  <a:lnTo>
                    <a:pt x="198" y="8"/>
                  </a:lnTo>
                  <a:lnTo>
                    <a:pt x="258" y="23"/>
                  </a:lnTo>
                  <a:lnTo>
                    <a:pt x="309" y="44"/>
                  </a:lnTo>
                  <a:lnTo>
                    <a:pt x="350" y="69"/>
                  </a:lnTo>
                  <a:lnTo>
                    <a:pt x="399" y="112"/>
                  </a:lnTo>
                  <a:lnTo>
                    <a:pt x="441" y="175"/>
                  </a:lnTo>
                  <a:lnTo>
                    <a:pt x="463" y="234"/>
                  </a:lnTo>
                  <a:lnTo>
                    <a:pt x="471" y="302"/>
                  </a:lnTo>
                  <a:lnTo>
                    <a:pt x="471" y="311"/>
                  </a:lnTo>
                  <a:lnTo>
                    <a:pt x="320" y="321"/>
                  </a:lnTo>
                  <a:lnTo>
                    <a:pt x="320" y="301"/>
                  </a:lnTo>
                  <a:lnTo>
                    <a:pt x="319" y="267"/>
                  </a:lnTo>
                  <a:lnTo>
                    <a:pt x="306" y="210"/>
                  </a:lnTo>
                  <a:lnTo>
                    <a:pt x="280" y="158"/>
                  </a:lnTo>
                  <a:lnTo>
                    <a:pt x="245" y="113"/>
                  </a:lnTo>
                  <a:lnTo>
                    <a:pt x="201" y="77"/>
                  </a:lnTo>
                  <a:lnTo>
                    <a:pt x="150" y="47"/>
                  </a:lnTo>
                  <a:lnTo>
                    <a:pt x="94" y="24"/>
                  </a:lnTo>
                  <a:lnTo>
                    <a:pt x="32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A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9759608" y="2169432"/>
              <a:ext cx="255588" cy="1093788"/>
            </a:xfrm>
            <a:custGeom>
              <a:avLst/>
              <a:gdLst>
                <a:gd name="T0" fmla="*/ 0 w 481"/>
                <a:gd name="T1" fmla="*/ 7 h 2066"/>
                <a:gd name="T2" fmla="*/ 39 w 481"/>
                <a:gd name="T3" fmla="*/ 0 h 2066"/>
                <a:gd name="T4" fmla="*/ 118 w 481"/>
                <a:gd name="T5" fmla="*/ 0 h 2066"/>
                <a:gd name="T6" fmla="*/ 194 w 481"/>
                <a:gd name="T7" fmla="*/ 19 h 2066"/>
                <a:gd name="T8" fmla="*/ 266 w 481"/>
                <a:gd name="T9" fmla="*/ 53 h 2066"/>
                <a:gd name="T10" fmla="*/ 331 w 481"/>
                <a:gd name="T11" fmla="*/ 105 h 2066"/>
                <a:gd name="T12" fmla="*/ 386 w 481"/>
                <a:gd name="T13" fmla="*/ 176 h 2066"/>
                <a:gd name="T14" fmla="*/ 425 w 481"/>
                <a:gd name="T15" fmla="*/ 265 h 2066"/>
                <a:gd name="T16" fmla="*/ 448 w 481"/>
                <a:gd name="T17" fmla="*/ 373 h 2066"/>
                <a:gd name="T18" fmla="*/ 451 w 481"/>
                <a:gd name="T19" fmla="*/ 435 h 2066"/>
                <a:gd name="T20" fmla="*/ 481 w 481"/>
                <a:gd name="T21" fmla="*/ 2066 h 2066"/>
                <a:gd name="T22" fmla="*/ 330 w 481"/>
                <a:gd name="T23" fmla="*/ 2066 h 2066"/>
                <a:gd name="T24" fmla="*/ 299 w 481"/>
                <a:gd name="T25" fmla="*/ 435 h 2066"/>
                <a:gd name="T26" fmla="*/ 298 w 481"/>
                <a:gd name="T27" fmla="*/ 387 h 2066"/>
                <a:gd name="T28" fmla="*/ 284 w 481"/>
                <a:gd name="T29" fmla="*/ 302 h 2066"/>
                <a:gd name="T30" fmla="*/ 260 w 481"/>
                <a:gd name="T31" fmla="*/ 228 h 2066"/>
                <a:gd name="T32" fmla="*/ 226 w 481"/>
                <a:gd name="T33" fmla="*/ 164 h 2066"/>
                <a:gd name="T34" fmla="*/ 186 w 481"/>
                <a:gd name="T35" fmla="*/ 111 h 2066"/>
                <a:gd name="T36" fmla="*/ 138 w 481"/>
                <a:gd name="T37" fmla="*/ 69 h 2066"/>
                <a:gd name="T38" fmla="*/ 85 w 481"/>
                <a:gd name="T39" fmla="*/ 36 h 2066"/>
                <a:gd name="T40" fmla="*/ 29 w 481"/>
                <a:gd name="T41" fmla="*/ 14 h 2066"/>
                <a:gd name="T42" fmla="*/ 0 w 481"/>
                <a:gd name="T43" fmla="*/ 7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1" h="2066">
                  <a:moveTo>
                    <a:pt x="0" y="7"/>
                  </a:moveTo>
                  <a:lnTo>
                    <a:pt x="39" y="0"/>
                  </a:lnTo>
                  <a:lnTo>
                    <a:pt x="118" y="0"/>
                  </a:lnTo>
                  <a:lnTo>
                    <a:pt x="194" y="19"/>
                  </a:lnTo>
                  <a:lnTo>
                    <a:pt x="266" y="53"/>
                  </a:lnTo>
                  <a:lnTo>
                    <a:pt x="331" y="105"/>
                  </a:lnTo>
                  <a:lnTo>
                    <a:pt x="386" y="176"/>
                  </a:lnTo>
                  <a:lnTo>
                    <a:pt x="425" y="265"/>
                  </a:lnTo>
                  <a:lnTo>
                    <a:pt x="448" y="373"/>
                  </a:lnTo>
                  <a:lnTo>
                    <a:pt x="451" y="435"/>
                  </a:lnTo>
                  <a:lnTo>
                    <a:pt x="481" y="2066"/>
                  </a:lnTo>
                  <a:lnTo>
                    <a:pt x="330" y="2066"/>
                  </a:lnTo>
                  <a:lnTo>
                    <a:pt x="299" y="435"/>
                  </a:lnTo>
                  <a:lnTo>
                    <a:pt x="298" y="387"/>
                  </a:lnTo>
                  <a:lnTo>
                    <a:pt x="284" y="302"/>
                  </a:lnTo>
                  <a:lnTo>
                    <a:pt x="260" y="228"/>
                  </a:lnTo>
                  <a:lnTo>
                    <a:pt x="226" y="164"/>
                  </a:lnTo>
                  <a:lnTo>
                    <a:pt x="186" y="111"/>
                  </a:lnTo>
                  <a:lnTo>
                    <a:pt x="138" y="69"/>
                  </a:lnTo>
                  <a:lnTo>
                    <a:pt x="85" y="36"/>
                  </a:lnTo>
                  <a:lnTo>
                    <a:pt x="29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9A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8951571" y="3880757"/>
              <a:ext cx="655638" cy="222250"/>
            </a:xfrm>
            <a:custGeom>
              <a:avLst/>
              <a:gdLst>
                <a:gd name="T0" fmla="*/ 0 w 1240"/>
                <a:gd name="T1" fmla="*/ 2 h 418"/>
                <a:gd name="T2" fmla="*/ 93 w 1240"/>
                <a:gd name="T3" fmla="*/ 0 h 418"/>
                <a:gd name="T4" fmla="*/ 278 w 1240"/>
                <a:gd name="T5" fmla="*/ 12 h 418"/>
                <a:gd name="T6" fmla="*/ 455 w 1240"/>
                <a:gd name="T7" fmla="*/ 42 h 418"/>
                <a:gd name="T8" fmla="*/ 625 w 1240"/>
                <a:gd name="T9" fmla="*/ 87 h 418"/>
                <a:gd name="T10" fmla="*/ 785 w 1240"/>
                <a:gd name="T11" fmla="*/ 144 h 418"/>
                <a:gd name="T12" fmla="*/ 933 w 1240"/>
                <a:gd name="T13" fmla="*/ 214 h 418"/>
                <a:gd name="T14" fmla="*/ 1068 w 1240"/>
                <a:gd name="T15" fmla="*/ 291 h 418"/>
                <a:gd name="T16" fmla="*/ 1188 w 1240"/>
                <a:gd name="T17" fmla="*/ 375 h 418"/>
                <a:gd name="T18" fmla="*/ 1240 w 1240"/>
                <a:gd name="T19" fmla="*/ 418 h 418"/>
                <a:gd name="T20" fmla="*/ 1089 w 1240"/>
                <a:gd name="T21" fmla="*/ 418 h 418"/>
                <a:gd name="T22" fmla="*/ 1076 w 1240"/>
                <a:gd name="T23" fmla="*/ 405 h 418"/>
                <a:gd name="T24" fmla="*/ 970 w 1240"/>
                <a:gd name="T25" fmla="*/ 327 h 418"/>
                <a:gd name="T26" fmla="*/ 860 w 1240"/>
                <a:gd name="T27" fmla="*/ 258 h 418"/>
                <a:gd name="T28" fmla="*/ 717 w 1240"/>
                <a:gd name="T29" fmla="*/ 183 h 418"/>
                <a:gd name="T30" fmla="*/ 546 w 1240"/>
                <a:gd name="T31" fmla="*/ 110 h 418"/>
                <a:gd name="T32" fmla="*/ 347 w 1240"/>
                <a:gd name="T33" fmla="*/ 49 h 418"/>
                <a:gd name="T34" fmla="*/ 180 w 1240"/>
                <a:gd name="T35" fmla="*/ 19 h 418"/>
                <a:gd name="T36" fmla="*/ 62 w 1240"/>
                <a:gd name="T37" fmla="*/ 5 h 418"/>
                <a:gd name="T38" fmla="*/ 0 w 1240"/>
                <a:gd name="T39" fmla="*/ 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0" h="418">
                  <a:moveTo>
                    <a:pt x="0" y="2"/>
                  </a:moveTo>
                  <a:lnTo>
                    <a:pt x="93" y="0"/>
                  </a:lnTo>
                  <a:lnTo>
                    <a:pt x="278" y="12"/>
                  </a:lnTo>
                  <a:lnTo>
                    <a:pt x="455" y="42"/>
                  </a:lnTo>
                  <a:lnTo>
                    <a:pt x="625" y="87"/>
                  </a:lnTo>
                  <a:lnTo>
                    <a:pt x="785" y="144"/>
                  </a:lnTo>
                  <a:lnTo>
                    <a:pt x="933" y="214"/>
                  </a:lnTo>
                  <a:lnTo>
                    <a:pt x="1068" y="291"/>
                  </a:lnTo>
                  <a:lnTo>
                    <a:pt x="1188" y="375"/>
                  </a:lnTo>
                  <a:lnTo>
                    <a:pt x="1240" y="418"/>
                  </a:lnTo>
                  <a:lnTo>
                    <a:pt x="1089" y="418"/>
                  </a:lnTo>
                  <a:lnTo>
                    <a:pt x="1076" y="405"/>
                  </a:lnTo>
                  <a:lnTo>
                    <a:pt x="970" y="327"/>
                  </a:lnTo>
                  <a:lnTo>
                    <a:pt x="860" y="258"/>
                  </a:lnTo>
                  <a:lnTo>
                    <a:pt x="717" y="183"/>
                  </a:lnTo>
                  <a:lnTo>
                    <a:pt x="546" y="110"/>
                  </a:lnTo>
                  <a:lnTo>
                    <a:pt x="347" y="49"/>
                  </a:lnTo>
                  <a:lnTo>
                    <a:pt x="180" y="19"/>
                  </a:lnTo>
                  <a:lnTo>
                    <a:pt x="62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9A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16"/>
            <p:cNvSpPr>
              <a:spLocks/>
            </p:cNvSpPr>
            <p:nvPr/>
          </p:nvSpPr>
          <p:spPr bwMode="auto">
            <a:xfrm>
              <a:off x="10635908" y="3113995"/>
              <a:ext cx="233363" cy="222250"/>
            </a:xfrm>
            <a:custGeom>
              <a:avLst/>
              <a:gdLst>
                <a:gd name="T0" fmla="*/ 0 w 439"/>
                <a:gd name="T1" fmla="*/ 2 h 419"/>
                <a:gd name="T2" fmla="*/ 48 w 439"/>
                <a:gd name="T3" fmla="*/ 0 h 419"/>
                <a:gd name="T4" fmla="*/ 131 w 439"/>
                <a:gd name="T5" fmla="*/ 6 h 419"/>
                <a:gd name="T6" fmla="*/ 203 w 439"/>
                <a:gd name="T7" fmla="*/ 21 h 419"/>
                <a:gd name="T8" fmla="*/ 262 w 439"/>
                <a:gd name="T9" fmla="*/ 42 h 419"/>
                <a:gd name="T10" fmla="*/ 311 w 439"/>
                <a:gd name="T11" fmla="*/ 71 h 419"/>
                <a:gd name="T12" fmla="*/ 350 w 439"/>
                <a:gd name="T13" fmla="*/ 104 h 419"/>
                <a:gd name="T14" fmla="*/ 382 w 439"/>
                <a:gd name="T15" fmla="*/ 140 h 419"/>
                <a:gd name="T16" fmla="*/ 405 w 439"/>
                <a:gd name="T17" fmla="*/ 179 h 419"/>
                <a:gd name="T18" fmla="*/ 428 w 439"/>
                <a:gd name="T19" fmla="*/ 240 h 419"/>
                <a:gd name="T20" fmla="*/ 439 w 439"/>
                <a:gd name="T21" fmla="*/ 314 h 419"/>
                <a:gd name="T22" fmla="*/ 438 w 439"/>
                <a:gd name="T23" fmla="*/ 398 h 419"/>
                <a:gd name="T24" fmla="*/ 435 w 439"/>
                <a:gd name="T25" fmla="*/ 409 h 419"/>
                <a:gd name="T26" fmla="*/ 284 w 439"/>
                <a:gd name="T27" fmla="*/ 419 h 419"/>
                <a:gd name="T28" fmla="*/ 284 w 439"/>
                <a:gd name="T29" fmla="*/ 398 h 419"/>
                <a:gd name="T30" fmla="*/ 282 w 439"/>
                <a:gd name="T31" fmla="*/ 365 h 419"/>
                <a:gd name="T32" fmla="*/ 272 w 439"/>
                <a:gd name="T33" fmla="*/ 299 h 419"/>
                <a:gd name="T34" fmla="*/ 252 w 439"/>
                <a:gd name="T35" fmla="*/ 234 h 419"/>
                <a:gd name="T36" fmla="*/ 223 w 439"/>
                <a:gd name="T37" fmla="*/ 172 h 419"/>
                <a:gd name="T38" fmla="*/ 186 w 439"/>
                <a:gd name="T39" fmla="*/ 116 h 419"/>
                <a:gd name="T40" fmla="*/ 141 w 439"/>
                <a:gd name="T41" fmla="*/ 68 h 419"/>
                <a:gd name="T42" fmla="*/ 89 w 439"/>
                <a:gd name="T43" fmla="*/ 31 h 419"/>
                <a:gd name="T44" fmla="*/ 32 w 439"/>
                <a:gd name="T45" fmla="*/ 8 h 419"/>
                <a:gd name="T46" fmla="*/ 0 w 439"/>
                <a:gd name="T47" fmla="*/ 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9" h="419">
                  <a:moveTo>
                    <a:pt x="0" y="2"/>
                  </a:moveTo>
                  <a:lnTo>
                    <a:pt x="48" y="0"/>
                  </a:lnTo>
                  <a:lnTo>
                    <a:pt x="131" y="6"/>
                  </a:lnTo>
                  <a:lnTo>
                    <a:pt x="203" y="21"/>
                  </a:lnTo>
                  <a:lnTo>
                    <a:pt x="262" y="42"/>
                  </a:lnTo>
                  <a:lnTo>
                    <a:pt x="311" y="71"/>
                  </a:lnTo>
                  <a:lnTo>
                    <a:pt x="350" y="104"/>
                  </a:lnTo>
                  <a:lnTo>
                    <a:pt x="382" y="140"/>
                  </a:lnTo>
                  <a:lnTo>
                    <a:pt x="405" y="179"/>
                  </a:lnTo>
                  <a:lnTo>
                    <a:pt x="428" y="240"/>
                  </a:lnTo>
                  <a:lnTo>
                    <a:pt x="439" y="314"/>
                  </a:lnTo>
                  <a:lnTo>
                    <a:pt x="438" y="398"/>
                  </a:lnTo>
                  <a:lnTo>
                    <a:pt x="435" y="409"/>
                  </a:lnTo>
                  <a:lnTo>
                    <a:pt x="284" y="419"/>
                  </a:lnTo>
                  <a:lnTo>
                    <a:pt x="284" y="398"/>
                  </a:lnTo>
                  <a:lnTo>
                    <a:pt x="282" y="365"/>
                  </a:lnTo>
                  <a:lnTo>
                    <a:pt x="272" y="299"/>
                  </a:lnTo>
                  <a:lnTo>
                    <a:pt x="252" y="234"/>
                  </a:lnTo>
                  <a:lnTo>
                    <a:pt x="223" y="172"/>
                  </a:lnTo>
                  <a:lnTo>
                    <a:pt x="186" y="116"/>
                  </a:lnTo>
                  <a:lnTo>
                    <a:pt x="141" y="68"/>
                  </a:lnTo>
                  <a:lnTo>
                    <a:pt x="89" y="31"/>
                  </a:lnTo>
                  <a:lnTo>
                    <a:pt x="32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9A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693540-9BB1-4FBD-883C-7B12E7FEB6E7}"/>
              </a:ext>
            </a:extLst>
          </p:cNvPr>
          <p:cNvSpPr/>
          <p:nvPr/>
        </p:nvSpPr>
        <p:spPr>
          <a:xfrm>
            <a:off x="2811006" y="542160"/>
            <a:ext cx="6530980" cy="1647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i="1" dirty="0">
                <a:solidFill>
                  <a:prstClr val="white"/>
                </a:solidFill>
              </a:rPr>
              <a:t>Machine Learning 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i="1" dirty="0">
                <a:solidFill>
                  <a:prstClr val="white"/>
                </a:solidFill>
              </a:rPr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17989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52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53639" y="787226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Handling Skewed Data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스케위드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다루기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420055" y="448162"/>
            <a:ext cx="1466592" cy="262043"/>
            <a:chOff x="8177948" y="5123577"/>
            <a:chExt cx="1466592" cy="262043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solidFill>
              <a:srgbClr val="333F50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Page 2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194" name="Picture 2" descr="So, this raises another interesting question which is, is there a way to choose this threshold automatically? Or more generally, if we have a few different algorithms or a few different ideas for algorithms, how do we compare different precision recall numbers? Concretely, suppose we have three different learning algorithms.">
            <a:extLst>
              <a:ext uri="{FF2B5EF4-FFF2-40B4-BE49-F238E27FC236}">
                <a16:creationId xmlns:a16="http://schemas.microsoft.com/office/drawing/2014/main" id="{15AB525F-3B9E-4D2F-A30F-FBE6AE0A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7"/>
          <a:stretch/>
        </p:blipFill>
        <p:spPr bwMode="auto">
          <a:xfrm>
            <a:off x="579120" y="1718327"/>
            <a:ext cx="5943600" cy="491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왼쪽/오른쪽 1">
            <a:extLst>
              <a:ext uri="{FF2B5EF4-FFF2-40B4-BE49-F238E27FC236}">
                <a16:creationId xmlns:a16="http://schemas.microsoft.com/office/drawing/2014/main" id="{F394EA13-55BC-4EED-9D93-3DEDBCB5B9AE}"/>
              </a:ext>
            </a:extLst>
          </p:cNvPr>
          <p:cNvSpPr/>
          <p:nvPr/>
        </p:nvSpPr>
        <p:spPr>
          <a:xfrm>
            <a:off x="6722752" y="2798445"/>
            <a:ext cx="4937760" cy="262043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5FD984F7-0267-458B-B429-88962071FD66}"/>
              </a:ext>
            </a:extLst>
          </p:cNvPr>
          <p:cNvSpPr/>
          <p:nvPr/>
        </p:nvSpPr>
        <p:spPr>
          <a:xfrm>
            <a:off x="6800850" y="3676649"/>
            <a:ext cx="1333500" cy="1304925"/>
          </a:xfrm>
          <a:prstGeom prst="wedgeRectCallout">
            <a:avLst>
              <a:gd name="adj1" fmla="val -39685"/>
              <a:gd name="adj2" fmla="val -928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h(x)=0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암에 걸릴 확률 없음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E6A6BAC5-128B-49B2-8A2F-DD3D896A8ADB}"/>
              </a:ext>
            </a:extLst>
          </p:cNvPr>
          <p:cNvSpPr/>
          <p:nvPr/>
        </p:nvSpPr>
        <p:spPr>
          <a:xfrm>
            <a:off x="10279380" y="3676649"/>
            <a:ext cx="1333500" cy="1304925"/>
          </a:xfrm>
          <a:prstGeom prst="wedgeRectCallout">
            <a:avLst>
              <a:gd name="adj1" fmla="val 33886"/>
              <a:gd name="adj2" fmla="val -957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h(x)=1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암에 걸릴 확률 </a:t>
            </a:r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46E8CA45-7C12-4EC1-9BC2-2491EA0ECB38}"/>
              </a:ext>
            </a:extLst>
          </p:cNvPr>
          <p:cNvSpPr/>
          <p:nvPr/>
        </p:nvSpPr>
        <p:spPr>
          <a:xfrm rot="10800000">
            <a:off x="9029693" y="2662351"/>
            <a:ext cx="323850" cy="79627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0BAE427E-17BB-4685-9210-588D618813F1}"/>
              </a:ext>
            </a:extLst>
          </p:cNvPr>
          <p:cNvSpPr/>
          <p:nvPr/>
        </p:nvSpPr>
        <p:spPr>
          <a:xfrm>
            <a:off x="9353543" y="1158606"/>
            <a:ext cx="2106937" cy="1201208"/>
          </a:xfrm>
          <a:prstGeom prst="wedgeRoundRectCallout">
            <a:avLst>
              <a:gd name="adj1" fmla="val 24375"/>
              <a:gd name="adj2" fmla="val 7122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의사 </a:t>
            </a:r>
            <a:r>
              <a:rPr lang="en-US" altLang="ko-KR" dirty="0">
                <a:solidFill>
                  <a:schemeClr val="tx1"/>
                </a:solidFill>
              </a:rPr>
              <a:t>;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아마도 암입니다</a:t>
            </a: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BB928783-782D-4CA3-9735-10B533F9D266}"/>
              </a:ext>
            </a:extLst>
          </p:cNvPr>
          <p:cNvSpPr/>
          <p:nvPr/>
        </p:nvSpPr>
        <p:spPr>
          <a:xfrm>
            <a:off x="6984679" y="1158628"/>
            <a:ext cx="2106937" cy="1201208"/>
          </a:xfrm>
          <a:prstGeom prst="wedgeRoundRectCallout">
            <a:avLst>
              <a:gd name="adj1" fmla="val -25353"/>
              <a:gd name="adj2" fmla="val 7201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의사 </a:t>
            </a:r>
            <a:r>
              <a:rPr lang="en-US" altLang="ko-KR" dirty="0">
                <a:solidFill>
                  <a:schemeClr val="tx1"/>
                </a:solidFill>
              </a:rPr>
              <a:t>;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아마 암 아닙니다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8252A4-C666-4A3C-9E1E-08A90E086767}"/>
              </a:ext>
            </a:extLst>
          </p:cNvPr>
          <p:cNvSpPr/>
          <p:nvPr/>
        </p:nvSpPr>
        <p:spPr>
          <a:xfrm>
            <a:off x="7059059" y="5296334"/>
            <a:ext cx="1370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Precision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사각형: 잘린 한쪽 모서리 14">
                <a:extLst>
                  <a:ext uri="{FF2B5EF4-FFF2-40B4-BE49-F238E27FC236}">
                    <a16:creationId xmlns:a16="http://schemas.microsoft.com/office/drawing/2014/main" id="{C6EA5BE5-3C90-4451-9C7B-2A657BD011C1}"/>
                  </a:ext>
                </a:extLst>
              </p:cNvPr>
              <p:cNvSpPr/>
              <p:nvPr/>
            </p:nvSpPr>
            <p:spPr>
              <a:xfrm>
                <a:off x="8448565" y="5129677"/>
                <a:ext cx="3659505" cy="733425"/>
              </a:xfrm>
              <a:prstGeom prst="snip1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사각형: 잘린 한쪽 모서리 14">
                <a:extLst>
                  <a:ext uri="{FF2B5EF4-FFF2-40B4-BE49-F238E27FC236}">
                    <a16:creationId xmlns:a16="http://schemas.microsoft.com/office/drawing/2014/main" id="{C6EA5BE5-3C90-4451-9C7B-2A657BD01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565" y="5129677"/>
                <a:ext cx="3659505" cy="733425"/>
              </a:xfrm>
              <a:prstGeom prst="snip1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사각형: 잘린 한쪽 모서리 15">
                <a:extLst>
                  <a:ext uri="{FF2B5EF4-FFF2-40B4-BE49-F238E27FC236}">
                    <a16:creationId xmlns:a16="http://schemas.microsoft.com/office/drawing/2014/main" id="{445DC688-261D-4DC8-AF7D-3B6550A535A5}"/>
                  </a:ext>
                </a:extLst>
              </p:cNvPr>
              <p:cNvSpPr/>
              <p:nvPr/>
            </p:nvSpPr>
            <p:spPr>
              <a:xfrm>
                <a:off x="8449627" y="6072905"/>
                <a:ext cx="3659505" cy="673865"/>
              </a:xfrm>
              <a:prstGeom prst="snip1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𝑛𝑒𝑔𝑎𝑡𝑖𝑣𝑒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사각형: 잘린 한쪽 모서리 15">
                <a:extLst>
                  <a:ext uri="{FF2B5EF4-FFF2-40B4-BE49-F238E27FC236}">
                    <a16:creationId xmlns:a16="http://schemas.microsoft.com/office/drawing/2014/main" id="{445DC688-261D-4DC8-AF7D-3B6550A53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627" y="6072905"/>
                <a:ext cx="3659505" cy="673865"/>
              </a:xfrm>
              <a:prstGeom prst="snip1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CF33A2-7ABC-4213-B0F0-FE3DA0DCCFDD}"/>
              </a:ext>
            </a:extLst>
          </p:cNvPr>
          <p:cNvSpPr/>
          <p:nvPr/>
        </p:nvSpPr>
        <p:spPr>
          <a:xfrm>
            <a:off x="7179727" y="6183205"/>
            <a:ext cx="954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</a:t>
            </a:r>
            <a:endParaRPr lang="ko-KR" altLang="en-US" sz="20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32FE12-0F95-4827-AA43-E9F65B2B76A6}"/>
              </a:ext>
            </a:extLst>
          </p:cNvPr>
          <p:cNvSpPr/>
          <p:nvPr/>
        </p:nvSpPr>
        <p:spPr>
          <a:xfrm>
            <a:off x="7059059" y="2428875"/>
            <a:ext cx="980041" cy="3695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실제 아님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001B540-26EC-4668-B24D-016F22060F74}"/>
              </a:ext>
            </a:extLst>
          </p:cNvPr>
          <p:cNvSpPr/>
          <p:nvPr/>
        </p:nvSpPr>
        <p:spPr>
          <a:xfrm>
            <a:off x="8085772" y="2418431"/>
            <a:ext cx="980041" cy="3695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실제 암임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67DD93D-3742-4CF3-BCBB-378DFC1603FD}"/>
              </a:ext>
            </a:extLst>
          </p:cNvPr>
          <p:cNvSpPr/>
          <p:nvPr/>
        </p:nvSpPr>
        <p:spPr>
          <a:xfrm>
            <a:off x="9392282" y="2418431"/>
            <a:ext cx="980041" cy="3695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F0"/>
                </a:solidFill>
              </a:rPr>
              <a:t>실제 아님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AB28307-88CA-4A41-8BF3-48CF31D18386}"/>
              </a:ext>
            </a:extLst>
          </p:cNvPr>
          <p:cNvSpPr/>
          <p:nvPr/>
        </p:nvSpPr>
        <p:spPr>
          <a:xfrm>
            <a:off x="10418995" y="2407987"/>
            <a:ext cx="980041" cy="3695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실제 암임</a:t>
            </a:r>
          </a:p>
        </p:txBody>
      </p:sp>
    </p:spTree>
    <p:extLst>
      <p:ext uri="{BB962C8B-B14F-4D97-AF65-F5344CB8AC3E}">
        <p14:creationId xmlns:p14="http://schemas.microsoft.com/office/powerpoint/2010/main" val="2636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1852 L 0.12109 -0.0213 " pathEditMode="relative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1 -0.02129 L -0.10547 -0.01852 L -0.10547 -0.01828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2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13" grpId="0" animBg="1"/>
      <p:bldP spid="6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52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53639" y="787226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Handling Skewed Data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스케위드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다루기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420055" y="448162"/>
            <a:ext cx="1466592" cy="262043"/>
            <a:chOff x="8177948" y="5123577"/>
            <a:chExt cx="1466592" cy="262043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solidFill>
              <a:srgbClr val="333F50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Page 2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42" name="Picture 2" descr="And intermediate values between 0 and 1, this usually gives a reasonable rank ordering of different classifiers.">
            <a:extLst>
              <a:ext uri="{FF2B5EF4-FFF2-40B4-BE49-F238E27FC236}">
                <a16:creationId xmlns:a16="http://schemas.microsoft.com/office/drawing/2014/main" id="{5663B9D3-55A4-4E06-8099-F1A599290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718327"/>
            <a:ext cx="8753475" cy="49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A4D1DC9-9019-4050-903F-A011E0B34D93}"/>
              </a:ext>
            </a:extLst>
          </p:cNvPr>
          <p:cNvSpPr/>
          <p:nvPr/>
        </p:nvSpPr>
        <p:spPr>
          <a:xfrm>
            <a:off x="9667876" y="5248276"/>
            <a:ext cx="2048322" cy="1257300"/>
          </a:xfrm>
          <a:prstGeom prst="homePlate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성능평가</a:t>
            </a:r>
          </a:p>
        </p:txBody>
      </p:sp>
    </p:spTree>
    <p:extLst>
      <p:ext uri="{BB962C8B-B14F-4D97-AF65-F5344CB8AC3E}">
        <p14:creationId xmlns:p14="http://schemas.microsoft.com/office/powerpoint/2010/main" val="112729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52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91923" y="787226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Using Large Data Sets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엄청 큰 데이터 셋 이용하기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886647" y="443899"/>
            <a:ext cx="1466592" cy="262043"/>
            <a:chOff x="8177948" y="5123577"/>
            <a:chExt cx="1466592" cy="262043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solidFill>
              <a:srgbClr val="333F50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Page 3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1F79797-F9D1-44DF-BF44-6A8C779FC0EF}"/>
              </a:ext>
            </a:extLst>
          </p:cNvPr>
          <p:cNvSpPr/>
          <p:nvPr/>
        </p:nvSpPr>
        <p:spPr>
          <a:xfrm>
            <a:off x="1257300" y="2066925"/>
            <a:ext cx="4369113" cy="4270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내가 </a:t>
            </a:r>
            <a:r>
              <a:rPr lang="en-US" altLang="ko-KR" dirty="0">
                <a:solidFill>
                  <a:schemeClr val="tx1"/>
                </a:solidFill>
              </a:rPr>
              <a:t>feature x </a:t>
            </a:r>
            <a:r>
              <a:rPr lang="ko-KR" altLang="en-US" dirty="0">
                <a:solidFill>
                  <a:schemeClr val="tx1"/>
                </a:solidFill>
              </a:rPr>
              <a:t>를 받았을 때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r>
              <a:rPr lang="ko-KR" altLang="en-US" dirty="0">
                <a:solidFill>
                  <a:schemeClr val="tx1"/>
                </a:solidFill>
              </a:rPr>
              <a:t>를 예측할 수 있는가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For breakfast I ate _____ eggs.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앞 뒤 단어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빈칸 예측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Count ex)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only size feature(no other) -&gt; house price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73F6169-5775-40FD-ACE9-A1C6582100AD}"/>
              </a:ext>
            </a:extLst>
          </p:cNvPr>
          <p:cNvSpPr/>
          <p:nvPr/>
        </p:nvSpPr>
        <p:spPr>
          <a:xfrm>
            <a:off x="6446520" y="2030730"/>
            <a:ext cx="4369113" cy="4270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사이즈가 충분한가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-parameter</a:t>
            </a:r>
            <a:r>
              <a:rPr lang="ko-KR" altLang="en-US" dirty="0">
                <a:solidFill>
                  <a:schemeClr val="tx1"/>
                </a:solidFill>
              </a:rPr>
              <a:t> 가 많아야 한다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-training set</a:t>
            </a:r>
            <a:r>
              <a:rPr lang="ko-KR" altLang="en-US" dirty="0">
                <a:solidFill>
                  <a:schemeClr val="tx1"/>
                </a:solidFill>
              </a:rPr>
              <a:t>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많아야 한다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4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593C79C-B5D0-43DE-B366-DEE898749DBB}"/>
              </a:ext>
            </a:extLst>
          </p:cNvPr>
          <p:cNvSpPr/>
          <p:nvPr/>
        </p:nvSpPr>
        <p:spPr>
          <a:xfrm>
            <a:off x="3707027" y="1072119"/>
            <a:ext cx="4794422" cy="4559644"/>
          </a:xfrm>
          <a:prstGeom prst="ellipse">
            <a:avLst/>
          </a:prstGeom>
          <a:solidFill>
            <a:srgbClr val="333F50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919681" y="2857995"/>
            <a:ext cx="436911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감사합니다</a:t>
            </a:r>
            <a:endParaRPr lang="en-US" altLang="ko-KR" sz="2800" b="1" i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477270" y="3758389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268496" y="3758389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059720" y="3758389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850944" y="3758389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642168" y="3758389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29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/>
          <p:cNvGrpSpPr/>
          <p:nvPr/>
        </p:nvGrpSpPr>
        <p:grpSpPr>
          <a:xfrm rot="19209840" flipH="1">
            <a:off x="7350016" y="2856398"/>
            <a:ext cx="792000" cy="1658088"/>
            <a:chOff x="5525713" y="3381918"/>
            <a:chExt cx="792000" cy="1658088"/>
          </a:xfrm>
        </p:grpSpPr>
        <p:sp>
          <p:nvSpPr>
            <p:cNvPr id="109" name="타원 108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33F50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110" name="직선 연결선 109"/>
            <p:cNvCxnSpPr>
              <a:stCxn id="111" idx="4"/>
              <a:endCxn id="109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33F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33F50"/>
            </a:solidFill>
            <a:ln w="6350">
              <a:solidFill>
                <a:srgbClr val="333F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 rot="2390160">
            <a:off x="3433921" y="2864149"/>
            <a:ext cx="792000" cy="1658088"/>
            <a:chOff x="5525713" y="3381918"/>
            <a:chExt cx="792000" cy="1658088"/>
          </a:xfrm>
        </p:grpSpPr>
        <p:sp>
          <p:nvSpPr>
            <p:cNvPr id="80" name="타원 79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33F50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86" name="직선 연결선 85"/>
            <p:cNvCxnSpPr>
              <a:stCxn id="87" idx="4"/>
              <a:endCxn id="80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33F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타원 86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33F50"/>
            </a:solidFill>
            <a:ln w="6350">
              <a:solidFill>
                <a:srgbClr val="333F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525713" y="3381918"/>
            <a:ext cx="792000" cy="1658088"/>
            <a:chOff x="5525713" y="3381918"/>
            <a:chExt cx="792000" cy="1658088"/>
          </a:xfrm>
        </p:grpSpPr>
        <p:sp>
          <p:nvSpPr>
            <p:cNvPr id="78" name="타원 77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33F50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57" name="직선 연결선 56"/>
            <p:cNvCxnSpPr>
              <a:stCxn id="69" idx="4"/>
              <a:endCxn id="78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33F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33F50"/>
            </a:solidFill>
            <a:ln w="6350">
              <a:solidFill>
                <a:srgbClr val="333F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7" name="자유형 76"/>
          <p:cNvSpPr/>
          <p:nvPr/>
        </p:nvSpPr>
        <p:spPr>
          <a:xfrm>
            <a:off x="3778538" y="0"/>
            <a:ext cx="4284000" cy="2956497"/>
          </a:xfrm>
          <a:custGeom>
            <a:avLst/>
            <a:gdLst>
              <a:gd name="connsiteX0" fmla="*/ 161278 w 4284000"/>
              <a:gd name="connsiteY0" fmla="*/ 0 h 2956497"/>
              <a:gd name="connsiteX1" fmla="*/ 4122723 w 4284000"/>
              <a:gd name="connsiteY1" fmla="*/ 0 h 2956497"/>
              <a:gd name="connsiteX2" fmla="*/ 4187700 w 4284000"/>
              <a:gd name="connsiteY2" fmla="*/ 177532 h 2956497"/>
              <a:gd name="connsiteX3" fmla="*/ 4284000 w 4284000"/>
              <a:gd name="connsiteY3" fmla="*/ 814497 h 2956497"/>
              <a:gd name="connsiteX4" fmla="*/ 2142000 w 4284000"/>
              <a:gd name="connsiteY4" fmla="*/ 2956497 h 2956497"/>
              <a:gd name="connsiteX5" fmla="*/ 0 w 4284000"/>
              <a:gd name="connsiteY5" fmla="*/ 814497 h 2956497"/>
              <a:gd name="connsiteX6" fmla="*/ 96300 w 4284000"/>
              <a:gd name="connsiteY6" fmla="*/ 177532 h 295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000" h="2956497">
                <a:moveTo>
                  <a:pt x="161278" y="0"/>
                </a:moveTo>
                <a:lnTo>
                  <a:pt x="4122723" y="0"/>
                </a:lnTo>
                <a:lnTo>
                  <a:pt x="4187700" y="177532"/>
                </a:lnTo>
                <a:cubicBezTo>
                  <a:pt x="4250285" y="378749"/>
                  <a:pt x="4284000" y="592686"/>
                  <a:pt x="4284000" y="814497"/>
                </a:cubicBezTo>
                <a:cubicBezTo>
                  <a:pt x="4284000" y="1997491"/>
                  <a:pt x="3324994" y="2956497"/>
                  <a:pt x="2142000" y="2956497"/>
                </a:cubicBezTo>
                <a:cubicBezTo>
                  <a:pt x="959006" y="2956497"/>
                  <a:pt x="0" y="1997491"/>
                  <a:pt x="0" y="814497"/>
                </a:cubicBezTo>
                <a:cubicBezTo>
                  <a:pt x="0" y="592686"/>
                  <a:pt x="33715" y="378749"/>
                  <a:pt x="96300" y="177532"/>
                </a:cubicBezTo>
                <a:close/>
              </a:path>
            </a:pathLst>
          </a:custGeom>
          <a:solidFill>
            <a:srgbClr val="333F50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38" name="Group 20"/>
          <p:cNvGrpSpPr>
            <a:grpSpLocks noChangeAspect="1"/>
          </p:cNvGrpSpPr>
          <p:nvPr/>
        </p:nvGrpSpPr>
        <p:grpSpPr bwMode="auto">
          <a:xfrm>
            <a:off x="5771652" y="4399978"/>
            <a:ext cx="287796" cy="392567"/>
            <a:chOff x="2597" y="4163"/>
            <a:chExt cx="217" cy="296"/>
          </a:xfrm>
          <a:solidFill>
            <a:schemeClr val="tx2">
              <a:lumMod val="75000"/>
            </a:schemeClr>
          </a:solidFill>
        </p:grpSpPr>
        <p:sp>
          <p:nvSpPr>
            <p:cNvPr id="39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solidFill>
                <a:srgbClr val="333F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solidFill>
                <a:srgbClr val="333F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1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solidFill>
                <a:srgbClr val="333F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3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solidFill>
                <a:srgbClr val="333F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3740254" y="317297"/>
            <a:ext cx="4369113" cy="1596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prstClr val="white"/>
                </a:solidFill>
              </a:rPr>
              <a:t>Machine Learning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prstClr val="white"/>
                </a:solidFill>
              </a:rPr>
              <a:t>System Design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1770119 </a:t>
            </a:r>
            <a:r>
              <a:rPr lang="ko-KR" altLang="en-US" sz="1000" dirty="0">
                <a:solidFill>
                  <a:prstClr val="white"/>
                </a:solidFill>
              </a:rPr>
              <a:t>황서현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40813" y="5268119"/>
            <a:ext cx="179589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Handling Skewed Data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0" name="Freeform 6"/>
          <p:cNvSpPr>
            <a:spLocks/>
          </p:cNvSpPr>
          <p:nvPr/>
        </p:nvSpPr>
        <p:spPr bwMode="auto">
          <a:xfrm>
            <a:off x="3344648" y="3833366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solidFill>
              <a:srgbClr val="333F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3" name="Freeform 11"/>
          <p:cNvSpPr>
            <a:spLocks noEditPoints="1"/>
          </p:cNvSpPr>
          <p:nvPr/>
        </p:nvSpPr>
        <p:spPr bwMode="auto">
          <a:xfrm flipH="1">
            <a:off x="7826854" y="3803910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solidFill>
              <a:srgbClr val="333F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660048" y="4697299"/>
            <a:ext cx="170535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Building a Spam Classifier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7193377" y="4697299"/>
            <a:ext cx="1806797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Using Large Data Sets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264737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055963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5847187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638411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429635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6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52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953463" y="448162"/>
            <a:ext cx="1466592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solidFill>
              <a:srgbClr val="333F50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Page 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953463" y="787226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building a Spam Classifier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스팸 분류 알고리즘 작성하기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763CF3-BCA4-4B98-9FD6-1B242235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62" y="1924369"/>
            <a:ext cx="7371387" cy="414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폭발: 8pt 1">
            <a:extLst>
              <a:ext uri="{FF2B5EF4-FFF2-40B4-BE49-F238E27FC236}">
                <a16:creationId xmlns:a16="http://schemas.microsoft.com/office/drawing/2014/main" id="{E457E579-6DF1-452B-A337-FCC29E2C6646}"/>
              </a:ext>
            </a:extLst>
          </p:cNvPr>
          <p:cNvSpPr/>
          <p:nvPr/>
        </p:nvSpPr>
        <p:spPr>
          <a:xfrm>
            <a:off x="7800975" y="1540199"/>
            <a:ext cx="3238500" cy="342232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스팸</a:t>
            </a:r>
          </a:p>
        </p:txBody>
      </p:sp>
    </p:spTree>
    <p:extLst>
      <p:ext uri="{BB962C8B-B14F-4D97-AF65-F5344CB8AC3E}">
        <p14:creationId xmlns:p14="http://schemas.microsoft.com/office/powerpoint/2010/main" val="181566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52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953463" y="448162"/>
            <a:ext cx="1466592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solidFill>
              <a:srgbClr val="333F50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Page 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953463" y="787226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building a Spam Classifier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스팸 분류 알고리즘 작성하기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6679E6E-7A15-4150-8741-AB547D7DA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37" y="1819049"/>
            <a:ext cx="7558623" cy="425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6B8C4F-BDAE-49E8-9E77-95F2E83CCF10}"/>
              </a:ext>
            </a:extLst>
          </p:cNvPr>
          <p:cNvSpPr txBox="1"/>
          <p:nvPr/>
        </p:nvSpPr>
        <p:spPr>
          <a:xfrm>
            <a:off x="9042279" y="1819049"/>
            <a:ext cx="24492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Y</a:t>
            </a:r>
            <a:r>
              <a:rPr lang="ko-KR" altLang="en-US" sz="2000" dirty="0"/>
              <a:t>값 지정하기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r>
              <a:rPr lang="en-US" altLang="ko-KR" sz="2000" dirty="0"/>
              <a:t>2. Feature </a:t>
            </a:r>
            <a:r>
              <a:rPr lang="ko-KR" altLang="en-US" sz="2000" dirty="0"/>
              <a:t>지정하기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5262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52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953463" y="448162"/>
            <a:ext cx="1466592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solidFill>
              <a:srgbClr val="333F50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Page 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953463" y="787226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building a Spam Classifier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스팸 분류 알고리즘 작성하기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모서리가 둥근 직사각형 38">
            <a:extLst>
              <a:ext uri="{FF2B5EF4-FFF2-40B4-BE49-F238E27FC236}">
                <a16:creationId xmlns:a16="http://schemas.microsoft.com/office/drawing/2014/main" id="{1D35E355-1FCA-4998-8DD0-1E6D7F57B9FF}"/>
              </a:ext>
            </a:extLst>
          </p:cNvPr>
          <p:cNvSpPr/>
          <p:nvPr/>
        </p:nvSpPr>
        <p:spPr>
          <a:xfrm>
            <a:off x="1072644" y="2349956"/>
            <a:ext cx="2673780" cy="854080"/>
          </a:xfrm>
          <a:prstGeom prst="roundRect">
            <a:avLst>
              <a:gd name="adj" fmla="val 19940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39700" dist="114300" sx="102000" sy="102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333F50"/>
                </a:solidFill>
              </a:rPr>
              <a:t>Data</a:t>
            </a:r>
            <a:r>
              <a:rPr lang="ko-KR" altLang="en-US" b="1" dirty="0">
                <a:solidFill>
                  <a:srgbClr val="333F50"/>
                </a:solidFill>
              </a:rPr>
              <a:t>를</a:t>
            </a:r>
            <a:r>
              <a:rPr lang="en-US" altLang="ko-KR" b="1" dirty="0">
                <a:solidFill>
                  <a:srgbClr val="333F50"/>
                </a:solidFill>
              </a:rPr>
              <a:t> </a:t>
            </a:r>
            <a:r>
              <a:rPr lang="ko-KR" altLang="en-US" b="1" dirty="0">
                <a:solidFill>
                  <a:srgbClr val="333F50"/>
                </a:solidFill>
              </a:rPr>
              <a:t>많이 모으기</a:t>
            </a:r>
            <a:endParaRPr lang="en-US" altLang="ko-KR" b="1" dirty="0">
              <a:solidFill>
                <a:srgbClr val="333F50"/>
              </a:solidFill>
            </a:endParaRPr>
          </a:p>
        </p:txBody>
      </p:sp>
      <p:sp>
        <p:nvSpPr>
          <p:cNvPr id="10" name="모서리가 둥근 직사각형 117">
            <a:extLst>
              <a:ext uri="{FF2B5EF4-FFF2-40B4-BE49-F238E27FC236}">
                <a16:creationId xmlns:a16="http://schemas.microsoft.com/office/drawing/2014/main" id="{79435DF1-B421-40B0-BD3C-18F3290B5CFB}"/>
              </a:ext>
            </a:extLst>
          </p:cNvPr>
          <p:cNvSpPr/>
          <p:nvPr/>
        </p:nvSpPr>
        <p:spPr>
          <a:xfrm>
            <a:off x="1083165" y="3392883"/>
            <a:ext cx="2673780" cy="854080"/>
          </a:xfrm>
          <a:prstGeom prst="roundRect">
            <a:avLst>
              <a:gd name="adj" fmla="val 19940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39700" dist="114300" sx="102000" sy="102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333F50"/>
                </a:solidFill>
              </a:rPr>
              <a:t>Feature – </a:t>
            </a:r>
            <a:r>
              <a:rPr lang="ko-KR" altLang="en-US" b="1" dirty="0">
                <a:solidFill>
                  <a:srgbClr val="333F50"/>
                </a:solidFill>
              </a:rPr>
              <a:t>이메일 헤더</a:t>
            </a:r>
            <a:r>
              <a:rPr lang="en-US" altLang="ko-KR" b="1" dirty="0">
                <a:solidFill>
                  <a:srgbClr val="333F50"/>
                </a:solidFill>
              </a:rPr>
              <a:t> </a:t>
            </a:r>
          </a:p>
        </p:txBody>
      </p:sp>
      <p:sp>
        <p:nvSpPr>
          <p:cNvPr id="11" name="모서리가 둥근 직사각형 124">
            <a:extLst>
              <a:ext uri="{FF2B5EF4-FFF2-40B4-BE49-F238E27FC236}">
                <a16:creationId xmlns:a16="http://schemas.microsoft.com/office/drawing/2014/main" id="{70EDB984-B341-44A5-9F63-59182A80DFAE}"/>
              </a:ext>
            </a:extLst>
          </p:cNvPr>
          <p:cNvSpPr/>
          <p:nvPr/>
        </p:nvSpPr>
        <p:spPr>
          <a:xfrm>
            <a:off x="1093686" y="4435810"/>
            <a:ext cx="2673780" cy="854080"/>
          </a:xfrm>
          <a:prstGeom prst="roundRect">
            <a:avLst>
              <a:gd name="adj" fmla="val 19940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39700" dist="114300" sx="102000" sy="102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333F50"/>
                </a:solidFill>
              </a:rPr>
              <a:t>Feature – </a:t>
            </a:r>
            <a:r>
              <a:rPr lang="ko-KR" altLang="en-US" b="1" dirty="0">
                <a:solidFill>
                  <a:srgbClr val="333F50"/>
                </a:solidFill>
              </a:rPr>
              <a:t>비슷한 단어</a:t>
            </a:r>
            <a:r>
              <a:rPr lang="en-US" altLang="ko-KR" b="1" dirty="0">
                <a:solidFill>
                  <a:srgbClr val="333F50"/>
                </a:solidFill>
              </a:rPr>
              <a:t> </a:t>
            </a:r>
          </a:p>
        </p:txBody>
      </p:sp>
      <p:sp>
        <p:nvSpPr>
          <p:cNvPr id="12" name="모서리가 둥근 직사각형 131">
            <a:extLst>
              <a:ext uri="{FF2B5EF4-FFF2-40B4-BE49-F238E27FC236}">
                <a16:creationId xmlns:a16="http://schemas.microsoft.com/office/drawing/2014/main" id="{A112E86C-F53A-48C0-AF78-9332E2FA8887}"/>
              </a:ext>
            </a:extLst>
          </p:cNvPr>
          <p:cNvSpPr/>
          <p:nvPr/>
        </p:nvSpPr>
        <p:spPr>
          <a:xfrm>
            <a:off x="1104207" y="5478737"/>
            <a:ext cx="2673780" cy="854080"/>
          </a:xfrm>
          <a:prstGeom prst="roundRect">
            <a:avLst>
              <a:gd name="adj" fmla="val 19940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39700" dist="114300" sx="102000" sy="102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333F50"/>
                </a:solidFill>
              </a:rPr>
              <a:t>오탈자</a:t>
            </a:r>
            <a:r>
              <a:rPr lang="ko-KR" altLang="en-US" b="1" dirty="0">
                <a:solidFill>
                  <a:srgbClr val="333F50"/>
                </a:solidFill>
              </a:rPr>
              <a:t> 찾기</a:t>
            </a:r>
            <a:r>
              <a:rPr lang="en-US" altLang="ko-KR" b="1" dirty="0">
                <a:solidFill>
                  <a:srgbClr val="333F5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4901F-9D04-4DB6-B618-B1F8EF18CE82}"/>
              </a:ext>
            </a:extLst>
          </p:cNvPr>
          <p:cNvSpPr txBox="1"/>
          <p:nvPr/>
        </p:nvSpPr>
        <p:spPr>
          <a:xfrm>
            <a:off x="1058937" y="1657821"/>
            <a:ext cx="2018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333F50"/>
                </a:solidFill>
              </a:rPr>
              <a:t>&lt;</a:t>
            </a:r>
            <a:r>
              <a:rPr lang="ko-KR" altLang="en-US" sz="2800" b="1" dirty="0">
                <a:solidFill>
                  <a:srgbClr val="333F50"/>
                </a:solidFill>
              </a:rPr>
              <a:t>주의</a:t>
            </a:r>
            <a:r>
              <a:rPr lang="en-US" altLang="ko-KR" sz="2800" b="1" dirty="0">
                <a:solidFill>
                  <a:srgbClr val="333F50"/>
                </a:solidFill>
              </a:rPr>
              <a:t>&gt;</a:t>
            </a:r>
            <a:endParaRPr lang="ko-KR" altLang="en-US" sz="2800" b="1" dirty="0">
              <a:solidFill>
                <a:srgbClr val="333F5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5003D7-0DD2-4605-995C-424B6272B1B1}"/>
              </a:ext>
            </a:extLst>
          </p:cNvPr>
          <p:cNvSpPr/>
          <p:nvPr/>
        </p:nvSpPr>
        <p:spPr>
          <a:xfrm>
            <a:off x="4001462" y="2778979"/>
            <a:ext cx="8190538" cy="295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Return-Path : &lt; example_from@dc.edu &gt;</a:t>
            </a:r>
          </a:p>
          <a:p>
            <a:r>
              <a:rPr lang="en-US" altLang="ko-KR" sz="1200" dirty="0"/>
              <a:t>X-</a:t>
            </a:r>
            <a:r>
              <a:rPr lang="en-US" altLang="ko-KR" sz="1200" dirty="0" err="1"/>
              <a:t>SpamCatcher</a:t>
            </a:r>
            <a:r>
              <a:rPr lang="en-US" altLang="ko-KR" sz="1200" dirty="0"/>
              <a:t>- </a:t>
            </a:r>
            <a:r>
              <a:rPr lang="ko-KR" altLang="en-US" sz="1200" dirty="0"/>
              <a:t>점수 </a:t>
            </a:r>
            <a:r>
              <a:rPr lang="en-US" altLang="ko-KR" sz="1200" dirty="0"/>
              <a:t>: 1 [X]</a:t>
            </a:r>
          </a:p>
          <a:p>
            <a:r>
              <a:rPr lang="ko-KR" altLang="en-US" sz="1200" dirty="0"/>
              <a:t>수신 </a:t>
            </a:r>
            <a:r>
              <a:rPr lang="en-US" altLang="ko-KR" sz="1200" dirty="0"/>
              <a:t>: [136.167.40.119] (HELO dc.edu)</a:t>
            </a:r>
          </a:p>
          <a:p>
            <a:r>
              <a:rPr lang="en-US" altLang="ko-KR" sz="1200" dirty="0"/>
              <a:t>    fe3.dc.edu (</a:t>
            </a:r>
            <a:r>
              <a:rPr lang="en-US" altLang="ko-KR" sz="1200" dirty="0" err="1"/>
              <a:t>CommuniGate</a:t>
            </a:r>
            <a:r>
              <a:rPr lang="en-US" altLang="ko-KR" sz="1200" dirty="0"/>
              <a:t> Pro SMTP 4.1.8)example_to@mail.dc.edu</a:t>
            </a:r>
            <a:r>
              <a:rPr lang="ko-KR" altLang="en-US" sz="1200" dirty="0"/>
              <a:t>에 </a:t>
            </a:r>
          </a:p>
          <a:p>
            <a:r>
              <a:rPr lang="ko-KR" altLang="en-US" sz="1200" dirty="0"/>
              <a:t>    대한 </a:t>
            </a:r>
            <a:r>
              <a:rPr lang="en-US" altLang="ko-KR" sz="1200" dirty="0"/>
              <a:t>ESMTP-TLS ID 61258719 ; 2004 </a:t>
            </a:r>
            <a:r>
              <a:rPr lang="ko-KR" altLang="en-US" sz="1200" dirty="0"/>
              <a:t>년 </a:t>
            </a:r>
            <a:r>
              <a:rPr lang="en-US" altLang="ko-KR" sz="1200" dirty="0"/>
              <a:t>8 </a:t>
            </a:r>
            <a:r>
              <a:rPr lang="ko-KR" altLang="en-US" sz="1200" dirty="0"/>
              <a:t>월 </a:t>
            </a:r>
            <a:r>
              <a:rPr lang="en-US" altLang="ko-KR" sz="1200" dirty="0"/>
              <a:t>23 </a:t>
            </a:r>
            <a:r>
              <a:rPr lang="ko-KR" altLang="en-US" sz="1200" dirty="0"/>
              <a:t>일 월요일 </a:t>
            </a:r>
            <a:r>
              <a:rPr lang="en-US" altLang="ko-KR" sz="1200" dirty="0"/>
              <a:t>11</a:t>
            </a:r>
            <a:r>
              <a:rPr lang="ko-KR" altLang="en-US" sz="1200" dirty="0"/>
              <a:t>시 </a:t>
            </a:r>
            <a:r>
              <a:rPr lang="en-US" altLang="ko-KR" sz="1200" dirty="0"/>
              <a:t>40 </a:t>
            </a:r>
            <a:r>
              <a:rPr lang="ko-KR" altLang="en-US" sz="1200" dirty="0"/>
              <a:t>분 </a:t>
            </a:r>
            <a:r>
              <a:rPr lang="en-US" altLang="ko-KR" sz="1200" dirty="0"/>
              <a:t>10 </a:t>
            </a:r>
            <a:r>
              <a:rPr lang="ko-KR" altLang="en-US" sz="1200" dirty="0"/>
              <a:t>초 </a:t>
            </a:r>
            <a:r>
              <a:rPr lang="en-US" altLang="ko-KR" sz="1200" dirty="0"/>
              <a:t>-0400</a:t>
            </a:r>
          </a:p>
          <a:p>
            <a:r>
              <a:rPr lang="ko-KR" altLang="en-US" sz="1200" dirty="0"/>
              <a:t>메시지 </a:t>
            </a:r>
            <a:r>
              <a:rPr lang="en-US" altLang="ko-KR" sz="1200" dirty="0"/>
              <a:t>ID : &lt; 4129F3CA.2020509@dc.edu &gt;</a:t>
            </a:r>
          </a:p>
          <a:p>
            <a:r>
              <a:rPr lang="ko-KR" altLang="en-US" sz="1200" dirty="0"/>
              <a:t>날짜 </a:t>
            </a:r>
            <a:r>
              <a:rPr lang="en-US" altLang="ko-KR" sz="1200" dirty="0"/>
              <a:t>: 2005 </a:t>
            </a:r>
            <a:r>
              <a:rPr lang="ko-KR" altLang="en-US" sz="1200" dirty="0"/>
              <a:t>년 </a:t>
            </a:r>
            <a:r>
              <a:rPr lang="en-US" altLang="ko-KR" sz="1200" dirty="0"/>
              <a:t>8 </a:t>
            </a:r>
            <a:r>
              <a:rPr lang="ko-KR" altLang="en-US" sz="1200" dirty="0"/>
              <a:t>월 </a:t>
            </a:r>
            <a:r>
              <a:rPr lang="en-US" altLang="ko-KR" sz="1200" dirty="0"/>
              <a:t>23 </a:t>
            </a:r>
            <a:r>
              <a:rPr lang="ko-KR" altLang="en-US" sz="1200" dirty="0"/>
              <a:t>일 월요일 </a:t>
            </a:r>
            <a:r>
              <a:rPr lang="en-US" altLang="ko-KR" sz="1200" dirty="0"/>
              <a:t>11</a:t>
            </a:r>
            <a:r>
              <a:rPr lang="ko-KR" altLang="en-US" sz="1200" dirty="0"/>
              <a:t>시 </a:t>
            </a:r>
            <a:r>
              <a:rPr lang="en-US" altLang="ko-KR" sz="1200" dirty="0"/>
              <a:t>40 </a:t>
            </a:r>
            <a:r>
              <a:rPr lang="ko-KR" altLang="en-US" sz="1200" dirty="0"/>
              <a:t>분 </a:t>
            </a:r>
            <a:r>
              <a:rPr lang="en-US" altLang="ko-KR" sz="1200" dirty="0"/>
              <a:t>36 </a:t>
            </a:r>
            <a:r>
              <a:rPr lang="ko-KR" altLang="en-US" sz="1200" dirty="0"/>
              <a:t>초 </a:t>
            </a:r>
            <a:r>
              <a:rPr lang="en-US" altLang="ko-KR" sz="1200" dirty="0"/>
              <a:t>-0400</a:t>
            </a:r>
            <a:r>
              <a:rPr lang="ko-KR" altLang="en-US" sz="1200" dirty="0"/>
              <a:t>출처 </a:t>
            </a:r>
          </a:p>
          <a:p>
            <a:r>
              <a:rPr lang="en-US" altLang="ko-KR" sz="1200" dirty="0"/>
              <a:t>: Taylor Evans &lt; example_from@dc.edu &gt;</a:t>
            </a:r>
          </a:p>
          <a:p>
            <a:r>
              <a:rPr lang="ko-KR" altLang="en-US" sz="1200" dirty="0"/>
              <a:t>사용자 에이전트 </a:t>
            </a:r>
            <a:r>
              <a:rPr lang="en-US" altLang="ko-KR" sz="1200" dirty="0"/>
              <a:t>: Mozilla / 5.0 (Windows; U; Windows NT 5.1; 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-US; </a:t>
            </a:r>
            <a:r>
              <a:rPr lang="en-US" altLang="ko-KR" sz="1200" dirty="0" err="1"/>
              <a:t>rv</a:t>
            </a:r>
            <a:r>
              <a:rPr lang="en-US" altLang="ko-KR" sz="1200" dirty="0"/>
              <a:t> : 1.0.1) Gecko / 20020823 Netscape / 7.0</a:t>
            </a:r>
          </a:p>
          <a:p>
            <a:r>
              <a:rPr lang="en-US" altLang="ko-KR" sz="1200" dirty="0"/>
              <a:t>X-Accept-Language : 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-us, </a:t>
            </a:r>
            <a:r>
              <a:rPr lang="en-US" altLang="ko-KR" sz="1200" dirty="0" err="1"/>
              <a:t>en</a:t>
            </a:r>
            <a:endParaRPr lang="en-US" altLang="ko-KR" sz="1200" dirty="0"/>
          </a:p>
          <a:p>
            <a:r>
              <a:rPr lang="en-US" altLang="ko-KR" sz="1200" dirty="0"/>
              <a:t>MIME </a:t>
            </a:r>
            <a:r>
              <a:rPr lang="ko-KR" altLang="en-US" sz="1200" dirty="0"/>
              <a:t>버전 </a:t>
            </a:r>
            <a:r>
              <a:rPr lang="en-US" altLang="ko-KR" sz="1200" dirty="0"/>
              <a:t>: 1.0</a:t>
            </a:r>
          </a:p>
          <a:p>
            <a:r>
              <a:rPr lang="ko-KR" altLang="en-US" sz="1200" dirty="0"/>
              <a:t>받는 사람 </a:t>
            </a:r>
            <a:r>
              <a:rPr lang="en-US" altLang="ko-KR" sz="1200" dirty="0"/>
              <a:t>: Jon Smith &lt; example_to@mail.dc.edu &gt;</a:t>
            </a:r>
          </a:p>
          <a:p>
            <a:r>
              <a:rPr lang="ko-KR" altLang="en-US" sz="1200" dirty="0"/>
              <a:t>제목 </a:t>
            </a:r>
            <a:r>
              <a:rPr lang="en-US" altLang="ko-KR" sz="1200" dirty="0"/>
              <a:t>: </a:t>
            </a:r>
            <a:r>
              <a:rPr lang="ko-KR" altLang="en-US" sz="1200" dirty="0"/>
              <a:t>사업 개발 회의</a:t>
            </a:r>
          </a:p>
          <a:p>
            <a:r>
              <a:rPr lang="en-US" altLang="ko-KR" sz="1200" dirty="0"/>
              <a:t>Content-Type : text / plain; charset = us-ascii; format = flowed</a:t>
            </a:r>
          </a:p>
          <a:p>
            <a:r>
              <a:rPr lang="ko-KR" altLang="en-US" sz="1200" dirty="0"/>
              <a:t>콘텐츠 전송 인코딩 </a:t>
            </a:r>
            <a:r>
              <a:rPr lang="en-US" altLang="ko-KR" sz="1200" dirty="0"/>
              <a:t>: 7 </a:t>
            </a:r>
            <a:r>
              <a:rPr lang="ko-KR" altLang="en-US" sz="1200" dirty="0"/>
              <a:t>비트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C5015-1882-4457-970F-F0A67A45C576}"/>
              </a:ext>
            </a:extLst>
          </p:cNvPr>
          <p:cNvSpPr txBox="1"/>
          <p:nvPr/>
        </p:nvSpPr>
        <p:spPr>
          <a:xfrm>
            <a:off x="4022504" y="4246963"/>
            <a:ext cx="4954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Discount</a:t>
            </a:r>
          </a:p>
          <a:p>
            <a:r>
              <a:rPr lang="en-US" altLang="ko-KR" dirty="0"/>
              <a:t>Discounts</a:t>
            </a:r>
          </a:p>
          <a:p>
            <a:r>
              <a:rPr lang="en-US" altLang="ko-KR" dirty="0"/>
              <a:t>Discounting</a:t>
            </a:r>
          </a:p>
          <a:p>
            <a:r>
              <a:rPr lang="ko-KR" altLang="en-US" dirty="0"/>
              <a:t>모두 비슷한 단어로 인식할 수 있어야 함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44FA1-4DE0-42C9-B9D7-DA675DBD11E6}"/>
              </a:ext>
            </a:extLst>
          </p:cNvPr>
          <p:cNvSpPr txBox="1"/>
          <p:nvPr/>
        </p:nvSpPr>
        <p:spPr>
          <a:xfrm>
            <a:off x="4057221" y="4883919"/>
            <a:ext cx="48849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M0rtgage</a:t>
            </a:r>
          </a:p>
          <a:p>
            <a:r>
              <a:rPr lang="en-US" altLang="ko-KR" sz="2000" dirty="0"/>
              <a:t>Med1cine</a:t>
            </a:r>
          </a:p>
          <a:p>
            <a:r>
              <a:rPr lang="en-US" altLang="ko-KR" sz="2000" dirty="0"/>
              <a:t>W4tches</a:t>
            </a:r>
          </a:p>
          <a:p>
            <a:r>
              <a:rPr lang="ko-KR" altLang="en-US" sz="2000" dirty="0"/>
              <a:t>스팸 필터링에 안 걸리려고 고의로 넣은 </a:t>
            </a:r>
            <a:r>
              <a:rPr lang="ko-KR" altLang="en-US" sz="2000" dirty="0" err="1"/>
              <a:t>오탈자도</a:t>
            </a:r>
            <a:r>
              <a:rPr lang="ko-KR" altLang="en-US" sz="2000" dirty="0"/>
              <a:t> 구분할 수 있어야 함</a:t>
            </a:r>
          </a:p>
        </p:txBody>
      </p:sp>
    </p:spTree>
    <p:extLst>
      <p:ext uri="{BB962C8B-B14F-4D97-AF65-F5344CB8AC3E}">
        <p14:creationId xmlns:p14="http://schemas.microsoft.com/office/powerpoint/2010/main" val="127308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52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953463" y="448162"/>
            <a:ext cx="1466592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solidFill>
              <a:srgbClr val="333F50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Page 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953463" y="787226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building a Spam Classifier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스팸 분류 알고리즘 작성하기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423A9E8B-EE26-4F3A-8A73-D0E485BE3A08}"/>
              </a:ext>
            </a:extLst>
          </p:cNvPr>
          <p:cNvSpPr/>
          <p:nvPr/>
        </p:nvSpPr>
        <p:spPr>
          <a:xfrm rot="16200000">
            <a:off x="9041317" y="2258163"/>
            <a:ext cx="2582555" cy="2317889"/>
          </a:xfrm>
          <a:prstGeom prst="hexagon">
            <a:avLst>
              <a:gd name="adj" fmla="val 29575"/>
              <a:gd name="vf" fmla="val 115470"/>
            </a:avLst>
          </a:prstGeom>
          <a:solidFill>
            <a:schemeClr val="bg1"/>
          </a:solidFill>
          <a:ln w="19050"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9CC669E5-CCEE-4F78-9BAE-2D59351ACCAA}"/>
              </a:ext>
            </a:extLst>
          </p:cNvPr>
          <p:cNvSpPr/>
          <p:nvPr/>
        </p:nvSpPr>
        <p:spPr>
          <a:xfrm rot="16200000">
            <a:off x="6267476" y="2258163"/>
            <a:ext cx="2582555" cy="2317889"/>
          </a:xfrm>
          <a:prstGeom prst="hexagon">
            <a:avLst>
              <a:gd name="adj" fmla="val 29575"/>
              <a:gd name="vf" fmla="val 115470"/>
            </a:avLst>
          </a:prstGeom>
          <a:solidFill>
            <a:schemeClr val="bg1"/>
          </a:solidFill>
          <a:ln w="19050"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49285D91-CF21-4D61-B928-7767DFDA265B}"/>
              </a:ext>
            </a:extLst>
          </p:cNvPr>
          <p:cNvSpPr/>
          <p:nvPr/>
        </p:nvSpPr>
        <p:spPr>
          <a:xfrm rot="16200000">
            <a:off x="3493634" y="2229757"/>
            <a:ext cx="2582555" cy="2317889"/>
          </a:xfrm>
          <a:prstGeom prst="hexagon">
            <a:avLst>
              <a:gd name="adj" fmla="val 29575"/>
              <a:gd name="vf" fmla="val 115470"/>
            </a:avLst>
          </a:prstGeom>
          <a:solidFill>
            <a:schemeClr val="bg1"/>
          </a:solidFill>
          <a:ln w="19050"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50E277BD-46FA-4218-8E95-AC837D104850}"/>
              </a:ext>
            </a:extLst>
          </p:cNvPr>
          <p:cNvSpPr/>
          <p:nvPr/>
        </p:nvSpPr>
        <p:spPr>
          <a:xfrm rot="16200000">
            <a:off x="719792" y="2229754"/>
            <a:ext cx="2582555" cy="2317889"/>
          </a:xfrm>
          <a:prstGeom prst="hexagon">
            <a:avLst>
              <a:gd name="adj" fmla="val 29575"/>
              <a:gd name="vf" fmla="val 115470"/>
            </a:avLst>
          </a:prstGeom>
          <a:solidFill>
            <a:schemeClr val="bg1"/>
          </a:solidFill>
          <a:ln w="19050"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F210805-CC77-4A96-B7B2-C66F293B4E87}"/>
              </a:ext>
            </a:extLst>
          </p:cNvPr>
          <p:cNvGrpSpPr/>
          <p:nvPr/>
        </p:nvGrpSpPr>
        <p:grpSpPr>
          <a:xfrm>
            <a:off x="1104181" y="4377024"/>
            <a:ext cx="1908563" cy="324158"/>
            <a:chOff x="8177948" y="5123577"/>
            <a:chExt cx="1466592" cy="262043"/>
          </a:xfrm>
          <a:solidFill>
            <a:srgbClr val="333F50"/>
          </a:solidFill>
        </p:grpSpPr>
        <p:sp>
          <p:nvSpPr>
            <p:cNvPr id="12" name="모서리가 둥근 직사각형 91">
              <a:extLst>
                <a:ext uri="{FF2B5EF4-FFF2-40B4-BE49-F238E27FC236}">
                  <a16:creationId xmlns:a16="http://schemas.microsoft.com/office/drawing/2014/main" id="{948576B3-6645-4B13-948E-54741769D918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pFill/>
            <a:ln w="6350">
              <a:solidFill>
                <a:srgbClr val="333F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STEP 1</a:t>
              </a:r>
            </a:p>
          </p:txBody>
        </p:sp>
        <p:sp>
          <p:nvSpPr>
            <p:cNvPr id="13" name="모서리가 둥근 직사각형 92">
              <a:extLst>
                <a:ext uri="{FF2B5EF4-FFF2-40B4-BE49-F238E27FC236}">
                  <a16:creationId xmlns:a16="http://schemas.microsoft.com/office/drawing/2014/main" id="{49A9DC22-C6D1-4E5C-B565-2FDC7C92C278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pFill/>
            <a:ln w="6350">
              <a:solidFill>
                <a:srgbClr val="333F50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BE72BC2-9F30-403B-9F96-E97CD387D9FE}"/>
              </a:ext>
            </a:extLst>
          </p:cNvPr>
          <p:cNvGrpSpPr/>
          <p:nvPr/>
        </p:nvGrpSpPr>
        <p:grpSpPr>
          <a:xfrm>
            <a:off x="3878023" y="4377024"/>
            <a:ext cx="1908563" cy="324158"/>
            <a:chOff x="8177948" y="5123577"/>
            <a:chExt cx="1466592" cy="262043"/>
          </a:xfrm>
          <a:solidFill>
            <a:srgbClr val="333F50"/>
          </a:solidFill>
        </p:grpSpPr>
        <p:sp>
          <p:nvSpPr>
            <p:cNvPr id="15" name="모서리가 둥근 직사각형 95">
              <a:extLst>
                <a:ext uri="{FF2B5EF4-FFF2-40B4-BE49-F238E27FC236}">
                  <a16:creationId xmlns:a16="http://schemas.microsoft.com/office/drawing/2014/main" id="{3529732F-CEED-49F8-95B2-FF56CDE873B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pFill/>
            <a:ln w="6350">
              <a:solidFill>
                <a:srgbClr val="333F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STEP 2</a:t>
              </a:r>
            </a:p>
          </p:txBody>
        </p:sp>
        <p:sp>
          <p:nvSpPr>
            <p:cNvPr id="16" name="모서리가 둥근 직사각형 96">
              <a:extLst>
                <a:ext uri="{FF2B5EF4-FFF2-40B4-BE49-F238E27FC236}">
                  <a16:creationId xmlns:a16="http://schemas.microsoft.com/office/drawing/2014/main" id="{A8DC7FD7-1341-496C-AA9E-057633411947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pFill/>
            <a:ln w="6350">
              <a:solidFill>
                <a:srgbClr val="333F50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E7E142-6668-4DAD-AFA4-049F271188CE}"/>
              </a:ext>
            </a:extLst>
          </p:cNvPr>
          <p:cNvGrpSpPr/>
          <p:nvPr/>
        </p:nvGrpSpPr>
        <p:grpSpPr>
          <a:xfrm>
            <a:off x="6651865" y="4377024"/>
            <a:ext cx="1908563" cy="324158"/>
            <a:chOff x="8177948" y="5123577"/>
            <a:chExt cx="1466592" cy="262043"/>
          </a:xfrm>
          <a:solidFill>
            <a:srgbClr val="333F50"/>
          </a:solidFill>
        </p:grpSpPr>
        <p:sp>
          <p:nvSpPr>
            <p:cNvPr id="18" name="모서리가 둥근 직사각형 98">
              <a:extLst>
                <a:ext uri="{FF2B5EF4-FFF2-40B4-BE49-F238E27FC236}">
                  <a16:creationId xmlns:a16="http://schemas.microsoft.com/office/drawing/2014/main" id="{99C8D458-4AB1-46ED-9701-63DEBF806E93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pFill/>
            <a:ln w="6350">
              <a:solidFill>
                <a:srgbClr val="333F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STEP 3</a:t>
              </a:r>
            </a:p>
          </p:txBody>
        </p:sp>
        <p:sp>
          <p:nvSpPr>
            <p:cNvPr id="19" name="모서리가 둥근 직사각형 99">
              <a:extLst>
                <a:ext uri="{FF2B5EF4-FFF2-40B4-BE49-F238E27FC236}">
                  <a16:creationId xmlns:a16="http://schemas.microsoft.com/office/drawing/2014/main" id="{C47F7B00-AF8B-4A5C-8613-F7C49682D1E0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pFill/>
            <a:ln w="6350">
              <a:solidFill>
                <a:srgbClr val="333F50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2BA943A-2F2C-4386-9409-AFB7F904E93D}"/>
              </a:ext>
            </a:extLst>
          </p:cNvPr>
          <p:cNvGrpSpPr/>
          <p:nvPr/>
        </p:nvGrpSpPr>
        <p:grpSpPr>
          <a:xfrm>
            <a:off x="9425707" y="4377024"/>
            <a:ext cx="1908563" cy="324158"/>
            <a:chOff x="8177948" y="5123577"/>
            <a:chExt cx="1466592" cy="262043"/>
          </a:xfrm>
          <a:solidFill>
            <a:srgbClr val="333F50"/>
          </a:solidFill>
        </p:grpSpPr>
        <p:sp>
          <p:nvSpPr>
            <p:cNvPr id="21" name="모서리가 둥근 직사각형 101">
              <a:extLst>
                <a:ext uri="{FF2B5EF4-FFF2-40B4-BE49-F238E27FC236}">
                  <a16:creationId xmlns:a16="http://schemas.microsoft.com/office/drawing/2014/main" id="{90D5CBA6-6659-4E40-9E87-FA6CA5EC23F5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pFill/>
            <a:ln w="6350">
              <a:solidFill>
                <a:srgbClr val="333F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STEP 4</a:t>
              </a:r>
            </a:p>
          </p:txBody>
        </p:sp>
        <p:sp>
          <p:nvSpPr>
            <p:cNvPr id="22" name="모서리가 둥근 직사각형 102">
              <a:extLst>
                <a:ext uri="{FF2B5EF4-FFF2-40B4-BE49-F238E27FC236}">
                  <a16:creationId xmlns:a16="http://schemas.microsoft.com/office/drawing/2014/main" id="{F12DE3A0-8934-4774-B77D-D233C1F96262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pFill/>
            <a:ln w="6350">
              <a:solidFill>
                <a:srgbClr val="333F50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AF3593-7411-4663-9D6E-F004E3F6D6A2}"/>
              </a:ext>
            </a:extLst>
          </p:cNvPr>
          <p:cNvSpPr txBox="1"/>
          <p:nvPr/>
        </p:nvSpPr>
        <p:spPr>
          <a:xfrm>
            <a:off x="933563" y="3028522"/>
            <a:ext cx="215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간단하게라도</a:t>
            </a:r>
            <a:endParaRPr lang="en-US" altLang="ko-KR" dirty="0"/>
          </a:p>
          <a:p>
            <a:pPr algn="ctr"/>
            <a:r>
              <a:rPr lang="ko-KR" altLang="en-US" dirty="0"/>
              <a:t>알고리즘 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92D68-0CE2-4C87-8CDA-99A5E990A49B}"/>
              </a:ext>
            </a:extLst>
          </p:cNvPr>
          <p:cNvSpPr txBox="1"/>
          <p:nvPr/>
        </p:nvSpPr>
        <p:spPr>
          <a:xfrm>
            <a:off x="4146504" y="299835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그래프로</a:t>
            </a:r>
            <a:endParaRPr lang="en-US" altLang="ko-KR" dirty="0"/>
          </a:p>
          <a:p>
            <a:pPr algn="ctr"/>
            <a:r>
              <a:rPr lang="ko-KR" altLang="en-US" dirty="0" err="1"/>
              <a:t>나타내보기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7B121-E23C-427D-A765-DA1A7C80B593}"/>
              </a:ext>
            </a:extLst>
          </p:cNvPr>
          <p:cNvSpPr txBox="1"/>
          <p:nvPr/>
        </p:nvSpPr>
        <p:spPr>
          <a:xfrm>
            <a:off x="6629113" y="2998351"/>
            <a:ext cx="185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오류분석</a:t>
            </a:r>
            <a:endParaRPr lang="en-US" altLang="ko-KR" dirty="0"/>
          </a:p>
          <a:p>
            <a:pPr algn="ctr"/>
            <a:r>
              <a:rPr lang="en-US" altLang="ko-KR" dirty="0"/>
              <a:t>(error analysis)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A1EC2-9C93-4D3C-B945-E85D312CC380}"/>
              </a:ext>
            </a:extLst>
          </p:cNvPr>
          <p:cNvSpPr txBox="1"/>
          <p:nvPr/>
        </p:nvSpPr>
        <p:spPr>
          <a:xfrm>
            <a:off x="9129246" y="2921841"/>
            <a:ext cx="2498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성능 평가</a:t>
            </a:r>
            <a:endParaRPr lang="en-US" altLang="ko-KR" dirty="0"/>
          </a:p>
          <a:p>
            <a:pPr algn="ctr"/>
            <a:r>
              <a:rPr lang="en-US" altLang="ko-KR" dirty="0"/>
              <a:t>(numerical </a:t>
            </a:r>
          </a:p>
          <a:p>
            <a:pPr algn="ctr"/>
            <a:r>
              <a:rPr lang="en-US" altLang="ko-KR" dirty="0"/>
              <a:t>evaluation)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2A0FB-3FA8-49DD-B7BE-43750B2B4741}"/>
              </a:ext>
            </a:extLst>
          </p:cNvPr>
          <p:cNvSpPr txBox="1"/>
          <p:nvPr/>
        </p:nvSpPr>
        <p:spPr>
          <a:xfrm>
            <a:off x="4085556" y="5401062"/>
            <a:ext cx="4308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&lt;machine learning step&gt;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871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52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953463" y="448162"/>
            <a:ext cx="1466592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solidFill>
              <a:srgbClr val="333F50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Page 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953463" y="787226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building a Spam Classifier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스팸 분류 알고리즘 작성하기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146" name="Picture 2" descr="So that you can focus your effort on those.">
            <a:extLst>
              <a:ext uri="{FF2B5EF4-FFF2-40B4-BE49-F238E27FC236}">
                <a16:creationId xmlns:a16="http://schemas.microsoft.com/office/drawing/2014/main" id="{DB1F0FBD-C303-46B5-BA16-F7B2B6250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63" y="1938829"/>
            <a:ext cx="7345680" cy="413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A7E2DE2-BB58-4EB4-9C03-A80EC1663A70}"/>
              </a:ext>
            </a:extLst>
          </p:cNvPr>
          <p:cNvSpPr/>
          <p:nvPr/>
        </p:nvSpPr>
        <p:spPr>
          <a:xfrm>
            <a:off x="8732520" y="2225040"/>
            <a:ext cx="2759019" cy="3642360"/>
          </a:xfrm>
          <a:prstGeom prst="roundRect">
            <a:avLst/>
          </a:prstGeom>
          <a:solidFill>
            <a:srgbClr val="333F50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SPAM </a:t>
            </a:r>
            <a:r>
              <a:rPr lang="ko-KR" altLang="en-US" dirty="0"/>
              <a:t>분류 예시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잘못 분류된 </a:t>
            </a:r>
            <a:endParaRPr lang="en-US" altLang="ko-KR" dirty="0"/>
          </a:p>
          <a:p>
            <a:pPr algn="ctr"/>
            <a:r>
              <a:rPr lang="en-US" altLang="ko-KR" dirty="0"/>
              <a:t>spam </a:t>
            </a:r>
            <a:r>
              <a:rPr lang="ko-KR" altLang="en-US" dirty="0"/>
              <a:t>메일들로 </a:t>
            </a:r>
            <a:endParaRPr lang="en-US" altLang="ko-KR" dirty="0"/>
          </a:p>
          <a:p>
            <a:pPr algn="ctr"/>
            <a:r>
              <a:rPr lang="ko-KR" altLang="en-US" dirty="0"/>
              <a:t>다시 분석해보기</a:t>
            </a:r>
          </a:p>
        </p:txBody>
      </p:sp>
    </p:spTree>
    <p:extLst>
      <p:ext uri="{BB962C8B-B14F-4D97-AF65-F5344CB8AC3E}">
        <p14:creationId xmlns:p14="http://schemas.microsoft.com/office/powerpoint/2010/main" val="113223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52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53639" y="787226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Handling Skewed Data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스케위드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다루기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420055" y="448162"/>
            <a:ext cx="1466592" cy="262043"/>
            <a:chOff x="8177948" y="5123577"/>
            <a:chExt cx="1466592" cy="262043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solidFill>
              <a:srgbClr val="333F50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Page 2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4FEB04-BEC1-4013-A4FC-639FFB3F57E5}"/>
              </a:ext>
            </a:extLst>
          </p:cNvPr>
          <p:cNvSpPr/>
          <p:nvPr/>
        </p:nvSpPr>
        <p:spPr>
          <a:xfrm>
            <a:off x="1048231" y="2288962"/>
            <a:ext cx="2743647" cy="31821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33F50"/>
                </a:solidFill>
              </a:rPr>
              <a:t>Skewed data</a:t>
            </a:r>
          </a:p>
          <a:p>
            <a:pPr algn="ctr"/>
            <a:r>
              <a:rPr lang="en-US" altLang="ko-KR" dirty="0">
                <a:solidFill>
                  <a:srgbClr val="333F50"/>
                </a:solidFill>
              </a:rPr>
              <a:t>=skewed classes</a:t>
            </a:r>
          </a:p>
          <a:p>
            <a:pPr algn="ctr"/>
            <a:endParaRPr lang="en-US" altLang="ko-KR" dirty="0">
              <a:solidFill>
                <a:srgbClr val="333F50"/>
              </a:solidFill>
            </a:endParaRPr>
          </a:p>
          <a:p>
            <a:pPr algn="ctr"/>
            <a:r>
              <a:rPr lang="ko-KR" altLang="en-US" dirty="0">
                <a:solidFill>
                  <a:srgbClr val="333F50"/>
                </a:solidFill>
              </a:rPr>
              <a:t>치우친 데이터</a:t>
            </a:r>
            <a:r>
              <a:rPr lang="en-US" altLang="ko-KR" dirty="0">
                <a:solidFill>
                  <a:srgbClr val="333F50"/>
                </a:solidFill>
              </a:rPr>
              <a:t>?</a:t>
            </a:r>
            <a:endParaRPr lang="ko-KR" altLang="en-US" dirty="0">
              <a:solidFill>
                <a:srgbClr val="333F50"/>
              </a:solidFill>
            </a:endParaRPr>
          </a:p>
          <a:p>
            <a:pPr algn="ctr"/>
            <a:endParaRPr lang="ko-KR" altLang="en-US" dirty="0">
              <a:solidFill>
                <a:srgbClr val="333F5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C667E7-85AF-4440-85A1-1AC4B8F4DDAA}"/>
              </a:ext>
            </a:extLst>
          </p:cNvPr>
          <p:cNvSpPr/>
          <p:nvPr/>
        </p:nvSpPr>
        <p:spPr>
          <a:xfrm>
            <a:off x="4206240" y="2286000"/>
            <a:ext cx="6751320" cy="3185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F50"/>
                </a:solidFill>
              </a:rPr>
              <a:t>암 분류 예시</a:t>
            </a:r>
            <a:endParaRPr lang="en-US" altLang="ko-KR" dirty="0">
              <a:solidFill>
                <a:srgbClr val="333F50"/>
              </a:solidFill>
            </a:endParaRPr>
          </a:p>
          <a:p>
            <a:pPr algn="ctr"/>
            <a:endParaRPr lang="en-US" altLang="ko-KR" dirty="0">
              <a:solidFill>
                <a:srgbClr val="333F50"/>
              </a:solidFill>
            </a:endParaRPr>
          </a:p>
          <a:p>
            <a:pPr algn="ctr"/>
            <a:r>
              <a:rPr lang="en-US" altLang="ko-KR" dirty="0">
                <a:solidFill>
                  <a:srgbClr val="333F50"/>
                </a:solidFill>
              </a:rPr>
              <a:t>Y = 1 ( </a:t>
            </a:r>
            <a:r>
              <a:rPr lang="ko-KR" altLang="en-US" dirty="0">
                <a:solidFill>
                  <a:srgbClr val="333F50"/>
                </a:solidFill>
              </a:rPr>
              <a:t>암 </a:t>
            </a:r>
            <a:r>
              <a:rPr lang="en-US" altLang="ko-KR" dirty="0">
                <a:solidFill>
                  <a:srgbClr val="333F50"/>
                </a:solidFill>
              </a:rPr>
              <a:t>0 )</a:t>
            </a:r>
          </a:p>
          <a:p>
            <a:pPr algn="ctr"/>
            <a:r>
              <a:rPr lang="en-US" altLang="ko-KR" dirty="0">
                <a:solidFill>
                  <a:srgbClr val="333F50"/>
                </a:solidFill>
              </a:rPr>
              <a:t>Y</a:t>
            </a:r>
            <a:r>
              <a:rPr lang="ko-KR" altLang="en-US" dirty="0">
                <a:solidFill>
                  <a:srgbClr val="333F50"/>
                </a:solidFill>
              </a:rPr>
              <a:t> </a:t>
            </a:r>
            <a:r>
              <a:rPr lang="en-US" altLang="ko-KR" dirty="0">
                <a:solidFill>
                  <a:srgbClr val="333F50"/>
                </a:solidFill>
              </a:rPr>
              <a:t>=</a:t>
            </a:r>
            <a:r>
              <a:rPr lang="ko-KR" altLang="en-US" dirty="0">
                <a:solidFill>
                  <a:srgbClr val="333F50"/>
                </a:solidFill>
              </a:rPr>
              <a:t> </a:t>
            </a:r>
            <a:r>
              <a:rPr lang="en-US" altLang="ko-KR" dirty="0">
                <a:solidFill>
                  <a:srgbClr val="333F50"/>
                </a:solidFill>
              </a:rPr>
              <a:t>0</a:t>
            </a:r>
            <a:r>
              <a:rPr lang="ko-KR" altLang="en-US" dirty="0">
                <a:solidFill>
                  <a:srgbClr val="333F50"/>
                </a:solidFill>
              </a:rPr>
              <a:t> </a:t>
            </a:r>
            <a:r>
              <a:rPr lang="en-US" altLang="ko-KR" dirty="0">
                <a:solidFill>
                  <a:srgbClr val="333F50"/>
                </a:solidFill>
              </a:rPr>
              <a:t>(</a:t>
            </a:r>
            <a:r>
              <a:rPr lang="ko-KR" altLang="en-US" dirty="0">
                <a:solidFill>
                  <a:srgbClr val="333F50"/>
                </a:solidFill>
              </a:rPr>
              <a:t> 암 </a:t>
            </a:r>
            <a:r>
              <a:rPr lang="en-US" altLang="ko-KR" dirty="0">
                <a:solidFill>
                  <a:srgbClr val="333F50"/>
                </a:solidFill>
              </a:rPr>
              <a:t>X )</a:t>
            </a:r>
          </a:p>
          <a:p>
            <a:endParaRPr lang="en-US" altLang="ko-KR" dirty="0">
              <a:solidFill>
                <a:srgbClr val="333F50"/>
              </a:solidFill>
            </a:endParaRPr>
          </a:p>
          <a:p>
            <a:r>
              <a:rPr lang="en-US" altLang="ko-KR" dirty="0">
                <a:solidFill>
                  <a:srgbClr val="333F50"/>
                </a:solidFill>
              </a:rPr>
              <a:t>	Function y = </a:t>
            </a:r>
            <a:r>
              <a:rPr lang="en-US" altLang="ko-KR" dirty="0" err="1">
                <a:solidFill>
                  <a:srgbClr val="333F50"/>
                </a:solidFill>
              </a:rPr>
              <a:t>predictCancer</a:t>
            </a:r>
            <a:r>
              <a:rPr lang="en-US" altLang="ko-KR" dirty="0">
                <a:solidFill>
                  <a:srgbClr val="333F50"/>
                </a:solidFill>
              </a:rPr>
              <a:t>(x)</a:t>
            </a:r>
          </a:p>
          <a:p>
            <a:r>
              <a:rPr lang="en-US" altLang="ko-KR" dirty="0">
                <a:solidFill>
                  <a:srgbClr val="333F50"/>
                </a:solidFill>
              </a:rPr>
              <a:t>		Y = 0 ;   % x</a:t>
            </a:r>
            <a:r>
              <a:rPr lang="ko-KR" altLang="en-US" dirty="0">
                <a:solidFill>
                  <a:srgbClr val="333F50"/>
                </a:solidFill>
              </a:rPr>
              <a:t>가 무슨 값이든 무조건 </a:t>
            </a:r>
            <a:r>
              <a:rPr lang="en-US" altLang="ko-KR" dirty="0">
                <a:solidFill>
                  <a:srgbClr val="333F50"/>
                </a:solidFill>
              </a:rPr>
              <a:t>y =0</a:t>
            </a:r>
          </a:p>
          <a:p>
            <a:r>
              <a:rPr lang="en-US" altLang="ko-KR" dirty="0">
                <a:solidFill>
                  <a:srgbClr val="333F50"/>
                </a:solidFill>
              </a:rPr>
              <a:t>	return</a:t>
            </a:r>
          </a:p>
          <a:p>
            <a:r>
              <a:rPr lang="en-US" altLang="ko-KR" dirty="0">
                <a:solidFill>
                  <a:srgbClr val="333F50"/>
                </a:solidFill>
              </a:rPr>
              <a:t>	</a:t>
            </a:r>
          </a:p>
          <a:p>
            <a:r>
              <a:rPr lang="en-US" altLang="ko-KR" dirty="0">
                <a:solidFill>
                  <a:srgbClr val="333F50"/>
                </a:solidFill>
              </a:rPr>
              <a:t>	error</a:t>
            </a:r>
            <a:r>
              <a:rPr lang="ko-KR" altLang="en-US" dirty="0">
                <a:solidFill>
                  <a:srgbClr val="333F50"/>
                </a:solidFill>
              </a:rPr>
              <a:t> </a:t>
            </a:r>
            <a:r>
              <a:rPr lang="en-US" altLang="ko-KR" dirty="0">
                <a:solidFill>
                  <a:srgbClr val="333F50"/>
                </a:solidFill>
              </a:rPr>
              <a:t>=</a:t>
            </a:r>
            <a:r>
              <a:rPr lang="ko-KR" altLang="en-US" dirty="0">
                <a:solidFill>
                  <a:srgbClr val="333F50"/>
                </a:solidFill>
              </a:rPr>
              <a:t> </a:t>
            </a:r>
            <a:r>
              <a:rPr lang="en-US" altLang="ko-KR" dirty="0">
                <a:solidFill>
                  <a:srgbClr val="333F50"/>
                </a:solidFill>
              </a:rPr>
              <a:t>0</a:t>
            </a:r>
            <a:r>
              <a:rPr lang="ko-KR" altLang="en-US" dirty="0">
                <a:solidFill>
                  <a:srgbClr val="333F50"/>
                </a:solidFill>
              </a:rPr>
              <a:t>  </a:t>
            </a:r>
            <a:r>
              <a:rPr lang="en-US" altLang="ko-KR" dirty="0">
                <a:solidFill>
                  <a:srgbClr val="333F50"/>
                </a:solidFill>
              </a:rPr>
              <a:t>&lt;-&gt;</a:t>
            </a:r>
            <a:r>
              <a:rPr lang="ko-KR" altLang="en-US" dirty="0">
                <a:solidFill>
                  <a:srgbClr val="333F50"/>
                </a:solidFill>
              </a:rPr>
              <a:t> </a:t>
            </a:r>
            <a:r>
              <a:rPr lang="en-US" altLang="ko-KR" dirty="0">
                <a:solidFill>
                  <a:srgbClr val="333F50"/>
                </a:solidFill>
              </a:rPr>
              <a:t>accuracy</a:t>
            </a:r>
            <a:r>
              <a:rPr lang="ko-KR" altLang="en-US" dirty="0">
                <a:solidFill>
                  <a:srgbClr val="333F50"/>
                </a:solidFill>
              </a:rPr>
              <a:t> </a:t>
            </a:r>
            <a:r>
              <a:rPr lang="en-US" altLang="ko-KR" dirty="0">
                <a:solidFill>
                  <a:srgbClr val="333F50"/>
                </a:solidFill>
              </a:rPr>
              <a:t>=</a:t>
            </a:r>
            <a:r>
              <a:rPr lang="ko-KR" altLang="en-US" dirty="0">
                <a:solidFill>
                  <a:srgbClr val="333F50"/>
                </a:solidFill>
              </a:rPr>
              <a:t> </a:t>
            </a:r>
            <a:r>
              <a:rPr lang="en-US" altLang="ko-KR" dirty="0">
                <a:solidFill>
                  <a:srgbClr val="333F50"/>
                </a:solidFill>
              </a:rPr>
              <a:t>100%</a:t>
            </a:r>
            <a:r>
              <a:rPr lang="ko-KR" altLang="en-US" dirty="0">
                <a:solidFill>
                  <a:srgbClr val="333F50"/>
                </a:solidFill>
              </a:rPr>
              <a:t> </a:t>
            </a:r>
            <a:r>
              <a:rPr lang="en-US" altLang="ko-KR" dirty="0">
                <a:solidFill>
                  <a:srgbClr val="333F50"/>
                </a:solidFill>
              </a:rPr>
              <a:t>?????????</a:t>
            </a:r>
          </a:p>
        </p:txBody>
      </p:sp>
    </p:spTree>
    <p:extLst>
      <p:ext uri="{BB962C8B-B14F-4D97-AF65-F5344CB8AC3E}">
        <p14:creationId xmlns:p14="http://schemas.microsoft.com/office/powerpoint/2010/main" val="29113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52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53639" y="787226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Handling Skewed Data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스케위드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다루기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420055" y="448162"/>
            <a:ext cx="1466592" cy="262043"/>
            <a:chOff x="8177948" y="5123577"/>
            <a:chExt cx="1466592" cy="262043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solidFill>
              <a:srgbClr val="333F50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Page 2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육각형 8">
            <a:extLst>
              <a:ext uri="{FF2B5EF4-FFF2-40B4-BE49-F238E27FC236}">
                <a16:creationId xmlns:a16="http://schemas.microsoft.com/office/drawing/2014/main" id="{E89F1897-8385-4330-884C-B26ED423C4BC}"/>
              </a:ext>
            </a:extLst>
          </p:cNvPr>
          <p:cNvSpPr/>
          <p:nvPr/>
        </p:nvSpPr>
        <p:spPr>
          <a:xfrm rot="16200000">
            <a:off x="796477" y="3189708"/>
            <a:ext cx="2582555" cy="2317889"/>
          </a:xfrm>
          <a:prstGeom prst="hexagon">
            <a:avLst>
              <a:gd name="adj" fmla="val 29575"/>
              <a:gd name="vf" fmla="val 115470"/>
            </a:avLst>
          </a:prstGeom>
          <a:solidFill>
            <a:schemeClr val="bg1"/>
          </a:solidFill>
          <a:ln w="19050"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26ABCDE-EC0B-408E-9FD0-F3AAEE0F2041}"/>
              </a:ext>
            </a:extLst>
          </p:cNvPr>
          <p:cNvGrpSpPr/>
          <p:nvPr/>
        </p:nvGrpSpPr>
        <p:grpSpPr>
          <a:xfrm>
            <a:off x="1180867" y="5308569"/>
            <a:ext cx="1908563" cy="324158"/>
            <a:chOff x="8177948" y="5123577"/>
            <a:chExt cx="1466592" cy="262043"/>
          </a:xfrm>
          <a:solidFill>
            <a:srgbClr val="333F50"/>
          </a:solidFill>
        </p:grpSpPr>
        <p:sp>
          <p:nvSpPr>
            <p:cNvPr id="11" name="모서리가 둥근 직사각형 101">
              <a:extLst>
                <a:ext uri="{FF2B5EF4-FFF2-40B4-BE49-F238E27FC236}">
                  <a16:creationId xmlns:a16="http://schemas.microsoft.com/office/drawing/2014/main" id="{3A296B8B-F7B2-48EA-AA77-C1E8EBD400F5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pFill/>
            <a:ln w="6350">
              <a:solidFill>
                <a:srgbClr val="333F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STEP 4</a:t>
              </a:r>
            </a:p>
          </p:txBody>
        </p:sp>
        <p:sp>
          <p:nvSpPr>
            <p:cNvPr id="12" name="모서리가 둥근 직사각형 102">
              <a:extLst>
                <a:ext uri="{FF2B5EF4-FFF2-40B4-BE49-F238E27FC236}">
                  <a16:creationId xmlns:a16="http://schemas.microsoft.com/office/drawing/2014/main" id="{25765B2B-D82C-4EE6-BF14-FC937A885F37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pFill/>
            <a:ln w="6350">
              <a:solidFill>
                <a:srgbClr val="333F50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32B580-3621-48D5-9F91-9D3EB80B13D6}"/>
              </a:ext>
            </a:extLst>
          </p:cNvPr>
          <p:cNvSpPr txBox="1"/>
          <p:nvPr/>
        </p:nvSpPr>
        <p:spPr>
          <a:xfrm>
            <a:off x="884406" y="3853386"/>
            <a:ext cx="2498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성능 평가</a:t>
            </a:r>
            <a:endParaRPr lang="en-US" altLang="ko-KR" dirty="0"/>
          </a:p>
          <a:p>
            <a:pPr algn="ctr"/>
            <a:r>
              <a:rPr lang="en-US" altLang="ko-KR" dirty="0"/>
              <a:t>(numerical </a:t>
            </a:r>
          </a:p>
          <a:p>
            <a:pPr algn="ctr"/>
            <a:r>
              <a:rPr lang="en-US" altLang="ko-KR" dirty="0"/>
              <a:t>evaluation)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E8784-EE4E-47BB-A44B-5E77F11A2F42}"/>
              </a:ext>
            </a:extLst>
          </p:cNvPr>
          <p:cNvSpPr txBox="1"/>
          <p:nvPr/>
        </p:nvSpPr>
        <p:spPr>
          <a:xfrm>
            <a:off x="815517" y="2234732"/>
            <a:ext cx="2635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Precision / recall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ADD91A4-0B88-4C08-AFA3-2E03AB42E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44448"/>
              </p:ext>
            </p:extLst>
          </p:nvPr>
        </p:nvGraphicFramePr>
        <p:xfrm>
          <a:off x="3588310" y="2219492"/>
          <a:ext cx="4558180" cy="3721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545">
                  <a:extLst>
                    <a:ext uri="{9D8B030D-6E8A-4147-A177-3AD203B41FA5}">
                      <a16:colId xmlns:a16="http://schemas.microsoft.com/office/drawing/2014/main" val="1622881876"/>
                    </a:ext>
                  </a:extLst>
                </a:gridCol>
                <a:gridCol w="1139545">
                  <a:extLst>
                    <a:ext uri="{9D8B030D-6E8A-4147-A177-3AD203B41FA5}">
                      <a16:colId xmlns:a16="http://schemas.microsoft.com/office/drawing/2014/main" val="2173473581"/>
                    </a:ext>
                  </a:extLst>
                </a:gridCol>
                <a:gridCol w="1139545">
                  <a:extLst>
                    <a:ext uri="{9D8B030D-6E8A-4147-A177-3AD203B41FA5}">
                      <a16:colId xmlns:a16="http://schemas.microsoft.com/office/drawing/2014/main" val="3385838165"/>
                    </a:ext>
                  </a:extLst>
                </a:gridCol>
                <a:gridCol w="1139545">
                  <a:extLst>
                    <a:ext uri="{9D8B030D-6E8A-4147-A177-3AD203B41FA5}">
                      <a16:colId xmlns:a16="http://schemas.microsoft.com/office/drawing/2014/main" val="1423488602"/>
                    </a:ext>
                  </a:extLst>
                </a:gridCol>
              </a:tblGrid>
              <a:tr h="8661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05081"/>
                  </a:ext>
                </a:extLst>
              </a:tr>
              <a:tr h="866142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Predicted</a:t>
                      </a:r>
                    </a:p>
                    <a:p>
                      <a:pPr algn="ctr" latinLnBrk="1"/>
                      <a:r>
                        <a:rPr lang="en-US" altLang="ko-KR" dirty="0"/>
                        <a:t>Class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r>
                        <a:rPr lang="ko-KR" altLang="en-US" dirty="0"/>
                        <a:t>진짜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</a:p>
                    <a:p>
                      <a:pPr algn="ctr" latinLnBrk="1"/>
                      <a:r>
                        <a:rPr lang="ko-KR" altLang="en-US" dirty="0"/>
                        <a:t>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31232"/>
                  </a:ext>
                </a:extLst>
              </a:tr>
              <a:tr h="9705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r>
                        <a:rPr lang="ko-KR" altLang="en-US" dirty="0"/>
                        <a:t>아마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암일거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Ture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positive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False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Positive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549566"/>
                  </a:ext>
                </a:extLst>
              </a:tr>
              <a:tr h="9705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</a:p>
                    <a:p>
                      <a:pPr algn="ctr" latinLnBrk="1"/>
                      <a:r>
                        <a:rPr lang="ko-KR" altLang="en-US" dirty="0"/>
                        <a:t>아마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아닐거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False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negative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</a:p>
                    <a:p>
                      <a:pPr algn="ctr" latinLnBrk="1"/>
                      <a:r>
                        <a:rPr lang="en-US" altLang="ko-KR" dirty="0"/>
                        <a:t>negative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95501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B23C0C6-8523-4F2C-8BDC-8A38592A3E68}"/>
              </a:ext>
            </a:extLst>
          </p:cNvPr>
          <p:cNvSpPr/>
          <p:nvPr/>
        </p:nvSpPr>
        <p:spPr>
          <a:xfrm>
            <a:off x="9421703" y="2281047"/>
            <a:ext cx="1281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Precision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사각형: 잘린 한쪽 모서리 6">
                <a:extLst>
                  <a:ext uri="{FF2B5EF4-FFF2-40B4-BE49-F238E27FC236}">
                    <a16:creationId xmlns:a16="http://schemas.microsoft.com/office/drawing/2014/main" id="{E52362D8-6B8B-4BB0-BDB0-C039CC1B4AA7}"/>
                  </a:ext>
                </a:extLst>
              </p:cNvPr>
              <p:cNvSpPr/>
              <p:nvPr/>
            </p:nvSpPr>
            <p:spPr>
              <a:xfrm>
                <a:off x="8351520" y="2219492"/>
                <a:ext cx="3421809" cy="1819108"/>
              </a:xfrm>
              <a:prstGeom prst="snip1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사각형: 잘린 한쪽 모서리 6">
                <a:extLst>
                  <a:ext uri="{FF2B5EF4-FFF2-40B4-BE49-F238E27FC236}">
                    <a16:creationId xmlns:a16="http://schemas.microsoft.com/office/drawing/2014/main" id="{E52362D8-6B8B-4BB0-BDB0-C039CC1B4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520" y="2219492"/>
                <a:ext cx="3421809" cy="1819108"/>
              </a:xfrm>
              <a:prstGeom prst="snip1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사각형: 잘린 한쪽 모서리 17">
                <a:extLst>
                  <a:ext uri="{FF2B5EF4-FFF2-40B4-BE49-F238E27FC236}">
                    <a16:creationId xmlns:a16="http://schemas.microsoft.com/office/drawing/2014/main" id="{649715DD-82F4-4720-B30B-42DDDBE1C9A7}"/>
                  </a:ext>
                </a:extLst>
              </p:cNvPr>
              <p:cNvSpPr/>
              <p:nvPr/>
            </p:nvSpPr>
            <p:spPr>
              <a:xfrm>
                <a:off x="8351518" y="4221480"/>
                <a:ext cx="3421809" cy="1671382"/>
              </a:xfrm>
              <a:prstGeom prst="snip1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𝑛𝑒𝑔𝑎𝑡𝑖𝑣𝑒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사각형: 잘린 한쪽 모서리 17">
                <a:extLst>
                  <a:ext uri="{FF2B5EF4-FFF2-40B4-BE49-F238E27FC236}">
                    <a16:creationId xmlns:a16="http://schemas.microsoft.com/office/drawing/2014/main" id="{649715DD-82F4-4720-B30B-42DDDBE1C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518" y="4221480"/>
                <a:ext cx="3421809" cy="1671382"/>
              </a:xfrm>
              <a:prstGeom prst="snip1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E5F2DB-E99E-4E68-8BA0-BBD2E974749D}"/>
              </a:ext>
            </a:extLst>
          </p:cNvPr>
          <p:cNvSpPr/>
          <p:nvPr/>
        </p:nvSpPr>
        <p:spPr>
          <a:xfrm>
            <a:off x="9604583" y="4262247"/>
            <a:ext cx="892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09760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569</Words>
  <Application>Microsoft Office PowerPoint</Application>
  <PresentationFormat>와이드스크린</PresentationFormat>
  <Paragraphs>180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alfot</cp:lastModifiedBy>
  <cp:revision>17</cp:revision>
  <dcterms:created xsi:type="dcterms:W3CDTF">2019-04-12T07:31:54Z</dcterms:created>
  <dcterms:modified xsi:type="dcterms:W3CDTF">2019-05-20T02:30:28Z</dcterms:modified>
</cp:coreProperties>
</file>