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1" r:id="rId4"/>
    <p:sldId id="307" r:id="rId5"/>
    <p:sldId id="310" r:id="rId6"/>
    <p:sldId id="308" r:id="rId7"/>
    <p:sldId id="311" r:id="rId8"/>
    <p:sldId id="312" r:id="rId9"/>
    <p:sldId id="309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선형 모델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Linear Model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파이썬 라이브러리를 이용한 </a:t>
            </a:r>
            <a:r>
              <a:rPr lang="ko-KR" altLang="en-US" sz="1000" dirty="0" err="1">
                <a:solidFill>
                  <a:prstClr val="white">
                    <a:lumMod val="75000"/>
                  </a:prstClr>
                </a:solidFill>
              </a:rPr>
              <a:t>머신러닝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2257990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황서현</a:t>
            </a:r>
            <a:r>
              <a:rPr lang="en-US" altLang="ko-KR" sz="1400" dirty="0">
                <a:solidFill>
                  <a:schemeClr val="bg1"/>
                </a:solidFill>
              </a:rPr>
              <a:t> Hwang </a:t>
            </a:r>
            <a:r>
              <a:rPr lang="en-US" altLang="ko-KR" sz="1400" dirty="0" err="1">
                <a:solidFill>
                  <a:schemeClr val="bg1"/>
                </a:solidFill>
              </a:rPr>
              <a:t>seo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hyeon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1800493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</a:rPr>
              <a:t>휴먼기계바이오공학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975433" y="4818145"/>
            <a:ext cx="132440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err="1">
                <a:solidFill>
                  <a:schemeClr val="bg1"/>
                </a:solidFill>
              </a:rPr>
              <a:t>휴먼프밍</a:t>
            </a:r>
            <a:r>
              <a:rPr lang="ko-KR" altLang="en-US" sz="1400" dirty="0">
                <a:solidFill>
                  <a:schemeClr val="bg1"/>
                </a:solidFill>
              </a:rPr>
              <a:t> 발표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선형회귀</a:t>
            </a:r>
            <a:r>
              <a:rPr lang="en-US" altLang="ko-KR" sz="2800" dirty="0">
                <a:solidFill>
                  <a:schemeClr val="bg1"/>
                </a:solidFill>
              </a:rPr>
              <a:t>(OLS)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091579-FCF9-4EFE-B102-C0C53EC0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2" y="1482355"/>
            <a:ext cx="8288269" cy="1496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147469-3516-49DB-9DD3-7FC605C2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7" y="3131256"/>
            <a:ext cx="8288269" cy="13166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4E32A2-A3FC-4C39-9EC2-6F6BC8202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59" y="4447926"/>
            <a:ext cx="3266990" cy="1072982"/>
          </a:xfrm>
          <a:prstGeom prst="rect">
            <a:avLst/>
          </a:prstGeom>
        </p:spPr>
      </p:pic>
      <p:pic>
        <p:nvPicPr>
          <p:cNvPr id="16" name="Picture 2" descr="underfittingì ëí ì´ë¯¸ì§ ê²ìê²°ê³¼">
            <a:extLst>
              <a:ext uri="{FF2B5EF4-FFF2-40B4-BE49-F238E27FC236}">
                <a16:creationId xmlns:a16="http://schemas.microsoft.com/office/drawing/2014/main" id="{CCD15FA7-E954-4796-B150-16D75F6C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3817837"/>
            <a:ext cx="8314224" cy="28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0408FA-1056-480B-BE86-8907FF3EA743}"/>
              </a:ext>
            </a:extLst>
          </p:cNvPr>
          <p:cNvSpPr txBox="1"/>
          <p:nvPr/>
        </p:nvSpPr>
        <p:spPr>
          <a:xfrm>
            <a:off x="528958" y="5927774"/>
            <a:ext cx="313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위와 같은 정확도는 </a:t>
            </a:r>
            <a:endParaRPr lang="en-US" altLang="ko-KR" dirty="0"/>
          </a:p>
          <a:p>
            <a:r>
              <a:rPr lang="ko-KR" altLang="en-US" dirty="0"/>
              <a:t>다음 중 어떤 </a:t>
            </a:r>
            <a:r>
              <a:rPr lang="en-US" altLang="ko-KR" dirty="0"/>
              <a:t>fit</a:t>
            </a:r>
            <a:r>
              <a:rPr lang="ko-KR" altLang="en-US" dirty="0"/>
              <a:t>이 된 걸까요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55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리지 회귀</a:t>
            </a:r>
            <a:r>
              <a:rPr lang="en-US" altLang="ko-KR" sz="2800" dirty="0">
                <a:solidFill>
                  <a:schemeClr val="bg1"/>
                </a:solidFill>
              </a:rPr>
              <a:t>(Ridge regression)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955F8-CEC3-4F77-84C3-021F171626BC}"/>
              </a:ext>
            </a:extLst>
          </p:cNvPr>
          <p:cNvSpPr txBox="1"/>
          <p:nvPr/>
        </p:nvSpPr>
        <p:spPr>
          <a:xfrm>
            <a:off x="642026" y="1838687"/>
            <a:ext cx="500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 </a:t>
            </a:r>
            <a:r>
              <a:rPr lang="ko-KR" altLang="en-US" dirty="0"/>
              <a:t>값을 </a:t>
            </a:r>
            <a:r>
              <a:rPr lang="en-US" altLang="ko-KR" dirty="0"/>
              <a:t>parameter</a:t>
            </a:r>
            <a:r>
              <a:rPr lang="ko-KR" altLang="en-US" dirty="0"/>
              <a:t>로 이용하고 싶다</a:t>
            </a:r>
            <a:r>
              <a:rPr lang="en-US" altLang="ko-KR" dirty="0"/>
              <a:t>……!!!!!!!!!!!!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88E31D-1F94-4556-8FC7-89A97EC5E5E7}"/>
              </a:ext>
            </a:extLst>
          </p:cNvPr>
          <p:cNvSpPr txBox="1"/>
          <p:nvPr/>
        </p:nvSpPr>
        <p:spPr>
          <a:xfrm>
            <a:off x="642026" y="2505669"/>
            <a:ext cx="573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</a:t>
            </a:r>
            <a:r>
              <a:rPr lang="en-US" altLang="ko-KR" dirty="0"/>
              <a:t>?? </a:t>
            </a:r>
            <a:r>
              <a:rPr lang="ko-KR" altLang="en-US" dirty="0" err="1"/>
              <a:t>투머치</a:t>
            </a:r>
            <a:r>
              <a:rPr lang="ko-KR" altLang="en-US" dirty="0"/>
              <a:t> </a:t>
            </a:r>
            <a:r>
              <a:rPr lang="ko-KR" altLang="en-US" dirty="0" err="1"/>
              <a:t>피쳐</a:t>
            </a:r>
            <a:r>
              <a:rPr lang="en-US" altLang="ko-KR" dirty="0"/>
              <a:t> = </a:t>
            </a:r>
            <a:r>
              <a:rPr lang="ko-KR" altLang="en-US" dirty="0" err="1"/>
              <a:t>피쳐를</a:t>
            </a:r>
            <a:r>
              <a:rPr lang="ko-KR" altLang="en-US" dirty="0"/>
              <a:t> 없애고 싶다 </a:t>
            </a:r>
            <a:r>
              <a:rPr lang="en-US" altLang="ko-KR" dirty="0"/>
              <a:t>= </a:t>
            </a:r>
            <a:r>
              <a:rPr lang="ko-KR" altLang="en-US" dirty="0"/>
              <a:t>한 </a:t>
            </a:r>
            <a:r>
              <a:rPr lang="ko-KR" altLang="en-US" dirty="0" err="1"/>
              <a:t>피쳐가</a:t>
            </a:r>
            <a:r>
              <a:rPr lang="ko-KR" altLang="en-US" dirty="0"/>
              <a:t> 결과 </a:t>
            </a:r>
            <a:r>
              <a:rPr lang="en-US" altLang="ko-KR" dirty="0"/>
              <a:t>Y</a:t>
            </a:r>
            <a:r>
              <a:rPr lang="ko-KR" altLang="en-US" dirty="0"/>
              <a:t>에 미치는 영향이 작았으면 좋겠다 </a:t>
            </a:r>
            <a:r>
              <a:rPr lang="en-US" altLang="ko-KR" dirty="0"/>
              <a:t>= overfit</a:t>
            </a:r>
            <a:r>
              <a:rPr lang="ko-KR" altLang="en-US" dirty="0"/>
              <a:t>를 방지하고 싶다 등등 다 같은 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AD40A5-C024-4D34-A3AC-E8CC6E64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5" y="3572294"/>
            <a:ext cx="8066161" cy="2855140"/>
          </a:xfrm>
          <a:prstGeom prst="rect">
            <a:avLst/>
          </a:prstGeom>
        </p:spPr>
      </p:pic>
      <p:pic>
        <p:nvPicPr>
          <p:cNvPr id="15" name="Picture 2" descr="underfittingì ëí ì´ë¯¸ì§ ê²ìê²°ê³¼">
            <a:extLst>
              <a:ext uri="{FF2B5EF4-FFF2-40B4-BE49-F238E27FC236}">
                <a16:creationId xmlns:a16="http://schemas.microsoft.com/office/drawing/2014/main" id="{810E6B3B-2B44-4A9F-88C3-0DDD453EB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3"/>
          <a:stretch/>
        </p:blipFill>
        <p:spPr bwMode="auto">
          <a:xfrm>
            <a:off x="7568464" y="1263819"/>
            <a:ext cx="4209714" cy="43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422BFF-85F6-4C92-9580-E14C8C48D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81" y="5278706"/>
            <a:ext cx="3947847" cy="12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583545F-55E4-419A-866D-8A63DB21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58" y="1404958"/>
            <a:ext cx="7847628" cy="12136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리지 회귀</a:t>
            </a:r>
            <a:r>
              <a:rPr lang="en-US" altLang="ko-KR" sz="2800" dirty="0">
                <a:solidFill>
                  <a:schemeClr val="bg1"/>
                </a:solidFill>
              </a:rPr>
              <a:t>(Ridge regression)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955F8-CEC3-4F77-84C3-021F171626BC}"/>
              </a:ext>
            </a:extLst>
          </p:cNvPr>
          <p:cNvSpPr txBox="1"/>
          <p:nvPr/>
        </p:nvSpPr>
        <p:spPr>
          <a:xfrm>
            <a:off x="642026" y="1313393"/>
            <a:ext cx="500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 </a:t>
            </a:r>
            <a:r>
              <a:rPr lang="ko-KR" altLang="en-US" dirty="0"/>
              <a:t>값을 </a:t>
            </a:r>
            <a:r>
              <a:rPr lang="en-US" altLang="ko-KR" dirty="0"/>
              <a:t>parameter</a:t>
            </a:r>
            <a:r>
              <a:rPr lang="ko-KR" altLang="en-US" dirty="0"/>
              <a:t>로 이용하고 싶다</a:t>
            </a:r>
            <a:r>
              <a:rPr lang="en-US" altLang="ko-KR" dirty="0"/>
              <a:t>……!!!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알파를 조절해서</a:t>
            </a:r>
            <a:r>
              <a:rPr lang="en-US" altLang="ko-KR" dirty="0">
                <a:sym typeface="Wingdings" panose="05000000000000000000" pitchFamily="2" charset="2"/>
              </a:rPr>
              <a:t>!!!!!!!!! 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04E814-5402-4CD4-B250-2B6AC6FBEFAB}"/>
              </a:ext>
            </a:extLst>
          </p:cNvPr>
          <p:cNvCxnSpPr/>
          <p:nvPr/>
        </p:nvCxnSpPr>
        <p:spPr>
          <a:xfrm>
            <a:off x="6096000" y="3871609"/>
            <a:ext cx="0" cy="298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A38A25-99CA-4789-A956-1BB3A1344C77}"/>
              </a:ext>
            </a:extLst>
          </p:cNvPr>
          <p:cNvSpPr txBox="1"/>
          <p:nvPr/>
        </p:nvSpPr>
        <p:spPr>
          <a:xfrm>
            <a:off x="441698" y="2551837"/>
            <a:ext cx="5259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알파를 크게</a:t>
            </a:r>
            <a:r>
              <a:rPr lang="en-US" altLang="ko-KR" sz="2800" b="1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업데이트 되는 </a:t>
            </a:r>
            <a:r>
              <a:rPr lang="ko-KR" altLang="en-US" dirty="0" err="1"/>
              <a:t>세타</a:t>
            </a:r>
            <a:r>
              <a:rPr lang="en-US" altLang="ko-KR" dirty="0"/>
              <a:t>(w)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에 </a:t>
            </a:r>
            <a:r>
              <a:rPr lang="ko-KR" altLang="en-US" dirty="0" err="1"/>
              <a:t>가까워짐</a:t>
            </a:r>
            <a:endParaRPr lang="en-US" altLang="ko-KR" dirty="0"/>
          </a:p>
          <a:p>
            <a:r>
              <a:rPr lang="ko-KR" altLang="en-US" dirty="0" err="1"/>
              <a:t>세타</a:t>
            </a:r>
            <a:r>
              <a:rPr lang="en-US" altLang="ko-KR" dirty="0"/>
              <a:t>(w)</a:t>
            </a:r>
            <a:r>
              <a:rPr lang="ko-KR" altLang="en-US" dirty="0"/>
              <a:t>가 사라짐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차 다항함수가 </a:t>
            </a:r>
            <a:r>
              <a:rPr lang="en-US" altLang="ko-KR" dirty="0"/>
              <a:t>n-1</a:t>
            </a:r>
            <a:r>
              <a:rPr lang="ko-KR" altLang="en-US" dirty="0"/>
              <a:t>차 다항함수가 됨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Overifit</a:t>
            </a:r>
            <a:r>
              <a:rPr lang="ko-KR" altLang="en-US" dirty="0">
                <a:sym typeface="Wingdings" panose="05000000000000000000" pitchFamily="2" charset="2"/>
              </a:rPr>
              <a:t> 방지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EEC0AF-C166-42F7-9083-1DF2ADAB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2" y="4370772"/>
            <a:ext cx="5940357" cy="23476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BAED445-B18A-47E4-931B-E9E910331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729" y="4239429"/>
            <a:ext cx="5940357" cy="24790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7D869D-4605-4C3C-90FC-A36CE9BF083A}"/>
              </a:ext>
            </a:extLst>
          </p:cNvPr>
          <p:cNvSpPr txBox="1"/>
          <p:nvPr/>
        </p:nvSpPr>
        <p:spPr>
          <a:xfrm>
            <a:off x="7589541" y="2915265"/>
            <a:ext cx="42405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/>
              <a:t>알파를 작게</a:t>
            </a:r>
            <a:r>
              <a:rPr lang="en-US" altLang="ko-KR" sz="1100" b="1" dirty="0"/>
              <a:t>…</a:t>
            </a:r>
          </a:p>
          <a:p>
            <a:pPr algn="r"/>
            <a:endParaRPr lang="en-US" altLang="ko-KR" sz="1100" b="1" dirty="0"/>
          </a:p>
          <a:p>
            <a:pPr algn="r"/>
            <a:r>
              <a:rPr lang="ko-KR" altLang="en-US" dirty="0"/>
              <a:t>업데이트 되는 </a:t>
            </a:r>
            <a:r>
              <a:rPr lang="ko-KR" altLang="en-US" dirty="0" err="1"/>
              <a:t>세타</a:t>
            </a:r>
            <a:r>
              <a:rPr lang="en-US" altLang="ko-KR" dirty="0"/>
              <a:t>(W)</a:t>
            </a:r>
            <a:r>
              <a:rPr lang="ko-KR" altLang="en-US" dirty="0"/>
              <a:t> 값이 원래 </a:t>
            </a:r>
            <a:r>
              <a:rPr lang="ko-KR" altLang="en-US" dirty="0" err="1"/>
              <a:t>값이랑</a:t>
            </a:r>
            <a:r>
              <a:rPr lang="ko-KR" altLang="en-US" dirty="0"/>
              <a:t> 같음</a:t>
            </a:r>
            <a:endParaRPr lang="en-US" altLang="ko-KR" dirty="0"/>
          </a:p>
          <a:p>
            <a:pPr algn="r"/>
            <a:r>
              <a:rPr lang="ko-KR" altLang="en-US" dirty="0" err="1"/>
              <a:t>선형회귀랑</a:t>
            </a:r>
            <a:r>
              <a:rPr lang="ko-KR" altLang="en-US" dirty="0"/>
              <a:t> </a:t>
            </a:r>
            <a:r>
              <a:rPr lang="ko-KR" altLang="en-US" dirty="0" err="1"/>
              <a:t>다를바가</a:t>
            </a:r>
            <a:r>
              <a:rPr lang="ko-KR" altLang="en-US" dirty="0"/>
              <a:t> 없음</a:t>
            </a:r>
            <a:endParaRPr lang="en-US" altLang="ko-KR" dirty="0"/>
          </a:p>
          <a:p>
            <a:pPr algn="r"/>
            <a:r>
              <a:rPr lang="en-US" altLang="ko-KR" dirty="0">
                <a:sym typeface="Wingdings" panose="05000000000000000000" pitchFamily="2" charset="2"/>
              </a:rPr>
              <a:t>overfit </a:t>
            </a:r>
            <a:r>
              <a:rPr lang="ko-KR" altLang="en-US" dirty="0">
                <a:sym typeface="Wingdings" panose="05000000000000000000" pitchFamily="2" charset="2"/>
              </a:rPr>
              <a:t>가능성 생김</a:t>
            </a:r>
            <a:r>
              <a:rPr lang="ko-KR" altLang="en-US" dirty="0"/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A932F86-5BD6-4281-A172-706F9437E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621" y="3208366"/>
            <a:ext cx="2472216" cy="8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리지 회귀</a:t>
            </a:r>
            <a:r>
              <a:rPr lang="en-US" altLang="ko-KR" sz="2800" dirty="0">
                <a:solidFill>
                  <a:schemeClr val="bg1"/>
                </a:solidFill>
              </a:rPr>
              <a:t>(Ridge regression)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3C624C-B58F-4E9A-B460-E4D93EE41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099"/>
          <a:stretch/>
        </p:blipFill>
        <p:spPr>
          <a:xfrm>
            <a:off x="0" y="1414987"/>
            <a:ext cx="9841508" cy="32812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14FD5B-9540-495C-B187-0AC5AAC54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30"/>
          <a:stretch/>
        </p:blipFill>
        <p:spPr>
          <a:xfrm>
            <a:off x="5778230" y="2710909"/>
            <a:ext cx="6394315" cy="41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5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리지 회귀</a:t>
            </a:r>
            <a:r>
              <a:rPr lang="en-US" altLang="ko-KR" sz="2800" dirty="0">
                <a:solidFill>
                  <a:schemeClr val="bg1"/>
                </a:solidFill>
              </a:rPr>
              <a:t>(Ridge regression)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54A962-3E80-415D-9D4B-D598BBAA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087" y="957211"/>
            <a:ext cx="5823194" cy="56621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E2F591-4810-4F72-BD03-04CD0CF012C7}"/>
              </a:ext>
            </a:extLst>
          </p:cNvPr>
          <p:cNvSpPr/>
          <p:nvPr/>
        </p:nvSpPr>
        <p:spPr>
          <a:xfrm>
            <a:off x="656329" y="29111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Training score </a:t>
            </a:r>
            <a:r>
              <a:rPr lang="ko-KR" alt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값은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ridge</a:t>
            </a:r>
            <a:r>
              <a:rPr lang="ko-KR" altLang="ko-KR" dirty="0">
                <a:cs typeface="Times New Roman" panose="02020603050405020304" pitchFamily="18" charset="0"/>
              </a:rPr>
              <a:t>나 </a:t>
            </a:r>
            <a:r>
              <a:rPr lang="en-US" altLang="ko-KR" dirty="0">
                <a:cs typeface="Times New Roman" panose="02020603050405020304" pitchFamily="18" charset="0"/>
              </a:rPr>
              <a:t>linear</a:t>
            </a:r>
            <a:r>
              <a:rPr lang="ko-KR" altLang="ko-KR" dirty="0">
                <a:cs typeface="Times New Roman" panose="02020603050405020304" pitchFamily="18" charset="0"/>
              </a:rPr>
              <a:t>나 비슷하지만 </a:t>
            </a:r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ko-KR" altLang="ko-KR" dirty="0">
                <a:cs typeface="Times New Roman" panose="02020603050405020304" pitchFamily="18" charset="0"/>
              </a:rPr>
              <a:t>데이터가 적을 땐 </a:t>
            </a:r>
            <a:r>
              <a:rPr lang="en-US" altLang="ko-KR" dirty="0">
                <a:cs typeface="Times New Roman" panose="02020603050405020304" pitchFamily="18" charset="0"/>
              </a:rPr>
              <a:t>ridge</a:t>
            </a:r>
            <a:r>
              <a:rPr lang="ko-KR" altLang="ko-KR" dirty="0">
                <a:cs typeface="Times New Roman" panose="02020603050405020304" pitchFamily="18" charset="0"/>
              </a:rPr>
              <a:t>가 </a:t>
            </a:r>
            <a:r>
              <a:rPr lang="ko-KR" altLang="ko-KR" dirty="0" err="1">
                <a:cs typeface="Times New Roman" panose="02020603050405020304" pitchFamily="18" charset="0"/>
              </a:rPr>
              <a:t>훨</a:t>
            </a:r>
            <a:r>
              <a:rPr lang="ko-KR" altLang="ko-KR" dirty="0">
                <a:cs typeface="Times New Roman" panose="02020603050405020304" pitchFamily="18" charset="0"/>
              </a:rPr>
              <a:t> 이</a:t>
            </a:r>
            <a:r>
              <a:rPr lang="ko-KR" altLang="en-US" dirty="0">
                <a:cs typeface="Times New Roman" panose="02020603050405020304" pitchFamily="18" charset="0"/>
              </a:rPr>
              <a:t>득</a:t>
            </a:r>
            <a:r>
              <a:rPr lang="en-US" altLang="ko-KR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500 </a:t>
            </a:r>
            <a:r>
              <a:rPr lang="ko-KR" altLang="ko-KR" dirty="0">
                <a:cs typeface="Times New Roman" panose="02020603050405020304" pitchFamily="18" charset="0"/>
              </a:rPr>
              <a:t>넘어가면 </a:t>
            </a:r>
            <a:r>
              <a:rPr lang="ko-KR" altLang="en-US" dirty="0">
                <a:cs typeface="Times New Roman" panose="02020603050405020304" pitchFamily="18" charset="0"/>
              </a:rPr>
              <a:t>둘 다 괜찮다</a:t>
            </a:r>
            <a:r>
              <a:rPr lang="en-US" altLang="ko-KR" dirty="0">
                <a:cs typeface="Times New Roman" panose="02020603050405020304" pitchFamily="18" charset="0"/>
              </a:rPr>
              <a:t>. </a:t>
            </a:r>
          </a:p>
          <a:p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ko-KR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>
                <a:cs typeface="Times New Roman" panose="02020603050405020304" pitchFamily="18" charset="0"/>
              </a:rPr>
              <a:t>linear</a:t>
            </a:r>
            <a:r>
              <a:rPr lang="ko-KR" altLang="ko-KR" dirty="0"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cs typeface="Times New Roman" panose="02020603050405020304" pitchFamily="18" charset="0"/>
              </a:rPr>
              <a:t>predict</a:t>
            </a:r>
            <a:r>
              <a:rPr lang="ko-KR" altLang="ko-KR" dirty="0">
                <a:cs typeface="Times New Roman" panose="02020603050405020304" pitchFamily="18" charset="0"/>
              </a:rPr>
              <a:t>이 점점 줄어</a:t>
            </a:r>
            <a:r>
              <a:rPr lang="ko-KR" altLang="en-US" dirty="0">
                <a:cs typeface="Times New Roman" panose="02020603050405020304" pitchFamily="18" charset="0"/>
              </a:rPr>
              <a:t>든다</a:t>
            </a:r>
            <a:r>
              <a:rPr lang="en-US" altLang="ko-KR" dirty="0">
                <a:cs typeface="Times New Roman" panose="02020603050405020304" pitchFamily="18" charset="0"/>
              </a:rPr>
              <a:t>?</a:t>
            </a:r>
          </a:p>
          <a:p>
            <a:r>
              <a:rPr lang="ko-KR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>
                <a:cs typeface="Times New Roman" panose="02020603050405020304" pitchFamily="18" charset="0"/>
              </a:rPr>
              <a:t>overfit</a:t>
            </a:r>
            <a:r>
              <a:rPr lang="ko-KR" altLang="ko-KR" dirty="0">
                <a:cs typeface="Times New Roman" panose="02020603050405020304" pitchFamily="18" charset="0"/>
              </a:rPr>
              <a:t>이 일어나기 어려워진다</a:t>
            </a:r>
            <a:r>
              <a:rPr lang="en-US" altLang="ko-KR" dirty="0"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41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chemeClr val="bg1"/>
                </a:solidFill>
              </a:rPr>
              <a:t>라쏘</a:t>
            </a:r>
            <a:r>
              <a:rPr lang="ko-KR" altLang="en-US" sz="2800" dirty="0">
                <a:solidFill>
                  <a:schemeClr val="bg1"/>
                </a:solidFill>
              </a:rPr>
              <a:t> 회귀</a:t>
            </a:r>
            <a:r>
              <a:rPr lang="en-US" altLang="ko-KR" sz="2800" dirty="0">
                <a:solidFill>
                  <a:schemeClr val="bg1"/>
                </a:solidFill>
              </a:rPr>
              <a:t>(Lasso regression)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005B8D-7E81-4261-9812-A1F35894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8" y="2587396"/>
            <a:ext cx="9972160" cy="4224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104EE-8E3A-49D0-AC9A-6722C4697956}"/>
              </a:ext>
            </a:extLst>
          </p:cNvPr>
          <p:cNvSpPr txBox="1"/>
          <p:nvPr/>
        </p:nvSpPr>
        <p:spPr>
          <a:xfrm>
            <a:off x="466928" y="1414987"/>
            <a:ext cx="9358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리지 </a:t>
            </a:r>
            <a:r>
              <a:rPr lang="ko-KR" altLang="en-US" dirty="0" err="1"/>
              <a:t>회귀랑</a:t>
            </a:r>
            <a:r>
              <a:rPr lang="ko-KR" altLang="en-US" dirty="0"/>
              <a:t> 원리는 똑같다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선택적으로 </a:t>
            </a:r>
            <a:r>
              <a:rPr lang="en-US" altLang="ko-KR" dirty="0"/>
              <a:t>W</a:t>
            </a:r>
            <a:r>
              <a:rPr lang="ko-KR" altLang="en-US" dirty="0"/>
              <a:t>를 버릴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예컨대</a:t>
            </a:r>
            <a:r>
              <a:rPr lang="en-US" altLang="ko-KR" dirty="0"/>
              <a:t>, </a:t>
            </a:r>
            <a:r>
              <a:rPr lang="ko-KR" altLang="en-US" dirty="0"/>
              <a:t>알파를 엄청 </a:t>
            </a:r>
            <a:r>
              <a:rPr lang="ko-KR" altLang="en-US" dirty="0" err="1"/>
              <a:t>크게해서</a:t>
            </a:r>
            <a:r>
              <a:rPr lang="ko-KR" altLang="en-US" dirty="0"/>
              <a:t> </a:t>
            </a:r>
            <a:r>
              <a:rPr lang="ko-KR" altLang="en-US" dirty="0" err="1"/>
              <a:t>아얘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가</a:t>
            </a:r>
            <a:r>
              <a:rPr lang="en-US" altLang="ko-KR" dirty="0"/>
              <a:t> 0</a:t>
            </a:r>
            <a:r>
              <a:rPr lang="ko-KR" altLang="en-US" dirty="0"/>
              <a:t>이 되어 없어지게 </a:t>
            </a:r>
            <a:r>
              <a:rPr lang="ko-KR" altLang="en-US" dirty="0" err="1"/>
              <a:t>해버리기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한 </a:t>
            </a:r>
            <a:r>
              <a:rPr lang="ko-KR" altLang="en-US" dirty="0" err="1"/>
              <a:t>피쳐의</a:t>
            </a:r>
            <a:r>
              <a:rPr lang="ko-KR" altLang="en-US" dirty="0"/>
              <a:t> 영향력을 </a:t>
            </a:r>
            <a:r>
              <a:rPr lang="ko-KR" altLang="en-US" dirty="0" err="1"/>
              <a:t>없애버리기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자동으로 </a:t>
            </a:r>
            <a:r>
              <a:rPr lang="ko-KR" altLang="en-US" dirty="0" err="1"/>
              <a:t>의미있는</a:t>
            </a:r>
            <a:r>
              <a:rPr lang="ko-KR" altLang="en-US" dirty="0"/>
              <a:t> </a:t>
            </a:r>
            <a:r>
              <a:rPr lang="ko-KR" altLang="en-US" dirty="0" err="1"/>
              <a:t>피쳐만</a:t>
            </a:r>
            <a:r>
              <a:rPr lang="ko-KR" altLang="en-US" dirty="0"/>
              <a:t> 남기는 선택 기계</a:t>
            </a:r>
          </a:p>
        </p:txBody>
      </p:sp>
    </p:spTree>
    <p:extLst>
      <p:ext uri="{BB962C8B-B14F-4D97-AF65-F5344CB8AC3E}">
        <p14:creationId xmlns:p14="http://schemas.microsoft.com/office/powerpoint/2010/main" val="416285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chemeClr val="bg1"/>
                </a:solidFill>
              </a:rPr>
              <a:t>라쏘</a:t>
            </a:r>
            <a:r>
              <a:rPr lang="ko-KR" altLang="en-US" sz="2800" dirty="0">
                <a:solidFill>
                  <a:schemeClr val="bg1"/>
                </a:solidFill>
              </a:rPr>
              <a:t> 회귀</a:t>
            </a:r>
            <a:r>
              <a:rPr lang="en-US" altLang="ko-KR" sz="2800" dirty="0">
                <a:solidFill>
                  <a:schemeClr val="bg1"/>
                </a:solidFill>
              </a:rPr>
              <a:t>(Lasso regression)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F0CA5-8B96-4BDB-8491-CCB81C10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5" y="1458761"/>
            <a:ext cx="7195732" cy="29499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D880D6-F8BE-4985-B443-01214827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20" y="4065739"/>
            <a:ext cx="8107680" cy="2667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DED05F-BEAC-46C9-B087-30EC835CA6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248" r="57622"/>
          <a:stretch/>
        </p:blipFill>
        <p:spPr>
          <a:xfrm>
            <a:off x="448207" y="5015020"/>
            <a:ext cx="3294586" cy="127639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C07BA23-3538-4DD1-A688-3DE2282C697D}"/>
              </a:ext>
            </a:extLst>
          </p:cNvPr>
          <p:cNvSpPr/>
          <p:nvPr/>
        </p:nvSpPr>
        <p:spPr>
          <a:xfrm rot="16200000">
            <a:off x="1543050" y="4572000"/>
            <a:ext cx="552450" cy="443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7EF313F-ED15-404D-84BB-572813AF781B}"/>
              </a:ext>
            </a:extLst>
          </p:cNvPr>
          <p:cNvSpPr/>
          <p:nvPr/>
        </p:nvSpPr>
        <p:spPr>
          <a:xfrm>
            <a:off x="3742793" y="6130916"/>
            <a:ext cx="552450" cy="443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87D922-D1BA-48EA-8024-02E52B465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607" y="694243"/>
            <a:ext cx="74866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분류를 위한 선형 모델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040EBC-584A-4577-87E4-A03896F5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79" y="2892573"/>
            <a:ext cx="10087351" cy="967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112826-9663-4642-AC5F-283E7BCDFBE6}"/>
              </a:ext>
            </a:extLst>
          </p:cNvPr>
          <p:cNvSpPr txBox="1"/>
          <p:nvPr/>
        </p:nvSpPr>
        <p:spPr>
          <a:xfrm>
            <a:off x="1936759" y="4054979"/>
            <a:ext cx="845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선형회귀의 선</a:t>
            </a:r>
            <a:r>
              <a:rPr lang="en-US" altLang="ko-KR" dirty="0"/>
              <a:t>,</a:t>
            </a:r>
            <a:r>
              <a:rPr lang="ko-KR" altLang="en-US" dirty="0"/>
              <a:t>면 대신에 </a:t>
            </a:r>
            <a:r>
              <a:rPr lang="en-US" altLang="ko-KR" dirty="0"/>
              <a:t>decision boundary=</a:t>
            </a:r>
            <a:r>
              <a:rPr lang="ko-KR" altLang="en-US" dirty="0"/>
              <a:t>영역 따먹기 로 바뀌었을 뿐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590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분류를 위한 선형 모델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DAA342-5B5B-448E-8B33-F54D58FB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40" y="1527686"/>
            <a:ext cx="7174960" cy="1590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135F5A-A268-400C-B4E0-9B18A44F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883" y="3136233"/>
            <a:ext cx="4606852" cy="10517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F8EA83-0749-459A-AB33-46F6F814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60" y="4382576"/>
            <a:ext cx="3686175" cy="1895475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3D79877-32E0-442A-AAE6-D308141F2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80264"/>
              </p:ext>
            </p:extLst>
          </p:nvPr>
        </p:nvGraphicFramePr>
        <p:xfrm>
          <a:off x="340265" y="4174931"/>
          <a:ext cx="4917800" cy="2103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5121">
                  <a:extLst>
                    <a:ext uri="{9D8B030D-6E8A-4147-A177-3AD203B41FA5}">
                      <a16:colId xmlns:a16="http://schemas.microsoft.com/office/drawing/2014/main" val="2126225225"/>
                    </a:ext>
                  </a:extLst>
                </a:gridCol>
                <a:gridCol w="1350893">
                  <a:extLst>
                    <a:ext uri="{9D8B030D-6E8A-4147-A177-3AD203B41FA5}">
                      <a16:colId xmlns:a16="http://schemas.microsoft.com/office/drawing/2014/main" val="3395017246"/>
                    </a:ext>
                  </a:extLst>
                </a:gridCol>
                <a:gridCol w="1350893">
                  <a:extLst>
                    <a:ext uri="{9D8B030D-6E8A-4147-A177-3AD203B41FA5}">
                      <a16:colId xmlns:a16="http://schemas.microsoft.com/office/drawing/2014/main" val="3370159440"/>
                    </a:ext>
                  </a:extLst>
                </a:gridCol>
                <a:gridCol w="1350893">
                  <a:extLst>
                    <a:ext uri="{9D8B030D-6E8A-4147-A177-3AD203B41FA5}">
                      <a16:colId xmlns:a16="http://schemas.microsoft.com/office/drawing/2014/main" val="3951531116"/>
                    </a:ext>
                  </a:extLst>
                </a:gridCol>
              </a:tblGrid>
              <a:tr h="564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Feature1</a:t>
                      </a:r>
                    </a:p>
                    <a:p>
                      <a:pPr latinLnBrk="1"/>
                      <a:r>
                        <a:rPr lang="en-US" altLang="ko-KR" dirty="0"/>
                        <a:t>(X1)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Feature2</a:t>
                      </a:r>
                    </a:p>
                    <a:p>
                      <a:pPr latinLnBrk="1"/>
                      <a:r>
                        <a:rPr lang="en-US" altLang="ko-KR" dirty="0"/>
                        <a:t>(X2)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Label(Y)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05513"/>
                  </a:ext>
                </a:extLst>
              </a:tr>
              <a:tr h="327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5835"/>
                  </a:ext>
                </a:extLst>
              </a:tr>
              <a:tr h="327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63523"/>
                  </a:ext>
                </a:extLst>
              </a:tr>
              <a:tr h="327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24792"/>
                  </a:ext>
                </a:extLst>
              </a:tr>
              <a:tr h="327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725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E645F38-C681-4CA4-875F-9C7DC1A31328}"/>
              </a:ext>
            </a:extLst>
          </p:cNvPr>
          <p:cNvSpPr txBox="1"/>
          <p:nvPr/>
        </p:nvSpPr>
        <p:spPr>
          <a:xfrm>
            <a:off x="394882" y="3752759"/>
            <a:ext cx="7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9DC4C-0922-4ACD-9712-7E7FD01F32AE}"/>
              </a:ext>
            </a:extLst>
          </p:cNvPr>
          <p:cNvSpPr txBox="1"/>
          <p:nvPr/>
        </p:nvSpPr>
        <p:spPr>
          <a:xfrm>
            <a:off x="1182826" y="3752759"/>
            <a:ext cx="9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암 크기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D47EE1-5D16-47FE-9E87-96C910BF3511}"/>
              </a:ext>
            </a:extLst>
          </p:cNvPr>
          <p:cNvSpPr txBox="1"/>
          <p:nvPr/>
        </p:nvSpPr>
        <p:spPr>
          <a:xfrm>
            <a:off x="3918626" y="3741771"/>
            <a:ext cx="123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 여부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CC9DF-D03E-4B61-86C1-F0E2B2ECDD7A}"/>
              </a:ext>
            </a:extLst>
          </p:cNvPr>
          <p:cNvSpPr txBox="1"/>
          <p:nvPr/>
        </p:nvSpPr>
        <p:spPr>
          <a:xfrm>
            <a:off x="2526713" y="3752759"/>
            <a:ext cx="139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표면모양</a:t>
            </a:r>
          </a:p>
        </p:txBody>
      </p:sp>
    </p:spTree>
    <p:extLst>
      <p:ext uri="{BB962C8B-B14F-4D97-AF65-F5344CB8AC3E}">
        <p14:creationId xmlns:p14="http://schemas.microsoft.com/office/powerpoint/2010/main" val="1725796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분류를 위한 선형 모델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CC4AA5-8355-4F7F-8872-ADA6B918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4" y="2543249"/>
            <a:ext cx="6554704" cy="4139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A6E5D4-2278-435C-B384-2A49E0CA1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958761"/>
            <a:ext cx="6734175" cy="250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DB6487-497A-4FA7-84A4-658DAF552F52}"/>
              </a:ext>
            </a:extLst>
          </p:cNvPr>
          <p:cNvSpPr txBox="1"/>
          <p:nvPr/>
        </p:nvSpPr>
        <p:spPr>
          <a:xfrm flipH="1">
            <a:off x="719487" y="1876926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피쳐가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개인 </a:t>
            </a:r>
            <a:r>
              <a:rPr lang="en-US" altLang="ko-KR" dirty="0"/>
              <a:t>make </a:t>
            </a:r>
            <a:r>
              <a:rPr lang="ko-KR" altLang="en-US" dirty="0"/>
              <a:t>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75B47-F11F-49EC-9F4B-C904DCF378F8}"/>
              </a:ext>
            </a:extLst>
          </p:cNvPr>
          <p:cNvSpPr txBox="1"/>
          <p:nvPr/>
        </p:nvSpPr>
        <p:spPr>
          <a:xfrm>
            <a:off x="6674517" y="4969983"/>
            <a:ext cx="48031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차원 데이터셋 분할 평면 그리기 </a:t>
            </a:r>
            <a:endParaRPr lang="en-US" altLang="ko-KR" sz="1400" dirty="0"/>
          </a:p>
          <a:p>
            <a:r>
              <a:rPr lang="en-US" altLang="ko-KR" sz="1200" i="1" dirty="0"/>
              <a:t># model </a:t>
            </a:r>
            <a:r>
              <a:rPr lang="ko-KR" altLang="en-US" sz="1200" i="1" dirty="0"/>
              <a:t>객체</a:t>
            </a:r>
            <a:r>
              <a:rPr lang="en-US" altLang="ko-KR" sz="1200" i="1" dirty="0"/>
              <a:t>, train </a:t>
            </a:r>
            <a:r>
              <a:rPr lang="ko-KR" altLang="en-US" sz="1200" i="1" dirty="0"/>
              <a:t>데이터</a:t>
            </a:r>
            <a:r>
              <a:rPr lang="en-US" altLang="ko-KR" sz="1200" i="1" dirty="0"/>
              <a:t>, </a:t>
            </a:r>
            <a:r>
              <a:rPr lang="ko-KR" altLang="en-US" sz="1200" i="1" dirty="0"/>
              <a:t>평면 칠하기</a:t>
            </a:r>
            <a:r>
              <a:rPr lang="en-US" altLang="ko-KR" sz="1200" i="1" dirty="0"/>
              <a:t>, </a:t>
            </a:r>
            <a:r>
              <a:rPr lang="ko-KR" altLang="en-US" sz="1200" i="1" dirty="0"/>
              <a:t>입실론</a:t>
            </a:r>
            <a:r>
              <a:rPr lang="en-US" altLang="ko-KR" sz="1200" i="1" dirty="0"/>
              <a:t>, </a:t>
            </a:r>
            <a:r>
              <a:rPr lang="ko-KR" altLang="en-US" sz="1200" i="1" dirty="0"/>
              <a:t>축</a:t>
            </a:r>
            <a:r>
              <a:rPr lang="en-US" altLang="ko-KR" sz="1200" i="1" dirty="0"/>
              <a:t>, </a:t>
            </a:r>
            <a:r>
              <a:rPr lang="ko-KR" altLang="en-US" sz="1200" i="1" dirty="0"/>
              <a:t>투명도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90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목차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INDEX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8676" y="1374339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0" y="390322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3960495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3954910"/>
            <a:ext cx="9653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</a:rPr>
              <a:t>라쏘</a:t>
            </a:r>
            <a:r>
              <a:rPr lang="ko-KR" altLang="en-US" sz="1400" dirty="0">
                <a:solidFill>
                  <a:schemeClr val="bg1"/>
                </a:solidFill>
              </a:rPr>
              <a:t> 회귀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9915" y="1289074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8310" y="1289074"/>
            <a:ext cx="198804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회귀를 위한 선형 모델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9" name="양쪽 모서리가 둥근 사각형 22">
            <a:extLst>
              <a:ext uri="{FF2B5EF4-FFF2-40B4-BE49-F238E27FC236}">
                <a16:creationId xmlns:a16="http://schemas.microsoft.com/office/drawing/2014/main" id="{F2F1EA21-7324-4A85-BAAC-AE673346DE83}"/>
              </a:ext>
            </a:extLst>
          </p:cNvPr>
          <p:cNvSpPr/>
          <p:nvPr/>
        </p:nvSpPr>
        <p:spPr>
          <a:xfrm rot="16200000">
            <a:off x="5083260" y="5161290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양쪽 모서리가 둥근 사각형 23">
            <a:extLst>
              <a:ext uri="{FF2B5EF4-FFF2-40B4-BE49-F238E27FC236}">
                <a16:creationId xmlns:a16="http://schemas.microsoft.com/office/drawing/2014/main" id="{AEAF0891-BF9B-4AA5-B604-65FCF8D0ACF8}"/>
              </a:ext>
            </a:extLst>
          </p:cNvPr>
          <p:cNvSpPr/>
          <p:nvPr/>
        </p:nvSpPr>
        <p:spPr>
          <a:xfrm rot="16200000">
            <a:off x="5083260" y="307057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">
            <a:extLst>
              <a:ext uri="{FF2B5EF4-FFF2-40B4-BE49-F238E27FC236}">
                <a16:creationId xmlns:a16="http://schemas.microsoft.com/office/drawing/2014/main" id="{50D704A6-6D92-4415-8FB5-057EA1CEE8E2}"/>
              </a:ext>
            </a:extLst>
          </p:cNvPr>
          <p:cNvSpPr/>
          <p:nvPr/>
        </p:nvSpPr>
        <p:spPr>
          <a:xfrm>
            <a:off x="5499100" y="3127845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256C40-0E0A-4C29-933F-FDD454152684}"/>
              </a:ext>
            </a:extLst>
          </p:cNvPr>
          <p:cNvSpPr/>
          <p:nvPr/>
        </p:nvSpPr>
        <p:spPr>
          <a:xfrm>
            <a:off x="8510812" y="3122260"/>
            <a:ext cx="9653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리지 회귀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5" name="자유형 8">
            <a:extLst>
              <a:ext uri="{FF2B5EF4-FFF2-40B4-BE49-F238E27FC236}">
                <a16:creationId xmlns:a16="http://schemas.microsoft.com/office/drawing/2014/main" id="{66B2BF96-70B2-4A63-9549-C3A07AE85F33}"/>
              </a:ext>
            </a:extLst>
          </p:cNvPr>
          <p:cNvSpPr/>
          <p:nvPr/>
        </p:nvSpPr>
        <p:spPr>
          <a:xfrm>
            <a:off x="5524500" y="5045545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9F4598-DA08-4FD6-9026-DBD73CCD7911}"/>
              </a:ext>
            </a:extLst>
          </p:cNvPr>
          <p:cNvSpPr/>
          <p:nvPr/>
        </p:nvSpPr>
        <p:spPr>
          <a:xfrm>
            <a:off x="9122895" y="5045545"/>
            <a:ext cx="198804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분류를 위한 선형 모델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0" name="양쪽 모서리가 둥근 사각형 23">
            <a:extLst>
              <a:ext uri="{FF2B5EF4-FFF2-40B4-BE49-F238E27FC236}">
                <a16:creationId xmlns:a16="http://schemas.microsoft.com/office/drawing/2014/main" id="{87804728-EC58-4B99-BB58-EF4983DD4EB8}"/>
              </a:ext>
            </a:extLst>
          </p:cNvPr>
          <p:cNvSpPr/>
          <p:nvPr/>
        </p:nvSpPr>
        <p:spPr>
          <a:xfrm rot="16200000">
            <a:off x="5083260" y="2239447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3">
            <a:extLst>
              <a:ext uri="{FF2B5EF4-FFF2-40B4-BE49-F238E27FC236}">
                <a16:creationId xmlns:a16="http://schemas.microsoft.com/office/drawing/2014/main" id="{2C15B514-615C-4E56-AFB1-81DEA29F6207}"/>
              </a:ext>
            </a:extLst>
          </p:cNvPr>
          <p:cNvSpPr/>
          <p:nvPr/>
        </p:nvSpPr>
        <p:spPr>
          <a:xfrm>
            <a:off x="5499100" y="2296717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966B5DD-B4C0-4DC7-8EAE-437650542B6F}"/>
              </a:ext>
            </a:extLst>
          </p:cNvPr>
          <p:cNvSpPr/>
          <p:nvPr/>
        </p:nvSpPr>
        <p:spPr>
          <a:xfrm>
            <a:off x="8510812" y="2291132"/>
            <a:ext cx="1398140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선형 회귀</a:t>
            </a:r>
            <a:r>
              <a:rPr lang="en-US" altLang="ko-KR" sz="1400" dirty="0">
                <a:solidFill>
                  <a:schemeClr val="bg1"/>
                </a:solidFill>
              </a:rPr>
              <a:t>(OLS)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3" name="양쪽 모서리가 둥근 사각형 23">
            <a:extLst>
              <a:ext uri="{FF2B5EF4-FFF2-40B4-BE49-F238E27FC236}">
                <a16:creationId xmlns:a16="http://schemas.microsoft.com/office/drawing/2014/main" id="{88E4D22D-2984-4A7F-9375-703E9164C4BB}"/>
              </a:ext>
            </a:extLst>
          </p:cNvPr>
          <p:cNvSpPr/>
          <p:nvPr/>
        </p:nvSpPr>
        <p:spPr>
          <a:xfrm rot="16200000">
            <a:off x="5080020" y="6017370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3">
            <a:extLst>
              <a:ext uri="{FF2B5EF4-FFF2-40B4-BE49-F238E27FC236}">
                <a16:creationId xmlns:a16="http://schemas.microsoft.com/office/drawing/2014/main" id="{67255A8B-04D6-4FE0-9ED3-E867CB68BC2F}"/>
              </a:ext>
            </a:extLst>
          </p:cNvPr>
          <p:cNvSpPr/>
          <p:nvPr/>
        </p:nvSpPr>
        <p:spPr>
          <a:xfrm>
            <a:off x="5495860" y="607464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E6DA35-624A-4C66-BB89-A3F7C1D6E89F}"/>
              </a:ext>
            </a:extLst>
          </p:cNvPr>
          <p:cNvSpPr/>
          <p:nvPr/>
        </p:nvSpPr>
        <p:spPr>
          <a:xfrm>
            <a:off x="8507572" y="6069055"/>
            <a:ext cx="198804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다중 클래스 선형 모델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77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분류를 위한 선형 모델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0CD71-BC63-4308-ADA8-4C4F8F61EE44}"/>
              </a:ext>
            </a:extLst>
          </p:cNvPr>
          <p:cNvSpPr txBox="1"/>
          <p:nvPr/>
        </p:nvSpPr>
        <p:spPr>
          <a:xfrm>
            <a:off x="561474" y="1712563"/>
            <a:ext cx="632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모델도 리지</a:t>
            </a:r>
            <a:r>
              <a:rPr lang="en-US" altLang="ko-KR" dirty="0"/>
              <a:t>, </a:t>
            </a:r>
            <a:r>
              <a:rPr lang="ko-KR" altLang="en-US" dirty="0" err="1"/>
              <a:t>라쏘처럼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를 </a:t>
            </a:r>
            <a:r>
              <a:rPr lang="en-US" altLang="ko-KR" dirty="0"/>
              <a:t>parameter</a:t>
            </a:r>
            <a:r>
              <a:rPr lang="ko-KR" altLang="en-US" dirty="0"/>
              <a:t>로 이용하고 싶어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 </a:t>
            </a:r>
            <a:r>
              <a:rPr lang="ko-KR" altLang="en-US" dirty="0">
                <a:sym typeface="Wingdings" panose="05000000000000000000" pitchFamily="2" charset="2"/>
              </a:rPr>
              <a:t>값을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변화시킴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C</a:t>
            </a:r>
            <a:r>
              <a:rPr lang="ko-KR" altLang="en-US" dirty="0"/>
              <a:t>는 알파와 반비례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3ECD25-15C3-47BB-8253-63AB4765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151219"/>
            <a:ext cx="7872023" cy="44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분류를 위한 선형 모델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0CD71-BC63-4308-ADA8-4C4F8F61EE44}"/>
              </a:ext>
            </a:extLst>
          </p:cNvPr>
          <p:cNvSpPr txBox="1"/>
          <p:nvPr/>
        </p:nvSpPr>
        <p:spPr>
          <a:xfrm>
            <a:off x="2194664" y="940880"/>
            <a:ext cx="632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피쳐가</a:t>
            </a:r>
            <a:r>
              <a:rPr lang="ko-KR" altLang="en-US" dirty="0"/>
              <a:t> 여러 개 일 때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breast cancer data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75C455-A2B1-453D-BB54-9DEF6C69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310212"/>
            <a:ext cx="6343650" cy="259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955D67-1629-4F1F-82DC-1CA914DD1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5" y="4084588"/>
            <a:ext cx="5870158" cy="25429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D86BEB-2684-4278-84FC-182C7F7BD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38" y="4270344"/>
            <a:ext cx="5870157" cy="2357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A3AA21-532E-4721-84F9-0C38B2029B73}"/>
              </a:ext>
            </a:extLst>
          </p:cNvPr>
          <p:cNvSpPr txBox="1"/>
          <p:nvPr/>
        </p:nvSpPr>
        <p:spPr>
          <a:xfrm>
            <a:off x="2763356" y="5641629"/>
            <a:ext cx="3345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= 100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커짐</a:t>
            </a:r>
            <a:endParaRPr lang="en-US" altLang="ko-KR" dirty="0"/>
          </a:p>
          <a:p>
            <a:r>
              <a:rPr lang="en-US" altLang="ko-KR" dirty="0"/>
              <a:t>Train </a:t>
            </a:r>
            <a:r>
              <a:rPr lang="ko-KR" altLang="en-US" dirty="0"/>
              <a:t>정확도가 높지만</a:t>
            </a:r>
            <a:endParaRPr lang="en-US" altLang="ko-KR" dirty="0"/>
          </a:p>
          <a:p>
            <a:r>
              <a:rPr lang="en-US" altLang="ko-KR" dirty="0"/>
              <a:t>Overfit </a:t>
            </a:r>
            <a:r>
              <a:rPr lang="ko-KR" altLang="en-US" dirty="0"/>
              <a:t>가능성</a:t>
            </a:r>
            <a:r>
              <a:rPr lang="en-US" altLang="ko-KR" dirty="0"/>
              <a:t> </a:t>
            </a:r>
            <a:r>
              <a:rPr lang="ko-KR" altLang="en-US" dirty="0"/>
              <a:t>생김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410290-2CE8-4757-8CAB-890C9CF9AFFD}"/>
              </a:ext>
            </a:extLst>
          </p:cNvPr>
          <p:cNvSpPr txBox="1"/>
          <p:nvPr/>
        </p:nvSpPr>
        <p:spPr>
          <a:xfrm>
            <a:off x="8515254" y="5624535"/>
            <a:ext cx="248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= 0.01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에 </a:t>
            </a:r>
            <a:r>
              <a:rPr lang="ko-KR" altLang="en-US" dirty="0" err="1"/>
              <a:t>가까워짐</a:t>
            </a:r>
            <a:endParaRPr lang="en-US" altLang="ko-KR" dirty="0"/>
          </a:p>
          <a:p>
            <a:r>
              <a:rPr lang="ko-KR" altLang="en-US" dirty="0"/>
              <a:t>몇몇 </a:t>
            </a:r>
            <a:r>
              <a:rPr lang="ko-KR" altLang="en-US" dirty="0" err="1"/>
              <a:t>피쳐가</a:t>
            </a:r>
            <a:r>
              <a:rPr lang="ko-KR" altLang="en-US" dirty="0"/>
              <a:t> 사라짐</a:t>
            </a:r>
            <a:endParaRPr lang="en-US" altLang="ko-KR" dirty="0"/>
          </a:p>
          <a:p>
            <a:r>
              <a:rPr lang="en-US" altLang="ko-KR" dirty="0"/>
              <a:t>Overfit </a:t>
            </a:r>
            <a:r>
              <a:rPr lang="ko-KR" altLang="en-US" dirty="0"/>
              <a:t>방지</a:t>
            </a:r>
          </a:p>
        </p:txBody>
      </p:sp>
    </p:spTree>
    <p:extLst>
      <p:ext uri="{BB962C8B-B14F-4D97-AF65-F5344CB8AC3E}">
        <p14:creationId xmlns:p14="http://schemas.microsoft.com/office/powerpoint/2010/main" val="39055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분류를 위한 선형 모델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D90D3B-CD97-4994-8572-9143C858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7211"/>
            <a:ext cx="5843387" cy="5820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0CD71-BC63-4308-ADA8-4C4F8F61EE44}"/>
              </a:ext>
            </a:extLst>
          </p:cNvPr>
          <p:cNvSpPr txBox="1"/>
          <p:nvPr/>
        </p:nvSpPr>
        <p:spPr>
          <a:xfrm>
            <a:off x="2194664" y="940880"/>
            <a:ext cx="632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피쳐가</a:t>
            </a:r>
            <a:r>
              <a:rPr lang="ko-KR" altLang="en-US" dirty="0"/>
              <a:t> 여러 개 일 때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breast cancer data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D0F5B3-F927-4C2C-9CE8-BA54949F7828}"/>
              </a:ext>
            </a:extLst>
          </p:cNvPr>
          <p:cNvSpPr txBox="1"/>
          <p:nvPr/>
        </p:nvSpPr>
        <p:spPr>
          <a:xfrm>
            <a:off x="252613" y="2032750"/>
            <a:ext cx="3345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= 100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커짐</a:t>
            </a:r>
            <a:endParaRPr lang="en-US" altLang="ko-KR" dirty="0"/>
          </a:p>
          <a:p>
            <a:r>
              <a:rPr lang="en-US" altLang="ko-KR" dirty="0"/>
              <a:t>Train </a:t>
            </a:r>
            <a:r>
              <a:rPr lang="ko-KR" altLang="en-US" dirty="0"/>
              <a:t>정확도가 높지만</a:t>
            </a:r>
            <a:endParaRPr lang="en-US" altLang="ko-KR" dirty="0"/>
          </a:p>
          <a:p>
            <a:r>
              <a:rPr lang="en-US" altLang="ko-KR" dirty="0"/>
              <a:t>Overfit </a:t>
            </a:r>
            <a:r>
              <a:rPr lang="ko-KR" altLang="en-US" dirty="0"/>
              <a:t>가능성</a:t>
            </a:r>
            <a:r>
              <a:rPr lang="en-US" altLang="ko-KR" dirty="0"/>
              <a:t> </a:t>
            </a:r>
            <a:r>
              <a:rPr lang="ko-KR" altLang="en-US" dirty="0"/>
              <a:t>생김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7346B-571E-46A0-A54B-5D390D79AA35}"/>
              </a:ext>
            </a:extLst>
          </p:cNvPr>
          <p:cNvSpPr txBox="1"/>
          <p:nvPr/>
        </p:nvSpPr>
        <p:spPr>
          <a:xfrm>
            <a:off x="3044896" y="2032750"/>
            <a:ext cx="248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= 0.01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에 </a:t>
            </a:r>
            <a:r>
              <a:rPr lang="ko-KR" altLang="en-US" dirty="0" err="1"/>
              <a:t>가까워짐</a:t>
            </a:r>
            <a:endParaRPr lang="en-US" altLang="ko-KR" dirty="0"/>
          </a:p>
          <a:p>
            <a:r>
              <a:rPr lang="ko-KR" altLang="en-US" dirty="0"/>
              <a:t>몇몇 </a:t>
            </a:r>
            <a:r>
              <a:rPr lang="ko-KR" altLang="en-US" dirty="0" err="1"/>
              <a:t>피쳐가</a:t>
            </a:r>
            <a:r>
              <a:rPr lang="ko-KR" altLang="en-US" dirty="0"/>
              <a:t> 사라짐</a:t>
            </a:r>
            <a:endParaRPr lang="en-US" altLang="ko-KR" dirty="0"/>
          </a:p>
          <a:p>
            <a:r>
              <a:rPr lang="en-US" altLang="ko-KR" dirty="0"/>
              <a:t>Overfit </a:t>
            </a:r>
            <a:r>
              <a:rPr lang="ko-KR" altLang="en-US" dirty="0"/>
              <a:t>방지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708368D9-C512-4370-9018-894FA8FA2763}"/>
              </a:ext>
            </a:extLst>
          </p:cNvPr>
          <p:cNvSpPr/>
          <p:nvPr/>
        </p:nvSpPr>
        <p:spPr>
          <a:xfrm>
            <a:off x="7334250" y="2466975"/>
            <a:ext cx="190500" cy="317182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20961C32-64C9-4D94-BF90-060D35DD441D}"/>
              </a:ext>
            </a:extLst>
          </p:cNvPr>
          <p:cNvSpPr/>
          <p:nvPr/>
        </p:nvSpPr>
        <p:spPr>
          <a:xfrm>
            <a:off x="8686800" y="1310212"/>
            <a:ext cx="190500" cy="432858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72B4F-8E93-43D3-A46C-1A4B619AB259}"/>
              </a:ext>
            </a:extLst>
          </p:cNvPr>
          <p:cNvSpPr txBox="1"/>
          <p:nvPr/>
        </p:nvSpPr>
        <p:spPr>
          <a:xfrm>
            <a:off x="224038" y="3844203"/>
            <a:ext cx="2171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Texture error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가 엄청 </a:t>
            </a:r>
            <a:r>
              <a:rPr lang="ko-KR" altLang="en-US" dirty="0" err="1"/>
              <a:t>크게해서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값을 크게 했더니 </a:t>
            </a:r>
            <a:r>
              <a:rPr lang="ko-KR" altLang="en-US" dirty="0" err="1"/>
              <a:t>피쳐의</a:t>
            </a:r>
            <a:r>
              <a:rPr lang="ko-KR" altLang="en-US" dirty="0"/>
              <a:t> 영향력이 </a:t>
            </a:r>
            <a:r>
              <a:rPr lang="ko-KR" altLang="en-US" dirty="0" err="1"/>
              <a:t>너무크다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에러가 엄청나다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9A458-3A88-4E12-976C-463B8AD70948}"/>
              </a:ext>
            </a:extLst>
          </p:cNvPr>
          <p:cNvSpPr txBox="1"/>
          <p:nvPr/>
        </p:nvSpPr>
        <p:spPr>
          <a:xfrm>
            <a:off x="3109912" y="3867356"/>
            <a:ext cx="3186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Mean perimeter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를 엄청 </a:t>
            </a:r>
            <a:r>
              <a:rPr lang="ko-KR" altLang="en-US" dirty="0" err="1"/>
              <a:t>작게해서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값도 </a:t>
            </a:r>
            <a:r>
              <a:rPr lang="ko-KR" altLang="en-US" dirty="0" err="1"/>
              <a:t>작게해서</a:t>
            </a:r>
            <a:endParaRPr lang="en-US" altLang="ko-KR" dirty="0"/>
          </a:p>
          <a:p>
            <a:r>
              <a:rPr lang="ko-KR" altLang="en-US" dirty="0"/>
              <a:t>영향력을 없앴는데도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값이 큼</a:t>
            </a:r>
            <a:r>
              <a:rPr lang="en-US" altLang="ko-KR" dirty="0"/>
              <a:t>…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굉장히 영향력이 큰 </a:t>
            </a:r>
            <a:r>
              <a:rPr lang="ko-KR" altLang="en-US" dirty="0" err="1"/>
              <a:t>피쳐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74BE836-7367-4DEC-B122-DF1E54D8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62" y="1310211"/>
            <a:ext cx="5521099" cy="556243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979A51-E8F4-4D48-8D9E-A46482DD349B}"/>
              </a:ext>
            </a:extLst>
          </p:cNvPr>
          <p:cNvSpPr/>
          <p:nvPr/>
        </p:nvSpPr>
        <p:spPr>
          <a:xfrm>
            <a:off x="5983705" y="5898681"/>
            <a:ext cx="4652211" cy="7587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라쏘이용하면</a:t>
            </a:r>
            <a:r>
              <a:rPr lang="ko-KR" altLang="en-US" dirty="0"/>
              <a:t> 강력한 </a:t>
            </a:r>
            <a:r>
              <a:rPr lang="ko-KR" altLang="en-US" dirty="0" err="1"/>
              <a:t>피쳐를</a:t>
            </a:r>
            <a:r>
              <a:rPr lang="ko-KR" altLang="en-US" dirty="0"/>
              <a:t> 필터링 가능</a:t>
            </a:r>
          </a:p>
        </p:txBody>
      </p:sp>
    </p:spTree>
    <p:extLst>
      <p:ext uri="{BB962C8B-B14F-4D97-AF65-F5344CB8AC3E}">
        <p14:creationId xmlns:p14="http://schemas.microsoft.com/office/powerpoint/2010/main" val="6144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다중클래스 선형 모델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06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0CD71-BC63-4308-ADA8-4C4F8F61EE44}"/>
              </a:ext>
            </a:extLst>
          </p:cNvPr>
          <p:cNvSpPr txBox="1"/>
          <p:nvPr/>
        </p:nvSpPr>
        <p:spPr>
          <a:xfrm>
            <a:off x="2194664" y="940880"/>
            <a:ext cx="632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분류 결과가 여러 개일 때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나 아니면 나머지 </a:t>
            </a:r>
            <a:r>
              <a:rPr lang="ko-KR" altLang="en-US" dirty="0" err="1"/>
              <a:t>라고</a:t>
            </a:r>
            <a:r>
              <a:rPr lang="ko-KR" altLang="en-US" dirty="0"/>
              <a:t> 생각해서 </a:t>
            </a:r>
            <a:r>
              <a:rPr lang="en-US" altLang="ko-KR" dirty="0"/>
              <a:t>binary class</a:t>
            </a:r>
            <a:r>
              <a:rPr lang="ko-KR" altLang="en-US" dirty="0"/>
              <a:t>랑 똑같이 분류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E97727-9C68-4E76-B359-4FBF09BE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3" y="2748348"/>
            <a:ext cx="5572401" cy="3168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1AA96C-4234-44DC-BAA0-714BF533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00" y="2631541"/>
            <a:ext cx="5917892" cy="34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3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결론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07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0F9214-1D32-4073-A627-EDB33A25C970}"/>
              </a:ext>
            </a:extLst>
          </p:cNvPr>
          <p:cNvSpPr/>
          <p:nvPr/>
        </p:nvSpPr>
        <p:spPr>
          <a:xfrm>
            <a:off x="622874" y="1383546"/>
            <a:ext cx="10619874" cy="5152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회귀에서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와 분류에서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중요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알파가 크고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작으면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없어지는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피쳐가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생기는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간단한 모델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일반화가 쉬운 모델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=overfit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방지 모델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알파가 작고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크면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피쳐가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대부분 살아있는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복잡한 모델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굉장히 제한적인 모델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=overfit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가능성 존재 모델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근데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a,C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 보통 로그 함수를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따르기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때문에 어느정도 답이 정해져 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래서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regularization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알고리즘의 선택이 중요하다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몇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몇 특이한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피쳐가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중요하면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해석가능성이 크면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L1(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라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쏘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쓰고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아니면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L2(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리지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쓰고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디폴트값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).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선형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모델의 장점은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빠른 학습과 빠른 예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측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대신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단점은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데이터가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많아야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또 장점은 왜 저렇게 예측되었는지 이해하기 쉽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911600" algn="l"/>
              </a:tabLs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주로 샘플이 많고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피쳐는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적을 때 사용한다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4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89820-15E1-4CE0-A85A-F0B9993A5B9B}"/>
              </a:ext>
            </a:extLst>
          </p:cNvPr>
          <p:cNvSpPr txBox="1"/>
          <p:nvPr/>
        </p:nvSpPr>
        <p:spPr>
          <a:xfrm>
            <a:off x="4459705" y="2855495"/>
            <a:ext cx="6384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데이터 설명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0F4C7A-38CD-44FE-93BD-A2B7A1AC8595}"/>
              </a:ext>
            </a:extLst>
          </p:cNvPr>
          <p:cNvCxnSpPr/>
          <p:nvPr/>
        </p:nvCxnSpPr>
        <p:spPr>
          <a:xfrm>
            <a:off x="152400" y="3876675"/>
            <a:ext cx="1190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EB33B9-56F1-4872-AFCF-CB2A13685A73}"/>
              </a:ext>
            </a:extLst>
          </p:cNvPr>
          <p:cNvCxnSpPr/>
          <p:nvPr/>
        </p:nvCxnSpPr>
        <p:spPr>
          <a:xfrm flipH="1">
            <a:off x="6029325" y="957211"/>
            <a:ext cx="66675" cy="582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BB6440-F9CD-43D6-8529-7A6BF6F9D3AF}"/>
              </a:ext>
            </a:extLst>
          </p:cNvPr>
          <p:cNvSpPr txBox="1"/>
          <p:nvPr/>
        </p:nvSpPr>
        <p:spPr>
          <a:xfrm flipH="1">
            <a:off x="254260" y="143986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Wave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DF13DA-BDBC-49A3-958F-4C6C5CF15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47625"/>
              </p:ext>
            </p:extLst>
          </p:nvPr>
        </p:nvGraphicFramePr>
        <p:xfrm>
          <a:off x="1974851" y="1892824"/>
          <a:ext cx="397927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5137">
                  <a:extLst>
                    <a:ext uri="{9D8B030D-6E8A-4147-A177-3AD203B41FA5}">
                      <a16:colId xmlns:a16="http://schemas.microsoft.com/office/drawing/2014/main" val="2126225225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3395017246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395153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Label(Y)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0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2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72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046C058-9EEC-466E-89C9-34262665140A}"/>
              </a:ext>
            </a:extLst>
          </p:cNvPr>
          <p:cNvSpPr txBox="1"/>
          <p:nvPr/>
        </p:nvSpPr>
        <p:spPr>
          <a:xfrm>
            <a:off x="2110378" y="1544840"/>
            <a:ext cx="7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2A3382-33AA-40B1-9C0A-B97422679D72}"/>
              </a:ext>
            </a:extLst>
          </p:cNvPr>
          <p:cNvSpPr txBox="1"/>
          <p:nvPr/>
        </p:nvSpPr>
        <p:spPr>
          <a:xfrm>
            <a:off x="3030628" y="1544840"/>
            <a:ext cx="9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암 크기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F70444-477D-415E-AC97-6F618FB082AC}"/>
              </a:ext>
            </a:extLst>
          </p:cNvPr>
          <p:cNvSpPr txBox="1"/>
          <p:nvPr/>
        </p:nvSpPr>
        <p:spPr>
          <a:xfrm>
            <a:off x="4529728" y="1554365"/>
            <a:ext cx="123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암일 확률</a:t>
            </a:r>
            <a:endParaRPr lang="ko-KR" altLang="en-US" dirty="0"/>
          </a:p>
        </p:txBody>
      </p:sp>
      <p:pic>
        <p:nvPicPr>
          <p:cNvPr id="1026" name="Picture 2" descr="cancer image ctì ëí ì´ë¯¸ì§ ê²ìê²°ê³¼">
            <a:extLst>
              <a:ext uri="{FF2B5EF4-FFF2-40B4-BE49-F238E27FC236}">
                <a16:creationId xmlns:a16="http://schemas.microsoft.com/office/drawing/2014/main" id="{48C48014-839C-4F0E-8F6D-5C0D3D1D6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60" y="2031651"/>
            <a:ext cx="1572097" cy="174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10025DC-7DC9-4C9B-8918-DD63DB94D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1838"/>
              </p:ext>
            </p:extLst>
          </p:nvPr>
        </p:nvGraphicFramePr>
        <p:xfrm>
          <a:off x="6724151" y="1368949"/>
          <a:ext cx="5378214" cy="2397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42230">
                  <a:extLst>
                    <a:ext uri="{9D8B030D-6E8A-4147-A177-3AD203B41FA5}">
                      <a16:colId xmlns:a16="http://schemas.microsoft.com/office/drawing/2014/main" val="2126225225"/>
                    </a:ext>
                  </a:extLst>
                </a:gridCol>
                <a:gridCol w="1158996">
                  <a:extLst>
                    <a:ext uri="{9D8B030D-6E8A-4147-A177-3AD203B41FA5}">
                      <a16:colId xmlns:a16="http://schemas.microsoft.com/office/drawing/2014/main" val="3395017246"/>
                    </a:ext>
                  </a:extLst>
                </a:gridCol>
                <a:gridCol w="1158996">
                  <a:extLst>
                    <a:ext uri="{9D8B030D-6E8A-4147-A177-3AD203B41FA5}">
                      <a16:colId xmlns:a16="http://schemas.microsoft.com/office/drawing/2014/main" val="518937365"/>
                    </a:ext>
                  </a:extLst>
                </a:gridCol>
                <a:gridCol w="1158996">
                  <a:extLst>
                    <a:ext uri="{9D8B030D-6E8A-4147-A177-3AD203B41FA5}">
                      <a16:colId xmlns:a16="http://schemas.microsoft.com/office/drawing/2014/main" val="3213111399"/>
                    </a:ext>
                  </a:extLst>
                </a:gridCol>
                <a:gridCol w="1158996">
                  <a:extLst>
                    <a:ext uri="{9D8B030D-6E8A-4147-A177-3AD203B41FA5}">
                      <a16:colId xmlns:a16="http://schemas.microsoft.com/office/drawing/2014/main" val="395153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Feature1(X1)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Feature2(X2)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Feature3(X3)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Label(Y)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0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2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725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0DBD58D-775C-4A20-820E-41AC279D91D6}"/>
              </a:ext>
            </a:extLst>
          </p:cNvPr>
          <p:cNvSpPr txBox="1"/>
          <p:nvPr/>
        </p:nvSpPr>
        <p:spPr>
          <a:xfrm>
            <a:off x="7463429" y="1020965"/>
            <a:ext cx="110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암크기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7586E-9B5A-418C-8E07-D952C49B00D7}"/>
              </a:ext>
            </a:extLst>
          </p:cNvPr>
          <p:cNvSpPr txBox="1"/>
          <p:nvPr/>
        </p:nvSpPr>
        <p:spPr>
          <a:xfrm>
            <a:off x="8383678" y="1020965"/>
            <a:ext cx="139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표면모양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ACBFB7-4141-4E84-ADB0-629A13172EBF}"/>
              </a:ext>
            </a:extLst>
          </p:cNvPr>
          <p:cNvSpPr txBox="1"/>
          <p:nvPr/>
        </p:nvSpPr>
        <p:spPr>
          <a:xfrm>
            <a:off x="10918326" y="999617"/>
            <a:ext cx="123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암일 확률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5042C-65A8-452B-83A5-A5C5D7E6609F}"/>
              </a:ext>
            </a:extLst>
          </p:cNvPr>
          <p:cNvSpPr txBox="1"/>
          <p:nvPr/>
        </p:nvSpPr>
        <p:spPr>
          <a:xfrm>
            <a:off x="9583147" y="1011440"/>
            <a:ext cx="236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장기와 거리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8BB109-709B-4B3C-B01F-375AB055AE9B}"/>
              </a:ext>
            </a:extLst>
          </p:cNvPr>
          <p:cNvSpPr txBox="1"/>
          <p:nvPr/>
        </p:nvSpPr>
        <p:spPr>
          <a:xfrm>
            <a:off x="6596653" y="1011440"/>
            <a:ext cx="7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957A8-D7D1-487E-A844-A548F8621A73}"/>
              </a:ext>
            </a:extLst>
          </p:cNvPr>
          <p:cNvSpPr txBox="1"/>
          <p:nvPr/>
        </p:nvSpPr>
        <p:spPr>
          <a:xfrm>
            <a:off x="10488931" y="403805"/>
            <a:ext cx="17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Breast Cancer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592FCA6-96F1-4F74-B7E8-F6CF0E5A1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58107"/>
              </p:ext>
            </p:extLst>
          </p:nvPr>
        </p:nvGraphicFramePr>
        <p:xfrm>
          <a:off x="990600" y="4613164"/>
          <a:ext cx="4917800" cy="2103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5121">
                  <a:extLst>
                    <a:ext uri="{9D8B030D-6E8A-4147-A177-3AD203B41FA5}">
                      <a16:colId xmlns:a16="http://schemas.microsoft.com/office/drawing/2014/main" val="2126225225"/>
                    </a:ext>
                  </a:extLst>
                </a:gridCol>
                <a:gridCol w="1350893">
                  <a:extLst>
                    <a:ext uri="{9D8B030D-6E8A-4147-A177-3AD203B41FA5}">
                      <a16:colId xmlns:a16="http://schemas.microsoft.com/office/drawing/2014/main" val="3395017246"/>
                    </a:ext>
                  </a:extLst>
                </a:gridCol>
                <a:gridCol w="1350893">
                  <a:extLst>
                    <a:ext uri="{9D8B030D-6E8A-4147-A177-3AD203B41FA5}">
                      <a16:colId xmlns:a16="http://schemas.microsoft.com/office/drawing/2014/main" val="3370159440"/>
                    </a:ext>
                  </a:extLst>
                </a:gridCol>
                <a:gridCol w="1350893">
                  <a:extLst>
                    <a:ext uri="{9D8B030D-6E8A-4147-A177-3AD203B41FA5}">
                      <a16:colId xmlns:a16="http://schemas.microsoft.com/office/drawing/2014/main" val="3951531116"/>
                    </a:ext>
                  </a:extLst>
                </a:gridCol>
              </a:tblGrid>
              <a:tr h="564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Feature1</a:t>
                      </a:r>
                    </a:p>
                    <a:p>
                      <a:pPr latinLnBrk="1"/>
                      <a:r>
                        <a:rPr lang="en-US" altLang="ko-KR" dirty="0"/>
                        <a:t>(X1)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Feature2</a:t>
                      </a:r>
                    </a:p>
                    <a:p>
                      <a:pPr latinLnBrk="1"/>
                      <a:r>
                        <a:rPr lang="en-US" altLang="ko-KR" dirty="0"/>
                        <a:t>(X2)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Label(Y)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05513"/>
                  </a:ext>
                </a:extLst>
              </a:tr>
              <a:tr h="327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5835"/>
                  </a:ext>
                </a:extLst>
              </a:tr>
              <a:tr h="327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63523"/>
                  </a:ext>
                </a:extLst>
              </a:tr>
              <a:tr h="327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24792"/>
                  </a:ext>
                </a:extLst>
              </a:tr>
              <a:tr h="327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725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E221DB4C-7AE1-4137-A14F-84907DCB6137}"/>
              </a:ext>
            </a:extLst>
          </p:cNvPr>
          <p:cNvSpPr txBox="1"/>
          <p:nvPr/>
        </p:nvSpPr>
        <p:spPr>
          <a:xfrm>
            <a:off x="1045217" y="4190992"/>
            <a:ext cx="7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5CE02E-CC86-4E23-96D1-91F65F9D742C}"/>
              </a:ext>
            </a:extLst>
          </p:cNvPr>
          <p:cNvSpPr txBox="1"/>
          <p:nvPr/>
        </p:nvSpPr>
        <p:spPr>
          <a:xfrm>
            <a:off x="1833161" y="4190992"/>
            <a:ext cx="9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암 크기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A1EBF9-0B5B-48F4-BED9-C38A3459BDD8}"/>
              </a:ext>
            </a:extLst>
          </p:cNvPr>
          <p:cNvSpPr txBox="1"/>
          <p:nvPr/>
        </p:nvSpPr>
        <p:spPr>
          <a:xfrm>
            <a:off x="4568961" y="4180004"/>
            <a:ext cx="123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 여부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DA6025-BFB1-4E6D-940E-243A16BAC6D4}"/>
              </a:ext>
            </a:extLst>
          </p:cNvPr>
          <p:cNvSpPr txBox="1"/>
          <p:nvPr/>
        </p:nvSpPr>
        <p:spPr>
          <a:xfrm flipH="1">
            <a:off x="293198" y="431519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</a:t>
            </a:r>
            <a:endParaRPr lang="ko-KR" altLang="en-US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67B3FA2-817A-434F-90D8-7F289F05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010"/>
              </p:ext>
            </p:extLst>
          </p:nvPr>
        </p:nvGraphicFramePr>
        <p:xfrm>
          <a:off x="6678431" y="4279789"/>
          <a:ext cx="5378214" cy="2397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42230">
                  <a:extLst>
                    <a:ext uri="{9D8B030D-6E8A-4147-A177-3AD203B41FA5}">
                      <a16:colId xmlns:a16="http://schemas.microsoft.com/office/drawing/2014/main" val="2126225225"/>
                    </a:ext>
                  </a:extLst>
                </a:gridCol>
                <a:gridCol w="1158996">
                  <a:extLst>
                    <a:ext uri="{9D8B030D-6E8A-4147-A177-3AD203B41FA5}">
                      <a16:colId xmlns:a16="http://schemas.microsoft.com/office/drawing/2014/main" val="3395017246"/>
                    </a:ext>
                  </a:extLst>
                </a:gridCol>
                <a:gridCol w="1158996">
                  <a:extLst>
                    <a:ext uri="{9D8B030D-6E8A-4147-A177-3AD203B41FA5}">
                      <a16:colId xmlns:a16="http://schemas.microsoft.com/office/drawing/2014/main" val="518937365"/>
                    </a:ext>
                  </a:extLst>
                </a:gridCol>
                <a:gridCol w="1158996">
                  <a:extLst>
                    <a:ext uri="{9D8B030D-6E8A-4147-A177-3AD203B41FA5}">
                      <a16:colId xmlns:a16="http://schemas.microsoft.com/office/drawing/2014/main" val="3213111399"/>
                    </a:ext>
                  </a:extLst>
                </a:gridCol>
                <a:gridCol w="1158996">
                  <a:extLst>
                    <a:ext uri="{9D8B030D-6E8A-4147-A177-3AD203B41FA5}">
                      <a16:colId xmlns:a16="http://schemas.microsoft.com/office/drawing/2014/main" val="395153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Feature1(X1)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Feature2(X2)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Feature3(X3)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Label(Y)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0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2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7259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4B21C17-98A6-425F-8131-0DECB908D713}"/>
              </a:ext>
            </a:extLst>
          </p:cNvPr>
          <p:cNvSpPr txBox="1"/>
          <p:nvPr/>
        </p:nvSpPr>
        <p:spPr>
          <a:xfrm>
            <a:off x="7417709" y="3931805"/>
            <a:ext cx="110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암크기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2F2198-6C79-4A92-975D-E04F58ACF28E}"/>
              </a:ext>
            </a:extLst>
          </p:cNvPr>
          <p:cNvSpPr txBox="1"/>
          <p:nvPr/>
        </p:nvSpPr>
        <p:spPr>
          <a:xfrm>
            <a:off x="8337958" y="3931805"/>
            <a:ext cx="139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표면모양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CF8BA3-9FA9-4FE8-91FD-5B093FE5F0C1}"/>
              </a:ext>
            </a:extLst>
          </p:cNvPr>
          <p:cNvSpPr txBox="1"/>
          <p:nvPr/>
        </p:nvSpPr>
        <p:spPr>
          <a:xfrm>
            <a:off x="10872606" y="3910457"/>
            <a:ext cx="123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 여부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97F233-B1F5-42BA-82E9-B6069965DCC0}"/>
              </a:ext>
            </a:extLst>
          </p:cNvPr>
          <p:cNvSpPr txBox="1"/>
          <p:nvPr/>
        </p:nvSpPr>
        <p:spPr>
          <a:xfrm>
            <a:off x="9537427" y="3922280"/>
            <a:ext cx="15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장기와 거리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28E393-E1AF-46FB-BD76-41457C8DD1E9}"/>
              </a:ext>
            </a:extLst>
          </p:cNvPr>
          <p:cNvSpPr txBox="1"/>
          <p:nvPr/>
        </p:nvSpPr>
        <p:spPr>
          <a:xfrm>
            <a:off x="6550933" y="3922280"/>
            <a:ext cx="7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99F969-B1FB-4489-87F6-6F56E3616402}"/>
              </a:ext>
            </a:extLst>
          </p:cNvPr>
          <p:cNvSpPr txBox="1"/>
          <p:nvPr/>
        </p:nvSpPr>
        <p:spPr>
          <a:xfrm>
            <a:off x="3177048" y="4190992"/>
            <a:ext cx="139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표면모양</a:t>
            </a: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회귀를 위한 선형 모델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6CD96F-E5F7-4869-BFA0-6BDE3CEE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46" y="2722838"/>
            <a:ext cx="8976708" cy="890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46D60-FFB3-433E-8C0D-802FFE36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3043204" y="3746433"/>
            <a:ext cx="6632197" cy="903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E3F3D5-1648-444B-9498-853616C30AC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1607646" y="3484797"/>
            <a:ext cx="1671557" cy="116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8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선형회귀</a:t>
            </a:r>
            <a:r>
              <a:rPr lang="en-US" altLang="ko-KR" sz="2800" dirty="0">
                <a:solidFill>
                  <a:schemeClr val="bg1"/>
                </a:solidFill>
              </a:rPr>
              <a:t>(OLS)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937B-90B6-407C-BB80-063959031AAD}"/>
              </a:ext>
            </a:extLst>
          </p:cNvPr>
          <p:cNvSpPr txBox="1"/>
          <p:nvPr/>
        </p:nvSpPr>
        <p:spPr>
          <a:xfrm>
            <a:off x="895590" y="1598034"/>
            <a:ext cx="857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OLS = Ordinary Least Square </a:t>
            </a:r>
            <a:r>
              <a:rPr lang="ko-KR" altLang="en-US" sz="2000" dirty="0" err="1"/>
              <a:t>잔차</a:t>
            </a:r>
            <a:r>
              <a:rPr lang="ko-KR" altLang="en-US" sz="2000" dirty="0"/>
              <a:t> 제곱 평균 합이 최소가 되게 하라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855ABA-443B-449E-B844-1D4DD2EF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90" y="2067665"/>
            <a:ext cx="7348900" cy="9916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14CC67-B0F5-4FD7-8C1A-09DD1063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12" y="3128870"/>
            <a:ext cx="5476368" cy="34513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06B773-9033-4E6F-ACF2-D71303838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04" y="2988558"/>
            <a:ext cx="5123236" cy="38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선형회귀</a:t>
            </a:r>
            <a:r>
              <a:rPr lang="en-US" altLang="ko-KR" sz="2800" dirty="0">
                <a:solidFill>
                  <a:schemeClr val="bg1"/>
                </a:solidFill>
              </a:rPr>
              <a:t>(OLS)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15B2D5-3377-438D-AE98-0969E8316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4" y="2084263"/>
            <a:ext cx="4001919" cy="1009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4B74F-6E63-4458-9177-E846DE0BC256}"/>
              </a:ext>
            </a:extLst>
          </p:cNvPr>
          <p:cNvSpPr txBox="1"/>
          <p:nvPr/>
        </p:nvSpPr>
        <p:spPr>
          <a:xfrm>
            <a:off x="486383" y="1828800"/>
            <a:ext cx="406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피쳐가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개인 데이터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783FFF-EF87-4595-9F2E-B40EF9A4C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33" y="3349384"/>
            <a:ext cx="5307191" cy="2078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00C750-EA03-49FB-B427-22635415E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1133710"/>
            <a:ext cx="5307191" cy="55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선형회귀</a:t>
            </a:r>
            <a:r>
              <a:rPr lang="en-US" altLang="ko-KR" sz="2800" dirty="0">
                <a:solidFill>
                  <a:schemeClr val="bg1"/>
                </a:solidFill>
              </a:rPr>
              <a:t>(OLS)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7939EF-0B8A-436F-8AA0-5EECA793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9" y="1583744"/>
            <a:ext cx="9472039" cy="5014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3A038B-AC81-4526-8338-67DB86DADCC6}"/>
              </a:ext>
            </a:extLst>
          </p:cNvPr>
          <p:cNvSpPr txBox="1"/>
          <p:nvPr/>
        </p:nvSpPr>
        <p:spPr>
          <a:xfrm>
            <a:off x="3419475" y="5943600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E69CE-9BDA-452B-B0D7-800E381D2C82}"/>
              </a:ext>
            </a:extLst>
          </p:cNvPr>
          <p:cNvSpPr txBox="1"/>
          <p:nvPr/>
        </p:nvSpPr>
        <p:spPr>
          <a:xfrm>
            <a:off x="4923527" y="6229021"/>
            <a:ext cx="91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07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선형회귀</a:t>
            </a:r>
            <a:r>
              <a:rPr lang="en-US" altLang="ko-KR" sz="2800" dirty="0">
                <a:solidFill>
                  <a:schemeClr val="bg1"/>
                </a:solidFill>
              </a:rPr>
              <a:t>(OLS)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D3E27A-E82B-450A-8973-5B75A1EA2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85" y="1595336"/>
            <a:ext cx="8314224" cy="2335652"/>
          </a:xfrm>
          <a:prstGeom prst="rect">
            <a:avLst/>
          </a:prstGeom>
        </p:spPr>
      </p:pic>
      <p:pic>
        <p:nvPicPr>
          <p:cNvPr id="2050" name="Picture 2" descr="underfittingì ëí ì´ë¯¸ì§ ê²ìê²°ê³¼">
            <a:extLst>
              <a:ext uri="{FF2B5EF4-FFF2-40B4-BE49-F238E27FC236}">
                <a16:creationId xmlns:a16="http://schemas.microsoft.com/office/drawing/2014/main" id="{6122A974-80AF-4768-8F9C-9D748329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3817837"/>
            <a:ext cx="8314224" cy="28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C7BF33-B54D-4FA9-9386-1D65D7C80D41}"/>
              </a:ext>
            </a:extLst>
          </p:cNvPr>
          <p:cNvSpPr txBox="1"/>
          <p:nvPr/>
        </p:nvSpPr>
        <p:spPr>
          <a:xfrm>
            <a:off x="483945" y="4349743"/>
            <a:ext cx="313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위와 같은 정확도는 </a:t>
            </a:r>
            <a:endParaRPr lang="en-US" altLang="ko-KR" dirty="0"/>
          </a:p>
          <a:p>
            <a:r>
              <a:rPr lang="ko-KR" altLang="en-US" dirty="0"/>
              <a:t>다음 중 어떤 </a:t>
            </a:r>
            <a:r>
              <a:rPr lang="en-US" altLang="ko-KR" dirty="0"/>
              <a:t>fit</a:t>
            </a:r>
            <a:r>
              <a:rPr lang="ko-KR" altLang="en-US" dirty="0"/>
              <a:t>이 된 걸까요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68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선형회귀</a:t>
            </a:r>
            <a:r>
              <a:rPr lang="en-US" altLang="ko-KR" sz="2800" dirty="0">
                <a:solidFill>
                  <a:schemeClr val="bg1"/>
                </a:solidFill>
              </a:rPr>
              <a:t>(OLS)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4B74F-6E63-4458-9177-E846DE0BC256}"/>
              </a:ext>
            </a:extLst>
          </p:cNvPr>
          <p:cNvSpPr txBox="1"/>
          <p:nvPr/>
        </p:nvSpPr>
        <p:spPr>
          <a:xfrm>
            <a:off x="486383" y="1828800"/>
            <a:ext cx="406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피쳐가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개인 데이터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647030-F827-4A5A-A0C0-E9F6622E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74" y="2013466"/>
            <a:ext cx="7015552" cy="44214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2B1A18-50C2-42E2-9875-3618DED6F0B6}"/>
              </a:ext>
            </a:extLst>
          </p:cNvPr>
          <p:cNvSpPr txBox="1"/>
          <p:nvPr/>
        </p:nvSpPr>
        <p:spPr>
          <a:xfrm>
            <a:off x="486383" y="2529191"/>
            <a:ext cx="406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Y = W[0]*X{0}+W[1]*X[1]+b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B9637-CB20-45C4-82D9-0BFC105FA755}"/>
              </a:ext>
            </a:extLst>
          </p:cNvPr>
          <p:cNvSpPr txBox="1"/>
          <p:nvPr/>
        </p:nvSpPr>
        <p:spPr>
          <a:xfrm>
            <a:off x="560417" y="3497813"/>
            <a:ext cx="326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피쳐가</a:t>
            </a:r>
            <a:r>
              <a:rPr lang="ko-KR" altLang="en-US" dirty="0"/>
              <a:t> 여러 개인 데이터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0B670-16E4-4AE9-834C-3DA1E33A38E3}"/>
              </a:ext>
            </a:extLst>
          </p:cNvPr>
          <p:cNvSpPr txBox="1"/>
          <p:nvPr/>
        </p:nvSpPr>
        <p:spPr>
          <a:xfrm>
            <a:off x="560417" y="4028370"/>
            <a:ext cx="2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 상에 표현 불가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6B2278A-8688-400E-8145-CB37F541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4" y="4710855"/>
            <a:ext cx="4352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7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931</Words>
  <Application>Microsoft Office PowerPoint</Application>
  <PresentationFormat>와이드스크린</PresentationFormat>
  <Paragraphs>304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alfotjgus@naver.com</cp:lastModifiedBy>
  <cp:revision>120</cp:revision>
  <dcterms:created xsi:type="dcterms:W3CDTF">2017-10-09T06:24:25Z</dcterms:created>
  <dcterms:modified xsi:type="dcterms:W3CDTF">2019-09-09T07:46:51Z</dcterms:modified>
</cp:coreProperties>
</file>