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6" r:id="rId4"/>
    <p:sldId id="273" r:id="rId5"/>
    <p:sldId id="275" r:id="rId6"/>
    <p:sldId id="276" r:id="rId7"/>
    <p:sldId id="280" r:id="rId8"/>
    <p:sldId id="270" r:id="rId9"/>
    <p:sldId id="272" r:id="rId10"/>
    <p:sldId id="281" r:id="rId11"/>
    <p:sldId id="283" r:id="rId12"/>
    <p:sldId id="285" r:id="rId13"/>
  </p:sldIdLst>
  <p:sldSz cx="9144000" cy="5143500" type="screen16x9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맑은 고딕" pitchFamily="50" charset="-127"/>
      <p:regular r:id="rId19"/>
      <p:bold r:id="rId20"/>
    </p:embeddedFont>
    <p:embeddedFont>
      <p:font typeface="-윤고딕150" pitchFamily="18" charset="-127"/>
      <p:regular r:id="rId21"/>
    </p:embeddedFont>
    <p:embeddedFont>
      <p:font typeface="-윤고딕130" pitchFamily="18" charset="-127"/>
      <p:regular r:id="rId22"/>
    </p:embeddedFont>
    <p:embeddedFont>
      <p:font typeface="Segoe UI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3750" autoAdjust="0"/>
  </p:normalViewPr>
  <p:slideViewPr>
    <p:cSldViewPr>
      <p:cViewPr varScale="1">
        <p:scale>
          <a:sx n="82" d="100"/>
          <a:sy n="82" d="100"/>
        </p:scale>
        <p:origin x="-60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27CC9-8CFB-43FB-80F5-DBC44C37B0A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9129-8187-4E0C-B8EF-47282AF1A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4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F33E-DE3C-4890-85C4-F0276EF01FE3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A488-60DA-46A6-98AC-5FA3931D8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4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F33E-DE3C-4890-85C4-F0276EF01FE3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A488-60DA-46A6-98AC-5FA3931D8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16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F33E-DE3C-4890-85C4-F0276EF01FE3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A488-60DA-46A6-98AC-5FA3931D8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14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erlay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000000"/>
              </a:solidFill>
              <a:latin typeface="Noto Sans CJK KR Regular" pitchFamily="34" charset="-127"/>
              <a:ea typeface="Noto Sans CJK KR Regular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텍스트 개체 틀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36999" y="2092316"/>
            <a:ext cx="60673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algn="ctr" defTabSz="914400" rtl="0" eaLnBrk="1" latinLnBrk="1" hangingPunct="1">
              <a:buFontTx/>
              <a:buNone/>
              <a:defRPr lang="ko-KR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n-cs"/>
              </a:defRPr>
            </a:lvl1pPr>
            <a:lvl2pPr marL="0" algn="l" defTabSz="914400" rtl="0" eaLnBrk="1" latinLnBrk="1" hangingPunct="1"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0" algn="l" defTabSz="914400" rtl="0" eaLnBrk="1" latinLnBrk="1" hangingPunct="1"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0" algn="l" defTabSz="914400" rtl="0" eaLnBrk="1" latinLnBrk="1" hangingPunct="1"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0" algn="l" defTabSz="914400" rtl="0" eaLnBrk="1" latinLnBrk="1" hangingPunct="1"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</a:lstStyle>
          <a:p>
            <a:pPr lvl="0"/>
            <a:r>
              <a:rPr lang="en-US" altLang="ko-KR" dirty="0" smtClean="0"/>
              <a:t>SUBTITLE</a:t>
            </a:r>
            <a:endParaRPr lang="ko-KR" altLang="en-US" dirty="0" smtClean="0"/>
          </a:p>
        </p:txBody>
      </p:sp>
      <p:sp>
        <p:nvSpPr>
          <p:cNvPr id="6" name="텍스트 개체 틀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36999" y="2326111"/>
            <a:ext cx="606731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algn="ctr" defTabSz="914400" rtl="0" eaLnBrk="1" latinLnBrk="1" hangingPunct="1">
              <a:buFontTx/>
              <a:buNone/>
              <a:defRPr lang="ko-KR" altLang="en-US" sz="4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0" algn="l" defTabSz="914400" rtl="0" eaLnBrk="1" latinLnBrk="1" hangingPunct="1"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2pPr>
            <a:lvl3pPr marL="0" algn="l" defTabSz="914400" rtl="0" eaLnBrk="1" latinLnBrk="1" hangingPunct="1"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3pPr>
            <a:lvl4pPr marL="0" algn="l" defTabSz="914400" rtl="0" eaLnBrk="1" latinLnBrk="1" hangingPunct="1"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4pPr>
            <a:lvl5pPr marL="0" algn="l" defTabSz="914400" rtl="0" eaLnBrk="1" latinLnBrk="1" hangingPunct="1"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5pPr>
          </a:lstStyle>
          <a:p>
            <a:pPr lvl="0"/>
            <a:r>
              <a:rPr lang="en-US" altLang="ko-KR" dirty="0" smtClean="0"/>
              <a:t>SUBTITLE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200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erlay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000000"/>
              </a:solidFill>
              <a:latin typeface="Noto Sans CJK KR Regular" pitchFamily="34" charset="-127"/>
              <a:ea typeface="Noto Sans CJK KR Regular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130551" y="681540"/>
            <a:ext cx="4185111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buFontTx/>
              <a:buNone/>
              <a:defRPr kumimoji="0" lang="ko-KR" altLang="en-US" sz="2400" b="0" i="0" u="none" strike="noStrike" kern="1200" cap="none" spc="-1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52995" y="1022984"/>
            <a:ext cx="27428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02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erlay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000000"/>
              </a:solidFill>
              <a:latin typeface="Noto Sans CJK KR Regular" pitchFamily="34" charset="-127"/>
              <a:ea typeface="Noto Sans CJK KR Regular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386890" y="350360"/>
            <a:ext cx="8377905" cy="216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kumimoji="0" lang="ko-KR" altLang="en-US" sz="24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</a:lstStyle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MAIN TITLE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 userDrawn="1"/>
        </p:nvCxnSpPr>
        <p:spPr>
          <a:xfrm>
            <a:off x="4434857" y="714115"/>
            <a:ext cx="27428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2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F33E-DE3C-4890-85C4-F0276EF01FE3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A488-60DA-46A6-98AC-5FA3931D8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9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F33E-DE3C-4890-85C4-F0276EF01FE3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A488-60DA-46A6-98AC-5FA3931D8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90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F33E-DE3C-4890-85C4-F0276EF01FE3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A488-60DA-46A6-98AC-5FA3931D8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0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F33E-DE3C-4890-85C4-F0276EF01FE3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A488-60DA-46A6-98AC-5FA3931D8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4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F33E-DE3C-4890-85C4-F0276EF01FE3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A488-60DA-46A6-98AC-5FA3931D8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F33E-DE3C-4890-85C4-F0276EF01FE3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A488-60DA-46A6-98AC-5FA3931D8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F33E-DE3C-4890-85C4-F0276EF01FE3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A488-60DA-46A6-98AC-5FA3931D8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F33E-DE3C-4890-85C4-F0276EF01FE3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A488-60DA-46A6-98AC-5FA3931D8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9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6F33E-DE3C-4890-85C4-F0276EF01FE3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A488-60DA-46A6-98AC-5FA3931D8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72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583176" y="2139703"/>
            <a:ext cx="6067312" cy="276999"/>
          </a:xfrm>
        </p:spPr>
        <p:txBody>
          <a:bodyPr/>
          <a:lstStyle/>
          <a:p>
            <a:r>
              <a:rPr lang="ko-KR" altLang="en-US" dirty="0" smtClean="0">
                <a:latin typeface="-윤고딕150" pitchFamily="18" charset="-127"/>
                <a:ea typeface="-윤고딕150" pitchFamily="18" charset="-127"/>
              </a:rPr>
              <a:t>대파(大波)</a:t>
            </a:r>
            <a:endParaRPr lang="en-US" altLang="ko-KR" dirty="0">
              <a:latin typeface="-윤고딕150" pitchFamily="18" charset="-127"/>
              <a:ea typeface="-윤고딕15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583176" y="2371843"/>
            <a:ext cx="6067312" cy="615553"/>
          </a:xfrm>
        </p:spPr>
        <p:txBody>
          <a:bodyPr/>
          <a:lstStyle/>
          <a:p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요람에서 </a:t>
            </a:r>
            <a:r>
              <a:rPr lang="ko-KR" altLang="en-US" dirty="0" err="1" smtClean="0">
                <a:latin typeface="-윤고딕130" pitchFamily="18" charset="-127"/>
                <a:ea typeface="-윤고딕130" pitchFamily="18" charset="-127"/>
              </a:rPr>
              <a:t>어린이집까지</a:t>
            </a:r>
            <a:endParaRPr lang="en-US" altLang="ko-KR" dirty="0">
              <a:latin typeface="-윤고딕130" pitchFamily="18" charset="-127"/>
              <a:ea typeface="-윤고딕1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3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86890" y="339502"/>
            <a:ext cx="8377905" cy="216000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latin typeface="-윤고딕150" pitchFamily="18" charset="-127"/>
                <a:ea typeface="-윤고딕150" pitchFamily="18" charset="-127"/>
              </a:rPr>
              <a:t>프로젝트 수행 일정</a:t>
            </a:r>
            <a:endParaRPr lang="ko-KR" altLang="en-US" sz="2000" dirty="0">
              <a:latin typeface="-윤고딕150" pitchFamily="18" charset="-127"/>
              <a:ea typeface="-윤고딕15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3109" y="1074285"/>
            <a:ext cx="957209" cy="3225657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60273" y="1074285"/>
            <a:ext cx="957209" cy="3225657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7438" y="1074285"/>
            <a:ext cx="957209" cy="3225657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94603" y="1074285"/>
            <a:ext cx="957209" cy="3225657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61768" y="1074285"/>
            <a:ext cx="957209" cy="3225657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8932" y="1074285"/>
            <a:ext cx="957209" cy="3225657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96097" y="1074285"/>
            <a:ext cx="957209" cy="3225657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65145" y="1073335"/>
            <a:ext cx="957209" cy="3225657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109" y="1074285"/>
            <a:ext cx="957209" cy="3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월</a:t>
            </a:r>
            <a:r>
              <a:rPr lang="en-US" altLang="ko-KR" sz="1200" b="1" dirty="0" smtClean="0">
                <a:latin typeface="+mj-lt"/>
              </a:rPr>
              <a:t>2</a:t>
            </a:r>
            <a:r>
              <a:rPr lang="ko-KR" altLang="en-US" sz="1200" b="1" dirty="0" smtClean="0">
                <a:latin typeface="+mj-lt"/>
              </a:rPr>
              <a:t>일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0649" y="1074285"/>
            <a:ext cx="957209" cy="3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월</a:t>
            </a:r>
            <a:r>
              <a:rPr lang="en-US" altLang="ko-KR" sz="1200" b="1" dirty="0">
                <a:latin typeface="+mj-lt"/>
              </a:rPr>
              <a:t>3</a:t>
            </a:r>
            <a:r>
              <a:rPr lang="ko-KR" altLang="en-US" sz="1200" b="1" dirty="0" smtClean="0">
                <a:latin typeface="+mj-lt"/>
              </a:rPr>
              <a:t>일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7438" y="1074285"/>
            <a:ext cx="957209" cy="3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월</a:t>
            </a:r>
            <a:r>
              <a:rPr lang="en-US" altLang="ko-KR" sz="1200" b="1" dirty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일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94603" y="1074285"/>
            <a:ext cx="957209" cy="3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월</a:t>
            </a:r>
            <a:r>
              <a:rPr lang="en-US" altLang="ko-KR" sz="1200" b="1" dirty="0" smtClean="0">
                <a:latin typeface="+mj-lt"/>
              </a:rPr>
              <a:t>10</a:t>
            </a:r>
            <a:r>
              <a:rPr lang="ko-KR" altLang="en-US" sz="1200" b="1" dirty="0" smtClean="0">
                <a:latin typeface="+mj-lt"/>
              </a:rPr>
              <a:t>일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5602" y="1074285"/>
            <a:ext cx="957209" cy="3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월</a:t>
            </a:r>
            <a:r>
              <a:rPr lang="en-US" altLang="ko-KR" sz="1200" b="1" dirty="0" smtClean="0">
                <a:latin typeface="+mj-lt"/>
              </a:rPr>
              <a:t>16</a:t>
            </a:r>
            <a:r>
              <a:rPr lang="ko-KR" altLang="en-US" sz="1200" b="1" dirty="0" smtClean="0">
                <a:latin typeface="+mj-lt"/>
              </a:rPr>
              <a:t>일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8932" y="1074285"/>
            <a:ext cx="957209" cy="3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월</a:t>
            </a:r>
            <a:r>
              <a:rPr lang="en-US" altLang="ko-KR" sz="1200" b="1" dirty="0" smtClean="0">
                <a:latin typeface="+mj-lt"/>
              </a:rPr>
              <a:t>17</a:t>
            </a:r>
            <a:r>
              <a:rPr lang="ko-KR" altLang="en-US" sz="1200" b="1" dirty="0" smtClean="0">
                <a:latin typeface="+mj-lt"/>
              </a:rPr>
              <a:t>일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6097" y="1074285"/>
            <a:ext cx="957209" cy="3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월</a:t>
            </a:r>
            <a:r>
              <a:rPr lang="en-US" altLang="ko-KR" sz="1200" b="1" dirty="0" smtClean="0">
                <a:latin typeface="+mj-lt"/>
              </a:rPr>
              <a:t>23</a:t>
            </a:r>
            <a:r>
              <a:rPr lang="ko-KR" altLang="en-US" sz="1200" b="1" dirty="0" smtClean="0">
                <a:latin typeface="+mj-lt"/>
              </a:rPr>
              <a:t>일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63263" y="1074285"/>
            <a:ext cx="957209" cy="3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월</a:t>
            </a:r>
            <a:r>
              <a:rPr lang="en-US" altLang="ko-KR" sz="1200" b="1" dirty="0" smtClean="0">
                <a:latin typeface="+mj-lt"/>
              </a:rPr>
              <a:t>24</a:t>
            </a:r>
            <a:r>
              <a:rPr lang="ko-KR" altLang="en-US" sz="1200" b="1" dirty="0" smtClean="0">
                <a:latin typeface="+mj-lt"/>
              </a:rPr>
              <a:t>일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3109" y="1624580"/>
            <a:ext cx="2024374" cy="2565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j-lt"/>
              </a:rPr>
              <a:t>자료수집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27438" y="1885637"/>
            <a:ext cx="2024374" cy="25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j-lt"/>
              </a:rPr>
              <a:t>자료분석 및 예측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8932" y="2146694"/>
            <a:ext cx="2024374" cy="25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PPT</a:t>
            </a:r>
            <a:r>
              <a:rPr lang="ko-KR" altLang="en-US" sz="1200" dirty="0" smtClean="0">
                <a:latin typeface="+mj-lt"/>
              </a:rPr>
              <a:t>제작 및 발표준비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48" y="2403293"/>
            <a:ext cx="4162463" cy="2828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j-lt"/>
              </a:rPr>
              <a:t>서버구축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3109" y="2686164"/>
            <a:ext cx="2024374" cy="25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+mj-lt"/>
              </a:rPr>
              <a:t>하둡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58392" y="2942762"/>
            <a:ext cx="2024374" cy="2565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R</a:t>
            </a:r>
            <a:r>
              <a:rPr lang="ko-KR" altLang="en-US" sz="1200" dirty="0" smtClean="0">
                <a:latin typeface="+mj-lt"/>
              </a:rPr>
              <a:t>서버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94603" y="3190922"/>
            <a:ext cx="955327" cy="2565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SQL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94603" y="3447521"/>
            <a:ext cx="955327" cy="2565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HTTP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43560" y="2942762"/>
            <a:ext cx="2024374" cy="25659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j-lt"/>
              </a:rPr>
              <a:t>웹 구성</a:t>
            </a:r>
            <a:endParaRPr lang="ko-KR" altLang="en-US" sz="1200" dirty="0">
              <a:latin typeface="+mj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43560" y="3199361"/>
            <a:ext cx="2024374" cy="2565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Python</a:t>
            </a:r>
            <a:r>
              <a:rPr lang="ko-KR" altLang="en-US" sz="1200" dirty="0" smtClean="0">
                <a:latin typeface="+mj-lt"/>
              </a:rPr>
              <a:t>구현</a:t>
            </a:r>
            <a:endParaRPr lang="ko-KR" altLang="en-US" sz="1200" dirty="0">
              <a:latin typeface="+mj-lt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43560" y="3447521"/>
            <a:ext cx="955327" cy="256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UI</a:t>
            </a:r>
            <a:r>
              <a:rPr lang="ko-KR" altLang="en-US" sz="1200" dirty="0" smtClean="0">
                <a:latin typeface="+mj-lt"/>
              </a:rPr>
              <a:t>구성</a:t>
            </a:r>
            <a:endParaRPr lang="ko-KR" altLang="en-US" sz="1200" dirty="0">
              <a:latin typeface="+mj-lt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65145" y="3704120"/>
            <a:ext cx="955327" cy="25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D-Day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0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86890" y="339502"/>
            <a:ext cx="8377905" cy="216000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latin typeface="-윤고딕150" pitchFamily="18" charset="-127"/>
                <a:ea typeface="-윤고딕150" pitchFamily="18" charset="-127"/>
              </a:rPr>
              <a:t>프로젝트 수행 일정</a:t>
            </a:r>
            <a:endParaRPr lang="ko-KR" altLang="en-US" sz="2000" dirty="0">
              <a:latin typeface="-윤고딕150" pitchFamily="18" charset="-127"/>
              <a:ea typeface="-윤고딕15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3109" y="1074285"/>
            <a:ext cx="957209" cy="3225657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60273" y="1074285"/>
            <a:ext cx="957209" cy="3225657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7438" y="1074285"/>
            <a:ext cx="957209" cy="3225657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94603" y="1074285"/>
            <a:ext cx="957209" cy="3225657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61768" y="1074285"/>
            <a:ext cx="957209" cy="3225657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8932" y="1074285"/>
            <a:ext cx="957209" cy="3225657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96097" y="1074285"/>
            <a:ext cx="957209" cy="3225657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65145" y="1073335"/>
            <a:ext cx="957209" cy="3225657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109" y="1074285"/>
            <a:ext cx="957209" cy="3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월</a:t>
            </a:r>
            <a:r>
              <a:rPr lang="en-US" altLang="ko-KR" sz="1200" b="1" dirty="0" smtClean="0">
                <a:latin typeface="+mj-lt"/>
              </a:rPr>
              <a:t>2</a:t>
            </a:r>
            <a:r>
              <a:rPr lang="ko-KR" altLang="en-US" sz="1200" b="1" dirty="0" smtClean="0">
                <a:latin typeface="+mj-lt"/>
              </a:rPr>
              <a:t>일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0649" y="1074285"/>
            <a:ext cx="957209" cy="3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월</a:t>
            </a:r>
            <a:r>
              <a:rPr lang="en-US" altLang="ko-KR" sz="1200" b="1" dirty="0">
                <a:latin typeface="+mj-lt"/>
              </a:rPr>
              <a:t>3</a:t>
            </a:r>
            <a:r>
              <a:rPr lang="ko-KR" altLang="en-US" sz="1200" b="1" dirty="0" smtClean="0">
                <a:latin typeface="+mj-lt"/>
              </a:rPr>
              <a:t>일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7438" y="1074285"/>
            <a:ext cx="957209" cy="3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월</a:t>
            </a:r>
            <a:r>
              <a:rPr lang="en-US" altLang="ko-KR" sz="1200" b="1" dirty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일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94603" y="1074285"/>
            <a:ext cx="957209" cy="3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월</a:t>
            </a:r>
            <a:r>
              <a:rPr lang="en-US" altLang="ko-KR" sz="1200" b="1" dirty="0" smtClean="0">
                <a:latin typeface="+mj-lt"/>
              </a:rPr>
              <a:t>10</a:t>
            </a:r>
            <a:r>
              <a:rPr lang="ko-KR" altLang="en-US" sz="1200" b="1" dirty="0" smtClean="0">
                <a:latin typeface="+mj-lt"/>
              </a:rPr>
              <a:t>일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5602" y="1074285"/>
            <a:ext cx="957209" cy="3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월</a:t>
            </a:r>
            <a:r>
              <a:rPr lang="en-US" altLang="ko-KR" sz="1200" b="1" dirty="0" smtClean="0">
                <a:latin typeface="+mj-lt"/>
              </a:rPr>
              <a:t>16</a:t>
            </a:r>
            <a:r>
              <a:rPr lang="ko-KR" altLang="en-US" sz="1200" b="1" dirty="0" smtClean="0">
                <a:latin typeface="+mj-lt"/>
              </a:rPr>
              <a:t>일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8932" y="1074285"/>
            <a:ext cx="957209" cy="3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월</a:t>
            </a:r>
            <a:r>
              <a:rPr lang="en-US" altLang="ko-KR" sz="1200" b="1" dirty="0" smtClean="0">
                <a:latin typeface="+mj-lt"/>
              </a:rPr>
              <a:t>17</a:t>
            </a:r>
            <a:r>
              <a:rPr lang="ko-KR" altLang="en-US" sz="1200" b="1" dirty="0" smtClean="0">
                <a:latin typeface="+mj-lt"/>
              </a:rPr>
              <a:t>일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6097" y="1074285"/>
            <a:ext cx="957209" cy="3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월</a:t>
            </a:r>
            <a:r>
              <a:rPr lang="en-US" altLang="ko-KR" sz="1200" b="1" dirty="0" smtClean="0">
                <a:latin typeface="+mj-lt"/>
              </a:rPr>
              <a:t>23</a:t>
            </a:r>
            <a:r>
              <a:rPr lang="ko-KR" altLang="en-US" sz="1200" b="1" dirty="0" smtClean="0">
                <a:latin typeface="+mj-lt"/>
              </a:rPr>
              <a:t>일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63263" y="1074285"/>
            <a:ext cx="957209" cy="33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j-lt"/>
              </a:rPr>
              <a:t>9</a:t>
            </a:r>
            <a:r>
              <a:rPr lang="ko-KR" altLang="en-US" sz="1200" b="1" dirty="0" smtClean="0">
                <a:latin typeface="+mj-lt"/>
              </a:rPr>
              <a:t>월</a:t>
            </a:r>
            <a:r>
              <a:rPr lang="en-US" altLang="ko-KR" sz="1200" b="1" dirty="0" smtClean="0">
                <a:latin typeface="+mj-lt"/>
              </a:rPr>
              <a:t>24</a:t>
            </a:r>
            <a:r>
              <a:rPr lang="ko-KR" altLang="en-US" sz="1200" b="1" dirty="0" smtClean="0">
                <a:latin typeface="+mj-lt"/>
              </a:rPr>
              <a:t>일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3109" y="1624580"/>
            <a:ext cx="2024374" cy="2565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j-lt"/>
              </a:rPr>
              <a:t>자료수집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27438" y="1885637"/>
            <a:ext cx="2024374" cy="25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j-lt"/>
              </a:rPr>
              <a:t>자료분석 및 예측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8932" y="2146694"/>
            <a:ext cx="2024374" cy="25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PPT</a:t>
            </a:r>
            <a:r>
              <a:rPr lang="ko-KR" altLang="en-US" sz="1200" dirty="0" smtClean="0">
                <a:latin typeface="+mj-lt"/>
              </a:rPr>
              <a:t>제작 및 발표준비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48" y="2403293"/>
            <a:ext cx="4162463" cy="2828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j-lt"/>
              </a:rPr>
              <a:t>서버구축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3109" y="2686164"/>
            <a:ext cx="2024374" cy="25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+mj-lt"/>
              </a:rPr>
              <a:t>하둡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58392" y="2942762"/>
            <a:ext cx="2024374" cy="2565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R</a:t>
            </a:r>
            <a:r>
              <a:rPr lang="ko-KR" altLang="en-US" sz="1200" dirty="0" smtClean="0">
                <a:latin typeface="+mj-lt"/>
              </a:rPr>
              <a:t>서버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94603" y="3190922"/>
            <a:ext cx="955327" cy="2565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SQL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94603" y="3447521"/>
            <a:ext cx="955327" cy="2565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HTTP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43560" y="2942762"/>
            <a:ext cx="2024374" cy="25659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+mj-lt"/>
              </a:rPr>
              <a:t>웹 구성</a:t>
            </a:r>
            <a:endParaRPr lang="ko-KR" altLang="en-US" sz="1200" dirty="0">
              <a:latin typeface="+mj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43560" y="3199361"/>
            <a:ext cx="2024374" cy="2565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Python</a:t>
            </a:r>
            <a:r>
              <a:rPr lang="ko-KR" altLang="en-US" sz="1200" dirty="0" smtClean="0">
                <a:latin typeface="+mj-lt"/>
              </a:rPr>
              <a:t>구현</a:t>
            </a:r>
            <a:endParaRPr lang="ko-KR" altLang="en-US" sz="1200" dirty="0">
              <a:latin typeface="+mj-lt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43560" y="3447521"/>
            <a:ext cx="955327" cy="256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UI</a:t>
            </a:r>
            <a:r>
              <a:rPr lang="ko-KR" altLang="en-US" sz="1200" dirty="0" smtClean="0">
                <a:latin typeface="+mj-lt"/>
              </a:rPr>
              <a:t>구성</a:t>
            </a:r>
            <a:endParaRPr lang="ko-KR" altLang="en-US" sz="1200" dirty="0">
              <a:latin typeface="+mj-lt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65145" y="3704120"/>
            <a:ext cx="955327" cy="25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j-lt"/>
              </a:rPr>
              <a:t>D-Day</a:t>
            </a:r>
            <a:endParaRPr lang="ko-KR" altLang="en-US" sz="1200" dirty="0">
              <a:latin typeface="+mj-lt"/>
            </a:endParaRPr>
          </a:p>
        </p:txBody>
      </p:sp>
      <p:pic>
        <p:nvPicPr>
          <p:cNvPr id="34" name="Picture 2" descr="C:\Users\student\Desktop\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6" t="2930" r="-1" b="3515"/>
          <a:stretch/>
        </p:blipFill>
        <p:spPr bwMode="auto">
          <a:xfrm>
            <a:off x="1033128" y="1"/>
            <a:ext cx="6968958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7" name="Picture 9" descr="C:\Users\student\Downloads\noun_1072195_c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5" t="-1065" r="30282" b="13810"/>
          <a:stretch/>
        </p:blipFill>
        <p:spPr bwMode="auto">
          <a:xfrm>
            <a:off x="3580393" y="483518"/>
            <a:ext cx="1855566" cy="407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 rot="10800000" flipV="1">
            <a:off x="8721971" y="4964573"/>
            <a:ext cx="815729" cy="15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420" dirty="0" smtClean="0"/>
              <a:t>.</a:t>
            </a:r>
            <a:endParaRPr lang="ko-KR" altLang="en-US" sz="420" dirty="0"/>
          </a:p>
        </p:txBody>
      </p:sp>
    </p:spTree>
    <p:extLst>
      <p:ext uri="{BB962C8B-B14F-4D97-AF65-F5344CB8AC3E}">
        <p14:creationId xmlns:p14="http://schemas.microsoft.com/office/powerpoint/2010/main" val="14828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126628" y="627534"/>
            <a:ext cx="4185111" cy="21600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-윤고딕150" pitchFamily="18" charset="-127"/>
                <a:ea typeface="-윤고딕150" pitchFamily="18" charset="-127"/>
              </a:rPr>
              <a:t>INDEX</a:t>
            </a:r>
            <a:endParaRPr lang="ko-KR" altLang="en-US" dirty="0">
              <a:latin typeface="-윤고딕150" pitchFamily="18" charset="-127"/>
              <a:ea typeface="-윤고딕15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152995" y="1022984"/>
            <a:ext cx="27428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72383" y="963828"/>
            <a:ext cx="64570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프로젝트 소개</a:t>
            </a:r>
            <a:endParaRPr lang="en-US" altLang="ko-KR" dirty="0" smtClean="0">
              <a:latin typeface="-윤고딕130" pitchFamily="18" charset="-127"/>
              <a:ea typeface="-윤고딕130" pitchFamily="18" charset="-127"/>
            </a:endParaRP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 smtClean="0">
                <a:latin typeface="-윤고딕130" pitchFamily="18" charset="-127"/>
                <a:ea typeface="-윤고딕130" pitchFamily="18" charset="-127"/>
              </a:rPr>
              <a:t>기대효과</a:t>
            </a:r>
            <a:endParaRPr lang="ko-KR" altLang="ko-KR" dirty="0">
              <a:latin typeface="-윤고딕130" pitchFamily="18" charset="-127"/>
              <a:ea typeface="-윤고딕130" pitchFamily="18" charset="-127"/>
            </a:endParaRP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 err="1" smtClean="0">
                <a:latin typeface="-윤고딕130" pitchFamily="18" charset="-127"/>
                <a:ea typeface="-윤고딕130" pitchFamily="18" charset="-127"/>
              </a:rPr>
              <a:t>확장성</a:t>
            </a:r>
            <a:endParaRPr lang="en-US" altLang="ko-KR" dirty="0" smtClean="0">
              <a:latin typeface="-윤고딕130" pitchFamily="18" charset="-127"/>
              <a:ea typeface="-윤고딕130" pitchFamily="18" charset="-127"/>
            </a:endParaRP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활용 소프트웨어</a:t>
            </a:r>
            <a:endParaRPr lang="ko-KR" altLang="ko-KR" dirty="0">
              <a:latin typeface="-윤고딕130" pitchFamily="18" charset="-127"/>
              <a:ea typeface="-윤고딕130" pitchFamily="18" charset="-127"/>
            </a:endParaRP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dirty="0">
                <a:latin typeface="-윤고딕130" pitchFamily="18" charset="-127"/>
                <a:ea typeface="-윤고딕130" pitchFamily="18" charset="-127"/>
              </a:rPr>
              <a:t>서버 </a:t>
            </a:r>
            <a:r>
              <a:rPr lang="ko-KR" altLang="ko-KR" dirty="0" smtClean="0">
                <a:latin typeface="-윤고딕130" pitchFamily="18" charset="-127"/>
                <a:ea typeface="-윤고딕130" pitchFamily="18" charset="-127"/>
              </a:rPr>
              <a:t>구성도</a:t>
            </a:r>
            <a:r>
              <a:rPr lang="en-US" altLang="ko-KR" dirty="0" smtClean="0">
                <a:latin typeface="-윤고딕130" pitchFamily="18" charset="-127"/>
                <a:ea typeface="-윤고딕130" pitchFamily="18" charset="-127"/>
              </a:rPr>
              <a:t> </a:t>
            </a: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순서도 </a:t>
            </a:r>
            <a:endParaRPr lang="ko-KR" altLang="ko-KR" dirty="0">
              <a:latin typeface="-윤고딕130" pitchFamily="18" charset="-127"/>
              <a:ea typeface="-윤고딕130" pitchFamily="18" charset="-127"/>
            </a:endParaRP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프로젝트 수행 일정</a:t>
            </a:r>
            <a:endParaRPr lang="ko-KR" altLang="ko-KR" dirty="0">
              <a:latin typeface="-윤고딕130" pitchFamily="18" charset="-127"/>
              <a:ea typeface="-윤고딕130" pitchFamily="18" charset="-127"/>
            </a:endParaRP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샘플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1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78012" y="412506"/>
            <a:ext cx="8377905" cy="216000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latin typeface="-윤고딕150" pitchFamily="18" charset="-127"/>
                <a:ea typeface="-윤고딕150" pitchFamily="18" charset="-127"/>
              </a:rPr>
              <a:t>프로젝트 소개</a:t>
            </a:r>
            <a:endParaRPr lang="en-US" altLang="ko-KR" sz="2000" dirty="0" smtClean="0">
              <a:latin typeface="-윤고딕150" pitchFamily="18" charset="-127"/>
              <a:ea typeface="-윤고딕15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8563" y="415592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-윤고딕130" pitchFamily="18" charset="-127"/>
                <a:ea typeface="-윤고딕130" pitchFamily="18" charset="-127"/>
              </a:rPr>
              <a:t>소파(小波) 방정환</a:t>
            </a:r>
            <a:r>
              <a:rPr lang="en-US" altLang="ko-KR" sz="1100" dirty="0">
                <a:latin typeface="-윤고딕130" pitchFamily="18" charset="-127"/>
                <a:ea typeface="-윤고딕130" pitchFamily="18" charset="-127"/>
              </a:rPr>
              <a:t>	</a:t>
            </a:r>
            <a:r>
              <a:rPr lang="en-US" altLang="ko-KR" sz="1100" dirty="0" smtClean="0">
                <a:latin typeface="-윤고딕130" pitchFamily="18" charset="-127"/>
                <a:ea typeface="-윤고딕130" pitchFamily="18" charset="-127"/>
              </a:rPr>
              <a:t>  </a:t>
            </a:r>
            <a:r>
              <a:rPr lang="ko-KR" altLang="en-US" sz="1100" dirty="0" smtClean="0">
                <a:latin typeface="-윤고딕130" pitchFamily="18" charset="-127"/>
                <a:ea typeface="-윤고딕130" pitchFamily="18" charset="-127"/>
              </a:rPr>
              <a:t> </a:t>
            </a:r>
            <a:endParaRPr lang="en-US" altLang="ko-KR" sz="1100" dirty="0" smtClean="0">
              <a:latin typeface="-윤고딕130" pitchFamily="18" charset="-127"/>
              <a:ea typeface="-윤고딕130" pitchFamily="18" charset="-127"/>
            </a:endParaRPr>
          </a:p>
        </p:txBody>
      </p:sp>
      <p:pic>
        <p:nvPicPr>
          <p:cNvPr id="3074" name="Picture 2" descr="C:\Users\student\Desktop\방정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00" y="1029996"/>
            <a:ext cx="22383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2210" y="1058003"/>
            <a:ext cx="619268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팀 소개 </a:t>
            </a:r>
            <a:r>
              <a:rPr lang="en-US" altLang="ko-KR" dirty="0" smtClean="0">
                <a:latin typeface="-윤고딕130" pitchFamily="18" charset="-127"/>
                <a:ea typeface="-윤고딕130" pitchFamily="18" charset="-127"/>
              </a:rPr>
              <a:t>-</a:t>
            </a:r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 </a:t>
            </a:r>
            <a:r>
              <a:rPr lang="ko-KR" altLang="en-US" sz="1600" dirty="0" smtClean="0">
                <a:latin typeface="-윤고딕130" pitchFamily="18" charset="-127"/>
                <a:ea typeface="-윤고딕130" pitchFamily="18" charset="-127"/>
              </a:rPr>
              <a:t>대파(大波)</a:t>
            </a:r>
            <a:endParaRPr lang="en-US" altLang="ko-KR" sz="1600" dirty="0" smtClean="0">
              <a:latin typeface="-윤고딕130" pitchFamily="18" charset="-127"/>
              <a:ea typeface="-윤고딕130" pitchFamily="18" charset="-127"/>
            </a:endParaRPr>
          </a:p>
          <a:p>
            <a:r>
              <a:rPr lang="en-US" altLang="ko-KR" sz="1600" dirty="0" smtClean="0">
                <a:latin typeface="-윤고딕130" pitchFamily="18" charset="-127"/>
                <a:ea typeface="-윤고딕130" pitchFamily="18" charset="-127"/>
              </a:rPr>
              <a:t>	  </a:t>
            </a:r>
            <a:r>
              <a:rPr lang="ko-KR" altLang="en-US" sz="1600" dirty="0" smtClean="0">
                <a:latin typeface="-윤고딕130" pitchFamily="18" charset="-127"/>
                <a:ea typeface="-윤고딕130" pitchFamily="18" charset="-127"/>
              </a:rPr>
              <a:t> </a:t>
            </a:r>
            <a:r>
              <a:rPr lang="en-US" altLang="ko-KR" sz="1600" dirty="0" smtClean="0">
                <a:latin typeface="-윤고딕130" pitchFamily="18" charset="-127"/>
                <a:ea typeface="-윤고딕130" pitchFamily="18" charset="-127"/>
              </a:rPr>
              <a:t>Big wave ( Big data + </a:t>
            </a:r>
            <a:r>
              <a:rPr lang="ko-KR" altLang="en-US" sz="1600" b="1" dirty="0" smtClean="0">
                <a:latin typeface="-윤고딕130" pitchFamily="18" charset="-127"/>
                <a:ea typeface="-윤고딕130" pitchFamily="18" charset="-127"/>
              </a:rPr>
              <a:t>小波</a:t>
            </a:r>
            <a:r>
              <a:rPr lang="en-US" altLang="ko-KR" sz="1600" dirty="0" smtClean="0">
                <a:latin typeface="-윤고딕130" pitchFamily="18" charset="-127"/>
                <a:ea typeface="-윤고딕130" pitchFamily="18" charset="-127"/>
              </a:rPr>
              <a:t>)</a:t>
            </a:r>
          </a:p>
          <a:p>
            <a:endParaRPr lang="en-US" altLang="ko-KR" dirty="0" smtClean="0">
              <a:latin typeface="-윤고딕130" pitchFamily="18" charset="-127"/>
              <a:ea typeface="-윤고딕130" pitchFamily="18" charset="-127"/>
            </a:endParaRPr>
          </a:p>
          <a:p>
            <a:endParaRPr lang="en-US" altLang="ko-KR" dirty="0">
              <a:latin typeface="-윤고딕130" pitchFamily="18" charset="-127"/>
              <a:ea typeface="-윤고딕130" pitchFamily="18" charset="-127"/>
            </a:endParaRPr>
          </a:p>
          <a:p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주제 </a:t>
            </a:r>
            <a:r>
              <a:rPr lang="en-US" altLang="ko-KR" dirty="0" smtClean="0">
                <a:latin typeface="-윤고딕130" pitchFamily="18" charset="-127"/>
                <a:ea typeface="-윤고딕130" pitchFamily="18" charset="-127"/>
              </a:rPr>
              <a:t>– </a:t>
            </a:r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아동복지</a:t>
            </a:r>
            <a:endParaRPr lang="en-US" altLang="ko-KR" dirty="0">
              <a:latin typeface="-윤고딕130" pitchFamily="18" charset="-127"/>
              <a:ea typeface="-윤고딕130" pitchFamily="18" charset="-127"/>
            </a:endParaRPr>
          </a:p>
          <a:p>
            <a:endParaRPr lang="en-US" altLang="ko-KR" dirty="0">
              <a:latin typeface="-윤고딕130" pitchFamily="18" charset="-127"/>
              <a:ea typeface="-윤고딕130" pitchFamily="18" charset="-127"/>
            </a:endParaRPr>
          </a:p>
          <a:p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프로젝트 과제 </a:t>
            </a:r>
            <a:r>
              <a:rPr lang="en-US" altLang="ko-KR" dirty="0">
                <a:latin typeface="-윤고딕130" pitchFamily="18" charset="-127"/>
                <a:ea typeface="-윤고딕130" pitchFamily="18" charset="-127"/>
              </a:rPr>
              <a:t>- </a:t>
            </a:r>
            <a:r>
              <a:rPr lang="ko-KR" altLang="en-US" spc="600" dirty="0">
                <a:latin typeface="-윤고딕130" pitchFamily="18" charset="-127"/>
                <a:ea typeface="-윤고딕130" pitchFamily="18" charset="-127"/>
              </a:rPr>
              <a:t> </a:t>
            </a:r>
            <a:r>
              <a:rPr lang="en-US" altLang="ko-KR" dirty="0">
                <a:latin typeface="-윤고딕130" pitchFamily="18" charset="-127"/>
                <a:ea typeface="-윤고딕130" pitchFamily="18" charset="-127"/>
              </a:rPr>
              <a:t>1. </a:t>
            </a:r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통계자료 정리를 통한 현황파악</a:t>
            </a:r>
            <a:endParaRPr lang="en-US" altLang="ko-KR" dirty="0">
              <a:latin typeface="-윤고딕130" pitchFamily="18" charset="-127"/>
              <a:ea typeface="-윤고딕130" pitchFamily="18" charset="-127"/>
            </a:endParaRPr>
          </a:p>
          <a:p>
            <a:r>
              <a:rPr lang="en-US" altLang="ko-KR" dirty="0">
                <a:latin typeface="-윤고딕130" pitchFamily="18" charset="-127"/>
                <a:ea typeface="-윤고딕130" pitchFamily="18" charset="-127"/>
              </a:rPr>
              <a:t>		  2. </a:t>
            </a:r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추가 보육시설 확충이 필요한 </a:t>
            </a:r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  </a:t>
            </a:r>
            <a:r>
              <a:rPr lang="en-US" altLang="ko-KR" dirty="0" smtClean="0">
                <a:latin typeface="-윤고딕130" pitchFamily="18" charset="-127"/>
                <a:ea typeface="-윤고딕130" pitchFamily="18" charset="-127"/>
              </a:rPr>
              <a:t>		     </a:t>
            </a:r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지역 </a:t>
            </a:r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선정</a:t>
            </a:r>
            <a:endParaRPr lang="en-US" altLang="ko-KR" dirty="0">
              <a:latin typeface="-윤고딕130" pitchFamily="18" charset="-127"/>
              <a:ea typeface="-윤고딕130" pitchFamily="18" charset="-127"/>
            </a:endParaRPr>
          </a:p>
          <a:p>
            <a:r>
              <a:rPr lang="en-US" altLang="ko-KR" dirty="0">
                <a:latin typeface="-윤고딕130" pitchFamily="18" charset="-127"/>
                <a:ea typeface="-윤고딕130" pitchFamily="18" charset="-127"/>
              </a:rPr>
              <a:t>		  3. </a:t>
            </a:r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보육시설 확충을 위한 후원</a:t>
            </a:r>
            <a:endParaRPr lang="en-US" altLang="ko-KR" dirty="0">
              <a:latin typeface="-윤고딕130" pitchFamily="18" charset="-127"/>
              <a:ea typeface="-윤고딕130" pitchFamily="18" charset="-127"/>
            </a:endParaRPr>
          </a:p>
          <a:p>
            <a:endParaRPr lang="en-US" altLang="ko-KR" dirty="0" smtClean="0">
              <a:latin typeface="-윤고딕130" pitchFamily="18" charset="-127"/>
              <a:ea typeface="-윤고딕130" pitchFamily="18" charset="-127"/>
            </a:endParaRPr>
          </a:p>
          <a:p>
            <a:endParaRPr lang="en-US" altLang="ko-KR" dirty="0">
              <a:latin typeface="-윤고딕130" pitchFamily="18" charset="-127"/>
              <a:ea typeface="-윤고딕13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student\Desktop\아이콘\noun_1036376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2" t="13286" r="12052" b="34572"/>
          <a:stretch/>
        </p:blipFill>
        <p:spPr bwMode="auto">
          <a:xfrm>
            <a:off x="2987824" y="769946"/>
            <a:ext cx="838126" cy="5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1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3579" y="406756"/>
            <a:ext cx="8377905" cy="216000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latin typeface="-윤고딕150" pitchFamily="18" charset="-127"/>
                <a:ea typeface="-윤고딕150" pitchFamily="18" charset="-127"/>
              </a:rPr>
              <a:t>프로젝트 소</a:t>
            </a:r>
            <a:r>
              <a:rPr lang="ko-KR" altLang="en-US" sz="2000" dirty="0">
                <a:latin typeface="-윤고딕150" pitchFamily="18" charset="-127"/>
                <a:ea typeface="-윤고딕150" pitchFamily="18" charset="-127"/>
              </a:rPr>
              <a:t>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5329" y="954087"/>
            <a:ext cx="73477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프로젝트 기간 </a:t>
            </a:r>
            <a:r>
              <a:rPr lang="en-US" altLang="ko-KR" dirty="0" smtClean="0">
                <a:latin typeface="-윤고딕130" pitchFamily="18" charset="-127"/>
                <a:ea typeface="-윤고딕130" pitchFamily="18" charset="-127"/>
              </a:rPr>
              <a:t>– 2017/08/22 ~ 2017/09/24</a:t>
            </a:r>
          </a:p>
          <a:p>
            <a:endParaRPr lang="en-US" altLang="ko-KR" dirty="0">
              <a:latin typeface="-윤고딕130" pitchFamily="18" charset="-127"/>
              <a:ea typeface="-윤고딕130" pitchFamily="18" charset="-127"/>
            </a:endParaRPr>
          </a:p>
          <a:p>
            <a:endParaRPr lang="en-US" altLang="ko-KR" dirty="0" smtClean="0">
              <a:latin typeface="-윤고딕130" pitchFamily="18" charset="-127"/>
              <a:ea typeface="-윤고딕130" pitchFamily="18" charset="-127"/>
            </a:endParaRPr>
          </a:p>
          <a:p>
            <a:endParaRPr lang="en-US" altLang="ko-KR" dirty="0" smtClean="0">
              <a:latin typeface="-윤고딕130" pitchFamily="18" charset="-127"/>
              <a:ea typeface="-윤고딕130" pitchFamily="18" charset="-127"/>
            </a:endParaRPr>
          </a:p>
          <a:p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예</a:t>
            </a:r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상</a:t>
            </a:r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고객 </a:t>
            </a:r>
            <a:r>
              <a:rPr lang="en-US" altLang="ko-KR" dirty="0" smtClean="0">
                <a:latin typeface="-윤고딕130" pitchFamily="18" charset="-127"/>
                <a:ea typeface="-윤고딕130" pitchFamily="18" charset="-127"/>
              </a:rPr>
              <a:t>– </a:t>
            </a:r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미취학 아동을 둔 부부</a:t>
            </a:r>
            <a:r>
              <a:rPr lang="en-US" altLang="ko-KR" dirty="0" smtClean="0">
                <a:latin typeface="-윤고딕130" pitchFamily="18" charset="-127"/>
                <a:ea typeface="-윤고딕130" pitchFamily="18" charset="-127"/>
              </a:rPr>
              <a:t>, </a:t>
            </a:r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민간</a:t>
            </a:r>
            <a:r>
              <a:rPr lang="en-US" altLang="ko-KR" dirty="0">
                <a:latin typeface="-윤고딕130" pitchFamily="18" charset="-127"/>
                <a:ea typeface="-윤고딕130" pitchFamily="18" charset="-127"/>
              </a:rPr>
              <a:t> </a:t>
            </a:r>
            <a:r>
              <a:rPr lang="ko-KR" altLang="en-US" dirty="0" smtClean="0">
                <a:latin typeface="-윤고딕130" pitchFamily="18" charset="-127"/>
                <a:ea typeface="-윤고딕130" pitchFamily="18" charset="-127"/>
              </a:rPr>
              <a:t>및 정부 사업자</a:t>
            </a:r>
            <a:endParaRPr lang="en-US" altLang="ko-KR" dirty="0" smtClean="0">
              <a:latin typeface="-윤고딕130" pitchFamily="18" charset="-127"/>
              <a:ea typeface="-윤고딕130" pitchFamily="18" charset="-127"/>
            </a:endParaRPr>
          </a:p>
          <a:p>
            <a:endParaRPr lang="en-US" altLang="ko-KR" dirty="0" smtClean="0">
              <a:latin typeface="-윤고딕130" pitchFamily="18" charset="-127"/>
              <a:ea typeface="-윤고딕130" pitchFamily="18" charset="-127"/>
            </a:endParaRPr>
          </a:p>
          <a:p>
            <a:endParaRPr lang="en-US" altLang="ko-KR" dirty="0" smtClean="0">
              <a:latin typeface="-윤고딕130" pitchFamily="18" charset="-127"/>
              <a:ea typeface="-윤고딕130" pitchFamily="18" charset="-127"/>
            </a:endParaRPr>
          </a:p>
          <a:p>
            <a:endParaRPr lang="en-US" altLang="ko-KR" dirty="0" smtClean="0">
              <a:latin typeface="-윤고딕130" pitchFamily="18" charset="-127"/>
              <a:ea typeface="-윤고딕130" pitchFamily="18" charset="-127"/>
            </a:endParaRPr>
          </a:p>
          <a:p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역할 분담 </a:t>
            </a:r>
            <a:r>
              <a:rPr lang="en-US" altLang="ko-KR" dirty="0">
                <a:latin typeface="-윤고딕130" pitchFamily="18" charset="-127"/>
                <a:ea typeface="-윤고딕130" pitchFamily="18" charset="-127"/>
              </a:rPr>
              <a:t>- </a:t>
            </a:r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서현석 </a:t>
            </a:r>
            <a:r>
              <a:rPr lang="en-US" altLang="ko-KR" dirty="0">
                <a:latin typeface="-윤고딕130" pitchFamily="18" charset="-127"/>
                <a:ea typeface="-윤고딕130" pitchFamily="18" charset="-127"/>
              </a:rPr>
              <a:t>: </a:t>
            </a:r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총괄 </a:t>
            </a:r>
            <a:r>
              <a:rPr lang="ko-KR" altLang="en-US" dirty="0" err="1">
                <a:latin typeface="-윤고딕130" pitchFamily="18" charset="-127"/>
                <a:ea typeface="-윤고딕130" pitchFamily="18" charset="-127"/>
              </a:rPr>
              <a:t>디렉터</a:t>
            </a:r>
            <a:r>
              <a:rPr lang="en-US" altLang="ko-KR" dirty="0">
                <a:latin typeface="-윤고딕130" pitchFamily="18" charset="-127"/>
                <a:ea typeface="-윤고딕130" pitchFamily="18" charset="-127"/>
              </a:rPr>
              <a:t>(CP)</a:t>
            </a:r>
          </a:p>
          <a:p>
            <a:r>
              <a:rPr lang="en-US" altLang="ko-KR" dirty="0">
                <a:latin typeface="-윤고딕130" pitchFamily="18" charset="-127"/>
                <a:ea typeface="-윤고딕130" pitchFamily="18" charset="-127"/>
              </a:rPr>
              <a:t>	  - </a:t>
            </a:r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윤동근 </a:t>
            </a:r>
            <a:r>
              <a:rPr lang="en-US" altLang="ko-KR" dirty="0">
                <a:latin typeface="-윤고딕130" pitchFamily="18" charset="-127"/>
                <a:ea typeface="-윤고딕130" pitchFamily="18" charset="-127"/>
              </a:rPr>
              <a:t>: </a:t>
            </a:r>
            <a:r>
              <a:rPr lang="ko-KR" altLang="en-US" dirty="0" err="1">
                <a:latin typeface="-윤고딕130" pitchFamily="18" charset="-127"/>
                <a:ea typeface="-윤고딕130" pitchFamily="18" charset="-127"/>
              </a:rPr>
              <a:t>파이썬</a:t>
            </a:r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 프로그래밍 및 통계 자료 처리</a:t>
            </a:r>
            <a:endParaRPr lang="en-US" altLang="ko-KR" dirty="0">
              <a:latin typeface="-윤고딕130" pitchFamily="18" charset="-127"/>
              <a:ea typeface="-윤고딕130" pitchFamily="18" charset="-127"/>
            </a:endParaRPr>
          </a:p>
          <a:p>
            <a:r>
              <a:rPr lang="en-US" altLang="ko-KR" dirty="0">
                <a:latin typeface="-윤고딕130" pitchFamily="18" charset="-127"/>
                <a:ea typeface="-윤고딕130" pitchFamily="18" charset="-127"/>
              </a:rPr>
              <a:t>	  - </a:t>
            </a:r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김동규 </a:t>
            </a:r>
            <a:r>
              <a:rPr lang="en-US" altLang="ko-KR" dirty="0">
                <a:latin typeface="-윤고딕130" pitchFamily="18" charset="-127"/>
                <a:ea typeface="-윤고딕130" pitchFamily="18" charset="-127"/>
              </a:rPr>
              <a:t>: </a:t>
            </a:r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시각화</a:t>
            </a:r>
            <a:r>
              <a:rPr lang="en-US" altLang="ko-KR" dirty="0">
                <a:latin typeface="-윤고딕130" pitchFamily="18" charset="-127"/>
                <a:ea typeface="-윤고딕130" pitchFamily="18" charset="-127"/>
              </a:rPr>
              <a:t>( R ) </a:t>
            </a:r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및 자료 분석</a:t>
            </a:r>
            <a:endParaRPr lang="en-US" altLang="ko-KR" dirty="0">
              <a:latin typeface="-윤고딕130" pitchFamily="18" charset="-127"/>
              <a:ea typeface="-윤고딕130" pitchFamily="18" charset="-127"/>
            </a:endParaRPr>
          </a:p>
          <a:p>
            <a:r>
              <a:rPr lang="en-US" altLang="ko-KR" dirty="0">
                <a:latin typeface="-윤고딕130" pitchFamily="18" charset="-127"/>
                <a:ea typeface="-윤고딕130" pitchFamily="18" charset="-127"/>
              </a:rPr>
              <a:t>	  - </a:t>
            </a:r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유가희 </a:t>
            </a:r>
            <a:r>
              <a:rPr lang="en-US" altLang="ko-KR" dirty="0">
                <a:latin typeface="-윤고딕130" pitchFamily="18" charset="-127"/>
                <a:ea typeface="-윤고딕130" pitchFamily="18" charset="-127"/>
              </a:rPr>
              <a:t>: HTML </a:t>
            </a:r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문서작업 및 </a:t>
            </a:r>
            <a:r>
              <a:rPr lang="en-US" altLang="ko-KR" dirty="0">
                <a:latin typeface="-윤고딕130" pitchFamily="18" charset="-127"/>
                <a:ea typeface="-윤고딕130" pitchFamily="18" charset="-127"/>
              </a:rPr>
              <a:t>UI, </a:t>
            </a:r>
            <a:r>
              <a:rPr lang="ko-KR" altLang="en-US" dirty="0">
                <a:latin typeface="-윤고딕130" pitchFamily="18" charset="-127"/>
                <a:ea typeface="-윤고딕130" pitchFamily="18" charset="-127"/>
              </a:rPr>
              <a:t>발표자료</a:t>
            </a:r>
            <a:endParaRPr lang="en-US" altLang="ko-KR" dirty="0">
              <a:latin typeface="-윤고딕130" pitchFamily="18" charset="-127"/>
              <a:ea typeface="-윤고딕130" pitchFamily="18" charset="-127"/>
            </a:endParaRPr>
          </a:p>
          <a:p>
            <a:endParaRPr lang="en-US" altLang="ko-KR" dirty="0" smtClean="0">
              <a:latin typeface="-윤고딕130" pitchFamily="18" charset="-127"/>
              <a:ea typeface="-윤고딕13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7" name="Picture 1" descr="C:\Users\student\Desktop\아이콘\noun_930050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6" b="23714"/>
          <a:stretch/>
        </p:blipFill>
        <p:spPr bwMode="auto">
          <a:xfrm>
            <a:off x="6206708" y="2678636"/>
            <a:ext cx="884799" cy="70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tudent\Desktop\아이콘\noun_23763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8" t="8857" r="10142" b="27571"/>
          <a:stretch/>
        </p:blipFill>
        <p:spPr bwMode="auto">
          <a:xfrm rot="10800000" flipH="1" flipV="1">
            <a:off x="7432661" y="2715171"/>
            <a:ext cx="841463" cy="66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tudent\Desktop\아이콘\noun_1016924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3" t="2286" r="9858" b="17429"/>
          <a:stretch/>
        </p:blipFill>
        <p:spPr bwMode="auto">
          <a:xfrm>
            <a:off x="6246242" y="1182903"/>
            <a:ext cx="720080" cy="68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2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latin typeface="-윤고딕150" pitchFamily="18" charset="-127"/>
                <a:ea typeface="-윤고딕150" pitchFamily="18" charset="-127"/>
              </a:rPr>
              <a:t>기대효과</a:t>
            </a:r>
            <a:endParaRPr lang="ko-KR" altLang="en-US" sz="2000" dirty="0">
              <a:latin typeface="-윤고딕150" pitchFamily="18" charset="-127"/>
              <a:ea typeface="-윤고딕15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96208" y="1577294"/>
            <a:ext cx="7551583" cy="2146585"/>
            <a:chOff x="1358395" y="2103056"/>
            <a:chExt cx="8156935" cy="2617182"/>
          </a:xfrm>
        </p:grpSpPr>
        <p:grpSp>
          <p:nvGrpSpPr>
            <p:cNvPr id="27" name="그룹 26"/>
            <p:cNvGrpSpPr/>
            <p:nvPr/>
          </p:nvGrpSpPr>
          <p:grpSpPr>
            <a:xfrm>
              <a:off x="1358395" y="2103056"/>
              <a:ext cx="2339135" cy="2617182"/>
              <a:chOff x="4171369" y="1978029"/>
              <a:chExt cx="2196184" cy="2457238"/>
            </a:xfrm>
          </p:grpSpPr>
          <p:sp>
            <p:nvSpPr>
              <p:cNvPr id="31" name="육각형 30"/>
              <p:cNvSpPr/>
              <p:nvPr/>
            </p:nvSpPr>
            <p:spPr>
              <a:xfrm rot="5400000">
                <a:off x="4040842" y="2108556"/>
                <a:ext cx="2457238" cy="2196184"/>
              </a:xfrm>
              <a:prstGeom prst="hexagon">
                <a:avLst>
                  <a:gd name="adj" fmla="val 28751"/>
                  <a:gd name="vf" fmla="val 115470"/>
                </a:avLst>
              </a:prstGeom>
              <a:gradFill>
                <a:gsLst>
                  <a:gs pos="0">
                    <a:srgbClr val="FFC000"/>
                  </a:gs>
                  <a:gs pos="50000">
                    <a:srgbClr val="FFC000">
                      <a:alpha val="75000"/>
                    </a:srgbClr>
                  </a:gs>
                  <a:gs pos="100000">
                    <a:srgbClr val="FFC000">
                      <a:alpha val="5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vert="vert270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latinLnBrk="0"/>
                <a:endParaRPr lang="en-US" altLang="ko-KR" sz="1600" dirty="0" smtClean="0">
                  <a:solidFill>
                    <a:srgbClr val="000000"/>
                  </a:solidFill>
                  <a:latin typeface="Noto Sans CJK KR Regular" pitchFamily="34" charset="-127"/>
                  <a:ea typeface="Noto Sans CJK KR Regular" pitchFamily="34" charset="-127"/>
                  <a:cs typeface="Segoe UI" panose="020B0502040204020203" pitchFamily="34" charset="0"/>
                </a:endParaRPr>
              </a:p>
              <a:p>
                <a:pPr algn="ctr" latinLnBrk="0"/>
                <a:r>
                  <a:rPr lang="ko-KR" altLang="en-US" sz="1600" dirty="0" smtClean="0">
                    <a:solidFill>
                      <a:srgbClr val="000000"/>
                    </a:solidFill>
                    <a:latin typeface="-윤고딕150" pitchFamily="18" charset="-127"/>
                    <a:ea typeface="-윤고딕150" pitchFamily="18" charset="-127"/>
                    <a:cs typeface="Segoe UI" panose="020B0502040204020203" pitchFamily="34" charset="0"/>
                  </a:rPr>
                  <a:t>보육시설 수의 상향 평준화</a:t>
                </a:r>
                <a:endParaRPr lang="ko-KR" altLang="en-US" sz="1600" dirty="0">
                  <a:solidFill>
                    <a:srgbClr val="000000"/>
                  </a:solidFill>
                  <a:latin typeface="-윤고딕150" pitchFamily="18" charset="-127"/>
                  <a:ea typeface="-윤고딕150" pitchFamily="18" charset="-127"/>
                  <a:cs typeface="Segoe UI" panose="020B0502040204020203" pitchFamily="34" charset="0"/>
                </a:endParaRPr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5107461" y="2902946"/>
                <a:ext cx="32400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4267295" y="2103056"/>
              <a:ext cx="2339135" cy="2617182"/>
              <a:chOff x="4171369" y="1978029"/>
              <a:chExt cx="2196184" cy="2457238"/>
            </a:xfrm>
          </p:grpSpPr>
          <p:sp>
            <p:nvSpPr>
              <p:cNvPr id="25" name="육각형 24"/>
              <p:cNvSpPr/>
              <p:nvPr/>
            </p:nvSpPr>
            <p:spPr>
              <a:xfrm rot="5400000">
                <a:off x="4040842" y="2108556"/>
                <a:ext cx="2457238" cy="2196184"/>
              </a:xfrm>
              <a:prstGeom prst="hexagon">
                <a:avLst>
                  <a:gd name="adj" fmla="val 28751"/>
                  <a:gd name="vf" fmla="val 115470"/>
                </a:avLst>
              </a:prstGeom>
              <a:gradFill>
                <a:gsLst>
                  <a:gs pos="0">
                    <a:srgbClr val="FFC000"/>
                  </a:gs>
                  <a:gs pos="50000">
                    <a:srgbClr val="FFC000">
                      <a:alpha val="75000"/>
                    </a:srgbClr>
                  </a:gs>
                  <a:gs pos="100000">
                    <a:srgbClr val="FFC000">
                      <a:alpha val="5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vert="vert270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latinLnBrk="0"/>
                <a:r>
                  <a:rPr lang="ko-KR" altLang="en-US" sz="1600" dirty="0" smtClean="0">
                    <a:solidFill>
                      <a:srgbClr val="000000"/>
                    </a:solidFill>
                    <a:latin typeface="-윤고딕150" pitchFamily="18" charset="-127"/>
                    <a:ea typeface="-윤고딕150" pitchFamily="18" charset="-127"/>
                    <a:cs typeface="Segoe UI" panose="020B0502040204020203" pitchFamily="34" charset="0"/>
                  </a:rPr>
                  <a:t>정보에 대한 높은 </a:t>
                </a:r>
                <a:r>
                  <a:rPr lang="ko-KR" altLang="en-US" sz="1600" dirty="0" err="1" smtClean="0">
                    <a:solidFill>
                      <a:srgbClr val="000000"/>
                    </a:solidFill>
                    <a:latin typeface="-윤고딕150" pitchFamily="18" charset="-127"/>
                    <a:ea typeface="-윤고딕150" pitchFamily="18" charset="-127"/>
                    <a:cs typeface="Segoe UI" panose="020B0502040204020203" pitchFamily="34" charset="0"/>
                  </a:rPr>
                  <a:t>접근성</a:t>
                </a:r>
                <a:endParaRPr lang="ko-KR" altLang="en-US" sz="1600" dirty="0">
                  <a:solidFill>
                    <a:srgbClr val="000000"/>
                  </a:solidFill>
                  <a:latin typeface="-윤고딕150" pitchFamily="18" charset="-127"/>
                  <a:ea typeface="-윤고딕150" pitchFamily="18" charset="-127"/>
                  <a:cs typeface="Segoe UI" panose="020B0502040204020203" pitchFamily="34" charset="0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107461" y="2902946"/>
                <a:ext cx="32400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7176195" y="2103056"/>
              <a:ext cx="2339135" cy="2617182"/>
              <a:chOff x="4171369" y="1978029"/>
              <a:chExt cx="2196184" cy="2457238"/>
            </a:xfrm>
          </p:grpSpPr>
          <p:sp>
            <p:nvSpPr>
              <p:cNvPr id="19" name="육각형 18"/>
              <p:cNvSpPr/>
              <p:nvPr/>
            </p:nvSpPr>
            <p:spPr>
              <a:xfrm rot="5400000">
                <a:off x="4040842" y="2108556"/>
                <a:ext cx="2457238" cy="2196184"/>
              </a:xfrm>
              <a:prstGeom prst="hexagon">
                <a:avLst>
                  <a:gd name="adj" fmla="val 28751"/>
                  <a:gd name="vf" fmla="val 115470"/>
                </a:avLst>
              </a:prstGeom>
              <a:gradFill>
                <a:gsLst>
                  <a:gs pos="0">
                    <a:srgbClr val="FFC000"/>
                  </a:gs>
                  <a:gs pos="50000">
                    <a:srgbClr val="FFC000">
                      <a:alpha val="75000"/>
                    </a:srgbClr>
                  </a:gs>
                  <a:gs pos="100000">
                    <a:srgbClr val="FFC000">
                      <a:alpha val="5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vert="vert270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latinLnBrk="0"/>
                <a:r>
                  <a:rPr lang="ko-KR" altLang="en-US" sz="1600" dirty="0" smtClean="0">
                    <a:solidFill>
                      <a:srgbClr val="000000"/>
                    </a:solidFill>
                    <a:latin typeface="-윤고딕150" pitchFamily="18" charset="-127"/>
                    <a:ea typeface="-윤고딕150" pitchFamily="18" charset="-127"/>
                    <a:cs typeface="Segoe UI" panose="020B0502040204020203" pitchFamily="34" charset="0"/>
                  </a:rPr>
                  <a:t>모금을 통한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-윤고딕150" pitchFamily="18" charset="-127"/>
                    <a:ea typeface="-윤고딕150" pitchFamily="18" charset="-127"/>
                    <a:cs typeface="Segoe UI" panose="020B0502040204020203" pitchFamily="34" charset="0"/>
                  </a:rPr>
                  <a:t>후원활동</a:t>
                </a: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5107461" y="2902946"/>
                <a:ext cx="32400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5"/>
          <p:cNvSpPr/>
          <p:nvPr/>
        </p:nvSpPr>
        <p:spPr>
          <a:xfrm>
            <a:off x="0" y="1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000" dirty="0" err="1" smtClean="0">
                <a:latin typeface="-윤고딕150" pitchFamily="18" charset="-127"/>
                <a:ea typeface="-윤고딕150" pitchFamily="18" charset="-127"/>
              </a:rPr>
              <a:t>확장성</a:t>
            </a:r>
            <a:endParaRPr lang="ko-KR" altLang="en-US" sz="2000" dirty="0">
              <a:latin typeface="-윤고딕150" pitchFamily="18" charset="-127"/>
              <a:ea typeface="-윤고딕150" pitchFamily="18" charset="-127"/>
            </a:endParaRPr>
          </a:p>
        </p:txBody>
      </p:sp>
      <p:sp>
        <p:nvSpPr>
          <p:cNvPr id="5" name="Overlay"/>
          <p:cNvSpPr>
            <a:spLocks noChangeArrowheads="1"/>
          </p:cNvSpPr>
          <p:nvPr/>
        </p:nvSpPr>
        <p:spPr bwMode="auto">
          <a:xfrm>
            <a:off x="377913" y="1599642"/>
            <a:ext cx="2316448" cy="2052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50" dirty="0" smtClean="0">
              <a:solidFill>
                <a:srgbClr val="000000"/>
              </a:solidFill>
              <a:latin typeface="Noto Sans CJK KR Regular" pitchFamily="34" charset="-127"/>
              <a:ea typeface="Noto Sans CJK KR Regular" pitchFamily="34" charset="-127"/>
              <a:cs typeface="Segoe UI" panose="020B0502040204020203" pitchFamily="34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Noto Sans CJK KR Regular" pitchFamily="34" charset="-127"/>
              <a:ea typeface="Noto Sans CJK KR Regular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-윤고딕130" pitchFamily="18" charset="-127"/>
                <a:ea typeface="-윤고딕130" pitchFamily="18" charset="-127"/>
                <a:cs typeface="Segoe UI" panose="020B0502040204020203" pitchFamily="34" charset="0"/>
              </a:rPr>
              <a:t>경기에서</a:t>
            </a:r>
            <a:endParaRPr lang="en-US" altLang="ko-KR" b="1" dirty="0" smtClean="0">
              <a:solidFill>
                <a:srgbClr val="000000"/>
              </a:solidFill>
              <a:latin typeface="-윤고딕130" pitchFamily="18" charset="-127"/>
              <a:ea typeface="-윤고딕130" pitchFamily="18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-윤고딕130" pitchFamily="18" charset="-127"/>
                <a:ea typeface="-윤고딕130" pitchFamily="18" charset="-127"/>
                <a:cs typeface="Segoe UI" panose="020B0502040204020203" pitchFamily="34" charset="0"/>
              </a:rPr>
              <a:t>전국으로</a:t>
            </a:r>
            <a:endParaRPr lang="en-US" altLang="ko-KR" b="1" dirty="0" smtClean="0">
              <a:solidFill>
                <a:srgbClr val="000000"/>
              </a:solidFill>
              <a:latin typeface="-윤고딕130" pitchFamily="18" charset="-127"/>
              <a:ea typeface="-윤고딕130" pitchFamily="18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-윤고딕130" pitchFamily="18" charset="-127"/>
                <a:ea typeface="-윤고딕130" pitchFamily="18" charset="-127"/>
                <a:cs typeface="Segoe UI" panose="020B0502040204020203" pitchFamily="34" charset="0"/>
              </a:rPr>
              <a:t>세계로</a:t>
            </a:r>
            <a:r>
              <a:rPr lang="en-US" altLang="ko-KR" b="1" dirty="0" smtClean="0">
                <a:solidFill>
                  <a:srgbClr val="000000"/>
                </a:solidFill>
                <a:latin typeface="-윤고딕130" pitchFamily="18" charset="-127"/>
                <a:ea typeface="-윤고딕130" pitchFamily="18" charset="-127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6" name="Overlay"/>
          <p:cNvSpPr>
            <a:spLocks noChangeArrowheads="1"/>
          </p:cNvSpPr>
          <p:nvPr/>
        </p:nvSpPr>
        <p:spPr bwMode="auto">
          <a:xfrm>
            <a:off x="3411760" y="1599642"/>
            <a:ext cx="2316448" cy="2052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50" dirty="0" smtClean="0">
              <a:solidFill>
                <a:srgbClr val="000000"/>
              </a:solidFill>
              <a:latin typeface="Noto Sans CJK KR Regular" pitchFamily="34" charset="-127"/>
              <a:ea typeface="Noto Sans CJK KR Regular" pitchFamily="34" charset="-127"/>
              <a:cs typeface="Segoe UI" panose="020B0502040204020203" pitchFamily="34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Noto Sans CJK KR Regular" pitchFamily="34" charset="-127"/>
              <a:ea typeface="Noto Sans CJK KR Regular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-윤고딕130" pitchFamily="18" charset="-127"/>
                <a:ea typeface="-윤고딕130" pitchFamily="18" charset="-127"/>
                <a:cs typeface="Segoe UI" panose="020B0502040204020203" pitchFamily="34" charset="0"/>
              </a:rPr>
              <a:t>보건소부터 급식정보까지</a:t>
            </a:r>
            <a:endParaRPr lang="en-US" b="1" dirty="0">
              <a:solidFill>
                <a:srgbClr val="000000"/>
              </a:solidFill>
              <a:latin typeface="-윤고딕130" pitchFamily="18" charset="-127"/>
              <a:ea typeface="-윤고딕130" pitchFamily="18" charset="-127"/>
              <a:cs typeface="Segoe UI" panose="020B0502040204020203" pitchFamily="34" charset="0"/>
            </a:endParaRPr>
          </a:p>
        </p:txBody>
      </p:sp>
      <p:sp>
        <p:nvSpPr>
          <p:cNvPr id="7" name="Overlay"/>
          <p:cNvSpPr>
            <a:spLocks noChangeArrowheads="1"/>
          </p:cNvSpPr>
          <p:nvPr/>
        </p:nvSpPr>
        <p:spPr bwMode="auto">
          <a:xfrm>
            <a:off x="6445607" y="1599642"/>
            <a:ext cx="2316448" cy="2052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50" dirty="0" smtClean="0">
              <a:solidFill>
                <a:srgbClr val="000000"/>
              </a:solidFill>
              <a:latin typeface="Noto Sans CJK KR Regular" pitchFamily="34" charset="-127"/>
              <a:ea typeface="Noto Sans CJK KR Regular" pitchFamily="34" charset="-127"/>
              <a:cs typeface="Segoe UI" panose="020B0502040204020203" pitchFamily="34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Noto Sans CJK KR Regular" pitchFamily="34" charset="-127"/>
              <a:ea typeface="Noto Sans CJK KR Regular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b="1" dirty="0" err="1" smtClean="0">
                <a:solidFill>
                  <a:srgbClr val="000000"/>
                </a:solidFill>
                <a:latin typeface="-윤고딕130" pitchFamily="18" charset="-127"/>
                <a:ea typeface="-윤고딕130" pitchFamily="18" charset="-127"/>
                <a:cs typeface="Segoe UI" panose="020B0502040204020203" pitchFamily="34" charset="0"/>
              </a:rPr>
              <a:t>모바일페이</a:t>
            </a:r>
            <a:r>
              <a:rPr lang="ko-KR" altLang="en-US" b="1" dirty="0" err="1">
                <a:solidFill>
                  <a:srgbClr val="000000"/>
                </a:solidFill>
                <a:latin typeface="-윤고딕130" pitchFamily="18" charset="-127"/>
                <a:ea typeface="-윤고딕130" pitchFamily="18" charset="-127"/>
                <a:cs typeface="Segoe UI" panose="020B0502040204020203" pitchFamily="34" charset="0"/>
              </a:rPr>
              <a:t>지</a:t>
            </a:r>
            <a:endParaRPr lang="en-US" b="1" dirty="0" smtClean="0">
              <a:solidFill>
                <a:srgbClr val="000000"/>
              </a:solidFill>
              <a:latin typeface="-윤고딕130" pitchFamily="18" charset="-127"/>
              <a:ea typeface="-윤고딕130" pitchFamily="18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-윤고딕130" pitchFamily="18" charset="-127"/>
                <a:ea typeface="-윤고딕130" pitchFamily="18" charset="-127"/>
                <a:cs typeface="Segoe UI" panose="020B0502040204020203" pitchFamily="34" charset="0"/>
              </a:rPr>
              <a:t>어플리케이</a:t>
            </a:r>
            <a:r>
              <a:rPr lang="ko-KR" altLang="en-US" b="1" dirty="0">
                <a:solidFill>
                  <a:srgbClr val="000000"/>
                </a:solidFill>
                <a:latin typeface="-윤고딕130" pitchFamily="18" charset="-127"/>
                <a:ea typeface="-윤고딕130" pitchFamily="18" charset="-127"/>
                <a:cs typeface="Segoe UI" panose="020B0502040204020203" pitchFamily="34" charset="0"/>
              </a:rPr>
              <a:t>션</a:t>
            </a:r>
            <a:endParaRPr lang="en-US" altLang="ko-KR" b="1" dirty="0" smtClean="0">
              <a:solidFill>
                <a:srgbClr val="000000"/>
              </a:solidFill>
              <a:latin typeface="-윤고딕130" pitchFamily="18" charset="-127"/>
              <a:ea typeface="-윤고딕130" pitchFamily="18" charset="-127"/>
              <a:cs typeface="Segoe UI" panose="020B0502040204020203" pitchFamily="34" charset="0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-윤고딕130" pitchFamily="18" charset="-127"/>
              <a:ea typeface="-윤고딕130" pitchFamily="18" charset="-127"/>
              <a:cs typeface="Segoe UI" panose="020B0502040204020203" pitchFamily="34" charset="0"/>
            </a:endParaRPr>
          </a:p>
        </p:txBody>
      </p:sp>
      <p:sp>
        <p:nvSpPr>
          <p:cNvPr id="8" name="Arrow"/>
          <p:cNvSpPr>
            <a:spLocks noEditPoints="1"/>
          </p:cNvSpPr>
          <p:nvPr/>
        </p:nvSpPr>
        <p:spPr bwMode="auto">
          <a:xfrm>
            <a:off x="2951995" y="2490756"/>
            <a:ext cx="202132" cy="270000"/>
          </a:xfrm>
          <a:custGeom>
            <a:avLst/>
            <a:gdLst>
              <a:gd name="T0" fmla="*/ 37 w 233"/>
              <a:gd name="T1" fmla="*/ 3 h 317"/>
              <a:gd name="T2" fmla="*/ 10 w 233"/>
              <a:gd name="T3" fmla="*/ 33 h 317"/>
              <a:gd name="T4" fmla="*/ 23 w 233"/>
              <a:gd name="T5" fmla="*/ 70 h 317"/>
              <a:gd name="T6" fmla="*/ 132 w 233"/>
              <a:gd name="T7" fmla="*/ 157 h 317"/>
              <a:gd name="T8" fmla="*/ 24 w 233"/>
              <a:gd name="T9" fmla="*/ 243 h 317"/>
              <a:gd name="T10" fmla="*/ 14 w 233"/>
              <a:gd name="T11" fmla="*/ 299 h 317"/>
              <a:gd name="T12" fmla="*/ 70 w 233"/>
              <a:gd name="T13" fmla="*/ 302 h 317"/>
              <a:gd name="T14" fmla="*/ 214 w 233"/>
              <a:gd name="T15" fmla="*/ 186 h 317"/>
              <a:gd name="T16" fmla="*/ 215 w 233"/>
              <a:gd name="T17" fmla="*/ 127 h 317"/>
              <a:gd name="T18" fmla="*/ 69 w 233"/>
              <a:gd name="T19" fmla="*/ 11 h 317"/>
              <a:gd name="T20" fmla="*/ 37 w 233"/>
              <a:gd name="T21" fmla="*/ 3 h 317"/>
              <a:gd name="T22" fmla="*/ 43 w 233"/>
              <a:gd name="T23" fmla="*/ 20 h 317"/>
              <a:gd name="T24" fmla="*/ 58 w 233"/>
              <a:gd name="T25" fmla="*/ 25 h 317"/>
              <a:gd name="T26" fmla="*/ 203 w 233"/>
              <a:gd name="T27" fmla="*/ 141 h 317"/>
              <a:gd name="T28" fmla="*/ 204 w 233"/>
              <a:gd name="T29" fmla="*/ 172 h 317"/>
              <a:gd name="T30" fmla="*/ 58 w 233"/>
              <a:gd name="T31" fmla="*/ 289 h 317"/>
              <a:gd name="T32" fmla="*/ 27 w 233"/>
              <a:gd name="T33" fmla="*/ 288 h 317"/>
              <a:gd name="T34" fmla="*/ 33 w 233"/>
              <a:gd name="T35" fmla="*/ 258 h 317"/>
              <a:gd name="T36" fmla="*/ 160 w 233"/>
              <a:gd name="T37" fmla="*/ 157 h 317"/>
              <a:gd name="T38" fmla="*/ 34 w 233"/>
              <a:gd name="T39" fmla="*/ 56 h 317"/>
              <a:gd name="T40" fmla="*/ 34 w 233"/>
              <a:gd name="T41" fmla="*/ 56 h 317"/>
              <a:gd name="T42" fmla="*/ 27 w 233"/>
              <a:gd name="T43" fmla="*/ 36 h 317"/>
              <a:gd name="T44" fmla="*/ 43 w 233"/>
              <a:gd name="T45" fmla="*/ 2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3" h="317">
                <a:moveTo>
                  <a:pt x="37" y="3"/>
                </a:moveTo>
                <a:cubicBezTo>
                  <a:pt x="22" y="7"/>
                  <a:pt x="13" y="20"/>
                  <a:pt x="10" y="33"/>
                </a:cubicBezTo>
                <a:cubicBezTo>
                  <a:pt x="7" y="46"/>
                  <a:pt x="11" y="61"/>
                  <a:pt x="23" y="70"/>
                </a:cubicBezTo>
                <a:lnTo>
                  <a:pt x="132" y="157"/>
                </a:lnTo>
                <a:lnTo>
                  <a:pt x="24" y="243"/>
                </a:lnTo>
                <a:cubicBezTo>
                  <a:pt x="5" y="257"/>
                  <a:pt x="0" y="281"/>
                  <a:pt x="14" y="299"/>
                </a:cubicBezTo>
                <a:cubicBezTo>
                  <a:pt x="27" y="317"/>
                  <a:pt x="52" y="316"/>
                  <a:pt x="70" y="302"/>
                </a:cubicBezTo>
                <a:cubicBezTo>
                  <a:pt x="118" y="264"/>
                  <a:pt x="166" y="225"/>
                  <a:pt x="214" y="186"/>
                </a:cubicBezTo>
                <a:cubicBezTo>
                  <a:pt x="233" y="172"/>
                  <a:pt x="233" y="143"/>
                  <a:pt x="215" y="127"/>
                </a:cubicBezTo>
                <a:cubicBezTo>
                  <a:pt x="164" y="87"/>
                  <a:pt x="113" y="46"/>
                  <a:pt x="69" y="11"/>
                </a:cubicBezTo>
                <a:cubicBezTo>
                  <a:pt x="51" y="0"/>
                  <a:pt x="46" y="1"/>
                  <a:pt x="37" y="3"/>
                </a:cubicBezTo>
                <a:close/>
                <a:moveTo>
                  <a:pt x="43" y="20"/>
                </a:moveTo>
                <a:cubicBezTo>
                  <a:pt x="50" y="20"/>
                  <a:pt x="55" y="22"/>
                  <a:pt x="58" y="25"/>
                </a:cubicBezTo>
                <a:cubicBezTo>
                  <a:pt x="109" y="65"/>
                  <a:pt x="160" y="106"/>
                  <a:pt x="203" y="141"/>
                </a:cubicBezTo>
                <a:cubicBezTo>
                  <a:pt x="216" y="155"/>
                  <a:pt x="213" y="162"/>
                  <a:pt x="204" y="172"/>
                </a:cubicBezTo>
                <a:cubicBezTo>
                  <a:pt x="155" y="211"/>
                  <a:pt x="107" y="250"/>
                  <a:pt x="58" y="289"/>
                </a:cubicBezTo>
                <a:cubicBezTo>
                  <a:pt x="43" y="299"/>
                  <a:pt x="34" y="295"/>
                  <a:pt x="27" y="288"/>
                </a:cubicBezTo>
                <a:cubicBezTo>
                  <a:pt x="21" y="279"/>
                  <a:pt x="23" y="268"/>
                  <a:pt x="33" y="258"/>
                </a:cubicBezTo>
                <a:cubicBezTo>
                  <a:pt x="79" y="222"/>
                  <a:pt x="120" y="189"/>
                  <a:pt x="160" y="157"/>
                </a:cubicBezTo>
                <a:cubicBezTo>
                  <a:pt x="118" y="123"/>
                  <a:pt x="76" y="90"/>
                  <a:pt x="34" y="56"/>
                </a:cubicBezTo>
                <a:lnTo>
                  <a:pt x="34" y="56"/>
                </a:lnTo>
                <a:cubicBezTo>
                  <a:pt x="28" y="51"/>
                  <a:pt x="26" y="44"/>
                  <a:pt x="27" y="36"/>
                </a:cubicBezTo>
                <a:cubicBezTo>
                  <a:pt x="28" y="29"/>
                  <a:pt x="33" y="22"/>
                  <a:pt x="4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Arrow"/>
          <p:cNvSpPr>
            <a:spLocks noEditPoints="1"/>
          </p:cNvSpPr>
          <p:nvPr/>
        </p:nvSpPr>
        <p:spPr bwMode="auto">
          <a:xfrm>
            <a:off x="5985842" y="2490756"/>
            <a:ext cx="202132" cy="270000"/>
          </a:xfrm>
          <a:custGeom>
            <a:avLst/>
            <a:gdLst>
              <a:gd name="T0" fmla="*/ 37 w 233"/>
              <a:gd name="T1" fmla="*/ 3 h 317"/>
              <a:gd name="T2" fmla="*/ 10 w 233"/>
              <a:gd name="T3" fmla="*/ 33 h 317"/>
              <a:gd name="T4" fmla="*/ 23 w 233"/>
              <a:gd name="T5" fmla="*/ 70 h 317"/>
              <a:gd name="T6" fmla="*/ 132 w 233"/>
              <a:gd name="T7" fmla="*/ 157 h 317"/>
              <a:gd name="T8" fmla="*/ 24 w 233"/>
              <a:gd name="T9" fmla="*/ 243 h 317"/>
              <a:gd name="T10" fmla="*/ 14 w 233"/>
              <a:gd name="T11" fmla="*/ 299 h 317"/>
              <a:gd name="T12" fmla="*/ 70 w 233"/>
              <a:gd name="T13" fmla="*/ 302 h 317"/>
              <a:gd name="T14" fmla="*/ 214 w 233"/>
              <a:gd name="T15" fmla="*/ 186 h 317"/>
              <a:gd name="T16" fmla="*/ 215 w 233"/>
              <a:gd name="T17" fmla="*/ 127 h 317"/>
              <a:gd name="T18" fmla="*/ 69 w 233"/>
              <a:gd name="T19" fmla="*/ 11 h 317"/>
              <a:gd name="T20" fmla="*/ 37 w 233"/>
              <a:gd name="T21" fmla="*/ 3 h 317"/>
              <a:gd name="T22" fmla="*/ 43 w 233"/>
              <a:gd name="T23" fmla="*/ 20 h 317"/>
              <a:gd name="T24" fmla="*/ 58 w 233"/>
              <a:gd name="T25" fmla="*/ 25 h 317"/>
              <a:gd name="T26" fmla="*/ 203 w 233"/>
              <a:gd name="T27" fmla="*/ 141 h 317"/>
              <a:gd name="T28" fmla="*/ 204 w 233"/>
              <a:gd name="T29" fmla="*/ 172 h 317"/>
              <a:gd name="T30" fmla="*/ 58 w 233"/>
              <a:gd name="T31" fmla="*/ 289 h 317"/>
              <a:gd name="T32" fmla="*/ 27 w 233"/>
              <a:gd name="T33" fmla="*/ 288 h 317"/>
              <a:gd name="T34" fmla="*/ 33 w 233"/>
              <a:gd name="T35" fmla="*/ 258 h 317"/>
              <a:gd name="T36" fmla="*/ 160 w 233"/>
              <a:gd name="T37" fmla="*/ 157 h 317"/>
              <a:gd name="T38" fmla="*/ 34 w 233"/>
              <a:gd name="T39" fmla="*/ 56 h 317"/>
              <a:gd name="T40" fmla="*/ 34 w 233"/>
              <a:gd name="T41" fmla="*/ 56 h 317"/>
              <a:gd name="T42" fmla="*/ 27 w 233"/>
              <a:gd name="T43" fmla="*/ 36 h 317"/>
              <a:gd name="T44" fmla="*/ 43 w 233"/>
              <a:gd name="T45" fmla="*/ 2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3" h="317">
                <a:moveTo>
                  <a:pt x="37" y="3"/>
                </a:moveTo>
                <a:cubicBezTo>
                  <a:pt x="22" y="7"/>
                  <a:pt x="13" y="20"/>
                  <a:pt x="10" y="33"/>
                </a:cubicBezTo>
                <a:cubicBezTo>
                  <a:pt x="7" y="46"/>
                  <a:pt x="11" y="61"/>
                  <a:pt x="23" y="70"/>
                </a:cubicBezTo>
                <a:lnTo>
                  <a:pt x="132" y="157"/>
                </a:lnTo>
                <a:lnTo>
                  <a:pt x="24" y="243"/>
                </a:lnTo>
                <a:cubicBezTo>
                  <a:pt x="5" y="257"/>
                  <a:pt x="0" y="281"/>
                  <a:pt x="14" y="299"/>
                </a:cubicBezTo>
                <a:cubicBezTo>
                  <a:pt x="27" y="317"/>
                  <a:pt x="52" y="316"/>
                  <a:pt x="70" y="302"/>
                </a:cubicBezTo>
                <a:cubicBezTo>
                  <a:pt x="118" y="264"/>
                  <a:pt x="166" y="225"/>
                  <a:pt x="214" y="186"/>
                </a:cubicBezTo>
                <a:cubicBezTo>
                  <a:pt x="233" y="172"/>
                  <a:pt x="233" y="143"/>
                  <a:pt x="215" y="127"/>
                </a:cubicBezTo>
                <a:cubicBezTo>
                  <a:pt x="164" y="87"/>
                  <a:pt x="113" y="46"/>
                  <a:pt x="69" y="11"/>
                </a:cubicBezTo>
                <a:cubicBezTo>
                  <a:pt x="51" y="0"/>
                  <a:pt x="46" y="1"/>
                  <a:pt x="37" y="3"/>
                </a:cubicBezTo>
                <a:close/>
                <a:moveTo>
                  <a:pt x="43" y="20"/>
                </a:moveTo>
                <a:cubicBezTo>
                  <a:pt x="50" y="20"/>
                  <a:pt x="55" y="22"/>
                  <a:pt x="58" y="25"/>
                </a:cubicBezTo>
                <a:cubicBezTo>
                  <a:pt x="109" y="65"/>
                  <a:pt x="160" y="106"/>
                  <a:pt x="203" y="141"/>
                </a:cubicBezTo>
                <a:cubicBezTo>
                  <a:pt x="216" y="155"/>
                  <a:pt x="213" y="162"/>
                  <a:pt x="204" y="172"/>
                </a:cubicBezTo>
                <a:cubicBezTo>
                  <a:pt x="155" y="211"/>
                  <a:pt x="107" y="250"/>
                  <a:pt x="58" y="289"/>
                </a:cubicBezTo>
                <a:cubicBezTo>
                  <a:pt x="43" y="299"/>
                  <a:pt x="34" y="295"/>
                  <a:pt x="27" y="288"/>
                </a:cubicBezTo>
                <a:cubicBezTo>
                  <a:pt x="21" y="279"/>
                  <a:pt x="23" y="268"/>
                  <a:pt x="33" y="258"/>
                </a:cubicBezTo>
                <a:cubicBezTo>
                  <a:pt x="79" y="222"/>
                  <a:pt x="120" y="189"/>
                  <a:pt x="160" y="157"/>
                </a:cubicBezTo>
                <a:cubicBezTo>
                  <a:pt x="118" y="123"/>
                  <a:pt x="76" y="90"/>
                  <a:pt x="34" y="56"/>
                </a:cubicBezTo>
                <a:lnTo>
                  <a:pt x="34" y="56"/>
                </a:lnTo>
                <a:cubicBezTo>
                  <a:pt x="28" y="51"/>
                  <a:pt x="26" y="44"/>
                  <a:pt x="27" y="36"/>
                </a:cubicBezTo>
                <a:cubicBezTo>
                  <a:pt x="28" y="29"/>
                  <a:pt x="33" y="22"/>
                  <a:pt x="4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2041" y="3883764"/>
            <a:ext cx="2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 범위의 확장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7905" y="3851498"/>
            <a:ext cx="2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서비스 정보의 다양화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39735" y="3883764"/>
            <a:ext cx="2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플랫폼 이식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9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latin typeface="-윤고딕150" pitchFamily="18" charset="-127"/>
                <a:ea typeface="-윤고딕150" pitchFamily="18" charset="-127"/>
              </a:rPr>
              <a:t>활용 소프트웨어</a:t>
            </a:r>
            <a:endParaRPr lang="ko-KR" altLang="en-US" sz="2000" dirty="0">
              <a:latin typeface="-윤고딕150" pitchFamily="18" charset="-127"/>
              <a:ea typeface="-윤고딕15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 descr="하둡 아이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39" y="988543"/>
            <a:ext cx="2545469" cy="19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252327"/>
            <a:ext cx="2122336" cy="16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IVE ic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14911"/>
            <a:ext cx="1409700" cy="17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python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14341"/>
            <a:ext cx="2365026" cy="236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vbox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04" y="2983724"/>
            <a:ext cx="1869910" cy="186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linux icon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85374"/>
            <a:ext cx="2520168" cy="252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7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ko-KR" altLang="en-US" dirty="0" smtClean="0">
                <a:solidFill>
                  <a:schemeClr val="tx1"/>
                </a:solidFill>
                <a:latin typeface="-윤고딕150" pitchFamily="18" charset="-127"/>
                <a:ea typeface="-윤고딕150" pitchFamily="18" charset="-127"/>
              </a:rPr>
              <a:t>서버구성도</a:t>
            </a:r>
            <a:endParaRPr lang="en-US" altLang="ko-KR" dirty="0">
              <a:solidFill>
                <a:schemeClr val="tx1"/>
              </a:solidFill>
              <a:latin typeface="-윤고딕150" pitchFamily="18" charset="-127"/>
              <a:ea typeface="-윤고딕150" pitchFamily="18" charset="-127"/>
            </a:endParaRPr>
          </a:p>
        </p:txBody>
      </p:sp>
      <p:pic>
        <p:nvPicPr>
          <p:cNvPr id="6" name="Picture 5" descr="C:\Users\student\Desktop\아이콘\noun_1055764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3" t="7285" r="18462" b="20221"/>
          <a:stretch/>
        </p:blipFill>
        <p:spPr bwMode="auto">
          <a:xfrm>
            <a:off x="6246456" y="3885649"/>
            <a:ext cx="745002" cy="8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6210944" y="2544088"/>
            <a:ext cx="852804" cy="664801"/>
            <a:chOff x="5716784" y="2771274"/>
            <a:chExt cx="852804" cy="664801"/>
          </a:xfrm>
        </p:grpSpPr>
        <p:pic>
          <p:nvPicPr>
            <p:cNvPr id="5" name="Picture 4" descr="C:\Users\student\Desktop\아이콘\noun_5119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5" t="11248" r="3402" b="20180"/>
            <a:stretch/>
          </p:blipFill>
          <p:spPr bwMode="auto">
            <a:xfrm>
              <a:off x="5716784" y="2771274"/>
              <a:ext cx="852804" cy="622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:\Users\student\Desktop\아이콘\noun_3928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3968" y="3190455"/>
              <a:ext cx="245620" cy="245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30" name="그룹 2129"/>
          <p:cNvGrpSpPr/>
          <p:nvPr/>
        </p:nvGrpSpPr>
        <p:grpSpPr>
          <a:xfrm>
            <a:off x="6172482" y="359227"/>
            <a:ext cx="2095610" cy="1893207"/>
            <a:chOff x="5709440" y="1126585"/>
            <a:chExt cx="2062469" cy="1835221"/>
          </a:xfrm>
        </p:grpSpPr>
        <p:pic>
          <p:nvPicPr>
            <p:cNvPr id="7" name="Picture 6" descr="C:\Users\student\Desktop\아이콘\noun_1079373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3" t="12898" r="19073" b="24800"/>
            <a:stretch/>
          </p:blipFill>
          <p:spPr bwMode="auto">
            <a:xfrm>
              <a:off x="7267853" y="1784437"/>
              <a:ext cx="504056" cy="515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:\Users\student\Desktop\아이콘\noun_1079373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3" t="12898" r="19073" b="24800"/>
            <a:stretch/>
          </p:blipFill>
          <p:spPr bwMode="auto">
            <a:xfrm>
              <a:off x="7263917" y="1126585"/>
              <a:ext cx="504056" cy="515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C:\Users\student\Desktop\아이콘\noun_1079373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3" t="12898" r="19073" b="24800"/>
            <a:stretch/>
          </p:blipFill>
          <p:spPr bwMode="auto">
            <a:xfrm>
              <a:off x="7263917" y="2446707"/>
              <a:ext cx="504056" cy="515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student\Desktop\아이콘\noun_5119_cc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5" t="11248" r="3402" b="20180"/>
            <a:stretch/>
          </p:blipFill>
          <p:spPr bwMode="auto">
            <a:xfrm>
              <a:off x="5709440" y="1711893"/>
              <a:ext cx="852804" cy="622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꺾인 연결선 7"/>
            <p:cNvCxnSpPr>
              <a:stCxn id="7" idx="1"/>
              <a:endCxn id="10" idx="1"/>
            </p:cNvCxnSpPr>
            <p:nvPr/>
          </p:nvCxnSpPr>
          <p:spPr>
            <a:xfrm rot="10800000" flipV="1">
              <a:off x="7263917" y="2041987"/>
              <a:ext cx="3936" cy="662270"/>
            </a:xfrm>
            <a:prstGeom prst="bentConnector3">
              <a:avLst>
                <a:gd name="adj1" fmla="val 5907927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7"/>
            <p:cNvCxnSpPr>
              <a:stCxn id="11" idx="3"/>
              <a:endCxn id="10" idx="1"/>
            </p:cNvCxnSpPr>
            <p:nvPr/>
          </p:nvCxnSpPr>
          <p:spPr>
            <a:xfrm>
              <a:off x="6562244" y="2022938"/>
              <a:ext cx="701673" cy="681319"/>
            </a:xfrm>
            <a:prstGeom prst="bentConnector3">
              <a:avLst>
                <a:gd name="adj1" fmla="val 6644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8"/>
            <p:cNvCxnSpPr>
              <a:stCxn id="9" idx="1"/>
              <a:endCxn id="10" idx="1"/>
            </p:cNvCxnSpPr>
            <p:nvPr/>
          </p:nvCxnSpPr>
          <p:spPr>
            <a:xfrm rot="10800000" flipV="1">
              <a:off x="7263917" y="1384135"/>
              <a:ext cx="12700" cy="1320122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0" name="꺾인 연결선 2139"/>
          <p:cNvCxnSpPr>
            <a:stCxn id="8" idx="3"/>
            <a:endCxn id="6" idx="1"/>
          </p:cNvCxnSpPr>
          <p:nvPr/>
        </p:nvCxnSpPr>
        <p:spPr>
          <a:xfrm>
            <a:off x="5147867" y="2582657"/>
            <a:ext cx="1098591" cy="170958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2" name="직선 연결선 2141"/>
          <p:cNvCxnSpPr/>
          <p:nvPr/>
        </p:nvCxnSpPr>
        <p:spPr>
          <a:xfrm>
            <a:off x="6644744" y="1768098"/>
            <a:ext cx="6610" cy="723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49" name="그룹 2148"/>
          <p:cNvGrpSpPr/>
          <p:nvPr/>
        </p:nvGrpSpPr>
        <p:grpSpPr>
          <a:xfrm>
            <a:off x="1349647" y="2159425"/>
            <a:ext cx="4060797" cy="1105251"/>
            <a:chOff x="1341754" y="856552"/>
            <a:chExt cx="4060797" cy="1105251"/>
          </a:xfrm>
        </p:grpSpPr>
        <p:pic>
          <p:nvPicPr>
            <p:cNvPr id="3" name="Picture 2" descr="C:\Users\student\Downloads\noun_1057921_cc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84" t="13517" r="19142" b="28440"/>
            <a:stretch/>
          </p:blipFill>
          <p:spPr bwMode="auto">
            <a:xfrm>
              <a:off x="1389741" y="1034529"/>
              <a:ext cx="548251" cy="48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C:\Users\student\Desktop\아이콘\noun_684935_cc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3" t="3579" r="2628" b="16166"/>
            <a:stretch/>
          </p:blipFill>
          <p:spPr bwMode="auto">
            <a:xfrm>
              <a:off x="2915816" y="991293"/>
              <a:ext cx="667510" cy="575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student\Desktop\아이콘\noun_1079390_cc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70" t="11968" r="17518" b="28437"/>
            <a:stretch/>
          </p:blipFill>
          <p:spPr bwMode="auto">
            <a:xfrm>
              <a:off x="4223681" y="856552"/>
              <a:ext cx="916293" cy="84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직선 연결선 19"/>
            <p:cNvCxnSpPr>
              <a:stCxn id="3" idx="3"/>
              <a:endCxn id="4" idx="1"/>
            </p:cNvCxnSpPr>
            <p:nvPr/>
          </p:nvCxnSpPr>
          <p:spPr>
            <a:xfrm flipV="1">
              <a:off x="1937992" y="1279039"/>
              <a:ext cx="977824" cy="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4" name="직선 연결선 2093"/>
            <p:cNvCxnSpPr>
              <a:stCxn id="4" idx="3"/>
              <a:endCxn id="8" idx="1"/>
            </p:cNvCxnSpPr>
            <p:nvPr/>
          </p:nvCxnSpPr>
          <p:spPr>
            <a:xfrm>
              <a:off x="3583326" y="1279039"/>
              <a:ext cx="640355" cy="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5" name="TextBox 2144"/>
            <p:cNvSpPr txBox="1"/>
            <p:nvPr/>
          </p:nvSpPr>
          <p:spPr>
            <a:xfrm>
              <a:off x="1341754" y="1635323"/>
              <a:ext cx="661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Client</a:t>
              </a:r>
              <a:endParaRPr lang="ko-KR" altLang="en-US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00376" y="1635323"/>
              <a:ext cx="1100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Browser</a:t>
              </a:r>
              <a:endParaRPr lang="ko-KR" altLang="en-US" sz="14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954144" y="1654026"/>
              <a:ext cx="14484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Web Server</a:t>
              </a:r>
              <a:endParaRPr lang="ko-KR" altLang="en-US" sz="1400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5709496" y="1537893"/>
            <a:ext cx="110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Hadoop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(name)</a:t>
            </a:r>
            <a:endParaRPr lang="ko-KR" alt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702262" y="3120108"/>
            <a:ext cx="110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Hadoop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sname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8064880" y="462147"/>
            <a:ext cx="884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data</a:t>
            </a:r>
            <a:endParaRPr lang="ko-KR" alt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8060948" y="1143064"/>
            <a:ext cx="884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data</a:t>
            </a:r>
            <a:endParaRPr lang="ko-KR" alt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069826" y="1814636"/>
            <a:ext cx="884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data</a:t>
            </a:r>
            <a:endParaRPr lang="ko-KR" alt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016912" y="4345912"/>
            <a:ext cx="11485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SQL   R</a:t>
            </a:r>
            <a:endParaRPr lang="en-US" altLang="ko-KR" sz="1600" b="1" dirty="0" smtClean="0"/>
          </a:p>
          <a:p>
            <a:pPr algn="ctr"/>
            <a:endParaRPr lang="ko-KR" altLang="en-US" sz="1600" dirty="0"/>
          </a:p>
        </p:txBody>
      </p:sp>
      <p:cxnSp>
        <p:nvCxnSpPr>
          <p:cNvPr id="2155" name="꺾인 연결선 2154"/>
          <p:cNvCxnSpPr/>
          <p:nvPr/>
        </p:nvCxnSpPr>
        <p:spPr>
          <a:xfrm flipV="1">
            <a:off x="5183379" y="1283902"/>
            <a:ext cx="1024617" cy="129875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0" y="1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latin typeface="-윤고딕150" pitchFamily="18" charset="-127"/>
                <a:ea typeface="-윤고딕150" pitchFamily="18" charset="-127"/>
              </a:rPr>
              <a:t>순서도</a:t>
            </a:r>
            <a:endParaRPr lang="en-US" altLang="ko-KR" sz="2000" dirty="0" smtClean="0">
              <a:latin typeface="-윤고딕150" pitchFamily="18" charset="-127"/>
              <a:ea typeface="-윤고딕150" pitchFamily="18" charset="-127"/>
            </a:endParaRPr>
          </a:p>
        </p:txBody>
      </p:sp>
      <p:grpSp>
        <p:nvGrpSpPr>
          <p:cNvPr id="244" name="그룹 243"/>
          <p:cNvGrpSpPr/>
          <p:nvPr/>
        </p:nvGrpSpPr>
        <p:grpSpPr>
          <a:xfrm>
            <a:off x="1187624" y="962909"/>
            <a:ext cx="7002532" cy="3695003"/>
            <a:chOff x="1169868" y="918518"/>
            <a:chExt cx="7002532" cy="3695003"/>
          </a:xfrm>
        </p:grpSpPr>
        <p:grpSp>
          <p:nvGrpSpPr>
            <p:cNvPr id="221" name="그룹 220"/>
            <p:cNvGrpSpPr/>
            <p:nvPr/>
          </p:nvGrpSpPr>
          <p:grpSpPr>
            <a:xfrm>
              <a:off x="1169868" y="918518"/>
              <a:ext cx="6264696" cy="3695003"/>
              <a:chOff x="1169868" y="918518"/>
              <a:chExt cx="6264696" cy="3695003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3705418" y="918518"/>
                <a:ext cx="1730678" cy="2264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Init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()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3705417" y="1357758"/>
                <a:ext cx="1730679" cy="2264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sendQuery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()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순서도: 판단 93"/>
              <p:cNvSpPr/>
              <p:nvPr/>
            </p:nvSpPr>
            <p:spPr>
              <a:xfrm>
                <a:off x="1169868" y="1922703"/>
                <a:ext cx="936104" cy="369101"/>
              </a:xfrm>
              <a:prstGeom prst="flowChartDecis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 smtClean="0"/>
                  <a:t>case1</a:t>
                </a:r>
                <a:endParaRPr lang="ko-KR" altLang="en-US" sz="900" b="1" dirty="0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4829231" y="2574010"/>
                <a:ext cx="135760" cy="119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5125056" y="2574066"/>
                <a:ext cx="135760" cy="119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5441791" y="2574066"/>
                <a:ext cx="135760" cy="119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순서도: 판단 103"/>
              <p:cNvSpPr/>
              <p:nvPr/>
            </p:nvSpPr>
            <p:spPr>
              <a:xfrm>
                <a:off x="2342207" y="1922703"/>
                <a:ext cx="936104" cy="369101"/>
              </a:xfrm>
              <a:prstGeom prst="flowChartDecis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 smtClean="0"/>
                  <a:t>case2</a:t>
                </a:r>
                <a:endParaRPr lang="ko-KR" altLang="en-US" sz="900" b="1" dirty="0"/>
              </a:p>
            </p:txBody>
          </p:sp>
          <p:sp>
            <p:nvSpPr>
              <p:cNvPr id="105" name="순서도: 판단 104"/>
              <p:cNvSpPr/>
              <p:nvPr/>
            </p:nvSpPr>
            <p:spPr>
              <a:xfrm>
                <a:off x="3474124" y="1922244"/>
                <a:ext cx="936104" cy="369101"/>
              </a:xfrm>
              <a:prstGeom prst="flowChartDecis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 smtClean="0"/>
                  <a:t>case3</a:t>
                </a:r>
                <a:endParaRPr lang="ko-KR" altLang="en-US" sz="900" b="1" dirty="0"/>
              </a:p>
            </p:txBody>
          </p:sp>
          <p:sp>
            <p:nvSpPr>
              <p:cNvPr id="106" name="순서도: 판단 105"/>
              <p:cNvSpPr/>
              <p:nvPr/>
            </p:nvSpPr>
            <p:spPr>
              <a:xfrm>
                <a:off x="6498460" y="1922245"/>
                <a:ext cx="936104" cy="369101"/>
              </a:xfrm>
              <a:prstGeom prst="flowChartDecis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 smtClean="0"/>
                  <a:t>case31</a:t>
                </a:r>
                <a:endParaRPr lang="ko-KR" altLang="en-US" sz="900" b="1" dirty="0"/>
              </a:p>
            </p:txBody>
          </p:sp>
          <p:cxnSp>
            <p:nvCxnSpPr>
              <p:cNvPr id="117" name="직선 화살표 연결선 116"/>
              <p:cNvCxnSpPr>
                <a:stCxn id="85" idx="2"/>
                <a:endCxn id="87" idx="0"/>
              </p:cNvCxnSpPr>
              <p:nvPr/>
            </p:nvCxnSpPr>
            <p:spPr>
              <a:xfrm>
                <a:off x="4570757" y="1144979"/>
                <a:ext cx="0" cy="2127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꺾인 연결선 119"/>
              <p:cNvCxnSpPr/>
              <p:nvPr/>
            </p:nvCxnSpPr>
            <p:spPr>
              <a:xfrm rot="5400000">
                <a:off x="2935097" y="287043"/>
                <a:ext cx="338484" cy="2932837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꺾인 연결선 120"/>
              <p:cNvCxnSpPr>
                <a:stCxn id="87" idx="2"/>
                <a:endCxn id="104" idx="0"/>
              </p:cNvCxnSpPr>
              <p:nvPr/>
            </p:nvCxnSpPr>
            <p:spPr>
              <a:xfrm rot="5400000">
                <a:off x="3521266" y="873212"/>
                <a:ext cx="338484" cy="176049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꺾인 연결선 123"/>
              <p:cNvCxnSpPr>
                <a:stCxn id="87" idx="2"/>
                <a:endCxn id="105" idx="0"/>
              </p:cNvCxnSpPr>
              <p:nvPr/>
            </p:nvCxnSpPr>
            <p:spPr>
              <a:xfrm rot="5400000">
                <a:off x="4087455" y="1438941"/>
                <a:ext cx="338025" cy="62858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꺾인 연결선 126"/>
              <p:cNvCxnSpPr>
                <a:stCxn id="87" idx="2"/>
                <a:endCxn id="106" idx="0"/>
              </p:cNvCxnSpPr>
              <p:nvPr/>
            </p:nvCxnSpPr>
            <p:spPr>
              <a:xfrm rot="16200000" flipH="1">
                <a:off x="5599621" y="555354"/>
                <a:ext cx="338026" cy="239575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직사각형 129"/>
              <p:cNvSpPr/>
              <p:nvPr/>
            </p:nvSpPr>
            <p:spPr>
              <a:xfrm>
                <a:off x="1169868" y="2502694"/>
                <a:ext cx="936104" cy="3106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loadData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2" name="직선 화살표 연결선 131"/>
              <p:cNvCxnSpPr>
                <a:stCxn id="94" idx="2"/>
                <a:endCxn id="130" idx="0"/>
              </p:cNvCxnSpPr>
              <p:nvPr/>
            </p:nvCxnSpPr>
            <p:spPr>
              <a:xfrm>
                <a:off x="1637920" y="2291804"/>
                <a:ext cx="0" cy="2108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직사각형 132"/>
              <p:cNvSpPr/>
              <p:nvPr/>
            </p:nvSpPr>
            <p:spPr>
              <a:xfrm>
                <a:off x="2351076" y="2501893"/>
                <a:ext cx="936104" cy="3106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loadData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4" name="직선 화살표 연결선 133"/>
              <p:cNvCxnSpPr>
                <a:endCxn id="133" idx="0"/>
              </p:cNvCxnSpPr>
              <p:nvPr/>
            </p:nvCxnSpPr>
            <p:spPr>
              <a:xfrm>
                <a:off x="2819128" y="2291003"/>
                <a:ext cx="0" cy="2108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직사각형 134"/>
              <p:cNvSpPr/>
              <p:nvPr/>
            </p:nvSpPr>
            <p:spPr>
              <a:xfrm>
                <a:off x="3464256" y="2501893"/>
                <a:ext cx="936104" cy="3106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loadData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6" name="직선 화살표 연결선 135"/>
              <p:cNvCxnSpPr>
                <a:endCxn id="135" idx="0"/>
              </p:cNvCxnSpPr>
              <p:nvPr/>
            </p:nvCxnSpPr>
            <p:spPr>
              <a:xfrm>
                <a:off x="3932308" y="2291003"/>
                <a:ext cx="0" cy="2108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직사각형 136"/>
              <p:cNvSpPr/>
              <p:nvPr/>
            </p:nvSpPr>
            <p:spPr>
              <a:xfrm>
                <a:off x="6498460" y="2491414"/>
                <a:ext cx="936104" cy="3106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loadData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8" name="직선 화살표 연결선 137"/>
              <p:cNvCxnSpPr>
                <a:endCxn id="137" idx="0"/>
              </p:cNvCxnSpPr>
              <p:nvPr/>
            </p:nvCxnSpPr>
            <p:spPr>
              <a:xfrm>
                <a:off x="6966512" y="2280524"/>
                <a:ext cx="0" cy="2108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직사각형 139"/>
              <p:cNvSpPr/>
              <p:nvPr/>
            </p:nvSpPr>
            <p:spPr>
              <a:xfrm>
                <a:off x="1169868" y="3078758"/>
                <a:ext cx="936104" cy="3106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 smtClean="0">
                    <a:solidFill>
                      <a:schemeClr val="tx1"/>
                    </a:solidFill>
                  </a:rPr>
                  <a:t>makeView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()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1" name="직선 화살표 연결선 140"/>
              <p:cNvCxnSpPr>
                <a:stCxn id="130" idx="2"/>
                <a:endCxn id="140" idx="0"/>
              </p:cNvCxnSpPr>
              <p:nvPr/>
            </p:nvCxnSpPr>
            <p:spPr>
              <a:xfrm>
                <a:off x="1637920" y="2813321"/>
                <a:ext cx="0" cy="265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직사각형 143"/>
              <p:cNvSpPr/>
              <p:nvPr/>
            </p:nvSpPr>
            <p:spPr>
              <a:xfrm>
                <a:off x="2351076" y="3078757"/>
                <a:ext cx="936104" cy="3106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 smtClean="0">
                    <a:solidFill>
                      <a:schemeClr val="tx1"/>
                    </a:solidFill>
                  </a:rPr>
                  <a:t>makeView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()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5" name="직선 화살표 연결선 144"/>
              <p:cNvCxnSpPr>
                <a:endCxn id="144" idx="0"/>
              </p:cNvCxnSpPr>
              <p:nvPr/>
            </p:nvCxnSpPr>
            <p:spPr>
              <a:xfrm>
                <a:off x="2819128" y="2813320"/>
                <a:ext cx="0" cy="265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직사각형 145"/>
              <p:cNvSpPr/>
              <p:nvPr/>
            </p:nvSpPr>
            <p:spPr>
              <a:xfrm>
                <a:off x="3474125" y="3076969"/>
                <a:ext cx="936104" cy="3106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 smtClean="0">
                    <a:solidFill>
                      <a:schemeClr val="tx1"/>
                    </a:solidFill>
                  </a:rPr>
                  <a:t>makeView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()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직선 화살표 연결선 146"/>
              <p:cNvCxnSpPr>
                <a:endCxn id="146" idx="0"/>
              </p:cNvCxnSpPr>
              <p:nvPr/>
            </p:nvCxnSpPr>
            <p:spPr>
              <a:xfrm>
                <a:off x="3942177" y="2811532"/>
                <a:ext cx="0" cy="265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직사각형 147"/>
              <p:cNvSpPr/>
              <p:nvPr/>
            </p:nvSpPr>
            <p:spPr>
              <a:xfrm>
                <a:off x="6498460" y="3085848"/>
                <a:ext cx="936104" cy="3106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 smtClean="0">
                    <a:solidFill>
                      <a:schemeClr val="tx1"/>
                    </a:solidFill>
                  </a:rPr>
                  <a:t>makeView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()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9" name="직선 화살표 연결선 148"/>
              <p:cNvCxnSpPr>
                <a:endCxn id="148" idx="0"/>
              </p:cNvCxnSpPr>
              <p:nvPr/>
            </p:nvCxnSpPr>
            <p:spPr>
              <a:xfrm>
                <a:off x="6966512" y="2820411"/>
                <a:ext cx="0" cy="265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타원 150"/>
              <p:cNvSpPr/>
              <p:nvPr/>
            </p:nvSpPr>
            <p:spPr>
              <a:xfrm>
                <a:off x="5745856" y="2578398"/>
                <a:ext cx="135760" cy="119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6070540" y="2578398"/>
                <a:ext cx="135760" cy="119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3705418" y="3726830"/>
                <a:ext cx="1730677" cy="3106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 smtClean="0">
                    <a:solidFill>
                      <a:schemeClr val="tx1"/>
                    </a:solidFill>
                  </a:rPr>
                  <a:t>printView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()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5" name="꺾인 연결선 154"/>
              <p:cNvCxnSpPr>
                <a:stCxn id="140" idx="2"/>
                <a:endCxn id="153" idx="0"/>
              </p:cNvCxnSpPr>
              <p:nvPr/>
            </p:nvCxnSpPr>
            <p:spPr>
              <a:xfrm rot="16200000" flipH="1">
                <a:off x="2935616" y="2091688"/>
                <a:ext cx="337445" cy="2932837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꺾인 연결선 155"/>
              <p:cNvCxnSpPr>
                <a:stCxn id="144" idx="2"/>
                <a:endCxn id="153" idx="0"/>
              </p:cNvCxnSpPr>
              <p:nvPr/>
            </p:nvCxnSpPr>
            <p:spPr>
              <a:xfrm rot="16200000" flipH="1">
                <a:off x="3526219" y="2682292"/>
                <a:ext cx="337446" cy="1751629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꺾인 연결선 158"/>
              <p:cNvCxnSpPr>
                <a:stCxn id="146" idx="2"/>
                <a:endCxn id="153" idx="0"/>
              </p:cNvCxnSpPr>
              <p:nvPr/>
            </p:nvCxnSpPr>
            <p:spPr>
              <a:xfrm rot="16200000" flipH="1">
                <a:off x="4086850" y="3242923"/>
                <a:ext cx="339234" cy="62858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꺾인 연결선 161"/>
              <p:cNvCxnSpPr>
                <a:stCxn id="148" idx="2"/>
                <a:endCxn id="153" idx="0"/>
              </p:cNvCxnSpPr>
              <p:nvPr/>
            </p:nvCxnSpPr>
            <p:spPr>
              <a:xfrm rot="5400000">
                <a:off x="5603458" y="2363775"/>
                <a:ext cx="330355" cy="239575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직사각형 165"/>
              <p:cNvSpPr/>
              <p:nvPr/>
            </p:nvSpPr>
            <p:spPr>
              <a:xfrm>
                <a:off x="3705418" y="4302894"/>
                <a:ext cx="1730677" cy="3106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Wait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직선 화살표 연결선 171"/>
              <p:cNvCxnSpPr>
                <a:stCxn id="153" idx="2"/>
                <a:endCxn id="166" idx="0"/>
              </p:cNvCxnSpPr>
              <p:nvPr/>
            </p:nvCxnSpPr>
            <p:spPr>
              <a:xfrm>
                <a:off x="4570757" y="4037457"/>
                <a:ext cx="0" cy="265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2" name="직선 연결선 231"/>
            <p:cNvCxnSpPr/>
            <p:nvPr/>
          </p:nvCxnSpPr>
          <p:spPr>
            <a:xfrm>
              <a:off x="8172400" y="1470988"/>
              <a:ext cx="0" cy="2987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166" idx="3"/>
            </p:cNvCxnSpPr>
            <p:nvPr/>
          </p:nvCxnSpPr>
          <p:spPr>
            <a:xfrm>
              <a:off x="5436095" y="4458208"/>
              <a:ext cx="2731361" cy="7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/>
            <p:cNvCxnSpPr>
              <a:endCxn id="87" idx="3"/>
            </p:cNvCxnSpPr>
            <p:nvPr/>
          </p:nvCxnSpPr>
          <p:spPr>
            <a:xfrm flipH="1">
              <a:off x="5436096" y="1470988"/>
              <a:ext cx="273136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5" name="직사각형 244"/>
          <p:cNvSpPr/>
          <p:nvPr/>
        </p:nvSpPr>
        <p:spPr>
          <a:xfrm>
            <a:off x="0" y="1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254</Words>
  <Application>Microsoft Office PowerPoint</Application>
  <PresentationFormat>화면 슬라이드 쇼(16:9)</PresentationFormat>
  <Paragraphs>129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Arial</vt:lpstr>
      <vt:lpstr>Calibri</vt:lpstr>
      <vt:lpstr>Noto Sans CJK KR Regular</vt:lpstr>
      <vt:lpstr>Noto Sans CJK KR Bold</vt:lpstr>
      <vt:lpstr>Noto Sans CJK KR Thin</vt:lpstr>
      <vt:lpstr>맑은 고딕</vt:lpstr>
      <vt:lpstr>-윤고딕150</vt:lpstr>
      <vt:lpstr>-윤고딕130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</dc:creator>
  <cp:lastModifiedBy>student</cp:lastModifiedBy>
  <cp:revision>39</cp:revision>
  <dcterms:created xsi:type="dcterms:W3CDTF">2017-08-24T05:33:35Z</dcterms:created>
  <dcterms:modified xsi:type="dcterms:W3CDTF">2017-08-25T08:30:24Z</dcterms:modified>
</cp:coreProperties>
</file>