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72" r:id="rId6"/>
    <p:sldId id="274" r:id="rId7"/>
    <p:sldId id="275" r:id="rId8"/>
    <p:sldId id="277" r:id="rId9"/>
    <p:sldId id="281" r:id="rId10"/>
    <p:sldId id="290" r:id="rId11"/>
    <p:sldId id="291" r:id="rId12"/>
    <p:sldId id="304" r:id="rId13"/>
    <p:sldId id="284" r:id="rId14"/>
    <p:sldId id="296" r:id="rId15"/>
    <p:sldId id="308" r:id="rId16"/>
    <p:sldId id="309" r:id="rId17"/>
    <p:sldId id="310" r:id="rId18"/>
    <p:sldId id="311" r:id="rId19"/>
    <p:sldId id="312" r:id="rId20"/>
    <p:sldId id="302" r:id="rId21"/>
    <p:sldId id="314" r:id="rId22"/>
    <p:sldId id="285" r:id="rId23"/>
    <p:sldId id="283" r:id="rId24"/>
    <p:sldId id="292" r:id="rId25"/>
    <p:sldId id="293" r:id="rId26"/>
    <p:sldId id="294" r:id="rId27"/>
    <p:sldId id="295" r:id="rId28"/>
    <p:sldId id="282" r:id="rId29"/>
    <p:sldId id="305" r:id="rId30"/>
    <p:sldId id="306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032"/>
    <a:srgbClr val="F4EBF0"/>
    <a:srgbClr val="141414"/>
    <a:srgbClr val="25252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3"/>
    <p:restoredTop sz="94719"/>
  </p:normalViewPr>
  <p:slideViewPr>
    <p:cSldViewPr snapToGrid="0">
      <p:cViewPr varScale="1">
        <p:scale>
          <a:sx n="140" d="100"/>
          <a:sy n="140" d="100"/>
        </p:scale>
        <p:origin x="2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9E44-B5EA-8D49-BBD8-039150E537B2}" type="datetimeFigureOut">
              <a:rPr kumimoji="1" lang="ko-KR" altLang="en-US" smtClean="0"/>
              <a:t>2023. 11. 20.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19FE-70DB-F846-BCBD-C63D8CCDB3E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1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19FE-70DB-F846-BCBD-C63D8CCDB3E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68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19FE-70DB-F846-BCBD-C63D8CCDB3E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2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19FE-70DB-F846-BCBD-C63D8CCDB3E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997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D19FE-70DB-F846-BCBD-C63D8CCDB3E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730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D19FE-70DB-F846-BCBD-C63D8CCDB3E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52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D19FE-70DB-F846-BCBD-C63D8CCDB3E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83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D19FE-70DB-F846-BCBD-C63D8CCDB3E8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50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9924-C163-6022-0E6B-41DFA4059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DDEBE-DB6E-7378-D291-F6D30A25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0704B-ECBF-D8D4-44D0-C319585E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4CE-6B11-BA4D-AF52-1A67645BFF26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96FAC-7BEE-8EAE-6FB8-2FDF7A9F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25E77-A47E-1C0B-084C-87FA31AB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153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ED35A-8A86-93CF-13A4-5CE81680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B4F4A-7404-8116-8A88-D0F1C1DD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0A6D1-145B-44B9-BCAB-6A493023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9C31-1261-634F-B8DE-DF2007552CD6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C07F4-E129-1CFF-25FB-42D93DF9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11ADC-2EC0-23AD-C5C7-75A8CAFD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12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EF710-7785-2EBB-13A0-CA52325D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E7EC4-EB6C-FC79-42D9-20803E239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90D38-FFFA-8F43-AF01-BC28D4C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8967-C563-4D40-BC87-7D14C370F7AC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B08B2-0224-A617-719C-4E147D9C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92458-4993-12AE-55EE-4C30959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43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465E1-A451-5F24-8F77-F5000F92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2A886-AC2F-1B9E-2CCB-B7C27981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59683-BAAA-33D0-F3E9-DAFE4823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48C5-F8E4-6843-B5C6-D1916ED94C6B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B2B6A-A249-5CF2-B6E6-9387E0CB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35D0E-B9F0-D8D3-92F2-C4037A4D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97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F291-A912-4098-F153-4D12E7C4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973305-2E77-38B1-9FA1-A70780BC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E3767-23B2-50B2-FCDD-767080D6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EFFE-0AB3-0342-8757-4804C09FFA1A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A6630-C5F5-B259-D03E-BE332718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9B013-96BF-F406-E525-5429DF7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3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8ADAE-CAC8-2F6B-C889-0E1533FC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BC991-6860-04D6-8CC5-1E37FF643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CE809-282F-DB72-06C4-88238207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2BF6-74AF-B49B-E46D-561F30A0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7BB0-3728-4644-B6A8-C1552AD2D82C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3EFD2-FDFB-F933-6D94-21F69919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05D07-7B3D-BEDE-5000-F18A8E98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78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4D01E-9165-C63D-A4CA-F0E89A5C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0776D-2F96-C3AB-0B49-15B33818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C3F6D-551E-8FAB-918D-D17F3136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6412B-442B-F945-08FB-E3045A8B6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B7BC8-E456-650F-14A6-F9B3DBED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E6F2D4-2408-4D5D-199F-EFE40EFC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A4AC-F8FF-234F-9DC3-2EE944CD9033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A0B10-741B-248D-CDE2-B6E569D6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B45B3B-F4C1-07E3-1C50-154D657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9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A0275-3202-390D-BBDF-274066EB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5363F2-682A-68FE-2965-B31B046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95C2-7CC3-D64C-A412-D7665B82B4B4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45DBA-CDED-AF68-622F-D1492B0B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FBB5B-C286-E4DF-EFEA-FE25DC7C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91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0CE6D-9CE9-54D1-2BA6-40B53529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E154-4AD3-F24A-87DE-BCE989FC8025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8E46B-A80B-2823-6A64-55B318B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D66D5-055B-6ED8-114A-BE3D0F9B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432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44D2E-D2BE-2F9D-0562-ED0D1043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5FE29-63DE-08B3-16AC-2689C82F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2E5644-653D-9189-65DF-EB950EDB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901D9-F6A8-962F-DC4C-01095877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8541-7599-E547-993E-7C3CBED34EB5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3C8FA-5F03-1D63-F7CF-CD610733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D0DE5-E3C6-069C-80B9-816BA9D7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74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9E5DC-208D-270C-2C90-E694B374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70917C-EEB4-684E-1903-A64730C7F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BAFC-493D-F2B2-2F3C-6E3346DA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2BDD3-04C0-4590-EAF0-B57706F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F282-2A8A-8D49-85A8-919B9F062186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89C1-B05D-6922-1917-A9FC9F9A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3ACC0-5398-6C31-A702-0B0E2E79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819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15B4D-848B-98C6-062A-B2F91BC0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F28DA-EDE1-0464-E074-FC4ACFA1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05F5A-2E6D-6B36-6CA6-1164908A3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E17C-7612-2540-B707-C6D3EEC3FA6E}" type="datetime1">
              <a:rPr kumimoji="1" lang="ko-KR" altLang="en-US" smtClean="0"/>
              <a:t>2023. 11. 20.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F4D76-2F16-124D-0191-C24B57E0F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9F40-6AE2-FE02-5059-D74CC2C8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AB63-3D52-354D-8305-D283FB9CFC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2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 ?><Relationships xmlns="http://schemas.openxmlformats.org/package/2006/relationships"><Relationship Id="rId3" Target="../media/image28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31.png" Type="http://schemas.openxmlformats.org/officeDocument/2006/relationships/image"/><Relationship Id="rId5" Target="../media/image30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5.xml.rels><?xml version="1.0" encoding="UTF-8" standalone="yes" ?><Relationships xmlns="http://schemas.openxmlformats.org/package/2006/relationships"><Relationship Id="rId3" Target="../media/image34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6.jpe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<Relationships xmlns="http://schemas.openxmlformats.org/package/2006/relationships"><Relationship Id="rId3" Target="../media/image44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3" Target="../media/image45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3" Target="../media/image46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3" Target="../media/image47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3" Target="../media/image48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 ?><Relationships xmlns="http://schemas.openxmlformats.org/package/2006/relationships"><Relationship Id="rId8" Target="../media/image13.jpeg" Type="http://schemas.openxmlformats.org/officeDocument/2006/relationships/image"/><Relationship Id="rId3" Target="../media/image8.jpeg" Type="http://schemas.openxmlformats.org/officeDocument/2006/relationships/image"/><Relationship Id="rId7" Target="../media/image1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1.jpeg" Type="http://schemas.openxmlformats.org/officeDocument/2006/relationships/image"/><Relationship Id="rId5" Target="../media/image10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<Relationships xmlns="http://schemas.openxmlformats.org/package/2006/relationships"><Relationship Id="rId8" Target="../media/image24.png" Type="http://schemas.openxmlformats.org/officeDocument/2006/relationships/image"/><Relationship Id="rId13" Target="../media/image27.png" Type="http://schemas.openxmlformats.org/officeDocument/2006/relationships/image"/><Relationship Id="rId3" Target="../media/image19.png" Type="http://schemas.openxmlformats.org/officeDocument/2006/relationships/image"/><Relationship Id="rId7" Target="../media/image23.png" Type="http://schemas.openxmlformats.org/officeDocument/2006/relationships/image"/><Relationship Id="rId12" Target="../media/image26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2.png" Type="http://schemas.openxmlformats.org/officeDocument/2006/relationships/image"/><Relationship Id="rId11" Target="../media/image25.png" Type="http://schemas.openxmlformats.org/officeDocument/2006/relationships/image"/><Relationship Id="rId5" Target="../media/image21.png" Type="http://schemas.openxmlformats.org/officeDocument/2006/relationships/image"/><Relationship Id="rId10" Target="../media/image16.png" Type="http://schemas.openxmlformats.org/officeDocument/2006/relationships/image"/><Relationship Id="rId4" Target="../media/image20.jpeg" Type="http://schemas.openxmlformats.org/officeDocument/2006/relationships/image"/><Relationship Id="rId9" Target="../media/image17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0ABCE1-8D91-2851-6002-7B26F2AD931A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4D297D-B3AA-07CD-C8B0-957484B911B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5727CFF-88A9-49CF-E564-8F1CDFF4B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535713-1017-F2ED-024B-3BB3123C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60" y="644830"/>
            <a:ext cx="5726680" cy="55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904FEF-BE80-23E8-1480-DF0B308CF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LGSI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</a:t>
            </a:r>
            <a:b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Smart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Winery System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24FFF-E2F6-7CBD-AB03-A34AF7CDD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9438" y="4313174"/>
            <a:ext cx="9778313" cy="2275723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Doyong</a:t>
            </a:r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 Kwon</a:t>
            </a:r>
          </a:p>
          <a:p>
            <a:pPr algn="r"/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Seohyun</a:t>
            </a:r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 Park</a:t>
            </a:r>
          </a:p>
          <a:p>
            <a:pPr algn="r"/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Wonseok</a:t>
            </a:r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 Han</a:t>
            </a:r>
          </a:p>
          <a:p>
            <a:pPr algn="r"/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Dohyeon</a:t>
            </a:r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Jeong</a:t>
            </a:r>
            <a:endParaRPr kumimoji="1" lang="en-US" altLang="ko-Kore-KR" sz="160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Jun Choi</a:t>
            </a:r>
          </a:p>
          <a:p>
            <a:pPr algn="r"/>
            <a:r>
              <a:rPr kumimoji="1" lang="en-US" altLang="ko-Kore-KR" sz="1600" dirty="0" err="1">
                <a:solidFill>
                  <a:schemeClr val="bg1"/>
                </a:solidFill>
                <a:latin typeface="+mn-ea"/>
              </a:rPr>
              <a:t>Jaeyun</a:t>
            </a:r>
            <a:r>
              <a:rPr kumimoji="1" lang="en-US" altLang="ko-Kore-KR" sz="1600" dirty="0">
                <a:solidFill>
                  <a:schemeClr val="bg1"/>
                </a:solidFill>
                <a:latin typeface="+mn-ea"/>
              </a:rPr>
              <a:t> Lim</a:t>
            </a:r>
            <a:endParaRPr kumimoji="1" lang="ko-Kore-KR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5BDB0DF-1D03-A515-5F0D-BA9B2E6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pic>
        <p:nvPicPr>
          <p:cNvPr id="4" name="Picture 2" descr="Home- LG-Soft-India">
            <a:extLst>
              <a:ext uri="{FF2B5EF4-FFF2-40B4-BE49-F238E27FC236}">
                <a16:creationId xmlns:a16="http://schemas.microsoft.com/office/drawing/2014/main" id="{4A5AA48C-7049-3A68-79CB-E20E8ACA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" y="434996"/>
            <a:ext cx="2446664" cy="9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19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7CCF50-BDAD-A4D4-E152-6322737F754C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A598CB2-9FD5-CAD0-0D04-7A5D221CC5A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3EA1E2-80D2-329D-11E1-B5422D622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6466E2-06F2-3E20-E44B-4FD5770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Web Crawling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1034" name="Picture 10" descr="Selenium (software) - Wikiversity">
            <a:extLst>
              <a:ext uri="{FF2B5EF4-FFF2-40B4-BE49-F238E27FC236}">
                <a16:creationId xmlns:a16="http://schemas.microsoft.com/office/drawing/2014/main" id="{77ED7AD8-4D62-16FC-6793-2A8AB147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60" y="4251224"/>
            <a:ext cx="2081563" cy="190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69FF8E5-2E31-7C5B-F119-59170FB8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00" y="2434511"/>
            <a:ext cx="1942278" cy="26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180AB64-E090-A36C-29A1-FC78D948E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3" y="1597287"/>
            <a:ext cx="2359996" cy="24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로고, 텍스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DB55DF48-502E-D668-DFF5-74C1B19A550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00958"/>
            <a:ext cx="2822552" cy="216506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093D69-23C7-7C74-57B3-538D2331E379}"/>
              </a:ext>
            </a:extLst>
          </p:cNvPr>
          <p:cNvCxnSpPr/>
          <p:nvPr/>
        </p:nvCxnSpPr>
        <p:spPr>
          <a:xfrm>
            <a:off x="3970421" y="3693695"/>
            <a:ext cx="1155032" cy="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4619F9-37D0-B99C-A9DF-625560DAAB69}"/>
              </a:ext>
            </a:extLst>
          </p:cNvPr>
          <p:cNvCxnSpPr/>
          <p:nvPr/>
        </p:nvCxnSpPr>
        <p:spPr>
          <a:xfrm>
            <a:off x="7888705" y="3725779"/>
            <a:ext cx="1155032" cy="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5DA02E-BA8B-3A50-F5B5-9781F8DD755A}"/>
              </a:ext>
            </a:extLst>
          </p:cNvPr>
          <p:cNvSpPr txBox="1"/>
          <p:nvPr/>
        </p:nvSpPr>
        <p:spPr>
          <a:xfrm>
            <a:off x="960521" y="4948243"/>
            <a:ext cx="25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Wine21.com Website</a:t>
            </a:r>
            <a:endParaRPr kumimoji="1" lang="ko-Kore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35BD2-6A89-E2B7-3716-803D1B474F5F}"/>
              </a:ext>
            </a:extLst>
          </p:cNvPr>
          <p:cNvSpPr txBox="1"/>
          <p:nvPr/>
        </p:nvSpPr>
        <p:spPr>
          <a:xfrm>
            <a:off x="4312398" y="6235740"/>
            <a:ext cx="43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i="0" dirty="0">
                <a:solidFill>
                  <a:schemeClr val="bg1"/>
                </a:solidFill>
                <a:effectLst/>
                <a:latin typeface="+mn-ea"/>
              </a:rPr>
              <a:t>Crawling using selenium and python</a:t>
            </a:r>
            <a:endParaRPr kumimoji="1" lang="ko-Kore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19B1A-062A-3D7A-7D12-B0E62AF41776}"/>
              </a:ext>
            </a:extLst>
          </p:cNvPr>
          <p:cNvSpPr txBox="1"/>
          <p:nvPr/>
        </p:nvSpPr>
        <p:spPr>
          <a:xfrm>
            <a:off x="9214261" y="5204285"/>
            <a:ext cx="21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Save as JSON file</a:t>
            </a:r>
            <a:endParaRPr kumimoji="1" lang="ko-Kore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0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0BE3C0B-35CE-62CA-8A75-31042C0E1BA7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F90C96-F9CF-368C-DF44-B0814006D41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6053459-28D6-3B7F-2106-021853FA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6466E2-06F2-3E20-E44B-4FD5770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Web Crawling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6C8BCD-BECE-609E-C93B-513E157D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4" y="1995323"/>
            <a:ext cx="4713013" cy="300947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1597AAB-EE65-989D-BD4A-DE21F782451D}"/>
              </a:ext>
            </a:extLst>
          </p:cNvPr>
          <p:cNvCxnSpPr/>
          <p:nvPr/>
        </p:nvCxnSpPr>
        <p:spPr>
          <a:xfrm>
            <a:off x="5518484" y="3475998"/>
            <a:ext cx="1155032" cy="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CD0F81-4F40-3173-B4CD-2E4A758AE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593" y="1995324"/>
            <a:ext cx="4713013" cy="300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2FC7B9-AE16-B851-3C74-FD5918B18D12}"/>
              </a:ext>
            </a:extLst>
          </p:cNvPr>
          <p:cNvSpPr txBox="1"/>
          <p:nvPr/>
        </p:nvSpPr>
        <p:spPr>
          <a:xfrm>
            <a:off x="394908" y="5466378"/>
            <a:ext cx="114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2400" i="0" dirty="0">
                <a:solidFill>
                  <a:schemeClr val="bg1"/>
                </a:solidFill>
                <a:effectLst/>
                <a:latin typeface="+mn-ea"/>
              </a:rPr>
              <a:t>Name, Image sources, Type, Price, Taste, Aroma, Pairing </a:t>
            </a:r>
            <a:r>
              <a:rPr lang="en" altLang="ko-Kore-KR" sz="2400" dirty="0">
                <a:solidFill>
                  <a:schemeClr val="bg1"/>
                </a:solidFill>
                <a:latin typeface="+mn-ea"/>
              </a:rPr>
              <a:t>I</a:t>
            </a:r>
            <a:r>
              <a:rPr lang="en" altLang="ko-Kore-KR" sz="2400" i="0" dirty="0">
                <a:solidFill>
                  <a:schemeClr val="bg1"/>
                </a:solidFill>
                <a:effectLst/>
                <a:latin typeface="+mn-ea"/>
              </a:rPr>
              <a:t>nformation</a:t>
            </a:r>
            <a:endParaRPr kumimoji="1" lang="ko-Kore-KR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0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F43D9C6-82C5-AFF1-C1F2-DAD0869C49C9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6CE8027-63DF-CDDA-F0AB-ED2E7F66C6B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89B3EB9-EDF9-4C14-F01C-1832595E9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6466E2-06F2-3E20-E44B-4FD5770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solidFill>
                  <a:schemeClr val="bg1"/>
                </a:solidFill>
                <a:latin typeface="+mj-ea"/>
              </a:rPr>
              <a:t>Data Preprocessing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4872406-F67B-3938-4743-4B004EB3361C}"/>
              </a:ext>
            </a:extLst>
          </p:cNvPr>
          <p:cNvSpPr txBox="1">
            <a:spLocks/>
          </p:cNvSpPr>
          <p:nvPr/>
        </p:nvSpPr>
        <p:spPr>
          <a:xfrm>
            <a:off x="838200" y="1792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5995F28-3380-47CA-0DA7-E5E542D23DF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1. Merging JSON Files Containing Wine Information.</a:t>
            </a:r>
          </a:p>
          <a:p>
            <a:pPr marL="457200" indent="-457200">
              <a:buAutoNum type="arabicPeriod"/>
            </a:pPr>
            <a:endParaRPr kumimoji="1"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2. Convert Price Information from Won to Rupee.</a:t>
            </a:r>
          </a:p>
          <a:p>
            <a:endParaRPr kumimoji="1"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3. Extract Aroma and Pairing Types.</a:t>
            </a:r>
          </a:p>
          <a:p>
            <a:endParaRPr kumimoji="1"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4. Korean-English Translation</a:t>
            </a: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(Make python dictionary for translation and map to wine information)</a:t>
            </a:r>
          </a:p>
          <a:p>
            <a:endParaRPr kumimoji="1"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5. Listing Image Sources for Image Output.</a:t>
            </a:r>
          </a:p>
          <a:p>
            <a:r>
              <a:rPr kumimoji="1"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(For wine, aroma, pairing information)</a:t>
            </a:r>
            <a:endParaRPr kumimoji="1" lang="en-US" altLang="ko-KR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11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3" y="2515394"/>
            <a:ext cx="10515600" cy="1325563"/>
          </a:xfrm>
        </p:spPr>
        <p:txBody>
          <a:bodyPr/>
          <a:lstStyle/>
          <a:p>
            <a:r>
              <a:rPr kumimoji="1" lang="en-US" altLang="en-US" b="1" dirty="0">
                <a:solidFill>
                  <a:schemeClr val="bg1"/>
                </a:solidFill>
                <a:latin typeface="+mj-ea"/>
              </a:rPr>
              <a:t>Application Feature: Android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6630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8BA5014-5351-C48A-95FC-599075E0FAE0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621829-9191-ECE5-AF6C-8E985CC87D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AC0714E-BD71-DEBB-56A5-1C491556684A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14</a:t>
            </a:fld>
            <a:endParaRPr altLang="en-US" kumimoji="1" lang="ko-Kore-KR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24CE3A-EE51-8D53-D06E-AB5C2D39D7B4}"/>
              </a:ext>
            </a:extLst>
          </p:cNvPr>
          <p:cNvGrpSpPr/>
          <p:nvPr/>
        </p:nvGrpSpPr>
        <p:grpSpPr>
          <a:xfrm>
            <a:off x="1151184" y="776350"/>
            <a:ext cx="3060000" cy="5580000"/>
            <a:chOff x="2247030" y="970280"/>
            <a:chExt cx="2482838" cy="4917440"/>
          </a:xfrm>
          <a:effectLst>
            <a:outerShdw algn="tl" blurRad="381000" dir="2700000" dist="381000" rotWithShape="0">
              <a:prstClr val="black">
                <a:alpha val="20000"/>
              </a:prstClr>
            </a:outerShdw>
          </a:effectLst>
        </p:grpSpPr>
        <p:pic>
          <p:nvPicPr>
            <p:cNvPr descr="텍스트, 모니터, 실내, 휴대폰이(가) 표시된 사진&#10;&#10;자동 생성된 설명" id="23" name="그림 22">
              <a:extLst>
                <a:ext uri="{FF2B5EF4-FFF2-40B4-BE49-F238E27FC236}">
                  <a16:creationId xmlns:a16="http://schemas.microsoft.com/office/drawing/2014/main" id="{6E505D66-3216-35B0-975B-0706777D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030" y="970280"/>
              <a:ext cx="2482838" cy="491744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3D09FC9-7788-92F2-4C34-DC0C7665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8" t="8"/>
            <a:stretch/>
          </p:blipFill>
          <p:spPr>
            <a:xfrm>
              <a:off x="2431359" y="1116830"/>
              <a:ext cx="2125981" cy="4634548"/>
            </a:xfrm>
            <a:prstGeom prst="roundRect">
              <a:avLst>
                <a:gd fmla="val 10764" name="adj"/>
              </a:avLst>
            </a:prstGeom>
            <a:effectLst>
              <a:innerShdw blurRad="114300">
                <a:prstClr val="black">
                  <a:alpha val="3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29721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49BD73-606B-BF42-3C86-487EC05B78CD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0C8332-C7BB-DDCC-5ADC-58296CCACE9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9C530CD3-48E5-95D8-E87B-0DCA5BE95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9CCE1A-79F0-5464-0539-139655254C31}"/>
              </a:ext>
            </a:extLst>
          </p:cNvPr>
          <p:cNvGrpSpPr/>
          <p:nvPr/>
        </p:nvGrpSpPr>
        <p:grpSpPr>
          <a:xfrm>
            <a:off x="1151184" y="776350"/>
            <a:ext cx="9376936" cy="5580000"/>
            <a:chOff x="2000928" y="643998"/>
            <a:chExt cx="9376936" cy="5580000"/>
          </a:xfrm>
        </p:grpSpPr>
        <p:pic>
          <p:nvPicPr>
            <p:cNvPr id="23" name="그림 22" descr="텍스트, 모니터, 실내, 휴대폰이(가) 표시된 사진&#10;&#10;자동 생성된 설명">
              <a:extLst>
                <a:ext uri="{FF2B5EF4-FFF2-40B4-BE49-F238E27FC236}">
                  <a16:creationId xmlns:a16="http://schemas.microsoft.com/office/drawing/2014/main" id="{6E505D66-3216-35B0-975B-0706777D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928" y="643998"/>
              <a:ext cx="3060000" cy="558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5D85BB1-7F87-F6F9-1BCF-91965F8E6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5374" y="837950"/>
              <a:ext cx="2613731" cy="5208825"/>
            </a:xfrm>
            <a:prstGeom prst="roundRect">
              <a:avLst>
                <a:gd name="adj" fmla="val 966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9A5FBF1E-0FD8-5726-6AB1-EB17E4BBAA2A}"/>
                </a:ext>
              </a:extLst>
            </p:cNvPr>
            <p:cNvSpPr/>
            <p:nvPr/>
          </p:nvSpPr>
          <p:spPr>
            <a:xfrm rot="10800000" flipV="1">
              <a:off x="4138862" y="1359568"/>
              <a:ext cx="661737" cy="26469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046D7048-9DC3-8A2B-24D4-0CC104CB0EB2}"/>
                </a:ext>
              </a:extLst>
            </p:cNvPr>
            <p:cNvSpPr/>
            <p:nvPr/>
          </p:nvSpPr>
          <p:spPr>
            <a:xfrm rot="10800000" flipV="1">
              <a:off x="2235376" y="1560094"/>
              <a:ext cx="661737" cy="26469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F33C1B5-1734-6301-1FB8-7B64E4C4EBA1}"/>
                </a:ext>
              </a:extLst>
            </p:cNvPr>
            <p:cNvSpPr/>
            <p:nvPr/>
          </p:nvSpPr>
          <p:spPr>
            <a:xfrm rot="10800000" flipV="1">
              <a:off x="3588026" y="2807369"/>
              <a:ext cx="1164447" cy="17646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2" name="직선 연결선[R] 1">
              <a:extLst>
                <a:ext uri="{FF2B5EF4-FFF2-40B4-BE49-F238E27FC236}">
                  <a16:creationId xmlns:a16="http://schemas.microsoft.com/office/drawing/2014/main" id="{719A380E-493B-8E57-C48D-246E0F1D7B35}"/>
                </a:ext>
              </a:extLst>
            </p:cNvPr>
            <p:cNvCxnSpPr>
              <a:cxnSpLocks/>
            </p:cNvCxnSpPr>
            <p:nvPr/>
          </p:nvCxnSpPr>
          <p:spPr>
            <a:xfrm>
              <a:off x="4800599" y="1488820"/>
              <a:ext cx="269804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28791C24-6349-1326-C326-FCAD0F265BC6}"/>
                </a:ext>
              </a:extLst>
            </p:cNvPr>
            <p:cNvSpPr/>
            <p:nvPr/>
          </p:nvSpPr>
          <p:spPr>
            <a:xfrm rot="10800000" flipV="1">
              <a:off x="7506904" y="1356473"/>
              <a:ext cx="2457975" cy="26469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Switch(Move/Info)</a:t>
              </a:r>
              <a:endParaRPr kumimoji="1" lang="ko-Kore-KR" altLang="en-US" b="1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48E0D3B-548A-0CEA-C503-72E867FAF851}"/>
                </a:ext>
              </a:extLst>
            </p:cNvPr>
            <p:cNvSpPr/>
            <p:nvPr/>
          </p:nvSpPr>
          <p:spPr>
            <a:xfrm rot="10800000" flipV="1">
              <a:off x="7510676" y="1846460"/>
              <a:ext cx="2743200" cy="26469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Layer type information</a:t>
              </a:r>
              <a:endParaRPr kumimoji="1" lang="ko-Kore-KR" altLang="en-US" b="1" dirty="0"/>
            </a:p>
          </p:txBody>
        </p: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BB5E654C-E579-C6BC-D4CA-A12671853F38}"/>
                </a:ext>
              </a:extLst>
            </p:cNvPr>
            <p:cNvCxnSpPr>
              <a:cxnSpLocks/>
            </p:cNvCxnSpPr>
            <p:nvPr/>
          </p:nvCxnSpPr>
          <p:spPr>
            <a:xfrm>
              <a:off x="2897113" y="1692442"/>
              <a:ext cx="4613563" cy="291135"/>
            </a:xfrm>
            <a:prstGeom prst="bentConnector3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39FF8D40-CCE9-9778-9A1E-1040960CDEAF}"/>
                </a:ext>
              </a:extLst>
            </p:cNvPr>
            <p:cNvSpPr/>
            <p:nvPr/>
          </p:nvSpPr>
          <p:spPr>
            <a:xfrm rot="10800000" flipV="1">
              <a:off x="7498644" y="2585058"/>
              <a:ext cx="3879220" cy="59968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Display current temperature</a:t>
              </a:r>
            </a:p>
            <a:p>
              <a:pPr algn="ctr"/>
              <a:r>
                <a:rPr kumimoji="1" lang="en-US" altLang="ko-Kore-KR" b="1" dirty="0"/>
                <a:t>and Target temperature </a:t>
              </a:r>
              <a:endParaRPr kumimoji="1" lang="ko-Kore-KR" altLang="en-US" b="1" dirty="0"/>
            </a:p>
          </p:txBody>
        </p: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D996AB27-3140-4ED7-3001-088668BA8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46977" y="2896517"/>
              <a:ext cx="27599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AE9FA673-7D5B-930A-4E63-36F4E84C9DD9}"/>
                </a:ext>
              </a:extLst>
            </p:cNvPr>
            <p:cNvSpPr/>
            <p:nvPr/>
          </p:nvSpPr>
          <p:spPr>
            <a:xfrm rot="10800000" flipV="1">
              <a:off x="2462461" y="5558592"/>
              <a:ext cx="966538" cy="38337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2985414-0395-310E-9591-0F37613A6CA7}"/>
                </a:ext>
              </a:extLst>
            </p:cNvPr>
            <p:cNvSpPr/>
            <p:nvPr/>
          </p:nvSpPr>
          <p:spPr>
            <a:xfrm rot="10800000" flipV="1">
              <a:off x="3616758" y="5560971"/>
              <a:ext cx="966538" cy="38337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7A178F8C-5C6C-AA71-B728-D06A15B6518D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>
              <a:off x="4583296" y="5738248"/>
              <a:ext cx="2911055" cy="1709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49D6897B-BB2D-BA72-F21E-2F97D52C06E1}"/>
                </a:ext>
              </a:extLst>
            </p:cNvPr>
            <p:cNvSpPr/>
            <p:nvPr/>
          </p:nvSpPr>
          <p:spPr>
            <a:xfrm rot="10800000" flipV="1">
              <a:off x="7494351" y="5605900"/>
              <a:ext cx="3177659" cy="29888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Move to Setting Page</a:t>
              </a:r>
              <a:endParaRPr kumimoji="1" lang="ko-Kore-KR" altLang="en-US" b="1" dirty="0"/>
            </a:p>
          </p:txBody>
        </p:sp>
        <p:cxnSp>
          <p:nvCxnSpPr>
            <p:cNvPr id="39" name="꺾인 연결선[E] 38">
              <a:extLst>
                <a:ext uri="{FF2B5EF4-FFF2-40B4-BE49-F238E27FC236}">
                  <a16:creationId xmlns:a16="http://schemas.microsoft.com/office/drawing/2014/main" id="{AF8EF8C3-8916-1BA6-588B-F7083FD3708D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rot="5400000" flipH="1" flipV="1">
              <a:off x="5050611" y="3114853"/>
              <a:ext cx="338859" cy="4548621"/>
            </a:xfrm>
            <a:prstGeom prst="bentConnector2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49A3FC12-2AF4-1A57-1B20-C0EF2AC963E1}"/>
                </a:ext>
              </a:extLst>
            </p:cNvPr>
            <p:cNvSpPr/>
            <p:nvPr/>
          </p:nvSpPr>
          <p:spPr>
            <a:xfrm rot="10800000" flipV="1">
              <a:off x="7494348" y="5082321"/>
              <a:ext cx="3755177" cy="29888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Move to Barcode Scan Page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3003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A18A9D-482E-F8E3-6CD4-6FDB722BF9A0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688F977-77AA-55D1-69C7-AC31DC1BD9F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A5C306A-AA24-A461-01F9-7FEDA07CDD71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16</a:t>
            </a:fld>
            <a:endParaRPr altLang="en-US" kumimoji="1" lang="ko-Kore-KR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7FD8A3-68C0-EA64-1017-420FB960EBB3}"/>
              </a:ext>
            </a:extLst>
          </p:cNvPr>
          <p:cNvGrpSpPr/>
          <p:nvPr/>
        </p:nvGrpSpPr>
        <p:grpSpPr>
          <a:xfrm>
            <a:off x="1151184" y="776350"/>
            <a:ext cx="8666140" cy="5580000"/>
            <a:chOff x="2005870" y="645852"/>
            <a:chExt cx="8666140" cy="558000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C7BD385-C137-703C-E1E9-3D5273D1C0E5}"/>
                </a:ext>
              </a:extLst>
            </p:cNvPr>
            <p:cNvGrpSpPr/>
            <p:nvPr/>
          </p:nvGrpSpPr>
          <p:grpSpPr>
            <a:xfrm>
              <a:off x="2005870" y="645852"/>
              <a:ext cx="3060000" cy="5580000"/>
              <a:chOff x="2255937" y="639000"/>
              <a:chExt cx="3060000" cy="558000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E24CE3A-EE51-8D53-D06E-AB5C2D39D7B4}"/>
                  </a:ext>
                </a:extLst>
              </p:cNvPr>
              <p:cNvGrpSpPr/>
              <p:nvPr/>
            </p:nvGrpSpPr>
            <p:grpSpPr>
              <a:xfrm>
                <a:off x="2255937" y="639000"/>
                <a:ext cx="3060000" cy="5580000"/>
                <a:chOff x="2247030" y="970280"/>
                <a:chExt cx="2482838" cy="4917440"/>
              </a:xfrm>
              <a:effectLst>
                <a:outerShdw algn="tl" blurRad="381000" dir="2700000" dist="381000" rotWithShape="0">
                  <a:prstClr val="black">
                    <a:alpha val="20000"/>
                  </a:prstClr>
                </a:outerShdw>
              </a:effectLst>
            </p:grpSpPr>
            <p:pic>
              <p:nvPicPr>
                <p:cNvPr descr="텍스트, 모니터, 실내, 휴대폰이(가) 표시된 사진&#10;&#10;자동 생성된 설명" id="23" name="그림 22">
                  <a:extLst>
                    <a:ext uri="{FF2B5EF4-FFF2-40B4-BE49-F238E27FC236}">
                      <a16:creationId xmlns:a16="http://schemas.microsoft.com/office/drawing/2014/main" id="{6E505D66-3216-35B0-975B-0706777D8E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7030" y="970280"/>
                  <a:ext cx="2482838" cy="491744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53D09FC9-7788-92F2-4C34-DC0C766596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8" t="8"/>
                <a:stretch/>
              </p:blipFill>
              <p:spPr>
                <a:xfrm>
                  <a:off x="2431359" y="1116830"/>
                  <a:ext cx="2125981" cy="4634548"/>
                </a:xfrm>
                <a:prstGeom prst="roundRect">
                  <a:avLst>
                    <a:gd fmla="val 10764" name="adj"/>
                  </a:avLst>
                </a:prstGeom>
                <a:effectLst>
                  <a:innerShdw blurRad="114300">
                    <a:prstClr val="black">
                      <a:alpha val="30000"/>
                    </a:prstClr>
                  </a:innerShdw>
                </a:effectLst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F36066-F81B-63CE-7873-34D6B91B3667}"/>
                  </a:ext>
                </a:extLst>
              </p:cNvPr>
              <p:cNvGrpSpPr/>
              <p:nvPr/>
            </p:nvGrpSpPr>
            <p:grpSpPr>
              <a:xfrm>
                <a:off x="2483115" y="1114778"/>
                <a:ext cx="2620189" cy="4360334"/>
                <a:chOff x="2483115" y="1114778"/>
                <a:chExt cx="2620189" cy="4360334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015C108-4528-A06F-4CB6-D782916D0FF0}"/>
                    </a:ext>
                  </a:extLst>
                </p:cNvPr>
                <p:cNvSpPr/>
                <p:nvPr/>
              </p:nvSpPr>
              <p:spPr>
                <a:xfrm>
                  <a:off x="2483116" y="1114778"/>
                  <a:ext cx="2620188" cy="43603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  <a:endParaRPr altLang="en-US" dirty="0" kumimoji="1" lang="ko-Kore-KR"/>
                </a:p>
              </p:txBody>
            </p:sp>
            <p:pic>
              <p:nvPicPr>
                <p:cNvPr descr="Premium Vector | Barcode icon in black on isolated white background. eps 10  vector." id="1028" name="Picture 4">
                  <a:extLst>
                    <a:ext uri="{FF2B5EF4-FFF2-40B4-BE49-F238E27FC236}">
                      <a16:creationId xmlns:a16="http://schemas.microsoft.com/office/drawing/2014/main" id="{8FC5FE74-1DBB-984B-7D55-FAB59DC0C619}"/>
                    </a:ext>
                  </a:extLst>
                </p:cNvPr>
                <p:cNvPicPr>
                  <a:picLocks noChangeArrowheads="1"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83115" y="2784125"/>
                  <a:ext cx="2620188" cy="1289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E9D235F7-F8EB-AA1B-A1FA-6AAF76AEFCD4}"/>
                </a:ext>
              </a:extLst>
            </p:cNvPr>
            <p:cNvCxnSpPr>
              <a:cxnSpLocks/>
            </p:cNvCxnSpPr>
            <p:nvPr/>
          </p:nvCxnSpPr>
          <p:spPr>
            <a:xfrm>
              <a:off x="4607277" y="3416772"/>
              <a:ext cx="269804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B464BA89-1728-7720-C9B1-D68A63161C83}"/>
                </a:ext>
              </a:extLst>
            </p:cNvPr>
            <p:cNvSpPr/>
            <p:nvPr/>
          </p:nvSpPr>
          <p:spPr>
            <a:xfrm flipV="1" rot="10800000">
              <a:off x="2444711" y="2942641"/>
              <a:ext cx="2162566" cy="98642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ore-KR"/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BD6F2E8-7D21-0CFB-9ADB-4318BB672104}"/>
                </a:ext>
              </a:extLst>
            </p:cNvPr>
            <p:cNvSpPr/>
            <p:nvPr/>
          </p:nvSpPr>
          <p:spPr>
            <a:xfrm flipV="1" rot="10800000">
              <a:off x="7305321" y="3265109"/>
              <a:ext cx="3366689" cy="27217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altLang="ko-Kore-KR" b="1" dirty="0" kumimoji="1" lang="en-US"/>
                <a:t>Scan wine barcode</a:t>
              </a:r>
              <a:endParaRPr altLang="en-US" b="1" dirty="0" kumimoji="1" lang="ko-Kore-KR"/>
            </a:p>
          </p:txBody>
        </p:sp>
      </p:grpSp>
    </p:spTree>
    <p:extLst>
      <p:ext uri="{BB962C8B-B14F-4D97-AF65-F5344CB8AC3E}">
        <p14:creationId xmlns:p14="http://schemas.microsoft.com/office/powerpoint/2010/main" val="915852852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DFDCF5C-84D2-E236-EC0F-168D48A26A79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10A577-A6BF-9E26-11AC-05D92D69A55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7A17896-A25B-AE71-C670-8F3C93BD955C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17</a:t>
            </a:fld>
            <a:endParaRPr altLang="en-US" kumimoji="1" lang="ko-Kore-KR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C31E34-3B64-B149-A7FB-0ED7F6E253F5}"/>
              </a:ext>
            </a:extLst>
          </p:cNvPr>
          <p:cNvGrpSpPr/>
          <p:nvPr/>
        </p:nvGrpSpPr>
        <p:grpSpPr>
          <a:xfrm>
            <a:off x="1151184" y="776350"/>
            <a:ext cx="9391376" cy="5580000"/>
            <a:chOff x="1962423" y="695445"/>
            <a:chExt cx="9391376" cy="5580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E24CE3A-EE51-8D53-D06E-AB5C2D39D7B4}"/>
                </a:ext>
              </a:extLst>
            </p:cNvPr>
            <p:cNvGrpSpPr/>
            <p:nvPr/>
          </p:nvGrpSpPr>
          <p:grpSpPr>
            <a:xfrm>
              <a:off x="1962423" y="695445"/>
              <a:ext cx="3060000" cy="5580000"/>
              <a:chOff x="2247030" y="970280"/>
              <a:chExt cx="2482838" cy="4917440"/>
            </a:xfrm>
            <a:effectLst>
              <a:outerShdw algn="tl" blurRad="381000" dir="2700000" dist="381000" rotWithShape="0">
                <a:prstClr val="black">
                  <a:alpha val="20000"/>
                </a:prstClr>
              </a:outerShdw>
            </a:effectLst>
          </p:grpSpPr>
          <p:pic>
            <p:nvPicPr>
              <p:cNvPr descr="텍스트, 모니터, 실내, 휴대폰이(가) 표시된 사진&#10;&#10;자동 생성된 설명" id="23" name="그림 22">
                <a:extLst>
                  <a:ext uri="{FF2B5EF4-FFF2-40B4-BE49-F238E27FC236}">
                    <a16:creationId xmlns:a16="http://schemas.microsoft.com/office/drawing/2014/main" id="{6E505D66-3216-35B0-975B-0706777D8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030" y="970280"/>
                <a:ext cx="2482838" cy="491744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53D09FC9-7788-92F2-4C34-DC0C76659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b="8" t="8"/>
              <a:stretch/>
            </p:blipFill>
            <p:spPr>
              <a:xfrm>
                <a:off x="2431359" y="1132637"/>
                <a:ext cx="2125981" cy="4618742"/>
              </a:xfrm>
              <a:prstGeom prst="roundRect">
                <a:avLst>
                  <a:gd fmla="val 9706" name="adj"/>
                </a:avLst>
              </a:prstGeom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</p:pic>
        </p:grpSp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568341C9-3E02-0450-4038-8B8FE06A23D9}"/>
                </a:ext>
              </a:extLst>
            </p:cNvPr>
            <p:cNvSpPr/>
            <p:nvPr/>
          </p:nvSpPr>
          <p:spPr>
            <a:xfrm flipV="1">
              <a:off x="3113233" y="1958073"/>
              <a:ext cx="795366" cy="19420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ore-KR"/>
            </a:p>
          </p:txBody>
        </p: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E9D235F7-F8EB-AA1B-A1FA-6AAF76AEFCD4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908599" y="2055177"/>
              <a:ext cx="2937368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2C90542-0DF1-1CF0-E1B7-550775291FC8}"/>
                </a:ext>
              </a:extLst>
            </p:cNvPr>
            <p:cNvSpPr/>
            <p:nvPr/>
          </p:nvSpPr>
          <p:spPr>
            <a:xfrm flipV="1" rot="10800000">
              <a:off x="6845966" y="1891919"/>
              <a:ext cx="4507833" cy="31009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altLang="ko-Kore-KR" b="1" dirty="0" kumimoji="1" lang="en-US"/>
                <a:t>Wine type info(Red, White, Sparkling)</a:t>
              </a:r>
              <a:endParaRPr altLang="en-US" b="1" dirty="0" kumimoji="1" lang="ko-Kore-KR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9AB59ADE-3C31-C26F-F3D0-0C20B5103AA4}"/>
                </a:ext>
              </a:extLst>
            </p:cNvPr>
            <p:cNvSpPr/>
            <p:nvPr/>
          </p:nvSpPr>
          <p:spPr>
            <a:xfrm flipV="1">
              <a:off x="2876710" y="4328166"/>
              <a:ext cx="1209868" cy="19419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ore-KR"/>
            </a:p>
          </p:txBody>
        </p: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D514913D-801B-2D89-A984-8D3496F85C7A}"/>
                </a:ext>
              </a:extLst>
            </p:cNvPr>
            <p:cNvCxnSpPr>
              <a:cxnSpLocks/>
            </p:cNvCxnSpPr>
            <p:nvPr/>
          </p:nvCxnSpPr>
          <p:spPr>
            <a:xfrm>
              <a:off x="4086578" y="4433013"/>
              <a:ext cx="277593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3678FE1-A5CF-D77A-4D55-C882F9AF341F}"/>
                </a:ext>
              </a:extLst>
            </p:cNvPr>
            <p:cNvSpPr/>
            <p:nvPr/>
          </p:nvSpPr>
          <p:spPr>
            <a:xfrm flipV="1" rot="10800000">
              <a:off x="6858921" y="4267397"/>
              <a:ext cx="3370656" cy="331231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altLang="ko-Kore-KR" b="1" dirty="0" kumimoji="1" lang="en-US"/>
                <a:t>Indicate</a:t>
              </a:r>
              <a:r>
                <a:rPr altLang="en-US" b="1" dirty="0" kumimoji="1" lang="ko-KR"/>
                <a:t> </a:t>
              </a:r>
              <a:r>
                <a:rPr altLang="ko-KR" b="1" dirty="0" kumimoji="1" lang="en-US"/>
                <a:t>which</a:t>
              </a:r>
              <a:r>
                <a:rPr altLang="en-US" b="1" dirty="0" kumimoji="1" lang="ko-KR"/>
                <a:t> </a:t>
              </a:r>
              <a:r>
                <a:rPr altLang="ko-KR" b="1" dirty="0" kumimoji="1" lang="en-US"/>
                <a:t>layer</a:t>
              </a:r>
              <a:r>
                <a:rPr altLang="en-US" b="1" dirty="0" kumimoji="1" lang="ko-KR"/>
                <a:t> </a:t>
              </a:r>
              <a:r>
                <a:rPr altLang="ko-KR" b="1" dirty="0" kumimoji="1" lang="en-US"/>
                <a:t>to</a:t>
              </a:r>
              <a:r>
                <a:rPr altLang="en-US" b="1" dirty="0" kumimoji="1" lang="ko-KR"/>
                <a:t> </a:t>
              </a:r>
              <a:r>
                <a:rPr altLang="ko-KR" b="1" dirty="0" kumimoji="1" lang="en-US"/>
                <a:t>add</a:t>
              </a:r>
              <a:endParaRPr altLang="en-US" b="1" dirty="0" kumimoji="1" lang="ko-Kore-KR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0E7CF57C-3317-BC43-DD2A-0C6A35642C96}"/>
                </a:ext>
              </a:extLst>
            </p:cNvPr>
            <p:cNvSpPr/>
            <p:nvPr/>
          </p:nvSpPr>
          <p:spPr>
            <a:xfrm flipV="1">
              <a:off x="2573866" y="2175424"/>
              <a:ext cx="1840089" cy="2152742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ore-KR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893F35B9-90E7-BDD0-9F20-E843BBB080E7}"/>
                </a:ext>
              </a:extLst>
            </p:cNvPr>
            <p:cNvCxnSpPr>
              <a:cxnSpLocks/>
            </p:cNvCxnSpPr>
            <p:nvPr/>
          </p:nvCxnSpPr>
          <p:spPr>
            <a:xfrm>
              <a:off x="4413955" y="3268732"/>
              <a:ext cx="243201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415F77C-1099-EC1B-35D8-FDEAFBC467F1}"/>
                </a:ext>
              </a:extLst>
            </p:cNvPr>
            <p:cNvSpPr/>
            <p:nvPr/>
          </p:nvSpPr>
          <p:spPr>
            <a:xfrm flipV="1" rot="10800000">
              <a:off x="6862511" y="3113687"/>
              <a:ext cx="4324777" cy="31009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altLang="ko-Kore-KR" b="1" dirty="0" kumimoji="1" lang="en-US"/>
                <a:t>Display wine info(Image and name)</a:t>
              </a:r>
              <a:endParaRPr altLang="en-US" b="1" dirty="0" kumimoji="1" lang="ko-Kore-KR"/>
            </a:p>
          </p:txBody>
        </p:sp>
      </p:grpSp>
    </p:spTree>
    <p:extLst>
      <p:ext uri="{BB962C8B-B14F-4D97-AF65-F5344CB8AC3E}">
        <p14:creationId xmlns:p14="http://schemas.microsoft.com/office/powerpoint/2010/main" val="156924887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B1A0B3-601D-F9D4-1886-0753CD824597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3F85AA4-8CA7-DB28-5265-2515F39B1B6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76FF70C2-1F93-B356-43E3-C583B955E4D0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18</a:t>
            </a:fld>
            <a:endParaRPr altLang="en-US" kumimoji="1" lang="ko-Kore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5A1677-8832-B699-41CA-542E16136E93}"/>
              </a:ext>
            </a:extLst>
          </p:cNvPr>
          <p:cNvGrpSpPr/>
          <p:nvPr/>
        </p:nvGrpSpPr>
        <p:grpSpPr>
          <a:xfrm>
            <a:off x="1151184" y="776350"/>
            <a:ext cx="9271468" cy="5580000"/>
            <a:chOff x="1927109" y="418939"/>
            <a:chExt cx="9271468" cy="5580000"/>
          </a:xfrm>
        </p:grpSpPr>
        <p:pic>
          <p:nvPicPr>
            <p:cNvPr descr="텍스트, 모니터, 실내, 휴대폰이(가) 표시된 사진&#10;&#10;자동 생성된 설명" id="23" name="그림 22">
              <a:extLst>
                <a:ext uri="{FF2B5EF4-FFF2-40B4-BE49-F238E27FC236}">
                  <a16:creationId xmlns:a16="http://schemas.microsoft.com/office/drawing/2014/main" id="{6E505D66-3216-35B0-975B-0706777D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09" y="418939"/>
              <a:ext cx="3060000" cy="55800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F1068D-C82E-5130-0F21-9378CF435F6C}"/>
                </a:ext>
              </a:extLst>
            </p:cNvPr>
            <p:cNvGrpSpPr/>
            <p:nvPr/>
          </p:nvGrpSpPr>
          <p:grpSpPr>
            <a:xfrm>
              <a:off x="2149982" y="593934"/>
              <a:ext cx="9048595" cy="5237019"/>
              <a:chOff x="2149982" y="593934"/>
              <a:chExt cx="9048595" cy="5237019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B464BA89-1728-7720-C9B1-D68A63161C83}"/>
                  </a:ext>
                </a:extLst>
              </p:cNvPr>
              <p:cNvSpPr/>
              <p:nvPr/>
            </p:nvSpPr>
            <p:spPr>
              <a:xfrm flipV="1" rot="10800000">
                <a:off x="6019323" y="3506576"/>
                <a:ext cx="2922634" cy="283575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altLang="ko-Kore-KR" dirty="0" kumimoji="1" lang="en-US"/>
                  <a:t>Mode change (Auto/User) </a:t>
                </a:r>
                <a:endParaRPr altLang="en-US" dirty="0" kumimoji="1" lang="ko-Kore-KR"/>
              </a:p>
            </p:txBody>
          </p:sp>
          <p:pic>
            <p:nvPicPr>
              <p:cNvPr descr="텍스트, 스크린샷, 디자인이(가) 표시된 사진&#10;&#10;자동 생성된 설명" id="11" name="그림 10">
                <a:extLst>
                  <a:ext uri="{FF2B5EF4-FFF2-40B4-BE49-F238E27FC236}">
                    <a16:creationId xmlns:a16="http://schemas.microsoft.com/office/drawing/2014/main" id="{BDCEEC6D-7F69-4906-156B-EC45D30133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60" l="-1" r="-422" t="75"/>
              <a:stretch/>
            </p:blipFill>
            <p:spPr>
              <a:xfrm>
                <a:off x="2149982" y="593934"/>
                <a:ext cx="2615631" cy="5237019"/>
              </a:xfrm>
              <a:prstGeom prst="roundRect">
                <a:avLst>
                  <a:gd fmla="val 11017" name="adj"/>
                </a:avLst>
              </a:prstGeom>
              <a:ln>
                <a:noFill/>
              </a:ln>
              <a:effectLst>
                <a:outerShdw algn="tl" blurRad="76200" dir="7800000" dist="3810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contrasting">
                  <a:rot lat="0" lon="0" rev="4200000"/>
                </a:lightRig>
              </a:scene3d>
              <a:sp3d prstMaterial="plastic">
                <a:bevelT h="114300" prst="relaxedInset" w="381000"/>
                <a:contourClr>
                  <a:srgbClr val="969696"/>
                </a:contourClr>
              </a:sp3d>
            </p:spPr>
          </p:pic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BD6F2E8-7D21-0CFB-9ADB-4318BB672104}"/>
                  </a:ext>
                </a:extLst>
              </p:cNvPr>
              <p:cNvSpPr/>
              <p:nvPr/>
            </p:nvSpPr>
            <p:spPr>
              <a:xfrm flipV="1" rot="10800000">
                <a:off x="5621867" y="1671766"/>
                <a:ext cx="5576710" cy="777666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altLang="ko-Kore-KR" b="1" dirty="0" kumimoji="1" lang="en-US"/>
                  <a:t>Wine type status of Layer(RED, WHITE, SPARKLE, USER)</a:t>
                </a:r>
              </a:p>
              <a:p>
                <a:pPr algn="ctr"/>
                <a:r>
                  <a:rPr altLang="en-US" b="1" dirty="0" kumimoji="1" lang="en-US"/>
                  <a:t>Can</a:t>
                </a:r>
                <a:r>
                  <a:rPr altLang="en-US" b="1" dirty="0" kumimoji="1" lang="ko-KR"/>
                  <a:t> </a:t>
                </a:r>
                <a:r>
                  <a:rPr altLang="ko-KR" b="1" dirty="0" kumimoji="1" lang="en-US"/>
                  <a:t>change to other type only if the layer is empty</a:t>
                </a:r>
                <a:endParaRPr altLang="en-US" b="1" dirty="0" kumimoji="1" lang="ko-Kore-KR"/>
              </a:p>
            </p:txBody>
          </p:sp>
          <p:sp>
            <p:nvSpPr>
              <p:cNvPr id="3" name="모서리가 둥근 직사각형 26">
                <a:extLst>
                  <a:ext uri="{FF2B5EF4-FFF2-40B4-BE49-F238E27FC236}">
                    <a16:creationId xmlns:a16="http://schemas.microsoft.com/office/drawing/2014/main" id="{EB201F73-C700-BBA9-95E8-1B1EEF6BE2BD}"/>
                  </a:ext>
                </a:extLst>
              </p:cNvPr>
              <p:cNvSpPr/>
              <p:nvPr/>
            </p:nvSpPr>
            <p:spPr>
              <a:xfrm flipV="1" rot="10800000">
                <a:off x="5813885" y="4099919"/>
                <a:ext cx="2922634" cy="550693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altLang="en-US" dirty="0" kumimoji="1" lang="en-US"/>
                  <a:t>Adjust the temperature automatically in Auto mode</a:t>
                </a:r>
                <a:endParaRPr altLang="en-US" dirty="0" kumimoji="1" lang="ko-Kore-KR"/>
              </a:p>
            </p:txBody>
          </p:sp>
          <p:cxnSp>
            <p:nvCxnSpPr>
              <p:cNvPr id="4" name="직선 연결선[R] 3">
                <a:extLst>
                  <a:ext uri="{FF2B5EF4-FFF2-40B4-BE49-F238E27FC236}">
                    <a16:creationId xmlns:a16="http://schemas.microsoft.com/office/drawing/2014/main" id="{E9D235F7-F8EB-AA1B-A1FA-6AAF76AE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347" y="2159599"/>
                <a:ext cx="255052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모서리가 둥근 직사각형 27">
                <a:extLst>
                  <a:ext uri="{FF2B5EF4-FFF2-40B4-BE49-F238E27FC236}">
                    <a16:creationId xmlns:a16="http://schemas.microsoft.com/office/drawing/2014/main" id="{1994D320-BA33-28E6-BC21-DD830063D722}"/>
                  </a:ext>
                </a:extLst>
              </p:cNvPr>
              <p:cNvSpPr/>
              <p:nvPr/>
            </p:nvSpPr>
            <p:spPr>
              <a:xfrm flipV="1" rot="10800000">
                <a:off x="2233111" y="1961033"/>
                <a:ext cx="838236" cy="362013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endParaRPr altLang="en-US" b="1" dirty="0" kumimoji="1" lang="ko-Kore-KR"/>
              </a:p>
            </p:txBody>
          </p:sp>
          <p:sp>
            <p:nvSpPr>
              <p:cNvPr id="13" name="모서리가 둥근 직사각형 27">
                <a:extLst>
                  <a:ext uri="{FF2B5EF4-FFF2-40B4-BE49-F238E27FC236}">
                    <a16:creationId xmlns:a16="http://schemas.microsoft.com/office/drawing/2014/main" id="{B392B447-81F4-BE83-9CF5-89D041C864B8}"/>
                  </a:ext>
                </a:extLst>
              </p:cNvPr>
              <p:cNvSpPr/>
              <p:nvPr/>
            </p:nvSpPr>
            <p:spPr>
              <a:xfrm flipV="1" rot="10800000">
                <a:off x="3941295" y="3408049"/>
                <a:ext cx="746615" cy="245066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endParaRPr altLang="en-US" b="1" dirty="0" kumimoji="1" lang="ko-Kore-KR"/>
              </a:p>
            </p:txBody>
          </p:sp>
          <p:sp>
            <p:nvSpPr>
              <p:cNvPr id="15" name="모서리가 둥근 직사각형 27">
                <a:extLst>
                  <a:ext uri="{FF2B5EF4-FFF2-40B4-BE49-F238E27FC236}">
                    <a16:creationId xmlns:a16="http://schemas.microsoft.com/office/drawing/2014/main" id="{BD9F1411-D5BF-F1C4-8D79-E40EFB0EC6E6}"/>
                  </a:ext>
                </a:extLst>
              </p:cNvPr>
              <p:cNvSpPr/>
              <p:nvPr/>
            </p:nvSpPr>
            <p:spPr>
              <a:xfrm flipV="1" rot="10800000">
                <a:off x="3690265" y="4147589"/>
                <a:ext cx="1011894" cy="431182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endParaRPr altLang="en-US" b="1" dirty="0" kumimoji="1" lang="ko-Kore-KR"/>
              </a:p>
            </p:txBody>
          </p:sp>
          <p:cxnSp>
            <p:nvCxnSpPr>
              <p:cNvPr id="14" name="직선 연결선[R] 3">
                <a:extLst>
                  <a:ext uri="{FF2B5EF4-FFF2-40B4-BE49-F238E27FC236}">
                    <a16:creationId xmlns:a16="http://schemas.microsoft.com/office/drawing/2014/main" id="{38455901-39B7-6C74-772B-C99CA1FF3D9F}"/>
                  </a:ext>
                </a:extLst>
              </p:cNvPr>
              <p:cNvCxnSpPr>
                <a:cxnSpLocks/>
                <a:stCxn id="15" idx="1"/>
                <a:endCxn id="3" idx="3"/>
              </p:cNvCxnSpPr>
              <p:nvPr/>
            </p:nvCxnSpPr>
            <p:spPr>
              <a:xfrm>
                <a:off x="4702159" y="4363180"/>
                <a:ext cx="1111726" cy="1208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3">
                <a:extLst>
                  <a:ext uri="{FF2B5EF4-FFF2-40B4-BE49-F238E27FC236}">
                    <a16:creationId xmlns:a16="http://schemas.microsoft.com/office/drawing/2014/main" id="{D98AF1CD-63B6-9262-C0E5-EF877A46D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544" y="3564721"/>
                <a:ext cx="1308778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654075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F882217-4021-9D35-35D6-448D2A3F21B0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7F3631-2F68-246E-FF4D-F545C1234A5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6ACCDA3-D823-E878-EA73-1D7E46B99A6B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9AB63-3D52-354D-8305-D283FB9CFC2C}" type="slidenum">
              <a:rPr altLang="en-US" b="0" baseline="0" cap="none" i="0" kern="1200" kumimoji="1" lang="ko-Kore-KR" noProof="0" normalizeH="0" smtClean="0" spc="0" strike="noStrike" sz="1200" u="none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altLang="en-US" b="0" baseline="0" cap="none" i="0" kern="1200" kumimoji="1" lang="ko-Kore-KR" noProof="0" normalizeH="0" spc="0" strike="noStrike" sz="1200" u="none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BA61EF-DBA4-8D92-D8A6-AC6E742542CE}"/>
              </a:ext>
            </a:extLst>
          </p:cNvPr>
          <p:cNvGrpSpPr/>
          <p:nvPr/>
        </p:nvGrpSpPr>
        <p:grpSpPr>
          <a:xfrm>
            <a:off x="1151184" y="776350"/>
            <a:ext cx="10248259" cy="5580000"/>
            <a:chOff x="1832901" y="424255"/>
            <a:chExt cx="10248259" cy="55800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B464BA89-1728-7720-C9B1-D68A63161C83}"/>
                </a:ext>
              </a:extLst>
            </p:cNvPr>
            <p:cNvSpPr/>
            <p:nvPr/>
          </p:nvSpPr>
          <p:spPr>
            <a:xfrm flipV="1" rot="10800000">
              <a:off x="5541815" y="3334331"/>
              <a:ext cx="6539345" cy="62203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dirty="0" kumimoji="1" lang="en-US">
                  <a:solidFill>
                    <a:prstClr val="white"/>
                  </a:solidFill>
                  <a:latin panose="020F0502020204030204" typeface="Calibri"/>
                </a:rPr>
                <a:t>Disabled when there are mixed type of wine in the layer</a:t>
              </a:r>
            </a:p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b="0" baseline="0" cap="none" dirty="0" i="0" kern="1200" kumimoji="1" lang="en-US" noProof="0" normalizeH="0" spc="0" strike="noStrike" sz="1800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panose="020F0502020204030204" typeface="Calibri"/>
                  <a:ea typeface="+mn-ea"/>
                  <a:cs typeface="+mn-cs"/>
                </a:rPr>
                <a:t>When clicked, switches to the type of the wine present in the layer</a:t>
              </a:r>
              <a:endParaRPr altLang="en-US" b="0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BD6F2E8-7D21-0CFB-9ADB-4318BB672104}"/>
                </a:ext>
              </a:extLst>
            </p:cNvPr>
            <p:cNvSpPr/>
            <p:nvPr/>
          </p:nvSpPr>
          <p:spPr>
            <a:xfrm flipV="1" rot="10800000">
              <a:off x="5621867" y="1671766"/>
              <a:ext cx="3494424" cy="7776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b="1" dirty="0" kumimoji="1" lang="en-US">
                  <a:solidFill>
                    <a:prstClr val="white"/>
                  </a:solidFill>
                  <a:latin panose="020F0502020204030204" typeface="Calibri"/>
                </a:rPr>
                <a:t>Adjust the temperature manually</a:t>
              </a:r>
            </a:p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b="1" dirty="0" kumimoji="1" lang="en-US">
                  <a:solidFill>
                    <a:prstClr val="white"/>
                  </a:solidFill>
                  <a:latin panose="020F0502020204030204" typeface="Calibri"/>
                </a:rPr>
                <a:t>Enabled in User mode</a:t>
              </a:r>
            </a:p>
          </p:txBody>
        </p:sp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1994D320-BA33-28E6-BC21-DD830063D722}"/>
                </a:ext>
              </a:extLst>
            </p:cNvPr>
            <p:cNvSpPr/>
            <p:nvPr/>
          </p:nvSpPr>
          <p:spPr>
            <a:xfrm flipV="1" rot="10800000">
              <a:off x="2149983" y="2087417"/>
              <a:ext cx="921362" cy="36201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13" name="모서리가 둥근 직사각형 27">
              <a:extLst>
                <a:ext uri="{FF2B5EF4-FFF2-40B4-BE49-F238E27FC236}">
                  <a16:creationId xmlns:a16="http://schemas.microsoft.com/office/drawing/2014/main" id="{B392B447-81F4-BE83-9CF5-89D041C864B8}"/>
                </a:ext>
              </a:extLst>
            </p:cNvPr>
            <p:cNvSpPr/>
            <p:nvPr/>
          </p:nvSpPr>
          <p:spPr>
            <a:xfrm flipV="1" rot="10800000">
              <a:off x="3972921" y="3545085"/>
              <a:ext cx="746615" cy="2450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15" name="모서리가 둥근 직사각형 27">
              <a:extLst>
                <a:ext uri="{FF2B5EF4-FFF2-40B4-BE49-F238E27FC236}">
                  <a16:creationId xmlns:a16="http://schemas.microsoft.com/office/drawing/2014/main" id="{BD9F1411-D5BF-F1C4-8D79-E40EFB0EC6E6}"/>
                </a:ext>
              </a:extLst>
            </p:cNvPr>
            <p:cNvSpPr/>
            <p:nvPr/>
          </p:nvSpPr>
          <p:spPr>
            <a:xfrm flipV="1" rot="10800000">
              <a:off x="3726012" y="4241706"/>
              <a:ext cx="1011894" cy="431182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pic>
          <p:nvPicPr>
            <p:cNvPr descr="텍스트, 모니터, 실내, 휴대폰이(가) 표시된 사진&#10;&#10;자동 생성된 설명" id="23" name="그림 22">
              <a:extLst>
                <a:ext uri="{FF2B5EF4-FFF2-40B4-BE49-F238E27FC236}">
                  <a16:creationId xmlns:a16="http://schemas.microsoft.com/office/drawing/2014/main" id="{6E505D66-3216-35B0-975B-0706777D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901" y="424255"/>
              <a:ext cx="3060000" cy="5580000"/>
            </a:xfrm>
            <a:prstGeom prst="rect">
              <a:avLst/>
            </a:prstGeom>
          </p:spPr>
        </p:pic>
        <p:pic>
          <p:nvPicPr>
            <p:cNvPr descr="텍스트, 스크린샷, 디자인이(가) 표시된 사진&#10;&#10;자동 생성된 설명" id="5" name="그림 4">
              <a:extLst>
                <a:ext uri="{FF2B5EF4-FFF2-40B4-BE49-F238E27FC236}">
                  <a16:creationId xmlns:a16="http://schemas.microsoft.com/office/drawing/2014/main" id="{40256B67-D6C3-B5E0-8817-3858182C6E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1" l="-424" t="89"/>
            <a:stretch/>
          </p:blipFill>
          <p:spPr>
            <a:xfrm>
              <a:off x="2055407" y="617723"/>
              <a:ext cx="2645097" cy="5209309"/>
            </a:xfrm>
            <a:prstGeom prst="roundRect">
              <a:avLst>
                <a:gd fmla="val 11080" name="adj"/>
              </a:avLst>
            </a:prstGeom>
            <a:ln>
              <a:noFill/>
            </a:ln>
            <a:effectLst>
              <a:outerShdw algn="tl" blurRad="76200" dir="7800000" dist="381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contrasting">
                <a:rot lat="0" lon="0" rev="4200000"/>
              </a:lightRig>
            </a:scene3d>
            <a:sp3d prstMaterial="plastic">
              <a:bevelT h="114300" prst="relaxedInset" w="381000"/>
              <a:contourClr>
                <a:srgbClr val="969696"/>
              </a:contourClr>
            </a:sp3d>
          </p:spPr>
        </p:pic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E9D235F7-F8EB-AA1B-A1FA-6AAF76AEFCD4}"/>
                </a:ext>
              </a:extLst>
            </p:cNvPr>
            <p:cNvCxnSpPr>
              <a:cxnSpLocks/>
            </p:cNvCxnSpPr>
            <p:nvPr/>
          </p:nvCxnSpPr>
          <p:spPr>
            <a:xfrm>
              <a:off x="4195056" y="2307381"/>
              <a:ext cx="142681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3">
              <a:extLst>
                <a:ext uri="{FF2B5EF4-FFF2-40B4-BE49-F238E27FC236}">
                  <a16:creationId xmlns:a16="http://schemas.microsoft.com/office/drawing/2014/main" id="{D98AF1CD-63B6-9262-C0E5-EF877A46D10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4655238" y="3604789"/>
              <a:ext cx="886580" cy="4357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3">
              <a:extLst>
                <a:ext uri="{FF2B5EF4-FFF2-40B4-BE49-F238E27FC236}">
                  <a16:creationId xmlns:a16="http://schemas.microsoft.com/office/drawing/2014/main" id="{38455901-39B7-6C74-772B-C99CA1FF3D9F}"/>
                </a:ext>
              </a:extLst>
            </p:cNvPr>
            <p:cNvCxnSpPr>
              <a:cxnSpLocks/>
            </p:cNvCxnSpPr>
            <p:nvPr/>
          </p:nvCxnSpPr>
          <p:spPr>
            <a:xfrm>
              <a:off x="4195056" y="2307007"/>
              <a:ext cx="0" cy="7477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27">
              <a:extLst>
                <a:ext uri="{FF2B5EF4-FFF2-40B4-BE49-F238E27FC236}">
                  <a16:creationId xmlns:a16="http://schemas.microsoft.com/office/drawing/2014/main" id="{12DB26FA-9288-6AB1-1A0F-FC8D7F5DEAAA}"/>
                </a:ext>
              </a:extLst>
            </p:cNvPr>
            <p:cNvSpPr/>
            <p:nvPr/>
          </p:nvSpPr>
          <p:spPr>
            <a:xfrm flipV="1" rot="10800000">
              <a:off x="3908623" y="3482256"/>
              <a:ext cx="746615" cy="2450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b="1" dirty="0" kumimoji="1" lang="ko-Kore-KR"/>
            </a:p>
          </p:txBody>
        </p:sp>
        <p:sp>
          <p:nvSpPr>
            <p:cNvPr id="20" name="모서리가 둥근 직사각형 27">
              <a:extLst>
                <a:ext uri="{FF2B5EF4-FFF2-40B4-BE49-F238E27FC236}">
                  <a16:creationId xmlns:a16="http://schemas.microsoft.com/office/drawing/2014/main" id="{9A6CBEFB-807B-E7D7-41F8-4AA6EEBE64F7}"/>
                </a:ext>
              </a:extLst>
            </p:cNvPr>
            <p:cNvSpPr/>
            <p:nvPr/>
          </p:nvSpPr>
          <p:spPr>
            <a:xfrm flipV="1" rot="10800000">
              <a:off x="3643343" y="3073596"/>
              <a:ext cx="1011895" cy="41395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b="1" dirty="0" kumimoji="1" lang="ko-Kore-KR"/>
            </a:p>
          </p:txBody>
        </p:sp>
      </p:grpSp>
    </p:spTree>
    <p:extLst>
      <p:ext uri="{BB962C8B-B14F-4D97-AF65-F5344CB8AC3E}">
        <p14:creationId xmlns:p14="http://schemas.microsoft.com/office/powerpoint/2010/main" val="261460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2B7D09-AEC0-7F63-10BF-A1B66A46A0EA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589643-BF91-49FB-E06F-8373427BCF6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A88C084-4E91-CEE5-4285-93A55C9CC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76466E2-06F2-3E20-E44B-4FD57703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Index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B439C-A92F-54AA-70A4-D7381C8C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Introduction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Use cases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System Architecture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Preprocessed Data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System Demo</a:t>
            </a:r>
          </a:p>
          <a:p>
            <a:pPr lvl="1"/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Android</a:t>
            </a:r>
          </a:p>
          <a:p>
            <a:pPr lvl="1"/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WebOS</a:t>
            </a:r>
          </a:p>
          <a:p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Further Improvements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792910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32BA661-6C4E-543A-C02C-FFED2EDCEC5B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BAC3CA-6D0C-8E74-F1F2-0ED39C866C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7787E0-61DC-E5CC-6783-768A504AA84D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9AB63-3D52-354D-8305-D283FB9CFC2C}" type="slidenum">
              <a:rPr altLang="en-US" b="0" baseline="0" cap="none" i="0" kern="1200" kumimoji="1" lang="ko-Kore-KR" noProof="0" normalizeH="0" smtClean="0" spc="0" strike="noStrike" sz="1200" u="none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altLang="en-US" b="0" baseline="0" cap="none" i="0" kern="1200" kumimoji="1" lang="ko-Kore-KR" noProof="0" normalizeH="0" spc="0" strike="noStrike" sz="1200" u="none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BD6F2E8-7D21-0CFB-9ADB-4318BB672104}"/>
              </a:ext>
            </a:extLst>
          </p:cNvPr>
          <p:cNvSpPr/>
          <p:nvPr/>
        </p:nvSpPr>
        <p:spPr>
          <a:xfrm flipV="1" rot="10800000">
            <a:off x="4929716" y="2134498"/>
            <a:ext cx="1634836" cy="56059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US" b="1" dirty="0" kumimoji="1" lang="en-US">
                <a:solidFill>
                  <a:prstClr val="white"/>
                </a:solidFill>
                <a:latin panose="020F0502020204030204" typeface="Calibri"/>
              </a:rPr>
              <a:t>Name of wine</a:t>
            </a: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2" name="모서리가 둥근 직사각형 27">
            <a:extLst>
              <a:ext uri="{FF2B5EF4-FFF2-40B4-BE49-F238E27FC236}">
                <a16:creationId xmlns:a16="http://schemas.microsoft.com/office/drawing/2014/main" id="{1994D320-BA33-28E6-BC21-DD830063D722}"/>
              </a:ext>
            </a:extLst>
          </p:cNvPr>
          <p:cNvSpPr/>
          <p:nvPr/>
        </p:nvSpPr>
        <p:spPr>
          <a:xfrm flipV="1" rot="10800000">
            <a:off x="1365077" y="2376874"/>
            <a:ext cx="921362" cy="36201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ko-Kore-KR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3" name="모서리가 둥근 직사각형 27">
            <a:extLst>
              <a:ext uri="{FF2B5EF4-FFF2-40B4-BE49-F238E27FC236}">
                <a16:creationId xmlns:a16="http://schemas.microsoft.com/office/drawing/2014/main" id="{B392B447-81F4-BE83-9CF5-89D041C864B8}"/>
              </a:ext>
            </a:extLst>
          </p:cNvPr>
          <p:cNvSpPr/>
          <p:nvPr/>
        </p:nvSpPr>
        <p:spPr>
          <a:xfrm flipV="1" rot="10800000">
            <a:off x="3188015" y="3834542"/>
            <a:ext cx="746615" cy="2450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ko-Kore-KR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5" name="모서리가 둥근 직사각형 27">
            <a:extLst>
              <a:ext uri="{FF2B5EF4-FFF2-40B4-BE49-F238E27FC236}">
                <a16:creationId xmlns:a16="http://schemas.microsoft.com/office/drawing/2014/main" id="{BD9F1411-D5BF-F1C4-8D79-E40EFB0EC6E6}"/>
              </a:ext>
            </a:extLst>
          </p:cNvPr>
          <p:cNvSpPr/>
          <p:nvPr/>
        </p:nvSpPr>
        <p:spPr>
          <a:xfrm flipV="1" rot="10800000">
            <a:off x="2941106" y="4531163"/>
            <a:ext cx="1011894" cy="43118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ko-Kore-KR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cxnSp>
        <p:nvCxnSpPr>
          <p:cNvPr id="14" name="직선 연결선[R] 3">
            <a:extLst>
              <a:ext uri="{FF2B5EF4-FFF2-40B4-BE49-F238E27FC236}">
                <a16:creationId xmlns:a16="http://schemas.microsoft.com/office/drawing/2014/main" id="{38455901-39B7-6C74-772B-C99CA1FF3D9F}"/>
              </a:ext>
            </a:extLst>
          </p:cNvPr>
          <p:cNvCxnSpPr>
            <a:cxnSpLocks/>
          </p:cNvCxnSpPr>
          <p:nvPr/>
        </p:nvCxnSpPr>
        <p:spPr>
          <a:xfrm>
            <a:off x="3410150" y="2596464"/>
            <a:ext cx="0" cy="8414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27">
            <a:extLst>
              <a:ext uri="{FF2B5EF4-FFF2-40B4-BE49-F238E27FC236}">
                <a16:creationId xmlns:a16="http://schemas.microsoft.com/office/drawing/2014/main" id="{12DB26FA-9288-6AB1-1A0F-FC8D7F5DEAAA}"/>
              </a:ext>
            </a:extLst>
          </p:cNvPr>
          <p:cNvSpPr/>
          <p:nvPr/>
        </p:nvSpPr>
        <p:spPr>
          <a:xfrm flipV="1" rot="10800000">
            <a:off x="3175889" y="3872319"/>
            <a:ext cx="746615" cy="2450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ko-Kore-KR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9A6CBEFB-807B-E7D7-41F8-4AA6EEBE64F7}"/>
              </a:ext>
            </a:extLst>
          </p:cNvPr>
          <p:cNvSpPr/>
          <p:nvPr/>
        </p:nvSpPr>
        <p:spPr>
          <a:xfrm flipV="1" rot="10800000">
            <a:off x="2904203" y="3458542"/>
            <a:ext cx="1011895" cy="41395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ko-Kore-KR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11" name="모서리가 둥근 직사각형 27">
            <a:extLst>
              <a:ext uri="{FF2B5EF4-FFF2-40B4-BE49-F238E27FC236}">
                <a16:creationId xmlns:a16="http://schemas.microsoft.com/office/drawing/2014/main" id="{49063C8A-C585-9230-66D7-B8DA11C80BAD}"/>
              </a:ext>
            </a:extLst>
          </p:cNvPr>
          <p:cNvSpPr/>
          <p:nvPr/>
        </p:nvSpPr>
        <p:spPr>
          <a:xfrm flipV="1" rot="10800000">
            <a:off x="1906396" y="2144909"/>
            <a:ext cx="1503753" cy="77766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pic>
        <p:nvPicPr>
          <p:cNvPr descr="텍스트, 모니터, 실내, 휴대폰이(가) 표시된 사진&#10;&#10;자동 생성된 설명" id="2" name="그림 1">
            <a:extLst>
              <a:ext uri="{FF2B5EF4-FFF2-40B4-BE49-F238E27FC236}">
                <a16:creationId xmlns:a16="http://schemas.microsoft.com/office/drawing/2014/main" id="{008E100D-2B0E-8EA5-F50E-6035DACC7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4" y="776350"/>
            <a:ext cx="3060000" cy="55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5184BA-81EC-30EA-A7B5-C607D90E38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" t="18"/>
          <a:stretch/>
        </p:blipFill>
        <p:spPr>
          <a:xfrm>
            <a:off x="1302448" y="892772"/>
            <a:ext cx="2805545" cy="5463578"/>
          </a:xfrm>
          <a:prstGeom prst="roundRect">
            <a:avLst>
              <a:gd fmla="val 16667" name="adj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h="114300" prst="relaxedInset" w="381000"/>
            <a:contourClr>
              <a:srgbClr val="969696"/>
            </a:contourClr>
          </a:sp3d>
        </p:spPr>
      </p:pic>
      <p:sp>
        <p:nvSpPr>
          <p:cNvPr id="19" name="모서리가 둥근 직사각형 27">
            <a:extLst>
              <a:ext uri="{FF2B5EF4-FFF2-40B4-BE49-F238E27FC236}">
                <a16:creationId xmlns:a16="http://schemas.microsoft.com/office/drawing/2014/main" id="{B582B8E5-C0E4-B06F-19DD-E4EEACEF0675}"/>
              </a:ext>
            </a:extLst>
          </p:cNvPr>
          <p:cNvSpPr/>
          <p:nvPr/>
        </p:nvSpPr>
        <p:spPr>
          <a:xfrm flipV="1" rot="10800000">
            <a:off x="1587624" y="2284117"/>
            <a:ext cx="2268691" cy="30869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9D235F7-F8EB-AA1B-A1FA-6AAF76AEFCD4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3856315" y="2438464"/>
            <a:ext cx="10898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7">
            <a:extLst>
              <a:ext uri="{FF2B5EF4-FFF2-40B4-BE49-F238E27FC236}">
                <a16:creationId xmlns:a16="http://schemas.microsoft.com/office/drawing/2014/main" id="{C1BBB8C5-1967-71CC-2CE5-BF8F8E64CEEF}"/>
              </a:ext>
            </a:extLst>
          </p:cNvPr>
          <p:cNvSpPr/>
          <p:nvPr/>
        </p:nvSpPr>
        <p:spPr>
          <a:xfrm flipV="1" rot="10800000">
            <a:off x="2375409" y="2616020"/>
            <a:ext cx="1480899" cy="44576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cxnSp>
        <p:nvCxnSpPr>
          <p:cNvPr id="29" name="직선 연결선[R] 3">
            <a:extLst>
              <a:ext uri="{FF2B5EF4-FFF2-40B4-BE49-F238E27FC236}">
                <a16:creationId xmlns:a16="http://schemas.microsoft.com/office/drawing/2014/main" id="{2AD20C4C-7E31-6812-3525-DDF1BD571A9B}"/>
              </a:ext>
            </a:extLst>
          </p:cNvPr>
          <p:cNvCxnSpPr>
            <a:cxnSpLocks/>
          </p:cNvCxnSpPr>
          <p:nvPr/>
        </p:nvCxnSpPr>
        <p:spPr>
          <a:xfrm>
            <a:off x="3858160" y="2820366"/>
            <a:ext cx="34824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733B1089-2EC5-CC5A-54CA-18E9B64AC3A3}"/>
              </a:ext>
            </a:extLst>
          </p:cNvPr>
          <p:cNvSpPr/>
          <p:nvPr/>
        </p:nvSpPr>
        <p:spPr>
          <a:xfrm flipV="1" rot="10800000">
            <a:off x="7344880" y="2534686"/>
            <a:ext cx="1634836" cy="56059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Profile of wine</a:t>
            </a:r>
          </a:p>
        </p:txBody>
      </p:sp>
      <p:sp>
        <p:nvSpPr>
          <p:cNvPr id="32" name="모서리가 둥근 직사각형 27">
            <a:extLst>
              <a:ext uri="{FF2B5EF4-FFF2-40B4-BE49-F238E27FC236}">
                <a16:creationId xmlns:a16="http://schemas.microsoft.com/office/drawing/2014/main" id="{43C1D651-E935-AB8B-6E71-E99AC59E3C76}"/>
              </a:ext>
            </a:extLst>
          </p:cNvPr>
          <p:cNvSpPr/>
          <p:nvPr/>
        </p:nvSpPr>
        <p:spPr>
          <a:xfrm flipV="1" rot="10800000">
            <a:off x="2334031" y="3079285"/>
            <a:ext cx="1503752" cy="113907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cxnSp>
        <p:nvCxnSpPr>
          <p:cNvPr id="33" name="직선 연결선[R] 3">
            <a:extLst>
              <a:ext uri="{FF2B5EF4-FFF2-40B4-BE49-F238E27FC236}">
                <a16:creationId xmlns:a16="http://schemas.microsoft.com/office/drawing/2014/main" id="{AB88810C-A436-4E0B-BB19-1C23A8C95039}"/>
              </a:ext>
            </a:extLst>
          </p:cNvPr>
          <p:cNvCxnSpPr>
            <a:cxnSpLocks/>
          </p:cNvCxnSpPr>
          <p:nvPr/>
        </p:nvCxnSpPr>
        <p:spPr>
          <a:xfrm>
            <a:off x="3837783" y="3624560"/>
            <a:ext cx="1648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7">
            <a:extLst>
              <a:ext uri="{FF2B5EF4-FFF2-40B4-BE49-F238E27FC236}">
                <a16:creationId xmlns:a16="http://schemas.microsoft.com/office/drawing/2014/main" id="{47306577-3CF0-278E-A3C9-C19CFDFCDA9D}"/>
              </a:ext>
            </a:extLst>
          </p:cNvPr>
          <p:cNvSpPr/>
          <p:nvPr/>
        </p:nvSpPr>
        <p:spPr>
          <a:xfrm flipV="1" rot="10800000">
            <a:off x="5504437" y="3345167"/>
            <a:ext cx="2540000" cy="56059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Aroma and recommended pairing</a:t>
            </a:r>
          </a:p>
        </p:txBody>
      </p:sp>
      <p:sp>
        <p:nvSpPr>
          <p:cNvPr id="36" name="모서리가 둥근 직사각형 27">
            <a:extLst>
              <a:ext uri="{FF2B5EF4-FFF2-40B4-BE49-F238E27FC236}">
                <a16:creationId xmlns:a16="http://schemas.microsoft.com/office/drawing/2014/main" id="{8B5D2658-0D3B-CD5D-7997-66D225584305}"/>
              </a:ext>
            </a:extLst>
          </p:cNvPr>
          <p:cNvSpPr/>
          <p:nvPr/>
        </p:nvSpPr>
        <p:spPr>
          <a:xfrm flipV="1" rot="10800000">
            <a:off x="2741507" y="4440924"/>
            <a:ext cx="896838" cy="3351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cxnSp>
        <p:nvCxnSpPr>
          <p:cNvPr id="37" name="직선 연결선[R] 3">
            <a:extLst>
              <a:ext uri="{FF2B5EF4-FFF2-40B4-BE49-F238E27FC236}">
                <a16:creationId xmlns:a16="http://schemas.microsoft.com/office/drawing/2014/main" id="{8C0E20A8-750E-2561-D046-ED0EE15A724D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3638345" y="4608490"/>
            <a:ext cx="1682196" cy="7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27">
            <a:extLst>
              <a:ext uri="{FF2B5EF4-FFF2-40B4-BE49-F238E27FC236}">
                <a16:creationId xmlns:a16="http://schemas.microsoft.com/office/drawing/2014/main" id="{09C4220E-C40C-766D-6AD2-AAD499EC4804}"/>
              </a:ext>
            </a:extLst>
          </p:cNvPr>
          <p:cNvSpPr/>
          <p:nvPr/>
        </p:nvSpPr>
        <p:spPr>
          <a:xfrm flipV="1" rot="10800000">
            <a:off x="5331692" y="4356099"/>
            <a:ext cx="2981220" cy="56059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Pops up a reservation dialog</a:t>
            </a:r>
          </a:p>
        </p:txBody>
      </p:sp>
      <p:sp>
        <p:nvSpPr>
          <p:cNvPr id="40" name="모서리가 둥근 직사각형 27">
            <a:extLst>
              <a:ext uri="{FF2B5EF4-FFF2-40B4-BE49-F238E27FC236}">
                <a16:creationId xmlns:a16="http://schemas.microsoft.com/office/drawing/2014/main" id="{7F86DEA4-5145-BFFC-8159-ADC1D944D092}"/>
              </a:ext>
            </a:extLst>
          </p:cNvPr>
          <p:cNvSpPr/>
          <p:nvPr/>
        </p:nvSpPr>
        <p:spPr>
          <a:xfrm flipV="1" rot="10800000">
            <a:off x="1745430" y="4435081"/>
            <a:ext cx="896838" cy="3351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altLang="en-US" b="1" baseline="0" cap="none" dirty="0" i="0" kern="1200" kumimoji="1" lang="en-US" noProof="0" normalizeH="0" spc="0" strike="noStrike" sz="1800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sp>
        <p:nvSpPr>
          <p:cNvPr id="45" name="모서리가 둥근 직사각형 27">
            <a:extLst>
              <a:ext uri="{FF2B5EF4-FFF2-40B4-BE49-F238E27FC236}">
                <a16:creationId xmlns:a16="http://schemas.microsoft.com/office/drawing/2014/main" id="{6A2E5234-0173-0FCB-9B0C-8C6232692ED6}"/>
              </a:ext>
            </a:extLst>
          </p:cNvPr>
          <p:cNvSpPr/>
          <p:nvPr/>
        </p:nvSpPr>
        <p:spPr>
          <a:xfrm flipV="1" rot="10800000">
            <a:off x="4413912" y="5132296"/>
            <a:ext cx="3132382" cy="56059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t>Removes the wine from cellar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5E79632-536B-8520-40F5-6DFFADDF3662}"/>
              </a:ext>
            </a:extLst>
          </p:cNvPr>
          <p:cNvCxnSpPr>
            <a:stCxn id="40" idx="2"/>
            <a:endCxn id="45" idx="3"/>
          </p:cNvCxnSpPr>
          <p:nvPr/>
        </p:nvCxnSpPr>
        <p:spPr>
          <a:xfrm flipH="1" rot="16200000">
            <a:off x="2982688" y="3981372"/>
            <a:ext cx="642384" cy="2220063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12463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CDE2A5-7A51-AE1D-7502-8237375F6997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78EB68-C6F8-06DF-5171-3CD7991D703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10C1B6E-1EBC-0C35-2091-541C7CDB6DEB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9F8CE-29F1-966B-CF86-9390EFDEC56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9AB63-3D52-354D-8305-D283FB9CFC2C}" type="slidenum">
              <a:rPr altLang="en-US" b="0" baseline="0" cap="none" i="0" kern="1200" kumimoji="1" lang="ko-Kore-KR" noProof="0" normalizeH="0" smtClean="0" spc="0" strike="noStrike" sz="1200" u="none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altLang="en-US" b="0" baseline="0" cap="none" i="0" kern="1200" kumimoji="1" lang="ko-Kore-KR" noProof="0" normalizeH="0" spc="0" strike="noStrike" sz="1200" u="none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panose="020F0502020204030204" typeface="Calibri"/>
              <a:ea typeface="+mn-ea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61EDFF-EF61-02BE-139F-991EBFAB6EB9}"/>
              </a:ext>
            </a:extLst>
          </p:cNvPr>
          <p:cNvGrpSpPr/>
          <p:nvPr/>
        </p:nvGrpSpPr>
        <p:grpSpPr>
          <a:xfrm>
            <a:off x="1151184" y="784473"/>
            <a:ext cx="7755670" cy="5580000"/>
            <a:chOff x="6228470" y="639000"/>
            <a:chExt cx="7755670" cy="5580000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BD6F2E8-7D21-0CFB-9ADB-4318BB672104}"/>
                </a:ext>
              </a:extLst>
            </p:cNvPr>
            <p:cNvSpPr/>
            <p:nvPr/>
          </p:nvSpPr>
          <p:spPr>
            <a:xfrm flipV="1" rot="10800000">
              <a:off x="9990666" y="1833626"/>
              <a:ext cx="3993474" cy="7776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b="1" baseline="0" cap="none" dirty="0" i="0" kern="1200" kumimoji="1" lang="en-US" noProof="0" normalizeH="0" spc="0" strike="noStrike" sz="1800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panose="020F0502020204030204" typeface="Calibri"/>
                  <a:ea typeface="+mn-ea"/>
                  <a:cs typeface="+mn-cs"/>
                </a:rPr>
                <a:t>Set the timer to the desired time</a:t>
              </a:r>
            </a:p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altLang="en-US" b="1" dirty="0" kumimoji="1" lang="en-US">
                  <a:solidFill>
                    <a:prstClr val="white"/>
                  </a:solidFill>
                  <a:latin panose="020F0502020204030204" typeface="Calibri"/>
                </a:rPr>
                <a:t>Toast message when the wine is ready</a:t>
              </a:r>
              <a:endPara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12" name="모서리가 둥근 직사각형 27">
              <a:extLst>
                <a:ext uri="{FF2B5EF4-FFF2-40B4-BE49-F238E27FC236}">
                  <a16:creationId xmlns:a16="http://schemas.microsoft.com/office/drawing/2014/main" id="{1994D320-BA33-28E6-BC21-DD830063D722}"/>
                </a:ext>
              </a:extLst>
            </p:cNvPr>
            <p:cNvSpPr/>
            <p:nvPr/>
          </p:nvSpPr>
          <p:spPr>
            <a:xfrm flipV="1" rot="10800000">
              <a:off x="6518783" y="2249277"/>
              <a:ext cx="921362" cy="362013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13" name="모서리가 둥근 직사각형 27">
              <a:extLst>
                <a:ext uri="{FF2B5EF4-FFF2-40B4-BE49-F238E27FC236}">
                  <a16:creationId xmlns:a16="http://schemas.microsoft.com/office/drawing/2014/main" id="{B392B447-81F4-BE83-9CF5-89D041C864B8}"/>
                </a:ext>
              </a:extLst>
            </p:cNvPr>
            <p:cNvSpPr/>
            <p:nvPr/>
          </p:nvSpPr>
          <p:spPr>
            <a:xfrm flipV="1" rot="10800000">
              <a:off x="8341721" y="3706945"/>
              <a:ext cx="746615" cy="2450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15" name="모서리가 둥근 직사각형 27">
              <a:extLst>
                <a:ext uri="{FF2B5EF4-FFF2-40B4-BE49-F238E27FC236}">
                  <a16:creationId xmlns:a16="http://schemas.microsoft.com/office/drawing/2014/main" id="{BD9F1411-D5BF-F1C4-8D79-E40EFB0EC6E6}"/>
                </a:ext>
              </a:extLst>
            </p:cNvPr>
            <p:cNvSpPr/>
            <p:nvPr/>
          </p:nvSpPr>
          <p:spPr>
            <a:xfrm flipV="1" rot="10800000">
              <a:off x="8094812" y="4403566"/>
              <a:ext cx="1011894" cy="431182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cxnSp>
          <p:nvCxnSpPr>
            <p:cNvPr id="14" name="직선 연결선[R] 3">
              <a:extLst>
                <a:ext uri="{FF2B5EF4-FFF2-40B4-BE49-F238E27FC236}">
                  <a16:creationId xmlns:a16="http://schemas.microsoft.com/office/drawing/2014/main" id="{38455901-39B7-6C74-772B-C99CA1FF3D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3856" y="2468867"/>
              <a:ext cx="0" cy="84142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27">
              <a:extLst>
                <a:ext uri="{FF2B5EF4-FFF2-40B4-BE49-F238E27FC236}">
                  <a16:creationId xmlns:a16="http://schemas.microsoft.com/office/drawing/2014/main" id="{12DB26FA-9288-6AB1-1A0F-FC8D7F5DEAAA}"/>
                </a:ext>
              </a:extLst>
            </p:cNvPr>
            <p:cNvSpPr/>
            <p:nvPr/>
          </p:nvSpPr>
          <p:spPr>
            <a:xfrm flipV="1" rot="10800000">
              <a:off x="8329595" y="3744722"/>
              <a:ext cx="746615" cy="2450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sp>
          <p:nvSpPr>
            <p:cNvPr id="20" name="모서리가 둥근 직사각형 27">
              <a:extLst>
                <a:ext uri="{FF2B5EF4-FFF2-40B4-BE49-F238E27FC236}">
                  <a16:creationId xmlns:a16="http://schemas.microsoft.com/office/drawing/2014/main" id="{9A6CBEFB-807B-E7D7-41F8-4AA6EEBE64F7}"/>
                </a:ext>
              </a:extLst>
            </p:cNvPr>
            <p:cNvSpPr/>
            <p:nvPr/>
          </p:nvSpPr>
          <p:spPr>
            <a:xfrm flipV="1" rot="10800000">
              <a:off x="8057909" y="3330945"/>
              <a:ext cx="1011895" cy="413955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ko-Kore-KR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  <p:pic>
          <p:nvPicPr>
            <p:cNvPr descr="텍스트, 모니터, 실내, 휴대폰이(가) 표시된 사진&#10;&#10;자동 생성된 설명" id="23" name="그림 22">
              <a:extLst>
                <a:ext uri="{FF2B5EF4-FFF2-40B4-BE49-F238E27FC236}">
                  <a16:creationId xmlns:a16="http://schemas.microsoft.com/office/drawing/2014/main" id="{6E505D66-3216-35B0-975B-0706777D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470" y="639000"/>
              <a:ext cx="3060000" cy="5580000"/>
            </a:xfrm>
            <a:prstGeom prst="rect">
              <a:avLst/>
            </a:prstGeom>
          </p:spPr>
        </p:pic>
        <p:pic>
          <p:nvPicPr>
            <p:cNvPr descr="텍스트, 스크린샷, 소프트웨어, 디자인이(가) 표시된 사진&#10;&#10;자동 생성된 설명" id="3" name="그림 2">
              <a:extLst>
                <a:ext uri="{FF2B5EF4-FFF2-40B4-BE49-F238E27FC236}">
                  <a16:creationId xmlns:a16="http://schemas.microsoft.com/office/drawing/2014/main" id="{3146041B-BA41-42F7-A220-0E810AC1F3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"/>
            <a:stretch/>
          </p:blipFill>
          <p:spPr>
            <a:xfrm>
              <a:off x="6415726" y="786193"/>
              <a:ext cx="2671865" cy="5276089"/>
            </a:xfrm>
            <a:prstGeom prst="roundRect">
              <a:avLst>
                <a:gd fmla="val 10817" name="adj"/>
              </a:avLst>
            </a:prstGeom>
            <a:ln>
              <a:noFill/>
            </a:ln>
            <a:effectLst>
              <a:outerShdw algn="tl" blurRad="76200" dir="7800000" dist="3810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contrasting">
                <a:rot lat="0" lon="0" rev="4200000"/>
              </a:lightRig>
            </a:scene3d>
            <a:sp3d prstMaterial="plastic">
              <a:bevelT h="114300" prst="relaxedInset" w="381000"/>
              <a:contourClr>
                <a:srgbClr val="969696"/>
              </a:contourClr>
            </a:sp3d>
          </p:spPr>
        </p:pic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E9D235F7-F8EB-AA1B-A1FA-6AAF76AEFC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3856" y="2469241"/>
              <a:ext cx="142681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27">
              <a:extLst>
                <a:ext uri="{FF2B5EF4-FFF2-40B4-BE49-F238E27FC236}">
                  <a16:creationId xmlns:a16="http://schemas.microsoft.com/office/drawing/2014/main" id="{49063C8A-C585-9230-66D7-B8DA11C80BAD}"/>
                </a:ext>
              </a:extLst>
            </p:cNvPr>
            <p:cNvSpPr/>
            <p:nvPr/>
          </p:nvSpPr>
          <p:spPr>
            <a:xfrm flipV="1" rot="10800000">
              <a:off x="7060102" y="2101724"/>
              <a:ext cx="1503753" cy="777666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altLang="en-US" b="1" baseline="0" cap="none" dirty="0" i="0" kern="1200" kumimoji="1" lang="en-US" noProof="0" normalizeH="0" spc="0" strike="noStrike" sz="1800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panose="020F0502020204030204"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72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3" y="2515394"/>
            <a:ext cx="10515600" cy="1325563"/>
          </a:xfrm>
        </p:spPr>
        <p:txBody>
          <a:bodyPr/>
          <a:lstStyle/>
          <a:p>
            <a:r>
              <a:rPr kumimoji="1" lang="en-US" altLang="en-US" b="1" dirty="0">
                <a:solidFill>
                  <a:schemeClr val="bg1"/>
                </a:solidFill>
                <a:latin typeface="+mj-ea"/>
              </a:rPr>
              <a:t>Application Feature: WebOS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764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4398E9-7473-14D4-2738-3A03FEAF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48" y="731558"/>
            <a:ext cx="9590903" cy="5394883"/>
          </a:xfrm>
          <a:prstGeom prst="rect">
            <a:avLst/>
          </a:prstGeom>
        </p:spPr>
      </p:pic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C89CB3F-1FC7-D122-3757-313FA195FFEF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>
            <a:off x="1568711" y="3760510"/>
            <a:ext cx="321872" cy="7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0F21AE7-DE4B-0155-D759-F7BD2C7090E6}"/>
              </a:ext>
            </a:extLst>
          </p:cNvPr>
          <p:cNvSpPr/>
          <p:nvPr/>
        </p:nvSpPr>
        <p:spPr>
          <a:xfrm rot="10800000" flipV="1">
            <a:off x="1890583" y="1714923"/>
            <a:ext cx="1556951" cy="409275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CD0A780-5F4B-FCBB-BEDB-540C0248D6D4}"/>
              </a:ext>
            </a:extLst>
          </p:cNvPr>
          <p:cNvSpPr/>
          <p:nvPr/>
        </p:nvSpPr>
        <p:spPr>
          <a:xfrm rot="10800000" flipV="1">
            <a:off x="204712" y="3616416"/>
            <a:ext cx="1363999" cy="28818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Layer Type</a:t>
            </a:r>
            <a:endParaRPr kumimoji="1" lang="ko-Kore-KR" altLang="en-US" b="1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EA5745A-8736-73FE-2648-5099DA5F0FFA}"/>
              </a:ext>
            </a:extLst>
          </p:cNvPr>
          <p:cNvSpPr/>
          <p:nvPr/>
        </p:nvSpPr>
        <p:spPr>
          <a:xfrm rot="10800000" flipV="1">
            <a:off x="3691695" y="1520237"/>
            <a:ext cx="5365807" cy="460620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F1C5C96-205F-1BF5-1E7D-B895F4216F28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flipV="1">
            <a:off x="6374598" y="1068698"/>
            <a:ext cx="8086" cy="4515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3F2F0A2-3B3C-AC5B-E296-9DC54AD95BCF}"/>
              </a:ext>
            </a:extLst>
          </p:cNvPr>
          <p:cNvSpPr/>
          <p:nvPr/>
        </p:nvSpPr>
        <p:spPr>
          <a:xfrm rot="10800000" flipV="1">
            <a:off x="5700685" y="780510"/>
            <a:ext cx="1363999" cy="28818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Storage</a:t>
            </a:r>
            <a:endParaRPr kumimoji="1" lang="ko-Kore-KR" altLang="en-US" b="1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F9E6F82-7068-B571-7444-2CE5153F4DB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H="1" flipV="1">
            <a:off x="10395121" y="3860902"/>
            <a:ext cx="296983" cy="47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910170F-E686-964E-A181-DBA05E0A31A0}"/>
              </a:ext>
            </a:extLst>
          </p:cNvPr>
          <p:cNvSpPr/>
          <p:nvPr/>
        </p:nvSpPr>
        <p:spPr>
          <a:xfrm rot="10800000" flipV="1">
            <a:off x="9120887" y="1814525"/>
            <a:ext cx="1274234" cy="409275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29716FF-F308-AB94-0750-12880AE30A25}"/>
              </a:ext>
            </a:extLst>
          </p:cNvPr>
          <p:cNvSpPr/>
          <p:nvPr/>
        </p:nvSpPr>
        <p:spPr>
          <a:xfrm rot="10800000" flipV="1">
            <a:off x="10692104" y="3678202"/>
            <a:ext cx="1443465" cy="37481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Temperature</a:t>
            </a:r>
            <a:endParaRPr kumimoji="1" lang="ko-Kore-KR" altLang="en-US" b="1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0B37093-6707-0BF5-30DF-4C93EC5ED3A5}"/>
              </a:ext>
            </a:extLst>
          </p:cNvPr>
          <p:cNvSpPr/>
          <p:nvPr/>
        </p:nvSpPr>
        <p:spPr>
          <a:xfrm rot="10800000" flipV="1">
            <a:off x="8816632" y="931341"/>
            <a:ext cx="1773108" cy="4462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C540FD0-4E0D-6F67-E5DC-96663CA6F421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V="1">
            <a:off x="9703186" y="544150"/>
            <a:ext cx="5176" cy="3871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C76AF15F-DA24-66A7-099E-B2005123419F}"/>
              </a:ext>
            </a:extLst>
          </p:cNvPr>
          <p:cNvSpPr/>
          <p:nvPr/>
        </p:nvSpPr>
        <p:spPr>
          <a:xfrm rot="10800000" flipV="1">
            <a:off x="8872903" y="268548"/>
            <a:ext cx="1670918" cy="27560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Feature Menu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90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2FDF5-EDFF-BD3B-CB38-6D63122C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47" y="731558"/>
            <a:ext cx="9590903" cy="5394883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30B0268-47FE-E377-35D0-0472948FE59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H="1" flipV="1">
            <a:off x="9934828" y="5171303"/>
            <a:ext cx="525991" cy="51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8412B62-329F-16D0-F5B3-97796370C41A}"/>
              </a:ext>
            </a:extLst>
          </p:cNvPr>
          <p:cNvSpPr/>
          <p:nvPr/>
        </p:nvSpPr>
        <p:spPr>
          <a:xfrm rot="10800000" flipV="1">
            <a:off x="8405081" y="4893276"/>
            <a:ext cx="1529747" cy="55605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8A38F9-5BFD-7217-15F2-33F3DE3ABA6B}"/>
              </a:ext>
            </a:extLst>
          </p:cNvPr>
          <p:cNvSpPr/>
          <p:nvPr/>
        </p:nvSpPr>
        <p:spPr>
          <a:xfrm rot="10800000" flipV="1">
            <a:off x="10460819" y="5039566"/>
            <a:ext cx="1389311" cy="27384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Delete Wine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6418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3D4422-FDCB-B4DC-2CE7-C9AF348C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46" y="731558"/>
            <a:ext cx="9590903" cy="5394883"/>
          </a:xfrm>
          <a:prstGeom prst="rect">
            <a:avLst/>
          </a:prstGeom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EF8958F-9D3B-6663-17FE-913FEC51FC0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H="1" flipV="1">
            <a:off x="9403492" y="5047735"/>
            <a:ext cx="624838" cy="61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F4F8827-F05E-ADAF-FCBA-68D7CAC6F36E}"/>
              </a:ext>
            </a:extLst>
          </p:cNvPr>
          <p:cNvSpPr/>
          <p:nvPr/>
        </p:nvSpPr>
        <p:spPr>
          <a:xfrm rot="10800000" flipV="1">
            <a:off x="7972592" y="4806777"/>
            <a:ext cx="1430900" cy="4819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71E955A-39B6-492E-C354-2F4F25EE0013}"/>
              </a:ext>
            </a:extLst>
          </p:cNvPr>
          <p:cNvSpPr/>
          <p:nvPr/>
        </p:nvSpPr>
        <p:spPr>
          <a:xfrm rot="10800000" flipV="1">
            <a:off x="10028330" y="4917989"/>
            <a:ext cx="1599378" cy="27184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Send Message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8891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D38C7-B843-6D50-8DA1-D91A1E90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46" y="731558"/>
            <a:ext cx="9590902" cy="5394882"/>
          </a:xfrm>
          <a:prstGeom prst="rect">
            <a:avLst/>
          </a:prstGeom>
        </p:spPr>
      </p:pic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4427F29E-628D-C2DB-5349-4645D52B2BE7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>
            <a:off x="1430421" y="3348682"/>
            <a:ext cx="9173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AB3EB4-B78D-9883-60F6-F4E3B6FC621B}"/>
              </a:ext>
            </a:extLst>
          </p:cNvPr>
          <p:cNvSpPr/>
          <p:nvPr/>
        </p:nvSpPr>
        <p:spPr>
          <a:xfrm rot="10800000" flipV="1">
            <a:off x="2347784" y="1915298"/>
            <a:ext cx="2533135" cy="286676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BFBDB05-3BB3-3320-ED9A-02B11DF766FF}"/>
              </a:ext>
            </a:extLst>
          </p:cNvPr>
          <p:cNvSpPr/>
          <p:nvPr/>
        </p:nvSpPr>
        <p:spPr>
          <a:xfrm rot="10800000" flipV="1">
            <a:off x="98519" y="2946836"/>
            <a:ext cx="1331902" cy="80369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Choose Wine to Move</a:t>
            </a:r>
            <a:endParaRPr kumimoji="1" lang="ko-Kore-KR" altLang="en-US" b="1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A8AC2B53-3E1C-C3E2-9746-D57309CE44D5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8496678" y="2063578"/>
            <a:ext cx="6174" cy="9687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DB5C5664-1854-00FF-D771-3443E6B75E4E}"/>
              </a:ext>
            </a:extLst>
          </p:cNvPr>
          <p:cNvSpPr/>
          <p:nvPr/>
        </p:nvSpPr>
        <p:spPr>
          <a:xfrm rot="10800000" flipV="1">
            <a:off x="8096492" y="3032343"/>
            <a:ext cx="800373" cy="73054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083CBA0-047E-B493-D2AB-3F1563C51FE8}"/>
              </a:ext>
            </a:extLst>
          </p:cNvPr>
          <p:cNvSpPr/>
          <p:nvPr/>
        </p:nvSpPr>
        <p:spPr>
          <a:xfrm rot="10800000" flipV="1">
            <a:off x="7552790" y="1778378"/>
            <a:ext cx="1900125" cy="285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Choose Location</a:t>
            </a:r>
            <a:endParaRPr kumimoji="1" lang="ko-Kore-KR" altLang="en-US" b="1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7E3435B4-DAFA-11E2-8850-9EE2EF039355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H="1" flipV="1">
            <a:off x="9934156" y="5016845"/>
            <a:ext cx="488960" cy="797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8AE588B-DD71-D1EA-E0C6-77F7A5B21423}"/>
              </a:ext>
            </a:extLst>
          </p:cNvPr>
          <p:cNvSpPr/>
          <p:nvPr/>
        </p:nvSpPr>
        <p:spPr>
          <a:xfrm rot="10800000" flipV="1">
            <a:off x="8404409" y="4806779"/>
            <a:ext cx="1529747" cy="4201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AB5A8254-A801-1B86-5061-10A0208E79B8}"/>
              </a:ext>
            </a:extLst>
          </p:cNvPr>
          <p:cNvSpPr/>
          <p:nvPr/>
        </p:nvSpPr>
        <p:spPr>
          <a:xfrm rot="10800000" flipV="1">
            <a:off x="10423116" y="4847439"/>
            <a:ext cx="1529748" cy="3547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Apply Change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293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C9B443-5C9F-264B-DB90-F7E4E0D1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45" y="731558"/>
            <a:ext cx="9590903" cy="5394883"/>
          </a:xfrm>
          <a:prstGeom prst="rect">
            <a:avLst/>
          </a:prstGeom>
        </p:spPr>
      </p:pic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3B7DF49B-D145-6D3E-44B6-02A20476B94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H="1" flipV="1">
            <a:off x="9934156" y="5152772"/>
            <a:ext cx="488960" cy="797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F5AAAA8-0AAD-B777-825F-48CB72969D9D}"/>
              </a:ext>
            </a:extLst>
          </p:cNvPr>
          <p:cNvSpPr/>
          <p:nvPr/>
        </p:nvSpPr>
        <p:spPr>
          <a:xfrm rot="10800000" flipV="1">
            <a:off x="8404409" y="4942706"/>
            <a:ext cx="1529747" cy="42013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8478610-46A6-2317-5E5A-AE07F3D34FCD}"/>
              </a:ext>
            </a:extLst>
          </p:cNvPr>
          <p:cNvSpPr/>
          <p:nvPr/>
        </p:nvSpPr>
        <p:spPr>
          <a:xfrm rot="10800000" flipV="1">
            <a:off x="10423116" y="4983366"/>
            <a:ext cx="1529748" cy="3547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Apply Change</a:t>
            </a:r>
            <a:endParaRPr kumimoji="1" lang="ko-Kore-KR" altLang="en-US" b="1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DE0A2B9-5ABC-5F86-67E3-7CCA1D974B7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>
            <a:off x="1639290" y="2390118"/>
            <a:ext cx="618554" cy="94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9B419D2-9EF9-5F1A-538B-CF821DC0D111}"/>
              </a:ext>
            </a:extLst>
          </p:cNvPr>
          <p:cNvSpPr/>
          <p:nvPr/>
        </p:nvSpPr>
        <p:spPr>
          <a:xfrm rot="10800000" flipV="1">
            <a:off x="2257844" y="1858227"/>
            <a:ext cx="2508422" cy="108268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FC4E8E1-CDEE-45AE-58AE-1397415D1C5B}"/>
              </a:ext>
            </a:extLst>
          </p:cNvPr>
          <p:cNvSpPr/>
          <p:nvPr/>
        </p:nvSpPr>
        <p:spPr>
          <a:xfrm rot="10800000" flipV="1">
            <a:off x="275291" y="1952368"/>
            <a:ext cx="1363999" cy="8755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Smart Mode On/Off</a:t>
            </a:r>
            <a:endParaRPr kumimoji="1" lang="ko-Kore-KR" altLang="en-US" b="1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4D8A0E9-E632-98E0-DC98-9813444555B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6184557" y="1182344"/>
            <a:ext cx="4421" cy="6635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2A27A4E-F767-5E9E-6043-C405A32BF4C3}"/>
              </a:ext>
            </a:extLst>
          </p:cNvPr>
          <p:cNvSpPr/>
          <p:nvPr/>
        </p:nvSpPr>
        <p:spPr>
          <a:xfrm rot="10800000" flipV="1">
            <a:off x="5152768" y="1845871"/>
            <a:ext cx="2063578" cy="108268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B6ACC55-031C-DCB9-773D-B2DA42104EAF}"/>
              </a:ext>
            </a:extLst>
          </p:cNvPr>
          <p:cNvSpPr/>
          <p:nvPr/>
        </p:nvSpPr>
        <p:spPr>
          <a:xfrm rot="10800000" flipV="1">
            <a:off x="5322250" y="852616"/>
            <a:ext cx="1733456" cy="32972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Choose Mode</a:t>
            </a:r>
            <a:endParaRPr kumimoji="1" lang="ko-Kore-KR" altLang="en-US" b="1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ED172F8-A0C1-4577-16B0-7AAD1C0B4900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H="1">
            <a:off x="9674055" y="2390118"/>
            <a:ext cx="4484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C8A261A-1D96-69A4-EEFC-2B3685F4596E}"/>
              </a:ext>
            </a:extLst>
          </p:cNvPr>
          <p:cNvSpPr/>
          <p:nvPr/>
        </p:nvSpPr>
        <p:spPr>
          <a:xfrm rot="10800000" flipV="1">
            <a:off x="7610477" y="1848777"/>
            <a:ext cx="2063578" cy="108268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0D004DB-1325-EAF1-CFF9-CCBF4B6D7057}"/>
              </a:ext>
            </a:extLst>
          </p:cNvPr>
          <p:cNvSpPr/>
          <p:nvPr/>
        </p:nvSpPr>
        <p:spPr>
          <a:xfrm rot="10800000" flipV="1">
            <a:off x="10122524" y="2107121"/>
            <a:ext cx="1733456" cy="56599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Change Temperature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093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Further Improvements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7C0C7-7856-E828-CB87-0B8B6958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Implement TTS to communicate with GPT</a:t>
            </a:r>
          </a:p>
          <a:p>
            <a:pPr marL="514350" indent="-514350">
              <a:buAutoNum type="arabicPeriod"/>
            </a:pPr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Check remaining foods in refrigerator and Suggest pairings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1" lang="en-US" altLang="ko-Kore-KR" dirty="0">
              <a:solidFill>
                <a:schemeClr val="bg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kumimoji="1" lang="en-US" altLang="ko-Kore-KR" dirty="0">
                <a:solidFill>
                  <a:schemeClr val="bg1"/>
                </a:solidFill>
                <a:latin typeface="+mn-ea"/>
              </a:rPr>
              <a:t>Use Fine-tunning model instead of 3.5 turbo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02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0ABCE1-8D91-2851-6002-7B26F2AD931A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4D297D-B3AA-07CD-C8B0-957484B911B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5727CFF-88A9-49CF-E564-8F1CDFF4B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535713-1017-F2ED-024B-3BB3123C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60" y="644830"/>
            <a:ext cx="5726680" cy="55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904FEF-BE80-23E8-1480-DF0B308CF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Q&amp;A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5BDB0DF-1D03-A515-5F0D-BA9B2E6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pic>
        <p:nvPicPr>
          <p:cNvPr id="3" name="Picture 2" descr="Home- LG-Soft-India">
            <a:extLst>
              <a:ext uri="{FF2B5EF4-FFF2-40B4-BE49-F238E27FC236}">
                <a16:creationId xmlns:a16="http://schemas.microsoft.com/office/drawing/2014/main" id="{63203699-09D3-FCD3-0AF8-395D57AB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" y="434996"/>
            <a:ext cx="2446664" cy="9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341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DBECA61-0948-B874-C2E3-1477B237137E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7B0FCB-22E2-A72B-77FB-E881622D6D8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D47CBF5-5CF9-E3A1-8E80-0DAD53224729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49AE8B4-AF95-AAAE-538D-8AEF7F5D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ore-KR" b="1" dirty="0" kumimoji="1" lang="en-US">
                <a:solidFill>
                  <a:schemeClr val="bg1"/>
                </a:solidFill>
                <a:latin typeface="+mj-ea"/>
              </a:rPr>
              <a:t>Introduction</a:t>
            </a:r>
            <a:endParaRPr altLang="en-US" b="1" dirty="0" kumimoji="1" lang="ko-Kore-KR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66001-9807-2F8C-0419-34918C24AE4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3</a:t>
            </a:fld>
            <a:endParaRPr altLang="en-US" kumimoji="1" lang="ko-Kore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503A91-E02B-DEFB-8698-95BC6B7C86BD}"/>
              </a:ext>
            </a:extLst>
          </p:cNvPr>
          <p:cNvGrpSpPr/>
          <p:nvPr/>
        </p:nvGrpSpPr>
        <p:grpSpPr>
          <a:xfrm>
            <a:off x="996130" y="1458908"/>
            <a:ext cx="2730397" cy="4597131"/>
            <a:chOff x="996130" y="1458908"/>
            <a:chExt cx="2730397" cy="45971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35E0C3-0FF8-4DB3-6772-3CF527458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130" y="1458908"/>
              <a:ext cx="2730397" cy="40955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79229E-13C3-1B9A-B1F5-2C245F24B968}"/>
                </a:ext>
              </a:extLst>
            </p:cNvPr>
            <p:cNvSpPr txBox="1"/>
            <p:nvPr/>
          </p:nvSpPr>
          <p:spPr>
            <a:xfrm>
              <a:off x="1072653" y="5594374"/>
              <a:ext cx="2577349" cy="461665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ko-KR" dirty="0" kumimoji="1" lang="en-US" sz="2400">
                  <a:solidFill>
                    <a:schemeClr val="bg1"/>
                  </a:solidFill>
                  <a:latin typeface="+mj-ea"/>
                  <a:ea typeface="+mj-ea"/>
                </a:rPr>
                <a:t>Oak Barrel</a:t>
              </a:r>
              <a:endParaRPr altLang="en-US" dirty="0" kumimoji="1" lang="ko-KR" sz="24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2612E7-A415-A1A6-CE7E-54E6AD23E19E}"/>
              </a:ext>
            </a:extLst>
          </p:cNvPr>
          <p:cNvGrpSpPr/>
          <p:nvPr/>
        </p:nvGrpSpPr>
        <p:grpSpPr>
          <a:xfrm>
            <a:off x="4730801" y="1458908"/>
            <a:ext cx="2730397" cy="4589990"/>
            <a:chOff x="4730801" y="1458908"/>
            <a:chExt cx="2730397" cy="45899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0B5D99-8B4C-1F00-C138-D963E08A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801" y="1458908"/>
              <a:ext cx="2730397" cy="40955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9EC4B0-BF6D-C20E-E6B6-1D4D2AF92463}"/>
                </a:ext>
              </a:extLst>
            </p:cNvPr>
            <p:cNvSpPr txBox="1"/>
            <p:nvPr/>
          </p:nvSpPr>
          <p:spPr>
            <a:xfrm>
              <a:off x="4807324" y="5587233"/>
              <a:ext cx="2577349" cy="461665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ko-KR" dirty="0" kumimoji="1" lang="en-US" sz="2400">
                  <a:solidFill>
                    <a:schemeClr val="bg1"/>
                  </a:solidFill>
                  <a:latin typeface="+mj-ea"/>
                  <a:ea typeface="+mj-ea"/>
                </a:rPr>
                <a:t>Luxury</a:t>
              </a:r>
              <a:endParaRPr altLang="en-US" dirty="0" kumimoji="1" lang="ko-KR" sz="24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704280-89AF-95F5-3FCF-7251199E043D}"/>
              </a:ext>
            </a:extLst>
          </p:cNvPr>
          <p:cNvGrpSpPr/>
          <p:nvPr/>
        </p:nvGrpSpPr>
        <p:grpSpPr>
          <a:xfrm>
            <a:off x="8465471" y="1458908"/>
            <a:ext cx="2722255" cy="4597131"/>
            <a:chOff x="8465471" y="1458908"/>
            <a:chExt cx="2722255" cy="4597131"/>
          </a:xfrm>
        </p:grpSpPr>
        <p:pic>
          <p:nvPicPr>
            <p:cNvPr descr="The 10 most expensive bottles of wine in the world would cost you £39,040 |  The Independent | The Independent" id="4098" name="Picture 2">
              <a:extLst>
                <a:ext uri="{FF2B5EF4-FFF2-40B4-BE49-F238E27FC236}">
                  <a16:creationId xmlns:a16="http://schemas.microsoft.com/office/drawing/2014/main" id="{3D082DBF-C7A9-E6B2-420E-15D2B9274DF4}"/>
                </a:ext>
              </a:extLst>
            </p:cNvPr>
            <p:cNvPicPr>
              <a:picLocks noChangeArrowheads="1"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" r="67"/>
            <a:stretch/>
          </p:blipFill>
          <p:spPr bwMode="auto">
            <a:xfrm>
              <a:off x="8465471" y="1458908"/>
              <a:ext cx="2722255" cy="4095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7B40DD-5327-44BF-9DF2-63BB64BAA5C1}"/>
                </a:ext>
              </a:extLst>
            </p:cNvPr>
            <p:cNvSpPr txBox="1"/>
            <p:nvPr/>
          </p:nvSpPr>
          <p:spPr>
            <a:xfrm>
              <a:off x="8537923" y="5594374"/>
              <a:ext cx="2577349" cy="461665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pPr algn="ctr"/>
              <a:r>
                <a:rPr altLang="ko-KR" dirty="0" kumimoji="1" lang="en-US" sz="2400">
                  <a:solidFill>
                    <a:schemeClr val="bg1"/>
                  </a:solidFill>
                  <a:latin typeface="+mj-ea"/>
                  <a:ea typeface="+mj-ea"/>
                </a:rPr>
                <a:t>variety</a:t>
              </a:r>
              <a:endParaRPr altLang="en-US" dirty="0" kumimoji="1" lang="ko-KR" sz="24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A8F7D7-80B4-22CB-BF52-DA72535B5A71}"/>
              </a:ext>
            </a:extLst>
          </p:cNvPr>
          <p:cNvSpPr txBox="1"/>
          <p:nvPr/>
        </p:nvSpPr>
        <p:spPr>
          <a:xfrm>
            <a:off x="4807324" y="3174276"/>
            <a:ext cx="3335870" cy="144655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ko-Kore-KR" dirty="0" kumimoji="1" lang="en-US" sz="8800">
                <a:solidFill>
                  <a:srgbClr val="9B1032"/>
                </a:solidFill>
              </a:rPr>
              <a:t>WINE</a:t>
            </a:r>
            <a:endParaRPr altLang="en-US" dirty="0" kumimoji="1" lang="ko-Kore-KR" sz="8800">
              <a:solidFill>
                <a:srgbClr val="9B1032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65614C-A68E-BC6B-85A0-9ED377CA9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277" y="1696043"/>
            <a:ext cx="6415275" cy="4266158"/>
          </a:xfrm>
          <a:prstGeom prst="rect">
            <a:avLst/>
          </a:prstGeom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49B2749-754E-A765-5ECC-75F3ED891916}"/>
              </a:ext>
            </a:extLst>
          </p:cNvPr>
          <p:cNvSpPr/>
          <p:nvPr/>
        </p:nvSpPr>
        <p:spPr>
          <a:xfrm rot="21275514">
            <a:off x="782112" y="2280256"/>
            <a:ext cx="10751437" cy="2546491"/>
          </a:xfrm>
          <a:prstGeom prst="roundRect">
            <a:avLst/>
          </a:prstGeom>
          <a:solidFill>
            <a:srgbClr val="9B1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altLang="ko-KR" dirty="0" kumimoji="1" lang="en-US" sz="6600"/>
              <a:t>Smart Winery System</a:t>
            </a:r>
            <a:endParaRPr altLang="en-US" dirty="0" kumimoji="1" lang="ko-KR" sz="6600"/>
          </a:p>
        </p:txBody>
      </p:sp>
    </p:spTree>
    <p:extLst>
      <p:ext uri="{BB962C8B-B14F-4D97-AF65-F5344CB8AC3E}">
        <p14:creationId xmlns:p14="http://schemas.microsoft.com/office/powerpoint/2010/main" val="135329687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0"/>
                            </p:stCondLst>
                            <p:childTnLst>
                              <p:par>
                                <p:cTn fill="hold" id="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 id="29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  <p:bldP animBg="1" grpId="0" spid="18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0ABCE1-8D91-2851-6002-7B26F2AD931A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4D297D-B3AA-07CD-C8B0-957484B911B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5727CFF-88A9-49CF-E564-8F1CDFF4B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535713-1017-F2ED-024B-3BB3123C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60" y="644830"/>
            <a:ext cx="5726680" cy="55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E904FEF-BE80-23E8-1480-DF0B308CF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 for Listening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5BDB0DF-1D03-A515-5F0D-BA9B2E6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pic>
        <p:nvPicPr>
          <p:cNvPr id="3" name="Picture 2" descr="Home- LG-Soft-India">
            <a:extLst>
              <a:ext uri="{FF2B5EF4-FFF2-40B4-BE49-F238E27FC236}">
                <a16:creationId xmlns:a16="http://schemas.microsoft.com/office/drawing/2014/main" id="{EB81C0C3-7B4F-8FAB-3406-9CE2B47F1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8" y="434996"/>
            <a:ext cx="2446664" cy="94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71784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8B7F46F-3B54-276A-BD3E-595A16E4BDA2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22FBAF-A1CA-2065-0A22-AB10BC3696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altLang="en-US" dirty="0" kumimoji="1" lang="ko-KR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C8C1C77-9DEE-B659-38DE-8BD3B8FA0EA2}"/>
                </a:ext>
              </a:extLst>
            </p:cNvPr>
            <p:cNvPicPr>
              <a:picLocks noChangeArrowheads="1" noChangeAspect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D919CD8-6B3A-F92F-256C-89A0BF15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b="1" dirty="0" kumimoji="1" lang="en-US">
                <a:solidFill>
                  <a:schemeClr val="bg1"/>
                </a:solidFill>
                <a:latin typeface="+mj-ea"/>
              </a:rPr>
              <a:t>Introduction</a:t>
            </a:r>
            <a:endParaRPr altLang="en-US" b="1" dirty="0" kumimoji="1" lang="ko-Kore-KR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330992-F5D7-586B-D8DB-5590CC5FC2D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1059AB63-3D52-354D-8305-D283FB9CFC2C}" type="slidenum">
              <a:rPr altLang="en-US" kumimoji="1" lang="ko-Kore-KR" smtClean="0"/>
              <a:t>4</a:t>
            </a:fld>
            <a:endParaRPr altLang="en-US" kumimoji="1" lang="ko-Kore-KR"/>
          </a:p>
        </p:txBody>
      </p:sp>
      <p:pic>
        <p:nvPicPr>
          <p:cNvPr descr="사람, 인간의 얼굴, 실내, 꽃병이(가) 표시된 사진&#10;&#10;자동 생성된 설명" id="11" name="그림 10">
            <a:extLst>
              <a:ext uri="{FF2B5EF4-FFF2-40B4-BE49-F238E27FC236}">
                <a16:creationId xmlns:a16="http://schemas.microsoft.com/office/drawing/2014/main" id="{650D1A75-E45E-3BCA-660E-782DBBD3F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" r="24"/>
          <a:stretch/>
        </p:blipFill>
        <p:spPr>
          <a:xfrm rot="10800000">
            <a:off x="838197" y="1511476"/>
            <a:ext cx="1526959" cy="2022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A9B1DE-C2F1-13C6-4262-BD8D211C15A3}"/>
              </a:ext>
            </a:extLst>
          </p:cNvPr>
          <p:cNvSpPr txBox="1"/>
          <p:nvPr/>
        </p:nvSpPr>
        <p:spPr>
          <a:xfrm>
            <a:off x="313001" y="3523883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Doyong</a:t>
            </a:r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 Kwon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761E8-7FDD-065E-5AF7-A0B969A0E030}"/>
              </a:ext>
            </a:extLst>
          </p:cNvPr>
          <p:cNvSpPr txBox="1"/>
          <p:nvPr/>
        </p:nvSpPr>
        <p:spPr>
          <a:xfrm>
            <a:off x="2386009" y="1690688"/>
            <a:ext cx="2577349" cy="147732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Team Leader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WebOS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Wine Algorithm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AI Chat Bot</a:t>
            </a:r>
          </a:p>
          <a:p>
            <a:pPr algn="just" indent="-285750" marL="285750">
              <a:buFontTx/>
              <a:buChar char="-"/>
            </a:pPr>
            <a:endParaRPr altLang="en-US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descr="사람, 하늘, 인간의 얼굴, 의류이(가) 표시된 사진&#10;&#10;자동 생성된 설명" id="19" name="그림 18">
            <a:extLst>
              <a:ext uri="{FF2B5EF4-FFF2-40B4-BE49-F238E27FC236}">
                <a16:creationId xmlns:a16="http://schemas.microsoft.com/office/drawing/2014/main" id="{1BB6F51E-E557-6D6A-3507-477457DCB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" l="30" r="28"/>
          <a:stretch/>
        </p:blipFill>
        <p:spPr>
          <a:xfrm rot="5400000">
            <a:off x="603425" y="4243116"/>
            <a:ext cx="2022519" cy="15073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420DD6-03AF-6ECD-B356-3C2BC933FF68}"/>
              </a:ext>
            </a:extLst>
          </p:cNvPr>
          <p:cNvSpPr txBox="1"/>
          <p:nvPr/>
        </p:nvSpPr>
        <p:spPr>
          <a:xfrm>
            <a:off x="326009" y="6016228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Jaeyun</a:t>
            </a:r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 Lim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FE157F6-B075-175F-6AC9-0271C79AFA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" l="129" r="100" t="6"/>
          <a:stretch/>
        </p:blipFill>
        <p:spPr>
          <a:xfrm>
            <a:off x="4749436" y="1501365"/>
            <a:ext cx="1526960" cy="20225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E05EBE-1C12-D00D-F0D0-18F835054251}"/>
              </a:ext>
            </a:extLst>
          </p:cNvPr>
          <p:cNvSpPr txBox="1"/>
          <p:nvPr/>
        </p:nvSpPr>
        <p:spPr>
          <a:xfrm>
            <a:off x="4224241" y="3542155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Dohyeon</a:t>
            </a:r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Jeong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522994-0E9B-3965-28EE-82E719DFDA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" r="5"/>
          <a:stretch/>
        </p:blipFill>
        <p:spPr>
          <a:xfrm>
            <a:off x="4760833" y="4004304"/>
            <a:ext cx="1504163" cy="20521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532C11-9A54-713B-6867-1B41A3112C18}"/>
              </a:ext>
            </a:extLst>
          </p:cNvPr>
          <p:cNvSpPr txBox="1"/>
          <p:nvPr/>
        </p:nvSpPr>
        <p:spPr>
          <a:xfrm>
            <a:off x="4275979" y="6056459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Jun Choi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C212820-EE8E-0446-67F0-601E8670E5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9" l="53" r="47" t="-1"/>
          <a:stretch/>
        </p:blipFill>
        <p:spPr>
          <a:xfrm>
            <a:off x="8586530" y="1511476"/>
            <a:ext cx="1526960" cy="20407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577C72-F826-533A-FBAE-C49872D4D47C}"/>
              </a:ext>
            </a:extLst>
          </p:cNvPr>
          <p:cNvSpPr txBox="1"/>
          <p:nvPr/>
        </p:nvSpPr>
        <p:spPr>
          <a:xfrm>
            <a:off x="8061335" y="3592136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Wonseok</a:t>
            </a:r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 Han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58A3C3-A2BD-823B-3503-0DC70173CDA1}"/>
              </a:ext>
            </a:extLst>
          </p:cNvPr>
          <p:cNvSpPr txBox="1"/>
          <p:nvPr/>
        </p:nvSpPr>
        <p:spPr>
          <a:xfrm>
            <a:off x="6301975" y="1731486"/>
            <a:ext cx="2577349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Data preprocess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Android</a:t>
            </a:r>
          </a:p>
          <a:p>
            <a:pPr algn="just" indent="-285750" marL="285750">
              <a:buFontTx/>
              <a:buChar char="-"/>
            </a:pPr>
            <a:endParaRPr altLang="en-US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0F464-A831-B4D5-8322-4A6CD3C39B77}"/>
              </a:ext>
            </a:extLst>
          </p:cNvPr>
          <p:cNvSpPr txBox="1"/>
          <p:nvPr/>
        </p:nvSpPr>
        <p:spPr>
          <a:xfrm>
            <a:off x="10113490" y="1730558"/>
            <a:ext cx="2577349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Crawling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Android</a:t>
            </a:r>
          </a:p>
          <a:p>
            <a:pPr algn="just" indent="-285750" marL="285750">
              <a:buFontTx/>
              <a:buChar char="-"/>
            </a:pPr>
            <a:endParaRPr altLang="en-US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EC79E-6BA5-4AFB-93CC-D3CD4AAF9F56}"/>
              </a:ext>
            </a:extLst>
          </p:cNvPr>
          <p:cNvSpPr txBox="1"/>
          <p:nvPr/>
        </p:nvSpPr>
        <p:spPr>
          <a:xfrm>
            <a:off x="2383142" y="4107051"/>
            <a:ext cx="2577349" cy="1200329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MongoDB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AWS Server</a:t>
            </a:r>
          </a:p>
          <a:p>
            <a:pPr algn="just" indent="-285750" marL="285750">
              <a:buFontTx/>
              <a:buChar char="-"/>
            </a:pPr>
            <a:endParaRPr altLang="en-US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758176-F580-19E4-B918-D5680B304480}"/>
              </a:ext>
            </a:extLst>
          </p:cNvPr>
          <p:cNvSpPr txBox="1"/>
          <p:nvPr/>
        </p:nvSpPr>
        <p:spPr>
          <a:xfrm>
            <a:off x="6301975" y="4107051"/>
            <a:ext cx="2577349" cy="147732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MongoDB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Wine Algorithm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Barcode generator</a:t>
            </a:r>
          </a:p>
          <a:p>
            <a:pPr algn="just" indent="-285750" marL="285750">
              <a:buFontTx/>
              <a:buChar char="-"/>
            </a:pPr>
            <a:endParaRPr altLang="en-US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B8F74-056F-4306-7CD8-F50D1CF02BB0}"/>
              </a:ext>
            </a:extLst>
          </p:cNvPr>
          <p:cNvSpPr txBox="1"/>
          <p:nvPr/>
        </p:nvSpPr>
        <p:spPr>
          <a:xfrm>
            <a:off x="10137492" y="4070952"/>
            <a:ext cx="2577349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Figma</a:t>
            </a:r>
          </a:p>
          <a:p>
            <a:pPr algn="just" indent="-285750" marL="285750">
              <a:buFontTx/>
              <a:buChar char="-"/>
            </a:pPr>
            <a:r>
              <a:rPr altLang="ko-KR" dirty="0" kumimoji="1" lang="en-US">
                <a:solidFill>
                  <a:schemeClr val="bg1"/>
                </a:solidFill>
                <a:latin typeface="+mj-ea"/>
                <a:ea typeface="+mj-ea"/>
              </a:rPr>
              <a:t>Android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C2E371-EC8C-8D4C-0057-C3BBF008AA2F}"/>
              </a:ext>
            </a:extLst>
          </p:cNvPr>
          <p:cNvSpPr txBox="1"/>
          <p:nvPr/>
        </p:nvSpPr>
        <p:spPr>
          <a:xfrm>
            <a:off x="8057633" y="6045244"/>
            <a:ext cx="2577349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ko-KR" b="1" dirty="0" err="1" kumimoji="1" lang="en-US">
                <a:solidFill>
                  <a:schemeClr val="bg1"/>
                </a:solidFill>
                <a:latin typeface="+mj-ea"/>
                <a:ea typeface="+mj-ea"/>
              </a:rPr>
              <a:t>Seohyun</a:t>
            </a:r>
            <a:r>
              <a:rPr altLang="ko-KR" b="1" dirty="0" kumimoji="1" lang="en-US">
                <a:solidFill>
                  <a:schemeClr val="bg1"/>
                </a:solidFill>
                <a:latin typeface="+mj-ea"/>
                <a:ea typeface="+mj-ea"/>
              </a:rPr>
              <a:t> Park</a:t>
            </a:r>
            <a:endParaRPr altLang="en-US" b="1" dirty="0" kumimoji="1" lang="ko-KR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8B097B0-68FA-4C89-EF36-E237A632E9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3"/>
          <a:stretch/>
        </p:blipFill>
        <p:spPr>
          <a:xfrm>
            <a:off x="8607005" y="4015518"/>
            <a:ext cx="1486007" cy="2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0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Main Feature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7C0C7-7856-E828-CB87-0B8B6958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19" name="그림 18" descr="그래픽, 상징, 폰트, 원이(가) 표시된 사진&#10;&#10;자동 생성된 설명">
            <a:extLst>
              <a:ext uri="{FF2B5EF4-FFF2-40B4-BE49-F238E27FC236}">
                <a16:creationId xmlns:a16="http://schemas.microsoft.com/office/drawing/2014/main" id="{1587276E-8C46-2DAE-64DA-489B926E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26" y="2400093"/>
            <a:ext cx="3604654" cy="3604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C46CE-A44E-F96E-8A28-25932F1544A4}"/>
              </a:ext>
            </a:extLst>
          </p:cNvPr>
          <p:cNvSpPr txBox="1"/>
          <p:nvPr/>
        </p:nvSpPr>
        <p:spPr>
          <a:xfrm>
            <a:off x="5559659" y="2518499"/>
            <a:ext cx="6039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Calculate Average Temperature of Wines &amp; Set Temperature of each floor</a:t>
            </a:r>
          </a:p>
          <a:p>
            <a:pPr marL="285750" indent="-285750" algn="just">
              <a:buFontTx/>
              <a:buChar char="-"/>
            </a:pPr>
            <a:endParaRPr kumimoji="1"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Search Optimal Location to Store Wine &amp; Show Sequence of Setting Wine Cellar Status </a:t>
            </a:r>
            <a:endParaRPr kumimoji="1"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73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Main Feature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7C0C7-7856-E828-CB87-0B8B6958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AI Chat Bot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4" name="그림 3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9FCC0E5D-4904-5AB0-641B-AEFE10A4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35" y="2654402"/>
            <a:ext cx="3096036" cy="3096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9786A-44BE-DAB5-76AE-005108EE3A96}"/>
              </a:ext>
            </a:extLst>
          </p:cNvPr>
          <p:cNvSpPr txBox="1"/>
          <p:nvPr/>
        </p:nvSpPr>
        <p:spPr>
          <a:xfrm>
            <a:off x="5559659" y="2950987"/>
            <a:ext cx="60391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Recommend the Wine for User</a:t>
            </a:r>
          </a:p>
          <a:p>
            <a:pPr algn="just"/>
            <a:r>
              <a:rPr kumimoji="1"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Ex) It’s our anniversary, Can you recommend wine?</a:t>
            </a:r>
          </a:p>
          <a:p>
            <a:pPr marL="285750" indent="-285750" algn="just">
              <a:buFontTx/>
              <a:buChar char="-"/>
            </a:pPr>
            <a:endParaRPr kumimoji="1"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Get Wine &amp; Pairing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46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Main Feature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7C0C7-7856-E828-CB87-0B8B6958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982FD9-0917-AFF2-4998-F03799E40558}"/>
              </a:ext>
            </a:extLst>
          </p:cNvPr>
          <p:cNvGrpSpPr/>
          <p:nvPr/>
        </p:nvGrpSpPr>
        <p:grpSpPr>
          <a:xfrm>
            <a:off x="1711254" y="2468851"/>
            <a:ext cx="2616997" cy="3075790"/>
            <a:chOff x="1550619" y="2809585"/>
            <a:chExt cx="2616997" cy="3075790"/>
          </a:xfrm>
        </p:grpSpPr>
        <p:pic>
          <p:nvPicPr>
            <p:cNvPr id="10" name="Picture 8" descr="Download Android Studio &amp; App Tools - Android Developers">
              <a:extLst>
                <a:ext uri="{FF2B5EF4-FFF2-40B4-BE49-F238E27FC236}">
                  <a16:creationId xmlns:a16="http://schemas.microsoft.com/office/drawing/2014/main" id="{D4E1E00E-43E4-90F0-5A54-58037B0C4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7" y="3572507"/>
              <a:ext cx="2319120" cy="2312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>
              <a:extLst>
                <a:ext uri="{FF2B5EF4-FFF2-40B4-BE49-F238E27FC236}">
                  <a16:creationId xmlns:a16="http://schemas.microsoft.com/office/drawing/2014/main" id="{77384438-D1CF-7842-627F-DD4974833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619" y="2809585"/>
              <a:ext cx="2616997" cy="64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94D964-90A9-27E8-2CEE-AD96DFA8106B}"/>
              </a:ext>
            </a:extLst>
          </p:cNvPr>
          <p:cNvSpPr txBox="1"/>
          <p:nvPr/>
        </p:nvSpPr>
        <p:spPr>
          <a:xfrm>
            <a:off x="5436088" y="2518499"/>
            <a:ext cx="6525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WebOS: Imbedded Wine Cellar Application</a:t>
            </a:r>
          </a:p>
          <a:p>
            <a:pPr algn="just"/>
            <a:r>
              <a:rPr kumimoji="1"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(Check and Control Cellar Status, Chat Bot) </a:t>
            </a:r>
          </a:p>
          <a:p>
            <a:pPr marL="285750" indent="-285750" algn="just">
              <a:buFontTx/>
              <a:buChar char="-"/>
            </a:pPr>
            <a:endParaRPr kumimoji="1"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just">
              <a:buFontTx/>
              <a:buChar char="-"/>
            </a:pPr>
            <a:r>
              <a:rPr kumimoji="1"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Android: Mobile Wine Cellar Application</a:t>
            </a:r>
          </a:p>
          <a:p>
            <a:pPr algn="just"/>
            <a:r>
              <a:rPr kumimoji="1"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(Check and Control Cellar Status, Reserve Wine,</a:t>
            </a:r>
          </a:p>
          <a:p>
            <a:pPr algn="just"/>
            <a:r>
              <a:rPr kumimoji="1"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Insert New Wine)</a:t>
            </a:r>
            <a:endParaRPr kumimoji="1"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26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9241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</a:rPr>
              <a:t>Use Case: Overall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17" name="그림 16" descr="도표, 라인, 화이트이(가) 표시된 사진&#10;&#10;자동 생성된 설명">
            <a:extLst>
              <a:ext uri="{FF2B5EF4-FFF2-40B4-BE49-F238E27FC236}">
                <a16:creationId xmlns:a16="http://schemas.microsoft.com/office/drawing/2014/main" id="{C3BE14EF-C1CC-57CF-F986-80B3E30A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3" y="1879492"/>
            <a:ext cx="11178671" cy="39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0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EC28534-518E-A77E-46F5-293AFD93BC03}"/>
              </a:ext>
            </a:extLst>
          </p:cNvPr>
          <p:cNvGrpSpPr/>
          <p:nvPr/>
        </p:nvGrpSpPr>
        <p:grpSpPr>
          <a:xfrm>
            <a:off x="0" y="-1241"/>
            <a:ext cx="12316291" cy="6858000"/>
            <a:chOff x="0" y="-1241"/>
            <a:chExt cx="12316291" cy="68592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E8BF42-1037-CA68-5AD5-38843A9A8C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95177B1-7784-E248-A276-BE4C2690F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79792">
              <a:off x="7876054" y="-1241"/>
              <a:ext cx="44402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57C9709-38E9-E494-D034-299F30C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>
                <a:solidFill>
                  <a:schemeClr val="bg1"/>
                </a:solidFill>
                <a:latin typeface="+mj-ea"/>
              </a:rPr>
              <a:t>System Architecture</a:t>
            </a:r>
            <a:endParaRPr kumimoji="1" lang="ko-Kore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62F7F-5B57-BEFF-F75C-52C170C5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AB63-3D52-354D-8305-D283FB9CFC2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EF1B4B-2646-3600-3BF1-602306607FCD}"/>
              </a:ext>
            </a:extLst>
          </p:cNvPr>
          <p:cNvGrpSpPr/>
          <p:nvPr/>
        </p:nvGrpSpPr>
        <p:grpSpPr>
          <a:xfrm>
            <a:off x="615356" y="1488338"/>
            <a:ext cx="2639524" cy="2527601"/>
            <a:chOff x="4158908" y="2884546"/>
            <a:chExt cx="3082152" cy="2984607"/>
          </a:xfrm>
        </p:grpSpPr>
        <p:pic>
          <p:nvPicPr>
            <p:cNvPr id="11" name="Picture 10" descr="Node.js - Wikipedia">
              <a:extLst>
                <a:ext uri="{FF2B5EF4-FFF2-40B4-BE49-F238E27FC236}">
                  <a16:creationId xmlns:a16="http://schemas.microsoft.com/office/drawing/2014/main" id="{1BB959F9-004D-137F-5473-3D32B8B33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908" y="2884546"/>
              <a:ext cx="3082152" cy="188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Express - Node.js web application framework">
              <a:extLst>
                <a:ext uri="{FF2B5EF4-FFF2-40B4-BE49-F238E27FC236}">
                  <a16:creationId xmlns:a16="http://schemas.microsoft.com/office/drawing/2014/main" id="{B009DB86-5540-CE1A-9331-930E3D696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433" y="4870191"/>
              <a:ext cx="2767824" cy="99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4">
            <a:extLst>
              <a:ext uri="{FF2B5EF4-FFF2-40B4-BE49-F238E27FC236}">
                <a16:creationId xmlns:a16="http://schemas.microsoft.com/office/drawing/2014/main" id="{321098F9-4235-9159-94FA-BDD09F65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5" y="4014235"/>
            <a:ext cx="2996553" cy="8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886AE91-C9A4-3EB9-B43B-364674C7055C}"/>
              </a:ext>
            </a:extLst>
          </p:cNvPr>
          <p:cNvGrpSpPr/>
          <p:nvPr/>
        </p:nvGrpSpPr>
        <p:grpSpPr>
          <a:xfrm>
            <a:off x="4127157" y="2502315"/>
            <a:ext cx="1559101" cy="932870"/>
            <a:chOff x="4127157" y="1729946"/>
            <a:chExt cx="4040659" cy="1223319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9015DD-3E87-EBFD-02C2-6E49E5AE891F}"/>
                </a:ext>
              </a:extLst>
            </p:cNvPr>
            <p:cNvCxnSpPr/>
            <p:nvPr/>
          </p:nvCxnSpPr>
          <p:spPr>
            <a:xfrm flipV="1">
              <a:off x="4127157" y="1729946"/>
              <a:ext cx="4040659" cy="106268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650CC82-6704-44E5-147D-783CB7355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157" y="1889960"/>
              <a:ext cx="4021802" cy="106330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C10A20-4C47-CA50-BBE8-D18D83A629D2}"/>
              </a:ext>
            </a:extLst>
          </p:cNvPr>
          <p:cNvGrpSpPr/>
          <p:nvPr/>
        </p:nvGrpSpPr>
        <p:grpSpPr>
          <a:xfrm>
            <a:off x="4139273" y="4624755"/>
            <a:ext cx="4028543" cy="816692"/>
            <a:chOff x="4139273" y="4315833"/>
            <a:chExt cx="4028543" cy="81669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BBCFE3-E89D-A2A6-F465-41B959F4A597}"/>
                </a:ext>
              </a:extLst>
            </p:cNvPr>
            <p:cNvCxnSpPr>
              <a:cxnSpLocks/>
            </p:cNvCxnSpPr>
            <p:nvPr/>
          </p:nvCxnSpPr>
          <p:spPr>
            <a:xfrm>
              <a:off x="4139273" y="4421093"/>
              <a:ext cx="4028543" cy="71143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49FF2FD-534F-58D5-EB6C-83220CE12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9273" y="4315833"/>
              <a:ext cx="4028543" cy="726857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C60AF2-497E-5CD3-1086-E6AE8D5BEC2E}"/>
              </a:ext>
            </a:extLst>
          </p:cNvPr>
          <p:cNvSpPr txBox="1"/>
          <p:nvPr/>
        </p:nvSpPr>
        <p:spPr>
          <a:xfrm>
            <a:off x="843631" y="6101392"/>
            <a:ext cx="214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Server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438389-A5D4-195D-AFC3-E5344D563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81" y="4912177"/>
            <a:ext cx="1767762" cy="10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RESTful Search API | Drupal.org">
            <a:extLst>
              <a:ext uri="{FF2B5EF4-FFF2-40B4-BE49-F238E27FC236}">
                <a16:creationId xmlns:a16="http://schemas.microsoft.com/office/drawing/2014/main" id="{8A85DFEE-314B-09D3-12BF-504A632C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64" y="3417947"/>
            <a:ext cx="1069130" cy="10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4B711C2E-9705-8B88-6AA7-5F2C054640C4}"/>
              </a:ext>
            </a:extLst>
          </p:cNvPr>
          <p:cNvGrpSpPr/>
          <p:nvPr/>
        </p:nvGrpSpPr>
        <p:grpSpPr>
          <a:xfrm>
            <a:off x="5953705" y="1492930"/>
            <a:ext cx="2193270" cy="2320198"/>
            <a:chOff x="5953705" y="1492930"/>
            <a:chExt cx="2193270" cy="2320198"/>
          </a:xfrm>
        </p:grpSpPr>
        <p:pic>
          <p:nvPicPr>
            <p:cNvPr id="4" name="Picture 2" descr="EnactJS Framework · GitHub">
              <a:extLst>
                <a:ext uri="{FF2B5EF4-FFF2-40B4-BE49-F238E27FC236}">
                  <a16:creationId xmlns:a16="http://schemas.microsoft.com/office/drawing/2014/main" id="{BB7017A7-38FA-C170-E8AA-A5FDE4930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159" y="1492930"/>
              <a:ext cx="1094362" cy="10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49DC800C-EDEF-DF2C-5D1D-1E744D35A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705" y="2693203"/>
              <a:ext cx="2193270" cy="54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293C22-D5A5-BF2A-C636-82D0019F5B50}"/>
                </a:ext>
              </a:extLst>
            </p:cNvPr>
            <p:cNvSpPr txBox="1"/>
            <p:nvPr/>
          </p:nvSpPr>
          <p:spPr>
            <a:xfrm>
              <a:off x="5977587" y="3351463"/>
              <a:ext cx="2145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</a:rPr>
                <a:t>Wine Cellar</a:t>
              </a:r>
              <a:endParaRPr kumimoji="1"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0C7652-7514-FC11-8032-CD07FA980985}"/>
              </a:ext>
            </a:extLst>
          </p:cNvPr>
          <p:cNvGrpSpPr/>
          <p:nvPr/>
        </p:nvGrpSpPr>
        <p:grpSpPr>
          <a:xfrm>
            <a:off x="8590614" y="4945168"/>
            <a:ext cx="3002053" cy="1536641"/>
            <a:chOff x="8590614" y="4895741"/>
            <a:chExt cx="3002053" cy="1536641"/>
          </a:xfrm>
        </p:grpSpPr>
        <p:pic>
          <p:nvPicPr>
            <p:cNvPr id="6" name="Picture 8" descr="Download Android Studio &amp; App Tools - Android Developers">
              <a:extLst>
                <a:ext uri="{FF2B5EF4-FFF2-40B4-BE49-F238E27FC236}">
                  <a16:creationId xmlns:a16="http://schemas.microsoft.com/office/drawing/2014/main" id="{059A9CA9-A3A4-159C-6E49-CD75F6F62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614" y="4895741"/>
              <a:ext cx="1094362" cy="1091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B12C73-9ABA-4661-AF06-7B6690A67310}"/>
                </a:ext>
              </a:extLst>
            </p:cNvPr>
            <p:cNvSpPr txBox="1"/>
            <p:nvPr/>
          </p:nvSpPr>
          <p:spPr>
            <a:xfrm>
              <a:off x="8599677" y="5970717"/>
              <a:ext cx="2992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</a:rPr>
                <a:t>Android Application</a:t>
              </a:r>
              <a:endParaRPr kumimoji="1" lang="ko-KR" alt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Kotlin: A Beginner's Guide and Tutorial | Okta Developer">
              <a:extLst>
                <a:ext uri="{FF2B5EF4-FFF2-40B4-BE49-F238E27FC236}">
                  <a16:creationId xmlns:a16="http://schemas.microsoft.com/office/drawing/2014/main" id="{1093CED6-B3BA-0955-FB30-C397189CF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9202" y="4979203"/>
              <a:ext cx="1767762" cy="92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34B1D89-C540-DD89-2D81-F37E8FADC63B}"/>
              </a:ext>
            </a:extLst>
          </p:cNvPr>
          <p:cNvGrpSpPr/>
          <p:nvPr/>
        </p:nvGrpSpPr>
        <p:grpSpPr>
          <a:xfrm rot="2042074">
            <a:off x="8409457" y="2162895"/>
            <a:ext cx="846754" cy="665655"/>
            <a:chOff x="4127157" y="1729946"/>
            <a:chExt cx="4040659" cy="122331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6D7E4A4-0793-D33A-0C7C-86B6D1B71702}"/>
                </a:ext>
              </a:extLst>
            </p:cNvPr>
            <p:cNvCxnSpPr/>
            <p:nvPr/>
          </p:nvCxnSpPr>
          <p:spPr>
            <a:xfrm flipV="1">
              <a:off x="4127157" y="1729946"/>
              <a:ext cx="4040659" cy="106268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FF5BF41-9DD8-B5F3-42A9-3A619A1FC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157" y="1889960"/>
              <a:ext cx="4021802" cy="106330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AED7009-2A2B-F919-DAEF-2AFFF69FEBF8}"/>
              </a:ext>
            </a:extLst>
          </p:cNvPr>
          <p:cNvGrpSpPr/>
          <p:nvPr/>
        </p:nvGrpSpPr>
        <p:grpSpPr>
          <a:xfrm>
            <a:off x="9661296" y="1715352"/>
            <a:ext cx="2239375" cy="1677009"/>
            <a:chOff x="9661296" y="1715352"/>
            <a:chExt cx="2239375" cy="1677009"/>
          </a:xfrm>
        </p:grpSpPr>
        <p:pic>
          <p:nvPicPr>
            <p:cNvPr id="1028" name="Picture 4" descr="OpenAI - YouTube">
              <a:extLst>
                <a:ext uri="{FF2B5EF4-FFF2-40B4-BE49-F238E27FC236}">
                  <a16:creationId xmlns:a16="http://schemas.microsoft.com/office/drawing/2014/main" id="{EC371535-D8FE-DFF8-0369-AD0162D11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1296" y="1715352"/>
              <a:ext cx="1094362" cy="10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5F6B0-BB77-CE15-ECD4-949F51188AFB}"/>
                </a:ext>
              </a:extLst>
            </p:cNvPr>
            <p:cNvSpPr txBox="1"/>
            <p:nvPr/>
          </p:nvSpPr>
          <p:spPr>
            <a:xfrm>
              <a:off x="9698367" y="2930696"/>
              <a:ext cx="2145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b="1" dirty="0" err="1">
                  <a:solidFill>
                    <a:schemeClr val="bg1"/>
                  </a:solidFill>
                </a:rPr>
                <a:t>OpenAI</a:t>
              </a:r>
              <a:endParaRPr kumimoji="1" lang="ko-KR" alt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034" name="Picture 10" descr="ChatGPT - Wikipedia">
              <a:extLst>
                <a:ext uri="{FF2B5EF4-FFF2-40B4-BE49-F238E27FC236}">
                  <a16:creationId xmlns:a16="http://schemas.microsoft.com/office/drawing/2014/main" id="{78D2752B-001A-C573-8CD8-5C7323B4D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6309" y="1715352"/>
              <a:ext cx="1094362" cy="1094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309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538</Words>
  <Application>Microsoft Macintosh PowerPoint</Application>
  <PresentationFormat>와이드스크린</PresentationFormat>
  <Paragraphs>174</Paragraphs>
  <Slides>30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맑은 고딕</vt:lpstr>
      <vt:lpstr>Arial</vt:lpstr>
      <vt:lpstr>Calibri</vt:lpstr>
      <vt:lpstr>Calibri Light</vt:lpstr>
      <vt:lpstr>Office 테마</vt:lpstr>
      <vt:lpstr>LGSI-2023 Smart Winery System</vt:lpstr>
      <vt:lpstr>Index</vt:lpstr>
      <vt:lpstr>Introduction</vt:lpstr>
      <vt:lpstr>Introduction</vt:lpstr>
      <vt:lpstr>Main Feature</vt:lpstr>
      <vt:lpstr>Main Feature</vt:lpstr>
      <vt:lpstr>Main Feature</vt:lpstr>
      <vt:lpstr>Use Case: Overall</vt:lpstr>
      <vt:lpstr>System Architecture</vt:lpstr>
      <vt:lpstr>Web Crawling</vt:lpstr>
      <vt:lpstr>Web Crawling</vt:lpstr>
      <vt:lpstr>Data Preprocessing</vt:lpstr>
      <vt:lpstr>Application Feature: Android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Application Feature: WebOS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Further Improvements</vt:lpstr>
      <vt:lpstr>Q&amp;A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LGSI@2023 Smart-Winery-System</dc:title>
  <dc:creator>임재윤</dc:creator>
  <cp:lastModifiedBy>현 서</cp:lastModifiedBy>
  <cp:revision>12</cp:revision>
  <cp:lastPrinted>2023-11-20T04:01:00Z</cp:lastPrinted>
  <dcterms:created xsi:type="dcterms:W3CDTF">2023-07-19T03:16:26Z</dcterms:created>
  <dcterms:modified xsi:type="dcterms:W3CDTF">2023-11-20T04:02:34Z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1333586</vt:lpwstr>
  </property>
  <property fmtid="{D5CDD505-2E9C-101B-9397-08002B2CF9AE}" name="NXPowerLiteSettings" pid="3">
    <vt:lpwstr>F70005D002A000</vt:lpwstr>
  </property>
  <property fmtid="{D5CDD505-2E9C-101B-9397-08002B2CF9AE}" name="NXPowerLiteVersion" pid="4">
    <vt:lpwstr>D10.0.2</vt:lpwstr>
  </property>
</Properties>
</file>