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5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5" r:id="rId26"/>
    <p:sldId id="287" r:id="rId27"/>
    <p:sldId id="288" r:id="rId28"/>
    <p:sldId id="293" r:id="rId29"/>
    <p:sldId id="452" r:id="rId30"/>
    <p:sldId id="472" r:id="rId31"/>
    <p:sldId id="473" r:id="rId32"/>
    <p:sldId id="474" r:id="rId33"/>
    <p:sldId id="479" r:id="rId34"/>
    <p:sldId id="481" r:id="rId35"/>
    <p:sldId id="487" r:id="rId36"/>
    <p:sldId id="49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D543-3DBB-4519-BFE8-E6FB430C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5B03D-6B49-4986-AC3B-E902E4D9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0A9F5-BC60-4124-9398-756D923D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FBF0-F16B-4E21-8D98-230BE8B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63015-7243-4F09-B817-57DC809F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468A5-4EA5-4F59-81B0-2F76AA1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6AFAE-A0BC-41CF-B48A-8904D722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0FA0-9045-45FC-BEE9-F631EEB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49FFA-64F9-4508-9F43-D08099F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B51E0-4F21-4BD0-9E90-35927A96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1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69292-8AC7-4154-B578-F44FDFEE1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B2F8F-3684-49BA-BF56-0391A701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265E2-273F-4DCC-9516-A8F819D1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81A6-9A22-4D67-B510-9140BC2B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F9D45-A88F-41D5-AD6E-5380EFC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B2AFFA-3F9A-4738-AD01-0359FFB9A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84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8EF9-3A47-459E-BF6E-44DC903574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96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F1B6-985A-4E1F-B52D-E567852A31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645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08DF-F5C8-4BE6-B081-60D1B634A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11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F16C-A284-49CE-A8EC-72E0A22321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915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D6EF-AF04-47AA-9777-3258017AA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4320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DABB-1EAF-4CB2-88D2-353607C23E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075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E5A2-4A82-47C1-9509-C7D020B103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2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FC7E0-A678-4F35-9B54-403997D9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1D9E5-CAC1-459F-9969-38714630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01F86-7D3E-42D6-99CA-45975730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EB066-1DE5-4BF4-BBFA-6FA8744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AA47-44E8-41B9-B508-E2B39033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82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F362-0FE2-427E-96FB-C873CCB904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942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2B5B-2B7A-487E-934C-63224EF52C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241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B3AD-53B2-41BF-B884-BBFF470555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6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2F42-BB48-446F-BD50-EA5DD2BD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0C939-0DD1-4652-BE9D-53058EF5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E18F6-308C-4E08-881D-EBD477B5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B35D4-3FC8-49FA-8701-639727AA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E34A4-ED68-4DDA-A033-558A7B2D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6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EE47-0C56-4ACC-A47C-DC74CB1C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65EE6-1A39-4875-A473-D89F3A5E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3BC75-4E52-4AA4-8D2D-08FD012A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03DD5-5950-4D41-8996-84BF47A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9C0D3-6107-4105-A287-3337BB41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52C88-1A23-48D5-A8D5-2F6525A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8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9BF5-0E0D-4AA7-A6AB-096EE86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CC049-593D-4993-A945-3C74700A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5FB23-21A8-4E8B-90B9-A8D27EFD4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352DD-1E38-4D81-AC6B-CE7A5C3F1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39CAD-AA27-4487-AFD8-3AD336C01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89EDB1-B4F8-46EC-B7BF-F1630CEF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34783B-48AD-46D7-AD8B-BF30E52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D86B3-7A20-437A-B613-BDE80DF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CBE67-8126-4383-9E41-4313F5DC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474FFD-99CA-4124-8AF6-9F91A772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70E10-0BE7-473A-AF8D-94BB728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50AB5-B22E-46E8-9F95-EFB8BA74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9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B4CF5C-4BB0-4189-952D-A6D4CCE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801320-E51D-4003-B122-C06C26F8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3E877A-433C-4961-94C0-EA26582A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048-CA10-4239-8DF1-EAABCC3B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4C6CB-C88A-4E54-A15C-57666A6E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F1A82F-8A69-4EE9-AA8D-DE59BC0E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E4014-7A23-4F4B-9B1E-CD6F6A16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E960D-352B-49E5-A635-900F2441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3338B-C220-4AA5-9336-CE4F13C4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11494-997B-4A5B-8664-3A8E911D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68581A-B57C-42AE-8685-31977BC4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16012-FA8D-4E72-8798-3C24B070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2D7FE-E14F-4A66-AC92-D6FB2444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F7BCB-FDAB-4633-A0D9-BAC24DB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03D6E-38B2-4D12-9C72-55D7285B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AE7096-BB38-41EF-9354-285832C7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81BE7-3B36-49D3-8300-0399276E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3F56-C067-4ABB-A2A4-C4115A4E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EDF1-EA64-4EA0-AE8E-D43F82D1E9A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0E3E2-1275-4A42-82DC-EC73745AD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C9B81-EE13-49C9-9B53-D0202D27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9D96-E029-4C21-A36F-310A7E9BF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DD3128-CDA7-4935-B276-D217E78704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93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06DD-AE5E-4E3E-8190-B7A8F5F8C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1A64C-F822-4757-BF01-A4426C443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7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여러 유형의 선택자 활용 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>
                <a:solidFill>
                  <a:srgbClr val="0000FF"/>
                </a:solidFill>
              </a:rPr>
              <a:t>선택자</a:t>
            </a:r>
            <a:r>
              <a:rPr lang="ko-KR" altLang="en-US" dirty="0">
                <a:solidFill>
                  <a:srgbClr val="0000FF"/>
                </a:solidFill>
              </a:rPr>
              <a:t> 유형</a:t>
            </a:r>
            <a:endParaRPr lang="en-US" altLang="ko-KR" dirty="0">
              <a:solidFill>
                <a:srgbClr val="0000FF"/>
              </a:solidFill>
            </a:endParaRPr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태그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클래스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아이디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속성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상태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2097087"/>
          </a:xfrm>
        </p:spPr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태그명</a:t>
            </a:r>
            <a:r>
              <a:rPr lang="ko-KR" altLang="en-US"/>
              <a:t> 사용</a:t>
            </a:r>
            <a:endParaRPr lang="en-US" altLang="ko-KR"/>
          </a:p>
          <a:p>
            <a:r>
              <a:rPr lang="ko-KR" altLang="en-US"/>
              <a:t>요소</a:t>
            </a:r>
            <a:r>
              <a:rPr lang="en-US" altLang="ko-KR"/>
              <a:t>(element) </a:t>
            </a:r>
            <a:r>
              <a:rPr lang="ko-KR" altLang="en-US"/>
              <a:t>선택자라고도 함</a:t>
            </a:r>
            <a:endParaRPr lang="en-US" altLang="ko-KR"/>
          </a:p>
          <a:p>
            <a:r>
              <a:rPr lang="en-US" altLang="ko-KR"/>
              <a:t>HTML </a:t>
            </a:r>
            <a:r>
              <a:rPr lang="ko-KR" altLang="en-US"/>
              <a:t>문서에 있는 </a:t>
            </a:r>
            <a:r>
              <a:rPr lang="ko-KR" altLang="en-US">
                <a:solidFill>
                  <a:srgbClr val="FF00FF"/>
                </a:solidFill>
              </a:rPr>
              <a:t>같은 모든 태그에 동일하게 적용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태그명</a:t>
            </a:r>
            <a:r>
              <a:rPr lang="ko-KR" altLang="en-US"/>
              <a:t> </a:t>
            </a:r>
            <a:r>
              <a:rPr lang="en-US" altLang="ko-KR"/>
              <a:t>{ </a:t>
            </a:r>
            <a:r>
              <a:rPr lang="ko-KR" altLang="en-US">
                <a:solidFill>
                  <a:srgbClr val="0000FF"/>
                </a:solidFill>
              </a:rPr>
              <a:t>속성</a:t>
            </a:r>
            <a:r>
              <a:rPr lang="en-US" altLang="ko-KR">
                <a:solidFill>
                  <a:srgbClr val="0000FF"/>
                </a:solidFill>
              </a:rPr>
              <a:t>:</a:t>
            </a:r>
            <a:r>
              <a:rPr lang="ko-KR" altLang="en-US">
                <a:solidFill>
                  <a:srgbClr val="0000FF"/>
                </a:solidFill>
              </a:rPr>
              <a:t>값</a:t>
            </a:r>
            <a:r>
              <a:rPr lang="en-US" altLang="ko-KR">
                <a:solidFill>
                  <a:srgbClr val="0000FF"/>
                </a:solidFill>
              </a:rPr>
              <a:t>;</a:t>
            </a:r>
            <a:r>
              <a:rPr lang="en-US" altLang="ko-KR"/>
              <a:t> }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5375275" y="176213"/>
            <a:ext cx="2249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태그 선택자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6751639" y="3141663"/>
            <a:ext cx="279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모든 </a:t>
            </a: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&lt;h3&gt;</a:t>
            </a: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태그에 </a:t>
            </a:r>
            <a:endParaRPr kumimoji="1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동일하게 </a:t>
            </a: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CSS </a:t>
            </a: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821733"/>
            <a:ext cx="4709179" cy="2303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389731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문서에서 </a:t>
            </a:r>
            <a:r>
              <a:rPr lang="ko-KR" altLang="en-US" dirty="0">
                <a:solidFill>
                  <a:srgbClr val="FF0000"/>
                </a:solidFill>
              </a:rPr>
              <a:t>특정 부분에만 필요한 </a:t>
            </a:r>
            <a:r>
              <a:rPr lang="en-US" altLang="ko-KR" dirty="0">
                <a:solidFill>
                  <a:srgbClr val="FF0000"/>
                </a:solidFill>
              </a:rPr>
              <a:t>CSS </a:t>
            </a:r>
            <a:r>
              <a:rPr lang="ko-KR" altLang="en-US" dirty="0">
                <a:solidFill>
                  <a:srgbClr val="FF0000"/>
                </a:solidFill>
              </a:rPr>
              <a:t>적용할 때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FF"/>
                </a:solidFill>
              </a:rPr>
              <a:t>사용자 정의 </a:t>
            </a:r>
            <a:r>
              <a:rPr lang="ko-KR" altLang="en-US" dirty="0" err="1">
                <a:solidFill>
                  <a:srgbClr val="FF00FF"/>
                </a:solidFill>
              </a:rPr>
              <a:t>선택자</a:t>
            </a:r>
            <a:r>
              <a:rPr lang="ko-KR" altLang="en-US" dirty="0">
                <a:solidFill>
                  <a:srgbClr val="FF00FF"/>
                </a:solidFill>
              </a:rPr>
              <a:t> </a:t>
            </a:r>
            <a:r>
              <a:rPr lang="ko-KR" altLang="en-US" dirty="0"/>
              <a:t>또는 도트</a:t>
            </a:r>
            <a:r>
              <a:rPr lang="en-US" altLang="ko-KR" dirty="0"/>
              <a:t>(.)</a:t>
            </a:r>
            <a:r>
              <a:rPr lang="ko-KR" altLang="en-US" dirty="0"/>
              <a:t> 선택자라고도 함</a:t>
            </a:r>
            <a:endParaRPr lang="en-US" altLang="ko-KR" dirty="0"/>
          </a:p>
          <a:p>
            <a:r>
              <a:rPr lang="ko-KR" altLang="en-US" dirty="0"/>
              <a:t>정의한 클래스 선택자를 태그에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문법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err="1">
                <a:solidFill>
                  <a:srgbClr val="FF00FF"/>
                </a:solidFill>
              </a:rPr>
              <a:t>className</a:t>
            </a:r>
            <a:r>
              <a:rPr lang="en-US" altLang="ko-KR" dirty="0">
                <a:solidFill>
                  <a:srgbClr val="FF00FF"/>
                </a:solidFill>
              </a:rPr>
              <a:t> </a:t>
            </a:r>
            <a:r>
              <a:rPr lang="en-US" altLang="ko-KR" dirty="0"/>
              <a:t>{ 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값</a:t>
            </a:r>
            <a:r>
              <a:rPr lang="en-US" altLang="ko-KR" dirty="0">
                <a:solidFill>
                  <a:srgbClr val="0000FF"/>
                </a:solidFill>
              </a:rPr>
              <a:t>; </a:t>
            </a:r>
            <a:r>
              <a:rPr lang="en-US" altLang="ko-KR" dirty="0"/>
              <a:t>} .</a:t>
            </a:r>
            <a:r>
              <a:rPr lang="en-US" altLang="ko-KR" dirty="0" err="1"/>
              <a:t>id_css</a:t>
            </a:r>
            <a:r>
              <a:rPr lang="en-US" altLang="ko-KR" dirty="0"/>
              <a:t> {</a:t>
            </a:r>
            <a:r>
              <a:rPr lang="en-US" altLang="ko-KR" dirty="0" err="1"/>
              <a:t>color:’red</a:t>
            </a:r>
            <a:r>
              <a:rPr lang="en-US" altLang="ko-KR" dirty="0"/>
              <a:t>;}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ko-KR" altLang="en-US" dirty="0" err="1">
                <a:solidFill>
                  <a:srgbClr val="0000FF"/>
                </a:solidFill>
              </a:rPr>
              <a:t>태그명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class=“</a:t>
            </a:r>
            <a:r>
              <a:rPr lang="en-US" altLang="ko-KR" dirty="0" err="1">
                <a:solidFill>
                  <a:srgbClr val="FF00FF"/>
                </a:solidFill>
              </a:rPr>
              <a:t>className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   &lt;/</a:t>
            </a:r>
            <a:r>
              <a:rPr lang="ko-KR" altLang="en-US" dirty="0" err="1"/>
              <a:t>태그명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 input {</a:t>
            </a:r>
            <a:r>
              <a:rPr lang="en-US" altLang="ko-KR" dirty="0" err="1"/>
              <a:t>color:’red</a:t>
            </a:r>
            <a:r>
              <a:rPr lang="en-US" altLang="ko-KR" dirty="0"/>
              <a:t>’;}</a:t>
            </a:r>
          </a:p>
          <a:p>
            <a:pPr lvl="1"/>
            <a:r>
              <a:rPr lang="en-US" altLang="ko-KR" dirty="0"/>
              <a:t> &lt;input</a:t>
            </a:r>
            <a:r>
              <a:rPr lang="ko-KR" altLang="en-US" dirty="0"/>
              <a:t> </a:t>
            </a:r>
            <a:r>
              <a:rPr lang="en-US" altLang="ko-KR" dirty="0"/>
              <a:t>type=text</a:t>
            </a:r>
            <a:r>
              <a:rPr lang="ko-KR" altLang="en-US" dirty="0"/>
              <a:t> </a:t>
            </a:r>
            <a:r>
              <a:rPr lang="en-US" altLang="ko-KR" dirty="0"/>
              <a:t>name=id class=‘</a:t>
            </a:r>
            <a:r>
              <a:rPr lang="en-US" altLang="ko-KR" dirty="0" err="1"/>
              <a:t>id_css</a:t>
            </a:r>
            <a:r>
              <a:rPr lang="en-US" altLang="ko-KR" dirty="0"/>
              <a:t>’&gt;</a:t>
            </a:r>
          </a:p>
          <a:p>
            <a:pPr lvl="1"/>
            <a:r>
              <a:rPr lang="en-US" altLang="ko-KR" dirty="0"/>
              <a:t> &lt;input type=password class=‘</a:t>
            </a:r>
            <a:r>
              <a:rPr lang="en-US" altLang="ko-KR" dirty="0" err="1"/>
              <a:t>id_css</a:t>
            </a:r>
            <a:r>
              <a:rPr lang="en-US" altLang="ko-KR" dirty="0"/>
              <a:t>’&gt;</a:t>
            </a:r>
          </a:p>
          <a:p>
            <a:pPr lvl="1"/>
            <a:r>
              <a:rPr lang="en-US" altLang="ko-KR" dirty="0"/>
              <a:t> &lt;table class=‘</a:t>
            </a:r>
            <a:r>
              <a:rPr lang="en-US" altLang="ko-KR" dirty="0" err="1"/>
              <a:t>id_css</a:t>
            </a:r>
            <a:r>
              <a:rPr lang="en-US" altLang="ko-KR" dirty="0"/>
              <a:t>’&gt;&lt;/table&gt;</a:t>
            </a:r>
          </a:p>
          <a:p>
            <a:pPr lvl="1"/>
            <a:r>
              <a:rPr lang="en-US" altLang="ko-KR" dirty="0"/>
              <a:t> &lt;input type=radio&gt;</a:t>
            </a:r>
            <a:endParaRPr lang="ko-KR" altLang="en-US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375276" y="176213"/>
            <a:ext cx="2557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클래스 선택자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5213350" y="115888"/>
            <a:ext cx="213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클래스 선택자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996109"/>
            <a:ext cx="2160588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98375"/>
            <a:ext cx="8822354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73785" y="3068960"/>
            <a:ext cx="5676080" cy="1728192"/>
            <a:chOff x="249785" y="3068960"/>
            <a:chExt cx="5676080" cy="1728192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785" y="3068960"/>
              <a:ext cx="5676080" cy="1728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 bwMode="auto">
            <a:xfrm>
              <a:off x="1331640" y="3106284"/>
              <a:ext cx="2880320" cy="79208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1331640" y="3933056"/>
              <a:ext cx="2880320" cy="720080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5087938" y="201613"/>
            <a:ext cx="255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아이디 선택자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문서에서 특정 부분에만 필요한 </a:t>
            </a:r>
            <a:r>
              <a:rPr lang="en-US" altLang="ko-KR" dirty="0"/>
              <a:t>CSS </a:t>
            </a:r>
            <a:r>
              <a:rPr lang="ko-KR" altLang="en-US" dirty="0"/>
              <a:t>적용할 때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필요한 부분에 </a:t>
            </a:r>
            <a:r>
              <a:rPr lang="ko-KR" altLang="en-US" dirty="0">
                <a:solidFill>
                  <a:srgbClr val="FF0000"/>
                </a:solidFill>
              </a:rPr>
              <a:t>유일한 아이디를 지정</a:t>
            </a:r>
            <a:r>
              <a:rPr lang="ko-KR" altLang="en-US" dirty="0"/>
              <a:t>하고 </a:t>
            </a:r>
            <a:r>
              <a:rPr lang="en-US" altLang="ko-KR" dirty="0"/>
              <a:t>CSS</a:t>
            </a:r>
            <a:r>
              <a:rPr lang="ko-KR" altLang="en-US" dirty="0"/>
              <a:t> 적용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식별 선택자라고도 함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>
                <a:solidFill>
                  <a:srgbClr val="0000FF"/>
                </a:solidFill>
              </a:rPr>
              <a:t>문법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FF"/>
                </a:solidFill>
              </a:rPr>
              <a:t>idName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{ 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>
                <a:solidFill>
                  <a:srgbClr val="0000FF"/>
                </a:solidFill>
              </a:rPr>
              <a:t>값</a:t>
            </a:r>
            <a:r>
              <a:rPr lang="en-US" altLang="ko-KR" dirty="0">
                <a:solidFill>
                  <a:srgbClr val="0000FF"/>
                </a:solidFill>
              </a:rPr>
              <a:t>; </a:t>
            </a:r>
            <a:r>
              <a:rPr lang="en-US" altLang="ko-KR" dirty="0"/>
              <a:t>}</a:t>
            </a:r>
          </a:p>
          <a:p>
            <a:pPr lvl="1">
              <a:defRPr/>
            </a:pP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ko-KR" altLang="en-US" dirty="0" err="1">
                <a:solidFill>
                  <a:srgbClr val="0000FF"/>
                </a:solidFill>
              </a:rPr>
              <a:t>태그명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id=“</a:t>
            </a:r>
            <a:r>
              <a:rPr lang="en-US" altLang="ko-KR" dirty="0" err="1">
                <a:solidFill>
                  <a:srgbClr val="FF0000"/>
                </a:solidFill>
              </a:rPr>
              <a:t>idName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   &lt;/</a:t>
            </a:r>
            <a:r>
              <a:rPr lang="ko-KR" altLang="en-US" dirty="0" err="1"/>
              <a:t>태그명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5213350" y="115888"/>
            <a:ext cx="213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아이디 선택자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997200"/>
            <a:ext cx="3198813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908720"/>
            <a:ext cx="7877675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5" y="3212977"/>
            <a:ext cx="4093612" cy="10378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5375275" y="176213"/>
            <a:ext cx="2249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④ 속성 선택자</a:t>
            </a:r>
          </a:p>
        </p:txBody>
      </p:sp>
      <p:sp>
        <p:nvSpPr>
          <p:cNvPr id="23555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문서에 삽입된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요소</a:t>
            </a:r>
            <a:r>
              <a:rPr lang="en-US" altLang="ko-KR" dirty="0"/>
              <a:t>)</a:t>
            </a:r>
            <a:r>
              <a:rPr lang="ko-KR" altLang="en-US" dirty="0"/>
              <a:t>의 지정된 속성 값에 따라 선택자로 정의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&lt;</a:t>
            </a:r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>
                <a:solidFill>
                  <a:srgbClr val="FF00FF"/>
                </a:solidFill>
              </a:rPr>
              <a:t>title</a:t>
            </a:r>
            <a:r>
              <a:rPr lang="en-US" altLang="ko-KR" dirty="0"/>
              <a:t>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>
                <a:solidFill>
                  <a:srgbClr val="00B050"/>
                </a:solidFill>
              </a:rPr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title</a:t>
            </a:r>
            <a:r>
              <a:rPr lang="en-US" altLang="ko-KR" dirty="0"/>
              <a:t>=“</a:t>
            </a:r>
            <a:r>
              <a:rPr lang="ko-KR" altLang="en-US" dirty="0">
                <a:solidFill>
                  <a:srgbClr val="FF0000"/>
                </a:solidFill>
              </a:rPr>
              <a:t>산업기사</a:t>
            </a:r>
            <a:r>
              <a:rPr lang="en-US" altLang="ko-KR" dirty="0"/>
              <a:t>”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/>
              <a:t>산업기사</a:t>
            </a:r>
            <a:r>
              <a:rPr lang="en-US" altLang="ko-KR" dirty="0">
                <a:solidFill>
                  <a:srgbClr val="0000FF"/>
                </a:solidFill>
              </a:rPr>
              <a:t>&lt;/a&gt;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문법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>
                <a:solidFill>
                  <a:srgbClr val="339933"/>
                </a:solidFill>
              </a:rPr>
              <a:t>태그명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0000FF"/>
                </a:solidFill>
              </a:rPr>
              <a:t>] </a:t>
            </a:r>
          </a:p>
          <a:p>
            <a:pPr lvl="1"/>
            <a:r>
              <a:rPr lang="ko-KR" altLang="en-US" dirty="0" err="1">
                <a:solidFill>
                  <a:srgbClr val="00B050"/>
                </a:solidFill>
              </a:rPr>
              <a:t>태그명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>
                <a:solidFill>
                  <a:srgbClr val="0000FF"/>
                </a:solidFill>
              </a:rPr>
              <a:t>"</a:t>
            </a:r>
            <a:r>
              <a:rPr lang="ko-KR" altLang="en-US" dirty="0">
                <a:solidFill>
                  <a:srgbClr val="0000FF"/>
                </a:solidFill>
              </a:rPr>
              <a:t>값</a:t>
            </a:r>
            <a:r>
              <a:rPr lang="en-US" altLang="ko-KR" dirty="0">
                <a:solidFill>
                  <a:srgbClr val="0000FF"/>
                </a:solidFill>
              </a:rPr>
              <a:t>"]</a:t>
            </a:r>
          </a:p>
          <a:p>
            <a:pPr lvl="1"/>
            <a:r>
              <a:rPr lang="ko-KR" altLang="en-US" dirty="0" err="1">
                <a:solidFill>
                  <a:srgbClr val="00B050"/>
                </a:solidFill>
              </a:rPr>
              <a:t>태그명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^=</a:t>
            </a:r>
            <a:r>
              <a:rPr lang="en-US" altLang="ko-KR" dirty="0">
                <a:solidFill>
                  <a:srgbClr val="0000FF"/>
                </a:solidFill>
              </a:rPr>
              <a:t>"</a:t>
            </a:r>
            <a:r>
              <a:rPr lang="ko-KR" altLang="en-US" dirty="0">
                <a:solidFill>
                  <a:srgbClr val="0000FF"/>
                </a:solidFill>
              </a:rPr>
              <a:t>값</a:t>
            </a:r>
            <a:r>
              <a:rPr lang="en-US" altLang="ko-KR" dirty="0">
                <a:solidFill>
                  <a:srgbClr val="0000FF"/>
                </a:solidFill>
              </a:rPr>
              <a:t>"]</a:t>
            </a:r>
          </a:p>
          <a:p>
            <a:pPr lvl="1"/>
            <a:r>
              <a:rPr lang="ko-KR" altLang="en-US" dirty="0" err="1">
                <a:solidFill>
                  <a:srgbClr val="00B050"/>
                </a:solidFill>
              </a:rPr>
              <a:t>태그명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$=</a:t>
            </a:r>
            <a:r>
              <a:rPr lang="en-US" altLang="ko-KR" dirty="0">
                <a:solidFill>
                  <a:srgbClr val="0000FF"/>
                </a:solidFill>
              </a:rPr>
              <a:t>"</a:t>
            </a:r>
            <a:r>
              <a:rPr lang="ko-KR" altLang="en-US" dirty="0">
                <a:solidFill>
                  <a:srgbClr val="0000FF"/>
                </a:solidFill>
              </a:rPr>
              <a:t>값</a:t>
            </a:r>
            <a:r>
              <a:rPr lang="en-US" altLang="ko-KR" dirty="0">
                <a:solidFill>
                  <a:srgbClr val="0000FF"/>
                </a:solidFill>
              </a:rPr>
              <a:t>"]</a:t>
            </a:r>
          </a:p>
          <a:p>
            <a:pPr lvl="1"/>
            <a:r>
              <a:rPr lang="ko-KR" altLang="en-US" dirty="0" err="1">
                <a:solidFill>
                  <a:srgbClr val="00B050"/>
                </a:solidFill>
              </a:rPr>
              <a:t>태그명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r>
              <a:rPr lang="en-US" altLang="ko-KR" dirty="0">
                <a:solidFill>
                  <a:srgbClr val="FF0000"/>
                </a:solidFill>
              </a:rPr>
              <a:t>*=</a:t>
            </a:r>
            <a:r>
              <a:rPr lang="en-US" altLang="ko-KR" dirty="0">
                <a:solidFill>
                  <a:srgbClr val="0000FF"/>
                </a:solidFill>
              </a:rPr>
              <a:t>"</a:t>
            </a:r>
            <a:r>
              <a:rPr lang="ko-KR" altLang="en-US" dirty="0">
                <a:solidFill>
                  <a:srgbClr val="0000FF"/>
                </a:solidFill>
              </a:rPr>
              <a:t>값</a:t>
            </a:r>
            <a:r>
              <a:rPr lang="en-US" altLang="ko-KR" dirty="0">
                <a:solidFill>
                  <a:srgbClr val="0000FF"/>
                </a:solidFill>
              </a:rPr>
              <a:t>"]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2457450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상태 선택자</a:t>
            </a:r>
          </a:p>
          <a:p>
            <a:pPr lvl="1"/>
            <a:r>
              <a:rPr lang="ko-KR" altLang="en-US"/>
              <a:t>선택자</a:t>
            </a:r>
            <a:r>
              <a:rPr lang="en-US" altLang="ko-KR"/>
              <a:t>:</a:t>
            </a:r>
            <a:r>
              <a:rPr lang="en-US" altLang="ko-KR">
                <a:solidFill>
                  <a:srgbClr val="FF0000"/>
                </a:solidFill>
              </a:rPr>
              <a:t>checked</a:t>
            </a:r>
            <a:r>
              <a:rPr lang="en-US" altLang="ko-KR"/>
              <a:t> - </a:t>
            </a:r>
            <a:r>
              <a:rPr lang="ko-KR" altLang="en-US"/>
              <a:t>체크된 </a:t>
            </a:r>
            <a:r>
              <a:rPr lang="en-US" altLang="ko-KR"/>
              <a:t>input </a:t>
            </a:r>
            <a:r>
              <a:rPr lang="ko-KR" altLang="en-US"/>
              <a:t>태그 선택</a:t>
            </a:r>
          </a:p>
          <a:p>
            <a:pPr lvl="1"/>
            <a:r>
              <a:rPr lang="ko-KR" altLang="en-US"/>
              <a:t>선택자</a:t>
            </a:r>
            <a:r>
              <a:rPr lang="en-US" altLang="ko-KR"/>
              <a:t>:</a:t>
            </a:r>
            <a:r>
              <a:rPr lang="en-US" altLang="ko-KR">
                <a:solidFill>
                  <a:srgbClr val="FF0000"/>
                </a:solidFill>
              </a:rPr>
              <a:t>focus</a:t>
            </a:r>
            <a:r>
              <a:rPr lang="en-US" altLang="ko-KR"/>
              <a:t> - </a:t>
            </a:r>
            <a:r>
              <a:rPr lang="ko-KR" altLang="en-US"/>
              <a:t>포커스를 받은 </a:t>
            </a:r>
            <a:r>
              <a:rPr lang="en-US" altLang="ko-KR"/>
              <a:t>input </a:t>
            </a:r>
            <a:r>
              <a:rPr lang="ko-KR" altLang="en-US"/>
              <a:t>태그 선택</a:t>
            </a:r>
          </a:p>
          <a:p>
            <a:pPr lvl="1"/>
            <a:r>
              <a:rPr lang="ko-KR" altLang="en-US"/>
              <a:t>선택자</a:t>
            </a:r>
            <a:r>
              <a:rPr lang="en-US" altLang="ko-KR"/>
              <a:t>:</a:t>
            </a:r>
            <a:r>
              <a:rPr lang="en-US" altLang="ko-KR">
                <a:solidFill>
                  <a:srgbClr val="FF0000"/>
                </a:solidFill>
              </a:rPr>
              <a:t>enabled</a:t>
            </a:r>
            <a:r>
              <a:rPr lang="en-US" altLang="ko-KR"/>
              <a:t> - </a:t>
            </a:r>
            <a:r>
              <a:rPr lang="ko-KR" altLang="en-US"/>
              <a:t>사용 가능한 </a:t>
            </a:r>
            <a:r>
              <a:rPr lang="en-US" altLang="ko-KR"/>
              <a:t>input </a:t>
            </a:r>
            <a:r>
              <a:rPr lang="ko-KR" altLang="en-US"/>
              <a:t>태그 선택</a:t>
            </a:r>
          </a:p>
          <a:p>
            <a:pPr lvl="1"/>
            <a:r>
              <a:rPr lang="ko-KR" altLang="en-US"/>
              <a:t>선택자</a:t>
            </a:r>
            <a:r>
              <a:rPr lang="en-US" altLang="ko-KR"/>
              <a:t>:</a:t>
            </a:r>
            <a:r>
              <a:rPr lang="en-US" altLang="ko-KR">
                <a:solidFill>
                  <a:srgbClr val="FF0000"/>
                </a:solidFill>
              </a:rPr>
              <a:t>disabled</a:t>
            </a:r>
            <a:r>
              <a:rPr lang="en-US" altLang="ko-KR"/>
              <a:t> - </a:t>
            </a:r>
            <a:r>
              <a:rPr lang="ko-KR" altLang="en-US"/>
              <a:t>사용 불가능한 </a:t>
            </a:r>
            <a:r>
              <a:rPr lang="en-US" altLang="ko-KR"/>
              <a:t>input </a:t>
            </a:r>
            <a:r>
              <a:rPr lang="ko-KR" altLang="en-US"/>
              <a:t>태그 선택</a:t>
            </a:r>
          </a:p>
        </p:txBody>
      </p:sp>
      <p:sp>
        <p:nvSpPr>
          <p:cNvPr id="26627" name="TextBox 1"/>
          <p:cNvSpPr txBox="1">
            <a:spLocks noChangeArrowheads="1"/>
          </p:cNvSpPr>
          <p:nvPr/>
        </p:nvSpPr>
        <p:spPr bwMode="auto">
          <a:xfrm>
            <a:off x="5016501" y="195263"/>
            <a:ext cx="235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상태</a:t>
            </a: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선택자</a:t>
            </a: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속성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CSS </a:t>
            </a:r>
            <a:r>
              <a:rPr lang="ko-KR" altLang="en-US">
                <a:solidFill>
                  <a:srgbClr val="0000FF"/>
                </a:solidFill>
              </a:rPr>
              <a:t>속성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/>
              <a:t>텍스트 속성</a:t>
            </a:r>
          </a:p>
          <a:p>
            <a:pPr lvl="1"/>
            <a:r>
              <a:rPr lang="ko-KR" altLang="en-US"/>
              <a:t>배경 색상 </a:t>
            </a:r>
            <a:r>
              <a:rPr lang="en-US" altLang="ko-KR"/>
              <a:t>/ </a:t>
            </a:r>
            <a:r>
              <a:rPr lang="ko-KR" altLang="en-US"/>
              <a:t>이미지 관련 속성</a:t>
            </a:r>
          </a:p>
          <a:p>
            <a:pPr lvl="1"/>
            <a:r>
              <a:rPr lang="ko-KR" altLang="en-US"/>
              <a:t>테두리 속성</a:t>
            </a:r>
            <a:endParaRPr lang="en-US" altLang="ko-KR"/>
          </a:p>
          <a:p>
            <a:pPr lvl="1"/>
            <a:r>
              <a:rPr lang="ko-KR" altLang="en-US"/>
              <a:t>여백 속성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display </a:t>
            </a:r>
            <a:r>
              <a:rPr lang="ko-KR" altLang="en-US">
                <a:solidFill>
                  <a:srgbClr val="FF0000"/>
                </a:solidFill>
              </a:rPr>
              <a:t>속성 </a:t>
            </a:r>
            <a:r>
              <a:rPr lang="en-US" altLang="ko-KR">
                <a:solidFill>
                  <a:srgbClr val="FF0000"/>
                </a:solidFill>
              </a:rPr>
              <a:t>: inline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block / inline-block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float </a:t>
            </a:r>
            <a:r>
              <a:rPr lang="ko-KR" altLang="en-US">
                <a:solidFill>
                  <a:srgbClr val="FF0000"/>
                </a:solidFill>
              </a:rPr>
              <a:t>속성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목록 관련 속성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위치 관련 속성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겹침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레이어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속성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850900"/>
            <a:ext cx="8616950" cy="473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pPr eaLnBrk="1" hangingPunct="1"/>
            <a:r>
              <a:rPr lang="ko-KR" altLang="en-US" sz="3200" dirty="0"/>
              <a:t>스타일 시트</a:t>
            </a:r>
            <a:r>
              <a:rPr lang="en-US" altLang="ko-KR" sz="3200" dirty="0"/>
              <a:t>1</a:t>
            </a:r>
            <a:r>
              <a:rPr lang="ko-KR" altLang="en-US" sz="3200" dirty="0"/>
              <a:t> </a:t>
            </a:r>
            <a:r>
              <a:rPr lang="en-US" altLang="ko-KR" sz="3200" dirty="0"/>
              <a:t>(CSS)</a:t>
            </a:r>
            <a:endParaRPr lang="ko-KR" altLang="en-US" sz="3200" dirty="0"/>
          </a:p>
        </p:txBody>
      </p:sp>
      <p:sp>
        <p:nvSpPr>
          <p:cNvPr id="3075" name="부제목 1"/>
          <p:cNvSpPr>
            <a:spLocks noGrp="1"/>
          </p:cNvSpPr>
          <p:nvPr>
            <p:ph type="subTitle" idx="1"/>
          </p:nvPr>
        </p:nvSpPr>
        <p:spPr>
          <a:xfrm>
            <a:off x="3238500" y="3500438"/>
            <a:ext cx="6400800" cy="1752600"/>
          </a:xfrm>
        </p:spPr>
        <p:txBody>
          <a:bodyPr/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006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색상 </a:t>
            </a:r>
            <a:r>
              <a:rPr lang="en-US" altLang="ko-KR"/>
              <a:t>/ </a:t>
            </a:r>
            <a:r>
              <a:rPr lang="ko-KR" altLang="en-US"/>
              <a:t>이미지 관련 속성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배경색</a:t>
            </a:r>
            <a:endParaRPr lang="en-US" altLang="ko-KR">
              <a:solidFill>
                <a:srgbClr val="0000FF"/>
              </a:solidFill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>
                <a:solidFill>
                  <a:srgbClr val="0000FF"/>
                </a:solidFill>
              </a:rPr>
              <a:t>배경 이미지 </a:t>
            </a:r>
            <a:r>
              <a:rPr lang="en-US" altLang="ko-KR">
                <a:solidFill>
                  <a:srgbClr val="0000FF"/>
                </a:solidFill>
              </a:rPr>
              <a:t>/ </a:t>
            </a:r>
            <a:r>
              <a:rPr lang="ko-KR" altLang="en-US">
                <a:solidFill>
                  <a:srgbClr val="0000FF"/>
                </a:solidFill>
              </a:rPr>
              <a:t>반복 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908050"/>
            <a:ext cx="4721225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4" y="3644900"/>
            <a:ext cx="5253037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</a:t>
            </a:r>
            <a:r>
              <a:rPr lang="en-US" altLang="ko-KR"/>
              <a:t> </a:t>
            </a:r>
            <a:r>
              <a:rPr lang="ko-KR" altLang="en-US"/>
              <a:t>속성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84200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테두리의 유형 </a:t>
            </a:r>
            <a:r>
              <a:rPr lang="en-US" altLang="ko-KR">
                <a:solidFill>
                  <a:srgbClr val="0000FF"/>
                </a:solidFill>
              </a:rPr>
              <a:t>/ </a:t>
            </a:r>
            <a:r>
              <a:rPr lang="ko-KR" altLang="en-US">
                <a:solidFill>
                  <a:srgbClr val="0000FF"/>
                </a:solidFill>
              </a:rPr>
              <a:t>두께 </a:t>
            </a:r>
            <a:r>
              <a:rPr lang="en-US" altLang="ko-KR">
                <a:solidFill>
                  <a:srgbClr val="0000FF"/>
                </a:solidFill>
              </a:rPr>
              <a:t>/ </a:t>
            </a:r>
            <a:r>
              <a:rPr lang="ko-KR" altLang="en-US">
                <a:solidFill>
                  <a:srgbClr val="0000FF"/>
                </a:solidFill>
              </a:rPr>
              <a:t>색상 지정</a:t>
            </a:r>
          </a:p>
        </p:txBody>
      </p:sp>
      <p:grpSp>
        <p:nvGrpSpPr>
          <p:cNvPr id="30724" name="그룹 3"/>
          <p:cNvGrpSpPr>
            <a:grpSpLocks/>
          </p:cNvGrpSpPr>
          <p:nvPr/>
        </p:nvGrpSpPr>
        <p:grpSpPr bwMode="auto">
          <a:xfrm>
            <a:off x="2279651" y="1412875"/>
            <a:ext cx="7967663" cy="4103688"/>
            <a:chOff x="755576" y="1412776"/>
            <a:chExt cx="7967304" cy="4104456"/>
          </a:xfrm>
        </p:grpSpPr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12776"/>
              <a:ext cx="6070088" cy="4104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3789040"/>
              <a:ext cx="1630600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여백 속성 </a:t>
            </a:r>
            <a:r>
              <a:rPr lang="en-US" altLang="ko-KR" sz="2400"/>
              <a:t>(padding / margin)</a:t>
            </a:r>
            <a:endParaRPr lang="ko-KR" altLang="en-US" sz="2400"/>
          </a:p>
        </p:txBody>
      </p:sp>
      <p:grpSp>
        <p:nvGrpSpPr>
          <p:cNvPr id="31747" name="그룹 30"/>
          <p:cNvGrpSpPr>
            <a:grpSpLocks/>
          </p:cNvGrpSpPr>
          <p:nvPr/>
        </p:nvGrpSpPr>
        <p:grpSpPr bwMode="auto">
          <a:xfrm>
            <a:off x="2463801" y="981075"/>
            <a:ext cx="7269163" cy="4910138"/>
            <a:chOff x="940036" y="980728"/>
            <a:chExt cx="7268217" cy="4910743"/>
          </a:xfrm>
        </p:grpSpPr>
        <p:sp>
          <p:nvSpPr>
            <p:cNvPr id="31748" name="직사각형 3"/>
            <p:cNvSpPr>
              <a:spLocks noChangeArrowheads="1"/>
            </p:cNvSpPr>
            <p:nvPr/>
          </p:nvSpPr>
          <p:spPr bwMode="auto">
            <a:xfrm>
              <a:off x="1137927" y="1386462"/>
              <a:ext cx="2623149" cy="2448272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cxnSp>
          <p:nvCxnSpPr>
            <p:cNvPr id="31749" name="직선 화살표 연결선 6"/>
            <p:cNvCxnSpPr>
              <a:cxnSpLocks noChangeShapeType="1"/>
            </p:cNvCxnSpPr>
            <p:nvPr/>
          </p:nvCxnSpPr>
          <p:spPr bwMode="auto">
            <a:xfrm flipV="1">
              <a:off x="3761076" y="2610597"/>
              <a:ext cx="924080" cy="1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0" name="직사각형 8"/>
            <p:cNvSpPr>
              <a:spLocks noChangeArrowheads="1"/>
            </p:cNvSpPr>
            <p:nvPr/>
          </p:nvSpPr>
          <p:spPr bwMode="auto">
            <a:xfrm>
              <a:off x="2022046" y="2217125"/>
              <a:ext cx="874383" cy="78694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cxnSp>
          <p:nvCxnSpPr>
            <p:cNvPr id="31751" name="직선 화살표 연결선 10"/>
            <p:cNvCxnSpPr>
              <a:cxnSpLocks noChangeShapeType="1"/>
            </p:cNvCxnSpPr>
            <p:nvPr/>
          </p:nvCxnSpPr>
          <p:spPr bwMode="auto">
            <a:xfrm>
              <a:off x="2459237" y="1393525"/>
              <a:ext cx="1" cy="78694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2" name="TextBox 12"/>
            <p:cNvSpPr txBox="1">
              <a:spLocks noChangeArrowheads="1"/>
            </p:cNvSpPr>
            <p:nvPr/>
          </p:nvSpPr>
          <p:spPr bwMode="auto">
            <a:xfrm>
              <a:off x="1208357" y="1586316"/>
              <a:ext cx="12508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padding</a:t>
              </a:r>
              <a:endPara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1753" name="TextBox 14"/>
            <p:cNvSpPr txBox="1">
              <a:spLocks noChangeArrowheads="1"/>
            </p:cNvSpPr>
            <p:nvPr/>
          </p:nvSpPr>
          <p:spPr bwMode="auto">
            <a:xfrm>
              <a:off x="3703471" y="2158718"/>
              <a:ext cx="12508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margin</a:t>
              </a:r>
              <a:endPara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1754" name="TextBox 21"/>
            <p:cNvSpPr txBox="1">
              <a:spLocks noChangeArrowheads="1"/>
            </p:cNvSpPr>
            <p:nvPr/>
          </p:nvSpPr>
          <p:spPr bwMode="auto">
            <a:xfrm>
              <a:off x="1369718" y="980728"/>
              <a:ext cx="21595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파란 사각형 기준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5637026" y="993415"/>
              <a:ext cx="21595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빨간 사각형 기준</a:t>
              </a:r>
            </a:p>
          </p:txBody>
        </p:sp>
        <p:cxnSp>
          <p:nvCxnSpPr>
            <p:cNvPr id="31756" name="직선 화살표 연결선 26"/>
            <p:cNvCxnSpPr>
              <a:cxnSpLocks noChangeShapeType="1"/>
              <a:stCxn id="31748" idx="1"/>
              <a:endCxn id="31750" idx="1"/>
            </p:cNvCxnSpPr>
            <p:nvPr/>
          </p:nvCxnSpPr>
          <p:spPr bwMode="auto">
            <a:xfrm>
              <a:off x="1137927" y="2610598"/>
              <a:ext cx="884119" cy="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175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36" y="3947255"/>
              <a:ext cx="2964567" cy="1944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175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364" y="3960457"/>
              <a:ext cx="2982889" cy="1931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31759" name="그룹 32"/>
            <p:cNvGrpSpPr>
              <a:grpSpLocks/>
            </p:cNvGrpSpPr>
            <p:nvPr/>
          </p:nvGrpSpPr>
          <p:grpSpPr bwMode="auto">
            <a:xfrm>
              <a:off x="5107446" y="1393525"/>
              <a:ext cx="3096344" cy="2195999"/>
              <a:chOff x="827584" y="1803922"/>
              <a:chExt cx="3096344" cy="2195999"/>
            </a:xfrm>
          </p:grpSpPr>
          <p:sp>
            <p:nvSpPr>
              <p:cNvPr id="31760" name="직사각형 33"/>
              <p:cNvSpPr>
                <a:spLocks noChangeArrowheads="1"/>
              </p:cNvSpPr>
              <p:nvPr/>
            </p:nvSpPr>
            <p:spPr bwMode="auto">
              <a:xfrm>
                <a:off x="1102402" y="3212975"/>
                <a:ext cx="874383" cy="78694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grpSp>
            <p:nvGrpSpPr>
              <p:cNvPr id="31761" name="그룹 34"/>
              <p:cNvGrpSpPr>
                <a:grpSpLocks/>
              </p:cNvGrpSpPr>
              <p:nvPr/>
            </p:nvGrpSpPr>
            <p:grpSpPr bwMode="auto">
              <a:xfrm>
                <a:off x="1582593" y="2448748"/>
                <a:ext cx="1250928" cy="786945"/>
                <a:chOff x="2272887" y="1003393"/>
                <a:chExt cx="1250928" cy="786945"/>
              </a:xfrm>
            </p:grpSpPr>
            <p:cxnSp>
              <p:nvCxnSpPr>
                <p:cNvPr id="31765" name="직선 화살표 연결선 38"/>
                <p:cNvCxnSpPr>
                  <a:cxnSpLocks noChangeShapeType="1"/>
                </p:cNvCxnSpPr>
                <p:nvPr/>
              </p:nvCxnSpPr>
              <p:spPr bwMode="auto">
                <a:xfrm>
                  <a:off x="2272887" y="1003393"/>
                  <a:ext cx="1" cy="786945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1766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2272934" y="1196810"/>
                  <a:ext cx="1250881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  <a:t>margin</a:t>
                  </a:r>
                  <a:endParaRPr kumimoji="1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endParaRPr>
                </a:p>
              </p:txBody>
            </p:sp>
          </p:grpSp>
          <p:cxnSp>
            <p:nvCxnSpPr>
              <p:cNvPr id="31762" name="직선 화살표 연결선 35"/>
              <p:cNvCxnSpPr>
                <a:cxnSpLocks noChangeShapeType="1"/>
              </p:cNvCxnSpPr>
              <p:nvPr/>
            </p:nvCxnSpPr>
            <p:spPr bwMode="auto">
              <a:xfrm>
                <a:off x="1949402" y="3606447"/>
                <a:ext cx="884119" cy="0"/>
              </a:xfrm>
              <a:prstGeom prst="straightConnector1">
                <a:avLst/>
              </a:prstGeom>
              <a:noFill/>
              <a:ln w="38100" algn="ctr">
                <a:solidFill>
                  <a:srgbClr val="FF33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3" name="직사각형 36"/>
              <p:cNvSpPr>
                <a:spLocks noChangeArrowheads="1"/>
              </p:cNvSpPr>
              <p:nvPr/>
            </p:nvSpPr>
            <p:spPr bwMode="auto">
              <a:xfrm>
                <a:off x="827584" y="1803922"/>
                <a:ext cx="3096344" cy="64807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31764" name="직사각형 37"/>
              <p:cNvSpPr>
                <a:spLocks noChangeArrowheads="1"/>
              </p:cNvSpPr>
              <p:nvPr/>
            </p:nvSpPr>
            <p:spPr bwMode="auto">
              <a:xfrm>
                <a:off x="2833521" y="3212976"/>
                <a:ext cx="874383" cy="78694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 type="triangle" w="med" len="med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inline</a:t>
            </a:r>
            <a:r>
              <a:rPr lang="ko-KR" altLang="en-US"/>
              <a:t>과 </a:t>
            </a:r>
            <a:r>
              <a:rPr lang="en-US" altLang="ko-KR"/>
              <a:t>block</a:t>
            </a:r>
            <a:endParaRPr lang="ko-KR" altLang="en-US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display</a:t>
            </a:r>
            <a:r>
              <a:rPr lang="ko-KR" altLang="en-US" dirty="0">
                <a:solidFill>
                  <a:srgbClr val="0000FF"/>
                </a:solidFill>
              </a:rPr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inline</a:t>
            </a:r>
            <a:r>
              <a:rPr lang="ko-KR" altLang="en-US" dirty="0">
                <a:solidFill>
                  <a:srgbClr val="0000FF"/>
                </a:solidFill>
              </a:rPr>
              <a:t>과 </a:t>
            </a:r>
            <a:r>
              <a:rPr lang="en-US" altLang="ko-KR" dirty="0">
                <a:solidFill>
                  <a:srgbClr val="0000FF"/>
                </a:solidFill>
              </a:rPr>
              <a:t>block</a:t>
            </a:r>
            <a:r>
              <a:rPr lang="ko-KR" altLang="en-US" dirty="0">
                <a:solidFill>
                  <a:srgbClr val="0000FF"/>
                </a:solidFill>
              </a:rPr>
              <a:t>의 차이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block</a:t>
            </a:r>
          </a:p>
          <a:p>
            <a:pPr lvl="2"/>
            <a:r>
              <a:rPr lang="ko-KR" altLang="en-US" dirty="0"/>
              <a:t>행으로 배치</a:t>
            </a:r>
            <a:endParaRPr lang="en-US" altLang="ko-KR" dirty="0"/>
          </a:p>
          <a:p>
            <a:pPr lvl="2"/>
            <a:r>
              <a:rPr lang="ko-KR" altLang="en-US" dirty="0"/>
              <a:t>옆으로 나란히 배치 안됨</a:t>
            </a:r>
            <a:endParaRPr lang="en-US" altLang="ko-KR" dirty="0"/>
          </a:p>
          <a:p>
            <a:pPr lvl="2"/>
            <a:r>
              <a:rPr lang="ko-KR" altLang="en-US" dirty="0"/>
              <a:t>여백 있음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inline</a:t>
            </a:r>
          </a:p>
          <a:p>
            <a:pPr lvl="2"/>
            <a:r>
              <a:rPr lang="ko-KR" altLang="en-US" dirty="0"/>
              <a:t>옆으로 나란히 배치</a:t>
            </a:r>
            <a:endParaRPr lang="en-US" altLang="ko-KR" dirty="0"/>
          </a:p>
          <a:p>
            <a:pPr lvl="2"/>
            <a:r>
              <a:rPr lang="ko-KR" altLang="en-US" dirty="0"/>
              <a:t>여백 없이 내용물 만큼만 공간 차지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inline-block</a:t>
            </a:r>
          </a:p>
          <a:p>
            <a:pPr lvl="2"/>
            <a:r>
              <a:rPr lang="ko-KR" altLang="en-US" dirty="0" err="1"/>
              <a:t>인라인</a:t>
            </a:r>
            <a:r>
              <a:rPr lang="en-US" altLang="ko-KR" dirty="0"/>
              <a:t>,</a:t>
            </a:r>
            <a:r>
              <a:rPr lang="ko-KR" altLang="en-US" dirty="0"/>
              <a:t>블록 성격 모두 포함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5373216"/>
            <a:ext cx="5405611" cy="76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501009"/>
            <a:ext cx="3432944" cy="53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1412776"/>
            <a:ext cx="926648" cy="20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float </a:t>
            </a:r>
            <a:r>
              <a:rPr lang="ko-KR" altLang="en-US"/>
              <a:t>속성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float </a:t>
            </a:r>
            <a:r>
              <a:rPr lang="ko-KR" altLang="en-US">
                <a:solidFill>
                  <a:srgbClr val="0000FF"/>
                </a:solidFill>
              </a:rPr>
              <a:t>속성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/>
              <a:t>해당 요소를 떠 있게 만드는 속성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기본 레이아웃 흐름에서 벗어나 왼쪽이나 오른쪽으로 이동하는 것을 의미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left</a:t>
            </a:r>
            <a:r>
              <a:rPr lang="en-US" altLang="ko-KR"/>
              <a:t> : </a:t>
            </a:r>
            <a:r>
              <a:rPr lang="ko-KR" altLang="en-US"/>
              <a:t>왼쪽에 배치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right</a:t>
            </a:r>
            <a:r>
              <a:rPr lang="en-US" altLang="ko-KR"/>
              <a:t> : </a:t>
            </a:r>
            <a:r>
              <a:rPr lang="ko-KR" altLang="en-US"/>
              <a:t>오른쪽에 배치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 관련 속성</a:t>
            </a:r>
          </a:p>
        </p:txBody>
      </p:sp>
      <p:sp>
        <p:nvSpPr>
          <p:cNvPr id="41988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12762"/>
          </a:xfrm>
        </p:spPr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type </a:t>
            </a:r>
            <a:r>
              <a:rPr lang="ko-KR" altLang="en-US">
                <a:solidFill>
                  <a:srgbClr val="0000FF"/>
                </a:solidFill>
              </a:rPr>
              <a:t>있고</a:t>
            </a:r>
            <a:r>
              <a:rPr lang="en-US" altLang="ko-KR">
                <a:solidFill>
                  <a:srgbClr val="0000FF"/>
                </a:solidFill>
              </a:rPr>
              <a:t>/</a:t>
            </a:r>
            <a:r>
              <a:rPr lang="ko-KR" altLang="en-US">
                <a:solidFill>
                  <a:srgbClr val="0000FF"/>
                </a:solidFill>
              </a:rPr>
              <a:t>없음</a:t>
            </a:r>
            <a:endParaRPr lang="en-US" altLang="ko-KR">
              <a:solidFill>
                <a:srgbClr val="0000FF"/>
              </a:solidFill>
            </a:endParaRPr>
          </a:p>
          <a:p>
            <a:endParaRPr lang="en-US" altLang="ko-KR">
              <a:solidFill>
                <a:srgbClr val="0000FF"/>
              </a:solidFill>
            </a:endParaRPr>
          </a:p>
          <a:p>
            <a:endParaRPr lang="en-US" altLang="ko-KR">
              <a:solidFill>
                <a:srgbClr val="0000FF"/>
              </a:solidFill>
            </a:endParaRPr>
          </a:p>
          <a:p>
            <a:endParaRPr lang="en-US" altLang="ko-KR">
              <a:solidFill>
                <a:srgbClr val="0000FF"/>
              </a:solidFill>
            </a:endParaRPr>
          </a:p>
          <a:p>
            <a:endParaRPr lang="en-US" altLang="ko-KR">
              <a:solidFill>
                <a:srgbClr val="0000FF"/>
              </a:solidFill>
            </a:endParaRPr>
          </a:p>
          <a:p>
            <a:endParaRPr lang="en-US" altLang="ko-KR">
              <a:solidFill>
                <a:srgbClr val="0000FF"/>
              </a:solidFill>
            </a:endParaRPr>
          </a:p>
          <a:p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ko-KR" altLang="en-US">
                <a:solidFill>
                  <a:srgbClr val="0000FF"/>
                </a:solidFill>
              </a:rPr>
              <a:t>블릿 기호 없애고 가로로 배치</a:t>
            </a:r>
          </a:p>
          <a:p>
            <a:endParaRPr lang="ko-KR" altLang="en-US">
              <a:solidFill>
                <a:srgbClr val="0000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23192"/>
            <a:ext cx="3960440" cy="54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058812"/>
            <a:ext cx="1388417" cy="17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058812"/>
            <a:ext cx="1222208" cy="17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10" y="1413861"/>
            <a:ext cx="3694589" cy="54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28" y="4509120"/>
            <a:ext cx="3091980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509120"/>
            <a:ext cx="3168352" cy="586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 관련 속성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4329112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position 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static</a:t>
            </a:r>
          </a:p>
          <a:p>
            <a:pPr lvl="2"/>
            <a:r>
              <a:rPr lang="ko-KR" altLang="en-US" dirty="0"/>
              <a:t>다른 요소와 겹치지 않게 배치</a:t>
            </a:r>
            <a:endParaRPr lang="en-US" altLang="ko-KR" dirty="0"/>
          </a:p>
          <a:p>
            <a:pPr lvl="2"/>
            <a:r>
              <a:rPr lang="ko-KR" altLang="en-US" dirty="0"/>
              <a:t>위치를 지정하지 않으면 </a:t>
            </a:r>
            <a:r>
              <a:rPr lang="en-US" altLang="ko-KR" dirty="0"/>
              <a:t>static </a:t>
            </a:r>
            <a:r>
              <a:rPr lang="ko-KR" altLang="en-US" dirty="0"/>
              <a:t>적용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FF"/>
                </a:solidFill>
              </a:rPr>
              <a:t>디폴트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relative</a:t>
            </a:r>
            <a:r>
              <a:rPr lang="en-US" altLang="ko-KR" dirty="0"/>
              <a:t> :  </a:t>
            </a:r>
            <a:r>
              <a:rPr lang="en-US" altLang="ko-KR" dirty="0">
                <a:solidFill>
                  <a:srgbClr val="FF00FF"/>
                </a:solidFill>
              </a:rPr>
              <a:t>static</a:t>
            </a:r>
            <a:r>
              <a:rPr lang="ko-KR" altLang="en-US" dirty="0">
                <a:solidFill>
                  <a:srgbClr val="FF00FF"/>
                </a:solidFill>
              </a:rPr>
              <a:t>의 원래 위치를 기준</a:t>
            </a:r>
            <a:r>
              <a:rPr lang="ko-KR" altLang="en-US" dirty="0"/>
              <a:t>으로 계산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absolute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가장 가까운</a:t>
            </a:r>
            <a:r>
              <a:rPr lang="ko-KR" altLang="en-US" dirty="0">
                <a:solidFill>
                  <a:srgbClr val="FF00FF"/>
                </a:solidFill>
              </a:rPr>
              <a:t> 상위 요소를 기준</a:t>
            </a:r>
            <a:r>
              <a:rPr lang="ko-KR" altLang="en-US" dirty="0"/>
              <a:t>으로 배치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상위 요소가 </a:t>
            </a:r>
            <a:r>
              <a:rPr lang="en-US" altLang="ko-KR" dirty="0"/>
              <a:t>static</a:t>
            </a:r>
            <a:r>
              <a:rPr lang="ko-KR" altLang="en-US" dirty="0"/>
              <a:t>인 경우에는 브라우저 화면 기준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fixed</a:t>
            </a:r>
            <a:r>
              <a:rPr lang="en-US" altLang="ko-KR" dirty="0"/>
              <a:t> : </a:t>
            </a:r>
            <a:r>
              <a:rPr lang="ko-KR" altLang="en-US" dirty="0">
                <a:solidFill>
                  <a:srgbClr val="FF00FF"/>
                </a:solidFill>
              </a:rPr>
              <a:t>브라우저 화면을 기준</a:t>
            </a:r>
            <a:r>
              <a:rPr lang="ko-KR" altLang="en-US" dirty="0"/>
              <a:t>으로 </a:t>
            </a:r>
            <a:r>
              <a:rPr lang="ko-KR" altLang="en-US" dirty="0">
                <a:solidFill>
                  <a:srgbClr val="FF00FF"/>
                </a:solidFill>
              </a:rPr>
              <a:t>고정 위치</a:t>
            </a:r>
            <a:r>
              <a:rPr lang="ko-KR" altLang="en-US" dirty="0"/>
              <a:t>에 배치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E9B8F-1302-45DD-8A7E-104B8D580C61}"/>
              </a:ext>
            </a:extLst>
          </p:cNvPr>
          <p:cNvSpPr/>
          <p:nvPr/>
        </p:nvSpPr>
        <p:spPr bwMode="auto">
          <a:xfrm>
            <a:off x="623392" y="2303091"/>
            <a:ext cx="1800200" cy="17739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695DFE-E0BE-4E2C-A5E1-60258C736172}"/>
              </a:ext>
            </a:extLst>
          </p:cNvPr>
          <p:cNvSpPr/>
          <p:nvPr/>
        </p:nvSpPr>
        <p:spPr bwMode="auto">
          <a:xfrm>
            <a:off x="779748" y="2438206"/>
            <a:ext cx="792088" cy="647601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0206A4-8C11-4BA2-B44D-CD3FBFFD925C}"/>
              </a:ext>
            </a:extLst>
          </p:cNvPr>
          <p:cNvSpPr/>
          <p:nvPr/>
        </p:nvSpPr>
        <p:spPr bwMode="auto">
          <a:xfrm>
            <a:off x="0" y="1700808"/>
            <a:ext cx="3143672" cy="295232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fixed (</a:t>
            </a:r>
            <a:r>
              <a:rPr lang="ko-KR" altLang="en-US"/>
              <a:t>지정된 위치에 고정 배치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12762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스크롤 시 고정되어 있음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268760"/>
            <a:ext cx="3972968" cy="4896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279576" y="1582350"/>
            <a:ext cx="3741032" cy="2851770"/>
            <a:chOff x="755576" y="1582350"/>
            <a:chExt cx="3741032" cy="2851770"/>
          </a:xfrm>
        </p:grpSpPr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582350"/>
              <a:ext cx="3741032" cy="28517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직선 연결선 2"/>
            <p:cNvCxnSpPr/>
            <p:nvPr/>
          </p:nvCxnSpPr>
          <p:spPr bwMode="auto">
            <a:xfrm>
              <a:off x="1331640" y="2276872"/>
              <a:ext cx="2376264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1475656" y="3661046"/>
              <a:ext cx="1512168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1475656" y="4030417"/>
              <a:ext cx="1512168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4799856" y="34862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고정 위치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겹침</a:t>
            </a:r>
            <a:r>
              <a:rPr lang="en-US" altLang="ko-KR"/>
              <a:t>(</a:t>
            </a:r>
            <a:r>
              <a:rPr lang="ko-KR" altLang="en-US"/>
              <a:t>레이어</a:t>
            </a:r>
            <a:r>
              <a:rPr lang="en-US" altLang="ko-KR"/>
              <a:t>) </a:t>
            </a:r>
            <a:r>
              <a:rPr lang="ko-KR" altLang="en-US"/>
              <a:t>표현 속성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2024062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z-index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r>
              <a:rPr lang="ko-KR" altLang="en-US">
                <a:solidFill>
                  <a:srgbClr val="0000FF"/>
                </a:solidFill>
              </a:rPr>
              <a:t>속성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/>
              <a:t>요소들이 겹칠 때 순서 지정</a:t>
            </a:r>
            <a:endParaRPr lang="en-US" altLang="ko-KR"/>
          </a:p>
          <a:p>
            <a:pPr lvl="1"/>
            <a:r>
              <a:rPr lang="ko-KR" altLang="en-US"/>
              <a:t>나중에 배치하는 것이 위에 놓임</a:t>
            </a:r>
            <a:endParaRPr lang="en-US" altLang="ko-KR"/>
          </a:p>
          <a:p>
            <a:pPr lvl="1"/>
            <a:r>
              <a:rPr lang="en-US" altLang="ko-KR"/>
              <a:t>z-index </a:t>
            </a:r>
            <a:r>
              <a:rPr lang="ko-KR" altLang="en-US">
                <a:solidFill>
                  <a:srgbClr val="FF00FF"/>
                </a:solidFill>
              </a:rPr>
              <a:t>값이 클수록 위에 </a:t>
            </a:r>
            <a:r>
              <a:rPr lang="ko-KR" altLang="en-US"/>
              <a:t>놓임</a:t>
            </a:r>
          </a:p>
        </p:txBody>
      </p:sp>
      <p:grpSp>
        <p:nvGrpSpPr>
          <p:cNvPr id="50180" name="그룹 11"/>
          <p:cNvGrpSpPr>
            <a:grpSpLocks/>
          </p:cNvGrpSpPr>
          <p:nvPr/>
        </p:nvGrpSpPr>
        <p:grpSpPr bwMode="auto">
          <a:xfrm>
            <a:off x="2890838" y="2957514"/>
            <a:ext cx="6545262" cy="1735137"/>
            <a:chOff x="1366368" y="2956857"/>
            <a:chExt cx="6545068" cy="1736349"/>
          </a:xfrm>
        </p:grpSpPr>
        <p:sp>
          <p:nvSpPr>
            <p:cNvPr id="50181" name="직사각형 3"/>
            <p:cNvSpPr>
              <a:spLocks noChangeArrowheads="1"/>
            </p:cNvSpPr>
            <p:nvPr/>
          </p:nvSpPr>
          <p:spPr bwMode="auto">
            <a:xfrm>
              <a:off x="2046175" y="2956857"/>
              <a:ext cx="1008112" cy="8640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50182" name="직사각형 4"/>
            <p:cNvSpPr>
              <a:spLocks noChangeArrowheads="1"/>
            </p:cNvSpPr>
            <p:nvPr/>
          </p:nvSpPr>
          <p:spPr bwMode="auto">
            <a:xfrm>
              <a:off x="2198575" y="3109257"/>
              <a:ext cx="1008112" cy="8640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50183" name="직사각형 5"/>
            <p:cNvSpPr>
              <a:spLocks noChangeArrowheads="1"/>
            </p:cNvSpPr>
            <p:nvPr/>
          </p:nvSpPr>
          <p:spPr bwMode="auto">
            <a:xfrm>
              <a:off x="2350975" y="3261657"/>
              <a:ext cx="1008112" cy="8640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50184" name="직사각형 7"/>
            <p:cNvSpPr>
              <a:spLocks noChangeArrowheads="1"/>
            </p:cNvSpPr>
            <p:nvPr/>
          </p:nvSpPr>
          <p:spPr bwMode="auto">
            <a:xfrm>
              <a:off x="5638191" y="3109257"/>
              <a:ext cx="1008112" cy="8640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50185" name="직사각형 8"/>
            <p:cNvSpPr>
              <a:spLocks noChangeArrowheads="1"/>
            </p:cNvSpPr>
            <p:nvPr/>
          </p:nvSpPr>
          <p:spPr bwMode="auto">
            <a:xfrm>
              <a:off x="5790591" y="3261657"/>
              <a:ext cx="1008112" cy="8640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50186" name="직사각형 6"/>
            <p:cNvSpPr>
              <a:spLocks noChangeArrowheads="1"/>
            </p:cNvSpPr>
            <p:nvPr/>
          </p:nvSpPr>
          <p:spPr bwMode="auto">
            <a:xfrm>
              <a:off x="5485791" y="2956857"/>
              <a:ext cx="1008112" cy="8640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50187" name="TextBox 9"/>
            <p:cNvSpPr txBox="1">
              <a:spLocks noChangeArrowheads="1"/>
            </p:cNvSpPr>
            <p:nvPr/>
          </p:nvSpPr>
          <p:spPr bwMode="auto">
            <a:xfrm>
              <a:off x="1366368" y="4293096"/>
              <a:ext cx="26725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순서대로 배치한 경우</a:t>
              </a:r>
            </a:p>
          </p:txBody>
        </p:sp>
        <p:sp>
          <p:nvSpPr>
            <p:cNvPr id="50188" name="TextBox 10"/>
            <p:cNvSpPr txBox="1">
              <a:spLocks noChangeArrowheads="1"/>
            </p:cNvSpPr>
            <p:nvPr/>
          </p:nvSpPr>
          <p:spPr bwMode="auto">
            <a:xfrm>
              <a:off x="4677858" y="4293096"/>
              <a:ext cx="32335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z-index </a:t>
              </a:r>
              <a:r>
                <a:rPr kumimoji="1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값이 제일 큰 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26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자식</a:t>
            </a:r>
            <a:r>
              <a:rPr lang="en-US" altLang="ko-KR"/>
              <a:t>/</a:t>
            </a:r>
            <a:r>
              <a:rPr lang="ko-KR" altLang="en-US"/>
              <a:t>자손 선택자 </a:t>
            </a:r>
            <a:r>
              <a:rPr lang="en-US" altLang="ko-KR"/>
              <a:t>(</a:t>
            </a:r>
            <a:r>
              <a:rPr lang="ko-KR" altLang="en-US"/>
              <a:t>상속 선택자</a:t>
            </a:r>
            <a:r>
              <a:rPr lang="en-US" altLang="ko-KR"/>
              <a:t>) (1)</a:t>
            </a:r>
            <a:endParaRPr lang="ko-KR" altLang="en-US"/>
          </a:p>
        </p:txBody>
      </p:sp>
      <p:sp>
        <p:nvSpPr>
          <p:cNvPr id="66563" name="내용 개체 틀 2"/>
          <p:cNvSpPr>
            <a:spLocks noGrp="1"/>
          </p:cNvSpPr>
          <p:nvPr>
            <p:ph idx="4294967295"/>
          </p:nvPr>
        </p:nvSpPr>
        <p:spPr>
          <a:xfrm>
            <a:off x="2355850" y="900114"/>
            <a:ext cx="8312150" cy="441325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자식</a:t>
            </a:r>
            <a:r>
              <a:rPr lang="en-US" altLang="ko-KR">
                <a:solidFill>
                  <a:srgbClr val="0000FF"/>
                </a:solidFill>
              </a:rPr>
              <a:t>/</a:t>
            </a:r>
            <a:r>
              <a:rPr lang="ko-KR" altLang="en-US">
                <a:solidFill>
                  <a:srgbClr val="0000FF"/>
                </a:solidFill>
              </a:rPr>
              <a:t>자손의 개념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47726" y="1497013"/>
            <a:ext cx="8352730" cy="3681412"/>
            <a:chOff x="251520" y="1497013"/>
            <a:chExt cx="8352730" cy="3681412"/>
          </a:xfrm>
        </p:grpSpPr>
        <p:grpSp>
          <p:nvGrpSpPr>
            <p:cNvPr id="66564" name="그룹 1"/>
            <p:cNvGrpSpPr>
              <a:grpSpLocks/>
            </p:cNvGrpSpPr>
            <p:nvPr/>
          </p:nvGrpSpPr>
          <p:grpSpPr bwMode="auto">
            <a:xfrm>
              <a:off x="801688" y="1497013"/>
              <a:ext cx="7802562" cy="3681412"/>
              <a:chOff x="801688" y="1860550"/>
              <a:chExt cx="7802562" cy="3681413"/>
            </a:xfrm>
          </p:grpSpPr>
          <p:grpSp>
            <p:nvGrpSpPr>
              <p:cNvPr id="66565" name="그룹 21"/>
              <p:cNvGrpSpPr>
                <a:grpSpLocks/>
              </p:cNvGrpSpPr>
              <p:nvPr/>
            </p:nvGrpSpPr>
            <p:grpSpPr bwMode="auto">
              <a:xfrm>
                <a:off x="3541713" y="2362200"/>
                <a:ext cx="2479675" cy="3179763"/>
                <a:chOff x="899592" y="1988840"/>
                <a:chExt cx="3312368" cy="4248472"/>
              </a:xfrm>
            </p:grpSpPr>
            <p:sp>
              <p:nvSpPr>
                <p:cNvPr id="66586" name="직사각형 3"/>
                <p:cNvSpPr>
                  <a:spLocks noChangeArrowheads="1"/>
                </p:cNvSpPr>
                <p:nvPr/>
              </p:nvSpPr>
              <p:spPr bwMode="auto">
                <a:xfrm>
                  <a:off x="899592" y="2204864"/>
                  <a:ext cx="3312368" cy="4032448"/>
                </a:xfrm>
                <a:prstGeom prst="rect">
                  <a:avLst/>
                </a:prstGeom>
                <a:solidFill>
                  <a:srgbClr val="00B0F0"/>
                </a:solidFill>
                <a:ln w="317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66587" name="직사각형 7"/>
                <p:cNvSpPr>
                  <a:spLocks noChangeArrowheads="1"/>
                </p:cNvSpPr>
                <p:nvPr/>
              </p:nvSpPr>
              <p:spPr bwMode="auto">
                <a:xfrm>
                  <a:off x="1259632" y="2636912"/>
                  <a:ext cx="2592288" cy="1368152"/>
                </a:xfrm>
                <a:prstGeom prst="rect">
                  <a:avLst/>
                </a:prstGeom>
                <a:solidFill>
                  <a:srgbClr val="FF53FF"/>
                </a:solidFill>
                <a:ln w="3175" algn="ctr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66589" name="모서리가 둥근 직사각형 10"/>
                <p:cNvSpPr>
                  <a:spLocks noChangeArrowheads="1"/>
                </p:cNvSpPr>
                <p:nvPr/>
              </p:nvSpPr>
              <p:spPr bwMode="auto">
                <a:xfrm>
                  <a:off x="1974209" y="1988840"/>
                  <a:ext cx="1235141" cy="432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content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90" name="모서리가 둥근 직사각형 11"/>
                <p:cNvSpPr>
                  <a:spLocks noChangeArrowheads="1"/>
                </p:cNvSpPr>
                <p:nvPr/>
              </p:nvSpPr>
              <p:spPr bwMode="auto">
                <a:xfrm>
                  <a:off x="3131840" y="2486101"/>
                  <a:ext cx="648071" cy="3418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s1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91" name="모서리가 둥근 직사각형 12"/>
                <p:cNvSpPr>
                  <a:spLocks noChangeArrowheads="1"/>
                </p:cNvSpPr>
                <p:nvPr/>
              </p:nvSpPr>
              <p:spPr bwMode="auto">
                <a:xfrm>
                  <a:off x="1978143" y="3050285"/>
                  <a:ext cx="915637" cy="6545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p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92" name="직사각형 17"/>
                <p:cNvSpPr>
                  <a:spLocks noChangeArrowheads="1"/>
                </p:cNvSpPr>
                <p:nvPr/>
              </p:nvSpPr>
              <p:spPr bwMode="auto">
                <a:xfrm>
                  <a:off x="1259632" y="4509120"/>
                  <a:ext cx="2592288" cy="1368152"/>
                </a:xfrm>
                <a:prstGeom prst="rect">
                  <a:avLst/>
                </a:prstGeom>
                <a:solidFill>
                  <a:srgbClr val="FF53FF"/>
                </a:solidFill>
                <a:ln w="3175" algn="ctr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66594" name="모서리가 둥근 직사각형 19"/>
                <p:cNvSpPr>
                  <a:spLocks noChangeArrowheads="1"/>
                </p:cNvSpPr>
                <p:nvPr/>
              </p:nvSpPr>
              <p:spPr bwMode="auto">
                <a:xfrm>
                  <a:off x="3131840" y="4358309"/>
                  <a:ext cx="648071" cy="3418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s2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6567" name="그룹 76800"/>
              <p:cNvGrpSpPr>
                <a:grpSpLocks/>
              </p:cNvGrpSpPr>
              <p:nvPr/>
            </p:nvGrpSpPr>
            <p:grpSpPr bwMode="auto">
              <a:xfrm>
                <a:off x="7067550" y="2309813"/>
                <a:ext cx="1322388" cy="1954212"/>
                <a:chOff x="7068205" y="1910976"/>
                <a:chExt cx="1321431" cy="1953008"/>
              </a:xfrm>
            </p:grpSpPr>
            <p:sp>
              <p:nvSpPr>
                <p:cNvPr id="66575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068205" y="1910976"/>
                  <a:ext cx="130702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content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6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176775" y="2785216"/>
                  <a:ext cx="50526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s1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884368" y="2780928"/>
                  <a:ext cx="50526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s2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8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240895" y="3399383"/>
                  <a:ext cx="37702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p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9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948488" y="3402319"/>
                  <a:ext cx="37702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p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66580" name="직선 연결선 29"/>
                <p:cNvCxnSpPr>
                  <a:cxnSpLocks noChangeShapeType="1"/>
                </p:cNvCxnSpPr>
                <p:nvPr/>
              </p:nvCxnSpPr>
              <p:spPr bwMode="auto">
                <a:xfrm>
                  <a:off x="7426536" y="2561139"/>
                  <a:ext cx="673856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1" name="직선 연결선 76799"/>
                <p:cNvCxnSpPr>
                  <a:cxnSpLocks noChangeShapeType="1"/>
                </p:cNvCxnSpPr>
                <p:nvPr/>
              </p:nvCxnSpPr>
              <p:spPr bwMode="auto">
                <a:xfrm>
                  <a:off x="7744171" y="2327453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2" name="직선 연결선 33"/>
                <p:cNvCxnSpPr>
                  <a:cxnSpLocks noChangeShapeType="1"/>
                </p:cNvCxnSpPr>
                <p:nvPr/>
              </p:nvCxnSpPr>
              <p:spPr bwMode="auto">
                <a:xfrm>
                  <a:off x="7429409" y="2556886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3" name="직선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8100392" y="2566430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4" name="직선 연결선 35"/>
                <p:cNvCxnSpPr>
                  <a:cxnSpLocks noChangeShapeType="1"/>
                </p:cNvCxnSpPr>
                <p:nvPr/>
              </p:nvCxnSpPr>
              <p:spPr bwMode="auto">
                <a:xfrm>
                  <a:off x="7429409" y="3204195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5" name="직선 연결선 36"/>
                <p:cNvCxnSpPr>
                  <a:cxnSpLocks noChangeShapeType="1"/>
                </p:cNvCxnSpPr>
                <p:nvPr/>
              </p:nvCxnSpPr>
              <p:spPr bwMode="auto">
                <a:xfrm>
                  <a:off x="8100392" y="3213739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6568" name="TextBox 4"/>
              <p:cNvSpPr txBox="1">
                <a:spLocks noChangeArrowheads="1"/>
              </p:cNvSpPr>
              <p:nvPr/>
            </p:nvSpPr>
            <p:spPr bwMode="auto">
              <a:xfrm>
                <a:off x="3929063" y="1860550"/>
                <a:ext cx="1525587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4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영역 구분</a:t>
                </a:r>
              </a:p>
            </p:txBody>
          </p:sp>
          <p:sp>
            <p:nvSpPr>
              <p:cNvPr id="66569" name="TextBox 4"/>
              <p:cNvSpPr txBox="1">
                <a:spLocks noChangeArrowheads="1"/>
              </p:cNvSpPr>
              <p:nvPr/>
            </p:nvSpPr>
            <p:spPr bwMode="auto">
              <a:xfrm>
                <a:off x="6959600" y="1890414"/>
                <a:ext cx="15240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계층 구조</a:t>
                </a:r>
              </a:p>
            </p:txBody>
          </p:sp>
          <p:sp>
            <p:nvSpPr>
              <p:cNvPr id="66570" name="TextBox 4"/>
              <p:cNvSpPr txBox="1">
                <a:spLocks noChangeArrowheads="1"/>
              </p:cNvSpPr>
              <p:nvPr/>
            </p:nvSpPr>
            <p:spPr bwMode="auto">
              <a:xfrm>
                <a:off x="801688" y="1892002"/>
                <a:ext cx="1779587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HTML 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코드</a:t>
                </a:r>
              </a:p>
            </p:txBody>
          </p:sp>
          <p:sp>
            <p:nvSpPr>
              <p:cNvPr id="66571" name="타원 1"/>
              <p:cNvSpPr>
                <a:spLocks noChangeArrowheads="1"/>
              </p:cNvSpPr>
              <p:nvPr/>
            </p:nvSpPr>
            <p:spPr bwMode="auto">
              <a:xfrm>
                <a:off x="6959600" y="3184525"/>
                <a:ext cx="1644650" cy="42862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6572" name="TextBox 4"/>
              <p:cNvSpPr txBox="1">
                <a:spLocks noChangeArrowheads="1"/>
              </p:cNvSpPr>
              <p:nvPr/>
            </p:nvSpPr>
            <p:spPr bwMode="auto">
              <a:xfrm>
                <a:off x="6261100" y="3181350"/>
                <a:ext cx="6969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0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자식</a:t>
                </a:r>
              </a:p>
            </p:txBody>
          </p:sp>
          <p:sp>
            <p:nvSpPr>
              <p:cNvPr id="66573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6958013" y="3171825"/>
                <a:ext cx="1646237" cy="1220788"/>
              </a:xfrm>
              <a:prstGeom prst="roundRect">
                <a:avLst>
                  <a:gd name="adj" fmla="val 16667"/>
                </a:avLst>
              </a:prstGeom>
              <a:noFill/>
              <a:ln w="38100" algn="ctr">
                <a:solidFill>
                  <a:srgbClr val="008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6574" name="TextBox 4"/>
              <p:cNvSpPr txBox="1">
                <a:spLocks noChangeArrowheads="1"/>
              </p:cNvSpPr>
              <p:nvPr/>
            </p:nvSpPr>
            <p:spPr bwMode="auto">
              <a:xfrm>
                <a:off x="7348090" y="4392613"/>
                <a:ext cx="88036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자손</a:t>
                </a:r>
                <a:endParaRPr lang="en-US" altLang="ko-KR" sz="2000" b="1">
                  <a:solidFill>
                    <a:srgbClr val="008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후손</a:t>
                </a:r>
                <a:r>
                  <a:rPr lang="en-US" altLang="ko-KR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2000" b="1">
                  <a:solidFill>
                    <a:srgbClr val="008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60345"/>
              <a:ext cx="3105926" cy="27486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모서리가 둥근 직사각형 12"/>
            <p:cNvSpPr>
              <a:spLocks noChangeArrowheads="1"/>
            </p:cNvSpPr>
            <p:nvPr/>
          </p:nvSpPr>
          <p:spPr bwMode="auto">
            <a:xfrm>
              <a:off x="4349128" y="4152005"/>
              <a:ext cx="685456" cy="489904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endParaRPr kumimoji="1" lang="ko-KR" altLang="en-US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 시트 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스타일 시트 </a:t>
            </a:r>
            <a:r>
              <a:rPr lang="en-US" altLang="ko-KR">
                <a:solidFill>
                  <a:srgbClr val="0000FF"/>
                </a:solidFill>
              </a:rPr>
              <a:t>(CSS)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Cascading Style Sheets </a:t>
            </a:r>
            <a:r>
              <a:rPr lang="en-US" altLang="ko-KR"/>
              <a:t>: </a:t>
            </a:r>
            <a:r>
              <a:rPr lang="ko-KR" altLang="en-US"/>
              <a:t>계단형 스타일 시트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FF"/>
                </a:solidFill>
              </a:rPr>
              <a:t>단계적으로 스타일 적용</a:t>
            </a:r>
            <a:endParaRPr lang="en-US" altLang="ko-KR">
              <a:solidFill>
                <a:srgbClr val="FF00FF"/>
              </a:solidFill>
            </a:endParaRPr>
          </a:p>
          <a:p>
            <a:pPr lvl="2"/>
            <a:r>
              <a:rPr lang="ko-KR" altLang="en-US">
                <a:solidFill>
                  <a:srgbClr val="FF00FF"/>
                </a:solidFill>
              </a:rPr>
              <a:t>여러 스타일이 겹치면 </a:t>
            </a:r>
            <a:r>
              <a:rPr lang="ko-KR" altLang="en-US">
                <a:solidFill>
                  <a:srgbClr val="FF0000"/>
                </a:solidFill>
              </a:rPr>
              <a:t>맨 마지막 스타일 적용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HTML</a:t>
            </a:r>
            <a:r>
              <a:rPr lang="ko-KR" altLang="en-US"/>
              <a:t>의 레이아웃 배치 등의 한계를 보완하기 위해 개발된 독립 언어</a:t>
            </a:r>
            <a:endParaRPr lang="en-US" altLang="ko-KR"/>
          </a:p>
          <a:p>
            <a:pPr lvl="1"/>
            <a:r>
              <a:rPr lang="ko-KR" altLang="en-US"/>
              <a:t>일정 기능들을 미리 지정하여 여러 부분에서 동일하게 적용</a:t>
            </a:r>
            <a:endParaRPr lang="en-US" altLang="ko-KR"/>
          </a:p>
          <a:p>
            <a:r>
              <a:rPr lang="ko-KR" altLang="en-US">
                <a:solidFill>
                  <a:srgbClr val="0000FF"/>
                </a:solidFill>
              </a:rPr>
              <a:t>가능한 작업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/>
              <a:t>HTML </a:t>
            </a:r>
            <a:r>
              <a:rPr lang="ko-KR" altLang="en-US"/>
              <a:t>문서 내의 글꼴 종류</a:t>
            </a:r>
            <a:r>
              <a:rPr lang="en-US" altLang="ko-KR"/>
              <a:t>, 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색</a:t>
            </a:r>
            <a:r>
              <a:rPr lang="en-US" altLang="ko-KR"/>
              <a:t>, </a:t>
            </a:r>
            <a:r>
              <a:rPr lang="ko-KR" altLang="en-US"/>
              <a:t>배경</a:t>
            </a:r>
            <a:r>
              <a:rPr lang="en-US" altLang="ko-KR"/>
              <a:t>, </a:t>
            </a:r>
            <a:r>
              <a:rPr lang="ko-KR" altLang="en-US"/>
              <a:t>테두리</a:t>
            </a:r>
            <a:r>
              <a:rPr lang="en-US" altLang="ko-KR"/>
              <a:t>, </a:t>
            </a:r>
            <a:r>
              <a:rPr lang="ko-KR" altLang="en-US"/>
              <a:t>레이아웃 배치</a:t>
            </a:r>
            <a:r>
              <a:rPr lang="en-US" altLang="ko-KR"/>
              <a:t>,</a:t>
            </a:r>
            <a:r>
              <a:rPr lang="ko-KR" altLang="en-US"/>
              <a:t> 여백 등 지정</a:t>
            </a:r>
            <a:endParaRPr lang="en-US" altLang="ko-KR"/>
          </a:p>
          <a:p>
            <a:pPr lvl="1"/>
            <a:r>
              <a:rPr lang="ko-KR" altLang="en-US"/>
              <a:t>글자의 정렬 방식</a:t>
            </a:r>
            <a:r>
              <a:rPr lang="en-US" altLang="ko-KR"/>
              <a:t>, </a:t>
            </a:r>
            <a:r>
              <a:rPr lang="ko-KR" altLang="en-US"/>
              <a:t>글자의 그림자 지정 등 다양한 효과</a:t>
            </a:r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자식 선택자 </a:t>
            </a:r>
            <a:r>
              <a:rPr lang="en-US" altLang="ko-KR">
                <a:solidFill>
                  <a:srgbClr val="0000FF"/>
                </a:solidFill>
              </a:rPr>
              <a:t>: </a:t>
            </a:r>
            <a:r>
              <a:rPr lang="en-US" altLang="ko-KR">
                <a:solidFill>
                  <a:srgbClr val="FF0000"/>
                </a:solidFill>
              </a:rPr>
              <a:t>&gt; </a:t>
            </a:r>
            <a:r>
              <a:rPr lang="ko-KR" altLang="en-US">
                <a:solidFill>
                  <a:srgbClr val="FF00FF"/>
                </a:solidFill>
              </a:rPr>
              <a:t>부호 사용</a:t>
            </a:r>
            <a:endParaRPr lang="en-US" altLang="ko-KR">
              <a:solidFill>
                <a:srgbClr val="FF00FF"/>
              </a:solidFill>
            </a:endParaRPr>
          </a:p>
          <a:p>
            <a:pPr lvl="1"/>
            <a:r>
              <a:rPr lang="ko-KR" altLang="en-US"/>
              <a:t>선택자 </a:t>
            </a:r>
            <a:r>
              <a:rPr lang="en-US" altLang="ko-KR">
                <a:solidFill>
                  <a:srgbClr val="FF0000"/>
                </a:solidFill>
              </a:rPr>
              <a:t>&gt; </a:t>
            </a:r>
            <a:r>
              <a:rPr lang="ko-KR" altLang="en-US"/>
              <a:t>자식 선택자</a:t>
            </a:r>
            <a:endParaRPr lang="en-US" altLang="ko-KR"/>
          </a:p>
          <a:p>
            <a:pPr lvl="1"/>
            <a:r>
              <a:rPr lang="ko-KR" altLang="en-US"/>
              <a:t>선택자</a:t>
            </a:r>
            <a:r>
              <a:rPr lang="en-US" altLang="ko-KR"/>
              <a:t>A </a:t>
            </a:r>
            <a:r>
              <a:rPr lang="en-US" altLang="ko-KR">
                <a:solidFill>
                  <a:srgbClr val="FF0000"/>
                </a:solidFill>
              </a:rPr>
              <a:t>&gt; </a:t>
            </a:r>
            <a:r>
              <a:rPr lang="ko-KR" altLang="en-US"/>
              <a:t>선택자</a:t>
            </a:r>
            <a:r>
              <a:rPr lang="en-US" altLang="ko-KR"/>
              <a:t>B</a:t>
            </a:r>
          </a:p>
          <a:p>
            <a:pPr lvl="1"/>
            <a:r>
              <a:rPr lang="en-US" altLang="ko-KR">
                <a:solidFill>
                  <a:srgbClr val="0070C0"/>
                </a:solidFill>
              </a:rPr>
              <a:t>#header 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FF00FF"/>
                </a:solidFill>
              </a:rPr>
              <a:t>h1</a:t>
            </a:r>
          </a:p>
          <a:p>
            <a:pPr lvl="1"/>
            <a:endParaRPr lang="ko-KR" altLang="en-US"/>
          </a:p>
          <a:p>
            <a:r>
              <a:rPr lang="ko-KR" altLang="en-US">
                <a:solidFill>
                  <a:srgbClr val="0000FF"/>
                </a:solidFill>
              </a:rPr>
              <a:t>자손</a:t>
            </a:r>
            <a:r>
              <a:rPr lang="en-US" altLang="ko-KR">
                <a:solidFill>
                  <a:srgbClr val="0000FF"/>
                </a:solidFill>
              </a:rPr>
              <a:t>(</a:t>
            </a:r>
            <a:r>
              <a:rPr lang="ko-KR" altLang="en-US">
                <a:solidFill>
                  <a:srgbClr val="0000FF"/>
                </a:solidFill>
              </a:rPr>
              <a:t>후손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r>
              <a:rPr lang="ko-KR" altLang="en-US">
                <a:solidFill>
                  <a:srgbClr val="0000FF"/>
                </a:solidFill>
              </a:rPr>
              <a:t> 선택자 </a:t>
            </a:r>
            <a:r>
              <a:rPr lang="en-US" altLang="ko-KR">
                <a:solidFill>
                  <a:srgbClr val="0000FF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띄어 쓰기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선택자 자손선택자</a:t>
            </a:r>
            <a:endParaRPr lang="en-US" altLang="ko-KR"/>
          </a:p>
          <a:p>
            <a:pPr lvl="1"/>
            <a:r>
              <a:rPr lang="ko-KR" altLang="en-US"/>
              <a:t>선택자</a:t>
            </a:r>
            <a:r>
              <a:rPr lang="en-US" altLang="ko-KR"/>
              <a:t>A </a:t>
            </a:r>
            <a:r>
              <a:rPr lang="ko-KR" altLang="en-US"/>
              <a:t>선택자</a:t>
            </a:r>
            <a:r>
              <a:rPr lang="en-US" altLang="ko-KR"/>
              <a:t>B</a:t>
            </a:r>
          </a:p>
          <a:p>
            <a:pPr lvl="1"/>
            <a:r>
              <a:rPr lang="en-US" altLang="ko-KR">
                <a:solidFill>
                  <a:srgbClr val="0070C0"/>
                </a:solidFill>
              </a:rPr>
              <a:t>#header </a:t>
            </a:r>
            <a:r>
              <a:rPr lang="en-US" altLang="ko-KR">
                <a:solidFill>
                  <a:srgbClr val="FF00FF"/>
                </a:solidFill>
              </a:rPr>
              <a:t>h1</a:t>
            </a:r>
          </a:p>
          <a:p>
            <a:pPr lvl="1"/>
            <a:r>
              <a:rPr lang="en-US" altLang="ko-KR">
                <a:solidFill>
                  <a:srgbClr val="0070C0"/>
                </a:solidFill>
              </a:rPr>
              <a:t>#pageNav </a:t>
            </a:r>
            <a:r>
              <a:rPr lang="en-US" altLang="ko-KR">
                <a:solidFill>
                  <a:srgbClr val="FF00FF"/>
                </a:solidFill>
              </a:rPr>
              <a:t>ul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</a:rPr>
              <a:t>li</a:t>
            </a:r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en-US" altLang="ko-KR"/>
              <a:t>:hover</a:t>
            </a:r>
          </a:p>
          <a:p>
            <a:pPr lvl="1"/>
            <a:endParaRPr lang="ko-KR" altLang="en-US"/>
          </a:p>
        </p:txBody>
      </p:sp>
      <p:sp>
        <p:nvSpPr>
          <p:cNvPr id="675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자식</a:t>
            </a:r>
            <a:r>
              <a:rPr lang="en-US" altLang="ko-KR"/>
              <a:t>/</a:t>
            </a:r>
            <a:r>
              <a:rPr lang="ko-KR" altLang="en-US"/>
              <a:t>자손 선택자 </a:t>
            </a:r>
            <a:r>
              <a:rPr lang="en-US" altLang="ko-KR"/>
              <a:t>(</a:t>
            </a:r>
            <a:r>
              <a:rPr lang="ko-KR" altLang="en-US"/>
              <a:t>상속 선택자</a:t>
            </a:r>
            <a:r>
              <a:rPr lang="en-US" altLang="ko-KR"/>
              <a:t>) (2)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FF"/>
                </a:solidFill>
              </a:rPr>
              <a:t>first-child </a:t>
            </a:r>
            <a:r>
              <a:rPr lang="ko-KR" altLang="en-US">
                <a:solidFill>
                  <a:srgbClr val="0000FF"/>
                </a:solidFill>
              </a:rPr>
              <a:t>선택자 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en-US" altLang="ko-KR"/>
              <a:t>.wrap div:</a:t>
            </a:r>
            <a:r>
              <a:rPr lang="en-US" altLang="ko-KR">
                <a:solidFill>
                  <a:srgbClr val="FF0000"/>
                </a:solidFill>
              </a:rPr>
              <a:t>first-child</a:t>
            </a:r>
          </a:p>
          <a:p>
            <a:pPr lvl="1"/>
            <a:r>
              <a:rPr lang="en-US" altLang="ko-KR"/>
              <a:t>.wrap div:</a:t>
            </a:r>
            <a:r>
              <a:rPr lang="en-US" altLang="ko-KR">
                <a:solidFill>
                  <a:srgbClr val="FF0000"/>
                </a:solidFill>
              </a:rPr>
              <a:t>first-child</a:t>
            </a:r>
            <a:r>
              <a:rPr lang="en-US" altLang="ko-KR"/>
              <a:t> </a:t>
            </a:r>
            <a:r>
              <a:rPr lang="en-US" altLang="ko-KR">
                <a:solidFill>
                  <a:srgbClr val="FF00FF"/>
                </a:solidFill>
              </a:rPr>
              <a:t>+ div 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또는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0000FF"/>
                </a:solidFill>
              </a:rPr>
              <a:t>nth-child(</a:t>
            </a:r>
            <a:r>
              <a:rPr lang="ko-KR" altLang="en-US">
                <a:solidFill>
                  <a:srgbClr val="0000FF"/>
                </a:solidFill>
              </a:rPr>
              <a:t>숫자</a:t>
            </a:r>
            <a:r>
              <a:rPr lang="en-US" altLang="ko-KR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ko-KR"/>
              <a:t>.wrap div:</a:t>
            </a:r>
            <a:r>
              <a:rPr lang="en-US" altLang="ko-KR">
                <a:solidFill>
                  <a:srgbClr val="FF0000"/>
                </a:solidFill>
              </a:rPr>
              <a:t>nth-child(</a:t>
            </a:r>
            <a:r>
              <a:rPr lang="en-US" altLang="ko-KR">
                <a:solidFill>
                  <a:srgbClr val="FF00FF"/>
                </a:solidFill>
              </a:rPr>
              <a:t>1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/>
              <a:t>.wrap div:</a:t>
            </a:r>
            <a:r>
              <a:rPr lang="en-US" altLang="ko-KR">
                <a:solidFill>
                  <a:srgbClr val="FF0000"/>
                </a:solidFill>
              </a:rPr>
              <a:t>nth-child(</a:t>
            </a:r>
            <a:r>
              <a:rPr lang="en-US" altLang="ko-KR">
                <a:solidFill>
                  <a:srgbClr val="FF00FF"/>
                </a:solidFill>
              </a:rPr>
              <a:t>2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.wrap div:</a:t>
            </a:r>
            <a:r>
              <a:rPr lang="en-US" altLang="ko-KR">
                <a:solidFill>
                  <a:srgbClr val="FF0000"/>
                </a:solidFill>
              </a:rPr>
              <a:t>nth-child(</a:t>
            </a:r>
            <a:r>
              <a:rPr lang="en-US" altLang="ko-KR">
                <a:solidFill>
                  <a:srgbClr val="FF00FF"/>
                </a:solidFill>
              </a:rPr>
              <a:t>3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  <a:p>
            <a:pPr lvl="1"/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68611" name="TextBox 1"/>
          <p:cNvSpPr txBox="1">
            <a:spLocks noChangeArrowheads="1"/>
          </p:cNvSpPr>
          <p:nvPr/>
        </p:nvSpPr>
        <p:spPr bwMode="auto">
          <a:xfrm>
            <a:off x="4872038" y="188913"/>
            <a:ext cx="2722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first-child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05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3969047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동적 </a:t>
            </a:r>
            <a:r>
              <a:rPr lang="ko-KR" altLang="en-US" dirty="0" err="1">
                <a:solidFill>
                  <a:srgbClr val="0000FF"/>
                </a:solidFill>
              </a:rPr>
              <a:t>선택자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반응 </a:t>
            </a:r>
            <a:r>
              <a:rPr lang="ko-KR" altLang="en-US" dirty="0" err="1">
                <a:solidFill>
                  <a:srgbClr val="0000FF"/>
                </a:solidFill>
              </a:rPr>
              <a:t>선택자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:active </a:t>
            </a:r>
            <a:r>
              <a:rPr lang="en-US" altLang="ko-KR" dirty="0"/>
              <a:t>- </a:t>
            </a:r>
            <a:r>
              <a:rPr lang="ko-KR" altLang="en-US" dirty="0"/>
              <a:t>마우스로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r>
              <a:rPr lang="ko-KR" altLang="en-US" dirty="0"/>
              <a:t>한 태그 선택</a:t>
            </a:r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:hover </a:t>
            </a:r>
            <a:r>
              <a:rPr lang="en-US" altLang="ko-KR" dirty="0"/>
              <a:t>- </a:t>
            </a:r>
            <a:r>
              <a:rPr lang="ko-KR" altLang="en-US" dirty="0"/>
              <a:t>마우스를 </a:t>
            </a:r>
            <a:r>
              <a:rPr lang="ko-KR" altLang="en-US" dirty="0">
                <a:solidFill>
                  <a:srgbClr val="FF0000"/>
                </a:solidFill>
              </a:rPr>
              <a:t>올린</a:t>
            </a:r>
            <a:r>
              <a:rPr lang="ko-KR" altLang="en-US" dirty="0"/>
              <a:t> 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예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링크 태그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active</a:t>
            </a:r>
            <a:r>
              <a:rPr lang="en-US" altLang="ko-KR" dirty="0"/>
              <a:t>  : </a:t>
            </a:r>
            <a:r>
              <a:rPr lang="ko-KR" altLang="en-US" dirty="0"/>
              <a:t>마우스로 클릭했을 때</a:t>
            </a:r>
            <a:endParaRPr lang="en-US" altLang="ko-KR" dirty="0"/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hover</a:t>
            </a:r>
            <a:r>
              <a:rPr lang="en-US" altLang="ko-KR" dirty="0"/>
              <a:t> : </a:t>
            </a:r>
            <a:r>
              <a:rPr lang="ko-KR" altLang="en-US" dirty="0"/>
              <a:t>마우스를 올렸을 때</a:t>
            </a:r>
            <a:endParaRPr lang="en-US" altLang="ko-KR" dirty="0"/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link</a:t>
            </a:r>
            <a:r>
              <a:rPr lang="en-US" altLang="ko-KR" dirty="0"/>
              <a:t> : </a:t>
            </a:r>
            <a:r>
              <a:rPr lang="ko-KR" altLang="en-US" dirty="0"/>
              <a:t>방문하지 않은 링크 스타일</a:t>
            </a:r>
            <a:endParaRPr lang="en-US" altLang="ko-KR" dirty="0"/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visited</a:t>
            </a:r>
            <a:r>
              <a:rPr lang="en-US" altLang="ko-KR" dirty="0"/>
              <a:t> : </a:t>
            </a:r>
            <a:r>
              <a:rPr lang="ko-KR" altLang="en-US" dirty="0"/>
              <a:t>방문된 링크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0659" name="TextBox 1"/>
          <p:cNvSpPr txBox="1">
            <a:spLocks noChangeArrowheads="1"/>
          </p:cNvSpPr>
          <p:nvPr/>
        </p:nvSpPr>
        <p:spPr bwMode="auto">
          <a:xfrm>
            <a:off x="4872039" y="188913"/>
            <a:ext cx="2778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동적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반응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81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overflow 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자식 요소가 부모 요소의 범위를 벗어났을 때</a:t>
            </a:r>
            <a:endParaRPr lang="en-US" altLang="ko-KR" dirty="0"/>
          </a:p>
          <a:p>
            <a:pPr lvl="1"/>
            <a:r>
              <a:rPr lang="ko-KR" altLang="en-US" dirty="0"/>
              <a:t>어떻게 처리할 것인지 지정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FF"/>
                </a:solidFill>
              </a:rPr>
              <a:t>hidden</a:t>
            </a:r>
          </a:p>
          <a:p>
            <a:pPr lvl="2"/>
            <a:r>
              <a:rPr lang="ko-KR" altLang="en-US" dirty="0"/>
              <a:t>부모 영역을 벗어나는 부분은 보이지 않게 처리</a:t>
            </a:r>
          </a:p>
          <a:p>
            <a:pPr lvl="1"/>
            <a:r>
              <a:rPr lang="en-US" altLang="ko-KR" dirty="0">
                <a:solidFill>
                  <a:srgbClr val="FF00FF"/>
                </a:solidFill>
              </a:rPr>
              <a:t>scroll</a:t>
            </a:r>
          </a:p>
          <a:p>
            <a:pPr lvl="2"/>
            <a:r>
              <a:rPr lang="ko-KR" altLang="en-US" dirty="0" err="1"/>
              <a:t>스크롤바</a:t>
            </a:r>
            <a:r>
              <a:rPr lang="ko-KR" altLang="en-US" dirty="0"/>
              <a:t> 표시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/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endParaRPr lang="ko-KR" altLang="en-US" dirty="0"/>
          </a:p>
          <a:p>
            <a:pPr lvl="1"/>
            <a:r>
              <a:rPr lang="en-US" altLang="ko-KR" dirty="0">
                <a:solidFill>
                  <a:srgbClr val="FF00FF"/>
                </a:solidFill>
              </a:rPr>
              <a:t>auto</a:t>
            </a:r>
          </a:p>
          <a:p>
            <a:pPr lvl="2"/>
            <a:r>
              <a:rPr lang="ko-KR" altLang="en-US" dirty="0"/>
              <a:t>자동으로 필요한 부분에만 </a:t>
            </a:r>
            <a:r>
              <a:rPr lang="ko-KR" altLang="en-US" dirty="0" err="1"/>
              <a:t>스크롤바</a:t>
            </a:r>
            <a:r>
              <a:rPr lang="ko-KR" altLang="en-US" dirty="0"/>
              <a:t> 표시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투명도 </a:t>
            </a:r>
            <a:r>
              <a:rPr lang="en-US" altLang="ko-KR" dirty="0"/>
              <a:t>/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투명도 </a:t>
            </a:r>
            <a:r>
              <a:rPr lang="en-US" altLang="ko-KR" dirty="0"/>
              <a:t>(</a:t>
            </a:r>
            <a:r>
              <a:rPr lang="ko-KR" altLang="en-US" dirty="0"/>
              <a:t>불투명도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opacity </a:t>
            </a:r>
            <a:r>
              <a:rPr lang="ko-KR" altLang="en-US" dirty="0"/>
              <a:t>속성 </a:t>
            </a:r>
            <a:endParaRPr lang="en-US" altLang="ko-KR" dirty="0"/>
          </a:p>
          <a:p>
            <a:pPr lvl="2"/>
            <a:r>
              <a:rPr lang="en-US" altLang="ko-KR" dirty="0"/>
              <a:t>0 ~ 1 </a:t>
            </a:r>
            <a:r>
              <a:rPr lang="ko-KR" altLang="en-US" dirty="0"/>
              <a:t>사이의 값 지정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0</a:t>
            </a:r>
            <a:r>
              <a:rPr lang="en-US" altLang="ko-KR" dirty="0"/>
              <a:t> : </a:t>
            </a:r>
            <a:r>
              <a:rPr lang="ko-KR" altLang="en-US" dirty="0"/>
              <a:t>투명 </a:t>
            </a:r>
            <a:r>
              <a:rPr lang="en-US" altLang="ko-KR" dirty="0"/>
              <a:t>(</a:t>
            </a:r>
            <a:r>
              <a:rPr lang="ko-KR" altLang="en-US" dirty="0"/>
              <a:t>안 보임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1</a:t>
            </a:r>
            <a:r>
              <a:rPr lang="en-US" altLang="ko-KR" dirty="0"/>
              <a:t> : </a:t>
            </a:r>
            <a:r>
              <a:rPr lang="ko-KR" altLang="en-US" dirty="0"/>
              <a:t>불투명 </a:t>
            </a:r>
            <a:r>
              <a:rPr lang="en-US" altLang="ko-KR" dirty="0"/>
              <a:t>(</a:t>
            </a:r>
            <a:r>
              <a:rPr lang="ko-KR" altLang="en-US" dirty="0"/>
              <a:t>보임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0.5</a:t>
            </a:r>
            <a:r>
              <a:rPr lang="en-US" altLang="ko-KR" dirty="0"/>
              <a:t> : </a:t>
            </a:r>
            <a:r>
              <a:rPr lang="ko-KR" altLang="en-US" dirty="0"/>
              <a:t>반투명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가시성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보임 </a:t>
            </a:r>
            <a:r>
              <a:rPr lang="en-US" altLang="ko-KR" dirty="0">
                <a:solidFill>
                  <a:srgbClr val="0000FF"/>
                </a:solidFill>
              </a:rPr>
              <a:t>/ </a:t>
            </a:r>
            <a:r>
              <a:rPr lang="ko-KR" altLang="en-US" dirty="0">
                <a:solidFill>
                  <a:srgbClr val="0000FF"/>
                </a:solidFill>
              </a:rPr>
              <a:t>안 보임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visibility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hidden</a:t>
            </a:r>
            <a:r>
              <a:rPr lang="en-US" altLang="ko-KR" dirty="0"/>
              <a:t> : </a:t>
            </a:r>
            <a:r>
              <a:rPr lang="ko-KR" altLang="en-US" dirty="0"/>
              <a:t>숨김 </a:t>
            </a:r>
            <a:r>
              <a:rPr lang="en-US" altLang="ko-KR" dirty="0"/>
              <a:t>(</a:t>
            </a:r>
            <a:r>
              <a:rPr lang="ko-KR" altLang="en-US" dirty="0"/>
              <a:t>안 보임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visible</a:t>
            </a:r>
            <a:r>
              <a:rPr lang="en-US" altLang="ko-KR" dirty="0"/>
              <a:t> : </a:t>
            </a:r>
            <a:r>
              <a:rPr lang="ko-KR" altLang="en-US" dirty="0"/>
              <a:t>보임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14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3104951"/>
          </a:xfrm>
        </p:spPr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지정되어 있는 경우 적용되는 스타일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스타일 적용 순서</a:t>
            </a:r>
            <a:r>
              <a:rPr lang="en-US" altLang="ko-KR" dirty="0">
                <a:solidFill>
                  <a:srgbClr val="0000FF"/>
                </a:solidFill>
              </a:rPr>
              <a:t>	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웹 브라우저 디폴트 값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외부 스타일 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헤드 부분의 내부 스타일 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태그에 정의된 </a:t>
            </a:r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en-US" altLang="ko-KR" dirty="0"/>
              <a:t>(</a:t>
            </a:r>
            <a:r>
              <a:rPr lang="ko-KR" altLang="en-US" dirty="0"/>
              <a:t>최종 적용된 스타일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5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스타일 시트 장점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자유롭게 웹 문서 편집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en-US" altLang="ko-KR"/>
              <a:t>HTML</a:t>
            </a:r>
            <a:r>
              <a:rPr lang="ko-KR" altLang="en-US"/>
              <a:t>로 작성할 때 발생하는 글꼴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배경</a:t>
            </a:r>
            <a:r>
              <a:rPr lang="en-US" altLang="ko-KR"/>
              <a:t>, </a:t>
            </a:r>
            <a:r>
              <a:rPr lang="ko-KR" altLang="en-US"/>
              <a:t>테두리</a:t>
            </a:r>
            <a:r>
              <a:rPr lang="en-US" altLang="ko-KR"/>
              <a:t>, </a:t>
            </a:r>
            <a:r>
              <a:rPr lang="ko-KR" altLang="en-US"/>
              <a:t>레이아웃 배치 등의 한계점 극복 가능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통일감 있는 문서 작성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한 번만 정의하여 문서에 일관되게 적용 가능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편리한 문서 관리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외부스타일  스타일 시트 파일을 사용할 경우</a:t>
            </a:r>
            <a:endParaRPr lang="en-US" altLang="ko-KR"/>
          </a:p>
          <a:p>
            <a:pPr lvl="2"/>
            <a:r>
              <a:rPr lang="ko-KR" altLang="en-US"/>
              <a:t>여러 웹 문서에 동일한 스타일 시트 사용 가능하고</a:t>
            </a:r>
            <a:endParaRPr lang="en-US" altLang="ko-KR"/>
          </a:p>
          <a:p>
            <a:pPr lvl="2"/>
            <a:r>
              <a:rPr lang="ko-KR" altLang="en-US"/>
              <a:t>한 번만 수정하여 모든 웹 문서의 스타일을 동시에 변경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 시트 적용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srgbClr val="0000FF"/>
                </a:solidFill>
              </a:rPr>
              <a:t>스타일 시트 적용 방법</a:t>
            </a:r>
            <a:endParaRPr lang="en-US" altLang="ko-KR" dirty="0">
              <a:solidFill>
                <a:srgbClr val="0000FF"/>
              </a:solidFill>
            </a:endParaRPr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문서 내부에 정의 </a:t>
            </a:r>
            <a:r>
              <a:rPr lang="en-US" altLang="ko-KR" dirty="0"/>
              <a:t>(Embedded Style) </a:t>
            </a:r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외부 문서에서 연결</a:t>
            </a:r>
            <a:r>
              <a:rPr lang="ko-KR" altLang="en-US" dirty="0"/>
              <a:t> </a:t>
            </a:r>
            <a:r>
              <a:rPr lang="en-US" altLang="ko-KR" dirty="0"/>
              <a:t>(Linked Style)</a:t>
            </a:r>
          </a:p>
          <a:p>
            <a:pPr marL="914400" lvl="1" indent="-457200">
              <a:buSzPct val="100000"/>
              <a:buFont typeface="+mj-ea"/>
              <a:buAutoNum type="circleNumDbPlain"/>
              <a:defRPr/>
            </a:pPr>
            <a:r>
              <a:rPr lang="ko-KR" altLang="en-US" dirty="0">
                <a:solidFill>
                  <a:srgbClr val="FF0000"/>
                </a:solidFill>
              </a:rPr>
              <a:t>태그에 직접 정의</a:t>
            </a:r>
            <a:r>
              <a:rPr lang="ko-KR" altLang="en-US" dirty="0"/>
              <a:t> </a:t>
            </a:r>
            <a:r>
              <a:rPr lang="en-US" altLang="ko-KR" dirty="0"/>
              <a:t>(Inline Style)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1520825"/>
          </a:xfrm>
        </p:spPr>
        <p:txBody>
          <a:bodyPr/>
          <a:lstStyle/>
          <a:p>
            <a:pPr marL="457200" lvl="1" indent="-457200">
              <a:buClr>
                <a:schemeClr val="folHlink"/>
              </a:buClr>
              <a:buSzPct val="100000"/>
              <a:buFont typeface="굴림" pitchFamily="50" charset="-127"/>
              <a:buAutoNum type="circleNumDbPlain"/>
            </a:pPr>
            <a:r>
              <a:rPr lang="ko-KR" altLang="en-US">
                <a:solidFill>
                  <a:srgbClr val="0000FF"/>
                </a:solidFill>
              </a:rPr>
              <a:t>문서 내부에 정의하기 </a:t>
            </a:r>
            <a:r>
              <a:rPr lang="en-US" altLang="ko-KR">
                <a:solidFill>
                  <a:srgbClr val="0000FF"/>
                </a:solidFill>
              </a:rPr>
              <a:t>(Embedded Style) </a:t>
            </a:r>
          </a:p>
          <a:p>
            <a:pPr marL="742950" lvl="2" indent="-342900">
              <a:buSzPct val="60000"/>
            </a:pPr>
            <a:r>
              <a:rPr lang="en-US" altLang="ko-KR"/>
              <a:t>&lt;</a:t>
            </a:r>
            <a:r>
              <a:rPr lang="en-US" altLang="ko-KR">
                <a:solidFill>
                  <a:srgbClr val="FF0000"/>
                </a:solidFill>
              </a:rPr>
              <a:t>head</a:t>
            </a:r>
            <a:r>
              <a:rPr lang="en-US" altLang="ko-KR"/>
              <a:t>&gt; </a:t>
            </a:r>
            <a:r>
              <a:rPr lang="ko-KR" altLang="en-US"/>
              <a:t>태그에 삽입</a:t>
            </a:r>
            <a:endParaRPr lang="en-US" altLang="ko-KR"/>
          </a:p>
          <a:p>
            <a:pPr marL="742950" lvl="2" indent="-342900">
              <a:buSzPct val="60000"/>
            </a:pPr>
            <a:r>
              <a:rPr lang="ko-KR" altLang="en-US"/>
              <a:t>문서 전체에 특정 효과 주기 위해 사용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2771" name="직사각형 3"/>
          <p:cNvSpPr>
            <a:spLocks noChangeArrowheads="1"/>
          </p:cNvSpPr>
          <p:nvPr/>
        </p:nvSpPr>
        <p:spPr bwMode="auto">
          <a:xfrm>
            <a:off x="3054351" y="4221164"/>
            <a:ext cx="5616575" cy="1800225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&lt;head&gt;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&lt;style type="text/</a:t>
            </a: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css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"&gt;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body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{ font-size:15pt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color:blue}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&lt;/style&gt;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&lt;/head&gt;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2772" name="직사각형 4"/>
          <p:cNvSpPr>
            <a:spLocks noChangeArrowheads="1"/>
          </p:cNvSpPr>
          <p:nvPr/>
        </p:nvSpPr>
        <p:spPr bwMode="auto">
          <a:xfrm>
            <a:off x="3071814" y="2276476"/>
            <a:ext cx="5616575" cy="1800225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&lt;head&gt;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&lt;style type="text/</a:t>
            </a: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css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"&gt;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태그명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{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속성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(property):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값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(value)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}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&lt;/style&gt;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&lt;/head&gt;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2241550"/>
          </a:xfrm>
        </p:spPr>
        <p:txBody>
          <a:bodyPr/>
          <a:lstStyle/>
          <a:p>
            <a:pPr marL="457200" indent="-457200">
              <a:buSzPct val="100000"/>
              <a:buFont typeface="굴림" pitchFamily="50" charset="-127"/>
              <a:buAutoNum type="circleNumDbPlain" startAt="2"/>
            </a:pPr>
            <a:r>
              <a:rPr lang="ko-KR" altLang="en-US">
                <a:solidFill>
                  <a:srgbClr val="0000FF"/>
                </a:solidFill>
              </a:rPr>
              <a:t>외부 문서에서 연결하기 </a:t>
            </a:r>
            <a:r>
              <a:rPr lang="en-US" altLang="ko-KR">
                <a:solidFill>
                  <a:srgbClr val="0000FF"/>
                </a:solidFill>
              </a:rPr>
              <a:t>(Linked Style)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별도의 스타일 시트 문서를 만들어 놓고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필요한 </a:t>
            </a:r>
            <a:r>
              <a:rPr lang="en-US" altLang="ko-KR">
                <a:solidFill>
                  <a:srgbClr val="FF00FF"/>
                </a:solidFill>
              </a:rPr>
              <a:t>HTML</a:t>
            </a:r>
            <a:r>
              <a:rPr lang="ko-KR" altLang="en-US">
                <a:solidFill>
                  <a:srgbClr val="FF00FF"/>
                </a:solidFill>
              </a:rPr>
              <a:t> 문서에 연결</a:t>
            </a:r>
            <a:r>
              <a:rPr lang="ko-KR" altLang="en-US"/>
              <a:t>하여 사용</a:t>
            </a:r>
            <a:endParaRPr lang="en-US" altLang="ko-KR"/>
          </a:p>
          <a:p>
            <a:pPr lvl="1"/>
            <a:r>
              <a:rPr lang="ko-KR" altLang="en-US"/>
              <a:t>웹사이트의 모든 문서에 동일한 효과를 적용하여 웹사이트에  통일감을 주고 싶을 때 사용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3795" name="직사각형 3"/>
          <p:cNvSpPr>
            <a:spLocks noChangeArrowheads="1"/>
          </p:cNvSpPr>
          <p:nvPr/>
        </p:nvSpPr>
        <p:spPr bwMode="auto">
          <a:xfrm>
            <a:off x="1992314" y="4437063"/>
            <a:ext cx="8567737" cy="1223962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&lt;head&gt;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&lt;link 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rel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="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stylesheet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" type="text/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css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“  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href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="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myStyle.css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"&gt;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&lt;/head&gt;</a:t>
            </a:r>
            <a:endParaRPr kumimoji="1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796" name="직사각형 4"/>
          <p:cNvSpPr>
            <a:spLocks noChangeArrowheads="1"/>
          </p:cNvSpPr>
          <p:nvPr/>
        </p:nvSpPr>
        <p:spPr bwMode="auto">
          <a:xfrm>
            <a:off x="1992314" y="3141663"/>
            <a:ext cx="8567737" cy="1223962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&lt;head&gt;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&lt;link 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rel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="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stylesheet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" type="text/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css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“  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href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=“</a:t>
            </a:r>
            <a:r>
              <a:rPr kumimoji="1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파일명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"&gt;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&lt;/head&gt;</a:t>
            </a:r>
            <a:endParaRPr kumimoji="1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1160462"/>
          </a:xfrm>
        </p:spPr>
        <p:txBody>
          <a:bodyPr/>
          <a:lstStyle/>
          <a:p>
            <a:pPr marL="457200" lvl="1" indent="-457200">
              <a:buClr>
                <a:schemeClr val="folHlink"/>
              </a:buClr>
              <a:buSzPct val="100000"/>
              <a:buFont typeface="굴림" pitchFamily="50" charset="-127"/>
              <a:buAutoNum type="circleNumDbPlain" startAt="3"/>
            </a:pPr>
            <a:r>
              <a:rPr lang="ko-KR" altLang="en-US">
                <a:solidFill>
                  <a:srgbClr val="0000FF"/>
                </a:solidFill>
              </a:rPr>
              <a:t>태그에 직접 정의하기 </a:t>
            </a:r>
            <a:r>
              <a:rPr lang="en-US" altLang="ko-KR">
                <a:solidFill>
                  <a:srgbClr val="0000FF"/>
                </a:solidFill>
              </a:rPr>
              <a:t>(Inline Style)</a:t>
            </a:r>
          </a:p>
          <a:p>
            <a:pPr marL="742950" lvl="2" indent="-342900">
              <a:buSzPct val="60000"/>
            </a:pPr>
            <a:r>
              <a:rPr lang="ko-KR" altLang="en-US">
                <a:solidFill>
                  <a:srgbClr val="FF00FF"/>
                </a:solidFill>
              </a:rPr>
              <a:t>특정 태그에만 </a:t>
            </a:r>
            <a:r>
              <a:rPr lang="ko-KR" altLang="en-US"/>
              <a:t>스타일 시트를 적용할 때 사용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4819" name="직사각형 3"/>
          <p:cNvSpPr>
            <a:spLocks noChangeArrowheads="1"/>
          </p:cNvSpPr>
          <p:nvPr/>
        </p:nvSpPr>
        <p:spPr bwMode="auto">
          <a:xfrm>
            <a:off x="2279651" y="1989139"/>
            <a:ext cx="7705725" cy="935037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&lt;body 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style="font-size:15pt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 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color:blue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;"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&lt;button </a:t>
            </a:r>
            <a:r>
              <a:rPr kumimoji="1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onClick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="green()"  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style="width:120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height:30"</a:t>
            </a:r>
            <a:r>
              <a:rPr kumimoji="1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  <a:endParaRPr kumimoji="1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820" name="직사각형 5"/>
          <p:cNvSpPr>
            <a:spLocks noChangeArrowheads="1"/>
          </p:cNvSpPr>
          <p:nvPr/>
        </p:nvSpPr>
        <p:spPr bwMode="auto">
          <a:xfrm>
            <a:off x="2289176" y="3213101"/>
            <a:ext cx="7705725" cy="576263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태그명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style="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속성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(property):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값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(value)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;"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 시트의 기본 형식</a:t>
            </a:r>
          </a:p>
        </p:txBody>
      </p:sp>
      <p:sp>
        <p:nvSpPr>
          <p:cNvPr id="10243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스타일 시트의 기본 형식</a:t>
            </a:r>
            <a:endParaRPr lang="en-US" altLang="ko-KR">
              <a:solidFill>
                <a:srgbClr val="0000FF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선택자 </a:t>
            </a:r>
            <a:r>
              <a:rPr lang="en-US" altLang="ko-KR">
                <a:solidFill>
                  <a:srgbClr val="FF0000"/>
                </a:solidFill>
              </a:rPr>
              <a:t>(selector)</a:t>
            </a:r>
          </a:p>
          <a:p>
            <a:pPr lvl="2"/>
            <a:r>
              <a:rPr lang="ko-KR" altLang="en-US">
                <a:solidFill>
                  <a:srgbClr val="FF00FF"/>
                </a:solidFill>
              </a:rPr>
              <a:t>스타일을 적용할 대상</a:t>
            </a:r>
            <a:endParaRPr lang="en-US" altLang="ko-KR">
              <a:solidFill>
                <a:srgbClr val="FF00FF"/>
              </a:solidFill>
            </a:endParaRPr>
          </a:p>
          <a:p>
            <a:pPr lvl="2"/>
            <a:r>
              <a:rPr lang="en-US" altLang="ko-KR"/>
              <a:t>HTML </a:t>
            </a:r>
            <a:r>
              <a:rPr lang="ko-KR" altLang="en-US"/>
              <a:t>문서의 </a:t>
            </a:r>
            <a:r>
              <a:rPr lang="ko-KR" altLang="en-US">
                <a:solidFill>
                  <a:srgbClr val="FF0000"/>
                </a:solidFill>
              </a:rPr>
              <a:t>태그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아이디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클래스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속성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{</a:t>
            </a:r>
            <a:r>
              <a:rPr lang="ko-KR" altLang="en-US">
                <a:solidFill>
                  <a:srgbClr val="FF0000"/>
                </a:solidFill>
              </a:rPr>
              <a:t>속성</a:t>
            </a: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r>
              <a:rPr lang="en-US" altLang="ko-KR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ko-KR" altLang="en-US"/>
              <a:t>변경하고자 하는 속성</a:t>
            </a:r>
            <a:endParaRPr lang="en-US" altLang="ko-KR"/>
          </a:p>
          <a:p>
            <a:pPr lvl="2"/>
            <a:r>
              <a:rPr lang="ko-KR" altLang="en-US"/>
              <a:t>글꼴</a:t>
            </a:r>
            <a:r>
              <a:rPr lang="en-US" altLang="ko-KR"/>
              <a:t>, 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색상 등</a:t>
            </a:r>
            <a:endParaRPr lang="en-US" altLang="ko-KR"/>
          </a:p>
          <a:p>
            <a:pPr lvl="2"/>
            <a:r>
              <a:rPr lang="en-US" altLang="ko-KR"/>
              <a:t>{</a:t>
            </a:r>
            <a:r>
              <a:rPr lang="ko-KR" altLang="en-US">
                <a:solidFill>
                  <a:srgbClr val="0000FF"/>
                </a:solidFill>
              </a:rPr>
              <a:t>속성</a:t>
            </a: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FF"/>
                </a:solidFill>
              </a:rPr>
              <a:t>값</a:t>
            </a:r>
            <a:r>
              <a:rPr lang="en-US" altLang="ko-KR">
                <a:solidFill>
                  <a:srgbClr val="FF0000"/>
                </a:solidFill>
              </a:rPr>
              <a:t>;</a:t>
            </a:r>
            <a:r>
              <a:rPr lang="en-US" altLang="ko-KR"/>
              <a:t>}</a:t>
            </a:r>
          </a:p>
          <a:p>
            <a:pPr lvl="1"/>
            <a:r>
              <a:rPr lang="ko-KR" altLang="en-US">
                <a:solidFill>
                  <a:srgbClr val="0000FF"/>
                </a:solidFill>
              </a:rPr>
              <a:t>사용 예</a:t>
            </a:r>
            <a:r>
              <a:rPr lang="en-US" altLang="ko-KR"/>
              <a:t>: </a:t>
            </a:r>
            <a:r>
              <a:rPr lang="ko-KR" altLang="en-US"/>
              <a:t>모든 </a:t>
            </a:r>
            <a:r>
              <a:rPr lang="en-US" altLang="ko-KR"/>
              <a:t>&lt;</a:t>
            </a:r>
            <a:r>
              <a:rPr lang="en-US" altLang="ko-KR">
                <a:solidFill>
                  <a:srgbClr val="FF0000"/>
                </a:solidFill>
              </a:rPr>
              <a:t>h1</a:t>
            </a:r>
            <a:r>
              <a:rPr lang="en-US" altLang="ko-KR"/>
              <a:t>&gt; </a:t>
            </a:r>
            <a:r>
              <a:rPr lang="ko-KR" altLang="en-US"/>
              <a:t>태그에 다음 스타일 적용</a:t>
            </a:r>
            <a:endParaRPr lang="en-US" altLang="ko-KR"/>
          </a:p>
        </p:txBody>
      </p:sp>
      <p:sp>
        <p:nvSpPr>
          <p:cNvPr id="20483" name="직사각형 5"/>
          <p:cNvSpPr>
            <a:spLocks noChangeArrowheads="1"/>
          </p:cNvSpPr>
          <p:nvPr/>
        </p:nvSpPr>
        <p:spPr bwMode="auto">
          <a:xfrm>
            <a:off x="3143251" y="4868863"/>
            <a:ext cx="4143375" cy="571500"/>
          </a:xfrm>
          <a:prstGeom prst="rect">
            <a:avLst/>
          </a:prstGeom>
          <a:solidFill>
            <a:srgbClr val="E7F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h1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{ </a:t>
            </a: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color:</a:t>
            </a: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red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;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}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1321</Words>
  <Application>Microsoft Office PowerPoint</Application>
  <PresentationFormat>와이드스크린</PresentationFormat>
  <Paragraphs>270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PowerPoint 프레젠테이션</vt:lpstr>
      <vt:lpstr>스타일 시트1 (CSS)</vt:lpstr>
      <vt:lpstr>스타일 시트 (CSS)</vt:lpstr>
      <vt:lpstr>PowerPoint 프레젠테이션</vt:lpstr>
      <vt:lpstr>스타일 시트 적용 방법</vt:lpstr>
      <vt:lpstr>PowerPoint 프레젠테이션</vt:lpstr>
      <vt:lpstr>PowerPoint 프레젠테이션</vt:lpstr>
      <vt:lpstr>PowerPoint 프레젠테이션</vt:lpstr>
      <vt:lpstr>스타일 시트의 기본 형식</vt:lpstr>
      <vt:lpstr>여러 유형의 선택자 활용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속성</vt:lpstr>
      <vt:lpstr>텍스트 속성</vt:lpstr>
      <vt:lpstr>배경 색상 / 이미지 관련 속성 (1)</vt:lpstr>
      <vt:lpstr>테두리 속성</vt:lpstr>
      <vt:lpstr>여백 속성 (padding / margin)</vt:lpstr>
      <vt:lpstr>inline과 block</vt:lpstr>
      <vt:lpstr>float 속성</vt:lpstr>
      <vt:lpstr>목록 관련 속성</vt:lpstr>
      <vt:lpstr>위치 관련 속성</vt:lpstr>
      <vt:lpstr>fixed (지정된 위치에 고정 배치)</vt:lpstr>
      <vt:lpstr>겹침(레이어) 표현 속성</vt:lpstr>
      <vt:lpstr>자식/자손 선택자 (상속 선택자) (1)</vt:lpstr>
      <vt:lpstr>자식/자손 선택자 (상속 선택자) (2)</vt:lpstr>
      <vt:lpstr>PowerPoint 프레젠테이션</vt:lpstr>
      <vt:lpstr>PowerPoint 프레젠테이션</vt:lpstr>
      <vt:lpstr>Overflow</vt:lpstr>
      <vt:lpstr>투명도 / 가시성</vt:lpstr>
      <vt:lpstr>다중 스타일 시트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TECH4-29</dc:creator>
  <cp:lastModifiedBy>TECH4-29</cp:lastModifiedBy>
  <cp:revision>2</cp:revision>
  <dcterms:created xsi:type="dcterms:W3CDTF">2022-01-20T23:41:08Z</dcterms:created>
  <dcterms:modified xsi:type="dcterms:W3CDTF">2022-01-20T23:44:11Z</dcterms:modified>
</cp:coreProperties>
</file>