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36"/>
  </p:notesMasterIdLst>
  <p:sldIdLst>
    <p:sldId id="257" r:id="rId4"/>
    <p:sldId id="286" r:id="rId5"/>
    <p:sldId id="262" r:id="rId6"/>
    <p:sldId id="281" r:id="rId7"/>
    <p:sldId id="259" r:id="rId8"/>
    <p:sldId id="307" r:id="rId9"/>
    <p:sldId id="308" r:id="rId10"/>
    <p:sldId id="312" r:id="rId11"/>
    <p:sldId id="309" r:id="rId12"/>
    <p:sldId id="313" r:id="rId13"/>
    <p:sldId id="314" r:id="rId14"/>
    <p:sldId id="261" r:id="rId15"/>
    <p:sldId id="310" r:id="rId16"/>
    <p:sldId id="315" r:id="rId17"/>
    <p:sldId id="311" r:id="rId18"/>
    <p:sldId id="316" r:id="rId19"/>
    <p:sldId id="317" r:id="rId20"/>
    <p:sldId id="318" r:id="rId21"/>
    <p:sldId id="260" r:id="rId22"/>
    <p:sldId id="321" r:id="rId23"/>
    <p:sldId id="323" r:id="rId24"/>
    <p:sldId id="324" r:id="rId25"/>
    <p:sldId id="328" r:id="rId26"/>
    <p:sldId id="327" r:id="rId27"/>
    <p:sldId id="329" r:id="rId28"/>
    <p:sldId id="330" r:id="rId29"/>
    <p:sldId id="331" r:id="rId30"/>
    <p:sldId id="332" r:id="rId31"/>
    <p:sldId id="256" r:id="rId32"/>
    <p:sldId id="325" r:id="rId33"/>
    <p:sldId id="319" r:id="rId34"/>
    <p:sldId id="280" r:id="rId3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7"/>
    </p:embeddedFont>
    <p:embeddedFont>
      <p:font typeface="G마켓 산스 TTF Medium" panose="02000000000000000000" pitchFamily="2" charset="-127"/>
      <p:regular r:id="rId38"/>
    </p:embeddedFont>
    <p:embeddedFont>
      <p:font typeface="NanumGothic ExtraBold" panose="020B0600000101010101" charset="-127"/>
      <p:bold r:id="rId39"/>
    </p:embeddedFont>
    <p:embeddedFont>
      <p:font typeface="NanumGothic" panose="020D0604000000000000" pitchFamily="50" charset="-127"/>
      <p:regular r:id="rId40"/>
    </p:embeddedFont>
    <p:embeddedFont>
      <p:font typeface="나눔바른고딕 Light" panose="020B0603020101020101" pitchFamily="50" charset="-127"/>
      <p:regular r:id="rId41"/>
    </p:embeddedFont>
    <p:embeddedFont>
      <p:font typeface="나눔바른고딕" panose="020B0603020101020101" pitchFamily="50" charset="-127"/>
      <p:regular r:id="rId42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597"/>
    <a:srgbClr val="9DC3E6"/>
    <a:srgbClr val="DEEBF7"/>
    <a:srgbClr val="E6E6E6"/>
    <a:srgbClr val="136A8A"/>
    <a:srgbClr val="7B4397"/>
    <a:srgbClr val="3D72B4"/>
    <a:srgbClr val="267871"/>
    <a:srgbClr val="DC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77817" autoAdjust="0"/>
  </p:normalViewPr>
  <p:slideViewPr>
    <p:cSldViewPr snapToGrid="0" snapToObjects="1" showGuides="1">
      <p:cViewPr varScale="1">
        <p:scale>
          <a:sx n="65" d="100"/>
          <a:sy n="65" d="100"/>
        </p:scale>
        <p:origin x="75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C63B-44CD-FE4E-AE6F-F274B4F817D2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15ED-CE41-2B46-B744-559066AD20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86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43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592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97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864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4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071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26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614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0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249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96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563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99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340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993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82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6444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124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22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13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4768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37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77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28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56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98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63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77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83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F15ED-CE41-2B46-B744-559066AD203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66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386B-ED8F-2141-A713-70B8502BE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08" y="138664"/>
            <a:ext cx="9144000" cy="670510"/>
          </a:xfrm>
        </p:spPr>
        <p:txBody>
          <a:bodyPr anchor="b">
            <a:normAutofit/>
          </a:bodyPr>
          <a:lstStyle>
            <a:lvl1pPr marL="0" algn="l" defTabSz="914400" rtl="0" eaLnBrk="1" latinLnBrk="1" hangingPunct="1">
              <a:lnSpc>
                <a:spcPct val="120000"/>
              </a:lnSpc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페이지 연결자 6">
            <a:extLst>
              <a:ext uri="{FF2B5EF4-FFF2-40B4-BE49-F238E27FC236}">
                <a16:creationId xmlns:a16="http://schemas.microsoft.com/office/drawing/2014/main" id="{F5825895-7A74-8746-827A-F414FD592AA5}"/>
              </a:ext>
            </a:extLst>
          </p:cNvPr>
          <p:cNvSpPr/>
          <p:nvPr userDrawn="1"/>
        </p:nvSpPr>
        <p:spPr>
          <a:xfrm rot="16200000">
            <a:off x="69743" y="26509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1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3D7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3D312-DDB1-8E45-8AE1-343CB922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3CD-AEDE-B24F-94A0-3F63A3EDB60E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F7A2A8-ABB0-D54E-B00A-D04FCE32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922BC-9DA4-5748-BF72-6AAAE34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8602-D127-E349-9EDD-20E22EB19C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41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D3A6-8136-154A-8E2C-FDE217BA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08" y="136525"/>
            <a:ext cx="9144000" cy="670510"/>
          </a:xfrm>
        </p:spPr>
        <p:txBody>
          <a:bodyPr anchor="b">
            <a:normAutofit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7B4397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0" name="페이지 연결자 9">
            <a:extLst>
              <a:ext uri="{FF2B5EF4-FFF2-40B4-BE49-F238E27FC236}">
                <a16:creationId xmlns:a16="http://schemas.microsoft.com/office/drawing/2014/main" id="{42BFE04E-CE0D-F840-8814-70EAC83E7E5B}"/>
              </a:ext>
            </a:extLst>
          </p:cNvPr>
          <p:cNvSpPr/>
          <p:nvPr userDrawn="1"/>
        </p:nvSpPr>
        <p:spPr>
          <a:xfrm rot="16200000">
            <a:off x="69743" y="26509"/>
            <a:ext cx="712922" cy="852407"/>
          </a:xfrm>
          <a:prstGeom prst="flowChartOffpageConnector">
            <a:avLst/>
          </a:prstGeom>
          <a:solidFill>
            <a:srgbClr val="7B4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03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7B4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7D8C5-C46F-774B-9A15-02CA3B8C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CF53D-F70A-6B49-B456-BB86694C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75D8-88D0-C143-BF85-70348ABA0A58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F9F0F-FBA9-7749-8020-E8EE3F5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0F2DB-6668-814A-BB55-093EBA44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2276-2C35-5449-A029-51B7AAFC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D86D-CD07-6340-9216-52C98689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08" y="157940"/>
            <a:ext cx="9144000" cy="670510"/>
          </a:xfrm>
        </p:spPr>
        <p:txBody>
          <a:bodyPr anchor="b">
            <a:normAutofit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136A8A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페이지 연결자 7">
            <a:extLst>
              <a:ext uri="{FF2B5EF4-FFF2-40B4-BE49-F238E27FC236}">
                <a16:creationId xmlns:a16="http://schemas.microsoft.com/office/drawing/2014/main" id="{CD35156A-3E7B-7E41-9A7B-0C2206D4A95F}"/>
              </a:ext>
            </a:extLst>
          </p:cNvPr>
          <p:cNvSpPr/>
          <p:nvPr userDrawn="1"/>
        </p:nvSpPr>
        <p:spPr>
          <a:xfrm rot="16200000">
            <a:off x="69743" y="26509"/>
            <a:ext cx="712922" cy="852407"/>
          </a:xfrm>
          <a:prstGeom prst="flowChartOffpageConnector">
            <a:avLst/>
          </a:prstGeom>
          <a:solidFill>
            <a:srgbClr val="13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4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136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1B208-CBC2-CC42-B3EC-112BC09D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4046A-59EA-BE45-933B-4B7AC4F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5419-610D-054E-B71C-083BE16A47A7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5597B-1A15-5A49-97CA-7CBDA103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74F8F-6736-6246-8EC6-C67D0CF2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3D8B-DF44-C747-80E4-2916B705DE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0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591ED-ADE6-5948-B115-851E2E7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A19B1-AEF1-3547-B161-21BA2930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8C3D-6BB3-DC4A-981F-0178F80D4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33CD-AEDE-B24F-94A0-3F63A3EDB60E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ED019-2CCA-AF4C-8E30-D8C4BFB13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44559-4A9D-9142-B008-BC05DA7F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8602-D127-E349-9EDD-20E22EB19C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1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31990-0B3D-7D41-B34B-5351E86F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6AE91-14BC-CF4B-89E9-2DD59302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689F6-7109-B849-8636-FF8A36B6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75D8-88D0-C143-BF85-70348ABA0A58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B4ADE-8D94-9B4E-B655-2BD82F25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2C78C-579C-0F4A-9AE3-1A017629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2276-2C35-5449-A029-51B7AAFC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1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A6698E-CF65-3442-80A7-6F730173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5280-820D-DA49-8FF0-292CB252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D6E66-7FB0-4747-99CC-5E6301FF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5419-610D-054E-B71C-083BE16A47A7}" type="datetimeFigureOut">
              <a:rPr kumimoji="1" lang="ko-KR" altLang="en-US" smtClean="0"/>
              <a:t>2022-02-07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2565F-3001-A549-A5A3-3746C0B4F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3D6B8-3FFC-B846-9058-AE177C86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3D8B-DF44-C747-80E4-2916B705DE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89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7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2D549D-E08F-864D-B867-F9CDD033F513}"/>
              </a:ext>
            </a:extLst>
          </p:cNvPr>
          <p:cNvSpPr txBox="1"/>
          <p:nvPr/>
        </p:nvSpPr>
        <p:spPr>
          <a:xfrm>
            <a:off x="-1609868" y="450420"/>
            <a:ext cx="1035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</a:t>
            </a:r>
            <a:r>
              <a:rPr kumimoji="1"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1"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B7A2A-1286-D24A-9C8C-80A95749CA74}"/>
              </a:ext>
            </a:extLst>
          </p:cNvPr>
          <p:cNvSpPr txBox="1"/>
          <p:nvPr/>
        </p:nvSpPr>
        <p:spPr>
          <a:xfrm>
            <a:off x="-1699557" y="973640"/>
            <a:ext cx="111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폰트</a:t>
            </a:r>
            <a:r>
              <a:rPr kumimoji="1" lang="en-US" altLang="ko-KR" sz="28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endParaRPr kumimoji="1" lang="ko-KR" altLang="en-US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1BDB1-03F4-D041-9FE1-0D2EFBEB6271}"/>
              </a:ext>
            </a:extLst>
          </p:cNvPr>
          <p:cNvSpPr txBox="1"/>
          <p:nvPr/>
        </p:nvSpPr>
        <p:spPr>
          <a:xfrm>
            <a:off x="-1782817" y="151192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폰트</a:t>
            </a:r>
            <a:r>
              <a:rPr kumimoji="1" lang="en-US" altLang="ko-KR" sz="2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kumimoji="1"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3E9BF4F-2286-4D46-B2C3-4E8D9D303805}"/>
              </a:ext>
            </a:extLst>
          </p:cNvPr>
          <p:cNvCxnSpPr/>
          <p:nvPr/>
        </p:nvCxnSpPr>
        <p:spPr>
          <a:xfrm flipH="1">
            <a:off x="4663440" y="-2514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28F94F2-5BE1-394B-B738-DD844EBC293E}"/>
              </a:ext>
            </a:extLst>
          </p:cNvPr>
          <p:cNvCxnSpPr/>
          <p:nvPr/>
        </p:nvCxnSpPr>
        <p:spPr>
          <a:xfrm flipH="1">
            <a:off x="4663440" y="12344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C46DFBB-9310-0C47-8734-7AD000E02F36}"/>
              </a:ext>
            </a:extLst>
          </p:cNvPr>
          <p:cNvCxnSpPr/>
          <p:nvPr/>
        </p:nvCxnSpPr>
        <p:spPr>
          <a:xfrm flipH="1">
            <a:off x="4663440" y="27203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555480C-35B4-2B42-917F-1CA8B858B67C}"/>
              </a:ext>
            </a:extLst>
          </p:cNvPr>
          <p:cNvCxnSpPr/>
          <p:nvPr/>
        </p:nvCxnSpPr>
        <p:spPr>
          <a:xfrm flipH="1">
            <a:off x="4663440" y="42062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8EE91D7-506E-534B-AAD4-1D1823D1C185}"/>
              </a:ext>
            </a:extLst>
          </p:cNvPr>
          <p:cNvCxnSpPr/>
          <p:nvPr/>
        </p:nvCxnSpPr>
        <p:spPr>
          <a:xfrm flipH="1">
            <a:off x="4663440" y="56921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4986EA4-D381-E34E-9E69-435139718D8F}"/>
              </a:ext>
            </a:extLst>
          </p:cNvPr>
          <p:cNvCxnSpPr/>
          <p:nvPr/>
        </p:nvCxnSpPr>
        <p:spPr>
          <a:xfrm flipH="1">
            <a:off x="4663440" y="-17373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30F950A0-E3E1-E04E-AA91-581ACD816FF6}"/>
              </a:ext>
            </a:extLst>
          </p:cNvPr>
          <p:cNvCxnSpPr/>
          <p:nvPr/>
        </p:nvCxnSpPr>
        <p:spPr>
          <a:xfrm flipH="1">
            <a:off x="4663440" y="-326898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FB152BE-E50C-3148-B8D0-AA209C2A731F}"/>
              </a:ext>
            </a:extLst>
          </p:cNvPr>
          <p:cNvCxnSpPr>
            <a:cxnSpLocks/>
          </p:cNvCxnSpPr>
          <p:nvPr/>
        </p:nvCxnSpPr>
        <p:spPr>
          <a:xfrm>
            <a:off x="10251316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391E5C-42E6-3649-B34B-AB7B34E4C1B1}"/>
              </a:ext>
            </a:extLst>
          </p:cNvPr>
          <p:cNvCxnSpPr>
            <a:cxnSpLocks/>
          </p:cNvCxnSpPr>
          <p:nvPr/>
        </p:nvCxnSpPr>
        <p:spPr>
          <a:xfrm>
            <a:off x="8504812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141AAEF-626A-D949-8B21-03300243068E}"/>
              </a:ext>
            </a:extLst>
          </p:cNvPr>
          <p:cNvCxnSpPr>
            <a:cxnSpLocks/>
          </p:cNvCxnSpPr>
          <p:nvPr/>
        </p:nvCxnSpPr>
        <p:spPr>
          <a:xfrm>
            <a:off x="6758308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7B25885D-B2DE-6F48-B0F1-345A95698D6C}"/>
              </a:ext>
            </a:extLst>
          </p:cNvPr>
          <p:cNvCxnSpPr>
            <a:cxnSpLocks/>
          </p:cNvCxnSpPr>
          <p:nvPr/>
        </p:nvCxnSpPr>
        <p:spPr>
          <a:xfrm>
            <a:off x="5011804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78A73D9-A7A6-6543-A366-EF3A75A1717F}"/>
              </a:ext>
            </a:extLst>
          </p:cNvPr>
          <p:cNvCxnSpPr>
            <a:cxnSpLocks/>
          </p:cNvCxnSpPr>
          <p:nvPr/>
        </p:nvCxnSpPr>
        <p:spPr>
          <a:xfrm>
            <a:off x="3265300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3EEA891C-B00A-9D44-9151-0CF3C1FB6237}"/>
              </a:ext>
            </a:extLst>
          </p:cNvPr>
          <p:cNvCxnSpPr>
            <a:cxnSpLocks/>
          </p:cNvCxnSpPr>
          <p:nvPr/>
        </p:nvCxnSpPr>
        <p:spPr>
          <a:xfrm>
            <a:off x="1518796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>
            <a:extLst>
              <a:ext uri="{FF2B5EF4-FFF2-40B4-BE49-F238E27FC236}">
                <a16:creationId xmlns:a16="http://schemas.microsoft.com/office/drawing/2014/main" id="{A1B57E19-5ECF-8544-8B7B-D96D3DB3A6E4}"/>
              </a:ext>
            </a:extLst>
          </p:cNvPr>
          <p:cNvSpPr/>
          <p:nvPr/>
        </p:nvSpPr>
        <p:spPr>
          <a:xfrm>
            <a:off x="13447" y="0"/>
            <a:ext cx="8641080" cy="6855470"/>
          </a:xfrm>
          <a:custGeom>
            <a:avLst/>
            <a:gdLst>
              <a:gd name="connsiteX0" fmla="*/ 0 w 9212580"/>
              <a:gd name="connsiteY0" fmla="*/ 0 h 6855470"/>
              <a:gd name="connsiteX1" fmla="*/ 7708710 w 9212580"/>
              <a:gd name="connsiteY1" fmla="*/ 0 h 6855470"/>
              <a:gd name="connsiteX2" fmla="*/ 7863429 w 9212580"/>
              <a:gd name="connsiteY2" fmla="*/ 143118 h 6855470"/>
              <a:gd name="connsiteX3" fmla="*/ 9212580 w 9212580"/>
              <a:gd name="connsiteY3" fmla="*/ 3303270 h 6855470"/>
              <a:gd name="connsiteX4" fmla="*/ 7536318 w 9212580"/>
              <a:gd name="connsiteY4" fmla="*/ 6751868 h 6855470"/>
              <a:gd name="connsiteX5" fmla="*/ 7400437 w 9212580"/>
              <a:gd name="connsiteY5" fmla="*/ 6855470 h 6855470"/>
              <a:gd name="connsiteX6" fmla="*/ 0 w 9212580"/>
              <a:gd name="connsiteY6" fmla="*/ 6855470 h 6855470"/>
              <a:gd name="connsiteX7" fmla="*/ 0 w 9212580"/>
              <a:gd name="connsiteY7" fmla="*/ 0 h 685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2580" h="6855470">
                <a:moveTo>
                  <a:pt x="0" y="0"/>
                </a:moveTo>
                <a:lnTo>
                  <a:pt x="7708710" y="0"/>
                </a:lnTo>
                <a:lnTo>
                  <a:pt x="7863429" y="143118"/>
                </a:lnTo>
                <a:cubicBezTo>
                  <a:pt x="8697004" y="951872"/>
                  <a:pt x="9212580" y="2069154"/>
                  <a:pt x="9212580" y="3303270"/>
                </a:cubicBezTo>
                <a:cubicBezTo>
                  <a:pt x="9212580" y="4691651"/>
                  <a:pt x="8560053" y="5932164"/>
                  <a:pt x="7536318" y="6751868"/>
                </a:cubicBezTo>
                <a:lnTo>
                  <a:pt x="7400437" y="6855470"/>
                </a:lnTo>
                <a:lnTo>
                  <a:pt x="0" y="68554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A51DD-6F09-1A45-BC45-75A16CBBAA51}"/>
              </a:ext>
            </a:extLst>
          </p:cNvPr>
          <p:cNvSpPr txBox="1"/>
          <p:nvPr/>
        </p:nvSpPr>
        <p:spPr>
          <a:xfrm>
            <a:off x="1285544" y="1951499"/>
            <a:ext cx="5936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마이닝 결과발표</a:t>
            </a:r>
            <a:endParaRPr kumimoji="1" lang="ko-KR" altLang="en-US" sz="44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26B12-4C0F-9041-A8C1-C0344DB54C28}"/>
              </a:ext>
            </a:extLst>
          </p:cNvPr>
          <p:cNvSpPr txBox="1"/>
          <p:nvPr/>
        </p:nvSpPr>
        <p:spPr>
          <a:xfrm>
            <a:off x="2978627" y="2805027"/>
            <a:ext cx="4102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통신사 고객 데이터 분석</a:t>
            </a:r>
            <a:endParaRPr kumimoji="1" lang="ko-KR" altLang="en-US" sz="24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0A825-0C68-44EE-84F1-6092DA1F279C}"/>
              </a:ext>
            </a:extLst>
          </p:cNvPr>
          <p:cNvSpPr txBox="1"/>
          <p:nvPr/>
        </p:nvSpPr>
        <p:spPr>
          <a:xfrm>
            <a:off x="-1558360" y="1694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</a:t>
            </a:r>
            <a:r>
              <a:rPr lang="en-US" altLang="ko-KR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자유형 17">
            <a:extLst>
              <a:ext uri="{FF2B5EF4-FFF2-40B4-BE49-F238E27FC236}">
                <a16:creationId xmlns:a16="http://schemas.microsoft.com/office/drawing/2014/main" id="{C946CC52-0F74-43BB-8DAF-BD10EEED2905}"/>
              </a:ext>
            </a:extLst>
          </p:cNvPr>
          <p:cNvSpPr/>
          <p:nvPr/>
        </p:nvSpPr>
        <p:spPr>
          <a:xfrm rot="10800000">
            <a:off x="12540364" y="13960"/>
            <a:ext cx="8641080" cy="6855470"/>
          </a:xfrm>
          <a:custGeom>
            <a:avLst/>
            <a:gdLst>
              <a:gd name="connsiteX0" fmla="*/ 0 w 9212580"/>
              <a:gd name="connsiteY0" fmla="*/ 0 h 6855470"/>
              <a:gd name="connsiteX1" fmla="*/ 7708710 w 9212580"/>
              <a:gd name="connsiteY1" fmla="*/ 0 h 6855470"/>
              <a:gd name="connsiteX2" fmla="*/ 7863429 w 9212580"/>
              <a:gd name="connsiteY2" fmla="*/ 143118 h 6855470"/>
              <a:gd name="connsiteX3" fmla="*/ 9212580 w 9212580"/>
              <a:gd name="connsiteY3" fmla="*/ 3303270 h 6855470"/>
              <a:gd name="connsiteX4" fmla="*/ 7536318 w 9212580"/>
              <a:gd name="connsiteY4" fmla="*/ 6751868 h 6855470"/>
              <a:gd name="connsiteX5" fmla="*/ 7400437 w 9212580"/>
              <a:gd name="connsiteY5" fmla="*/ 6855470 h 6855470"/>
              <a:gd name="connsiteX6" fmla="*/ 0 w 9212580"/>
              <a:gd name="connsiteY6" fmla="*/ 6855470 h 6855470"/>
              <a:gd name="connsiteX7" fmla="*/ 0 w 9212580"/>
              <a:gd name="connsiteY7" fmla="*/ 0 h 685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2580" h="6855470">
                <a:moveTo>
                  <a:pt x="0" y="0"/>
                </a:moveTo>
                <a:lnTo>
                  <a:pt x="7708710" y="0"/>
                </a:lnTo>
                <a:lnTo>
                  <a:pt x="7863429" y="143118"/>
                </a:lnTo>
                <a:cubicBezTo>
                  <a:pt x="8697004" y="951872"/>
                  <a:pt x="9212580" y="2069154"/>
                  <a:pt x="9212580" y="3303270"/>
                </a:cubicBezTo>
                <a:cubicBezTo>
                  <a:pt x="9212580" y="4691651"/>
                  <a:pt x="8560053" y="5932164"/>
                  <a:pt x="7536318" y="6751868"/>
                </a:cubicBezTo>
                <a:lnTo>
                  <a:pt x="7400437" y="6855470"/>
                </a:lnTo>
                <a:lnTo>
                  <a:pt x="0" y="68554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44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연속형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A0FF6F-325E-452B-975D-EF6D32A5C024}"/>
              </a:ext>
            </a:extLst>
          </p:cNvPr>
          <p:cNvSpPr/>
          <p:nvPr/>
        </p:nvSpPr>
        <p:spPr>
          <a:xfrm>
            <a:off x="898708" y="2615880"/>
            <a:ext cx="520860" cy="54401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97FCB7-5AA8-47F0-A573-51705458813B}"/>
              </a:ext>
            </a:extLst>
          </p:cNvPr>
          <p:cNvSpPr/>
          <p:nvPr/>
        </p:nvSpPr>
        <p:spPr>
          <a:xfrm>
            <a:off x="1877656" y="1657110"/>
            <a:ext cx="520860" cy="54401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22B512-70B6-4740-AA7C-B881B4F2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5" y="1163444"/>
            <a:ext cx="9143999" cy="403744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706407-F393-4874-B202-1FCD3886FE30}"/>
              </a:ext>
            </a:extLst>
          </p:cNvPr>
          <p:cNvGrpSpPr/>
          <p:nvPr/>
        </p:nvGrpSpPr>
        <p:grpSpPr>
          <a:xfrm>
            <a:off x="2357375" y="5348762"/>
            <a:ext cx="7805195" cy="941743"/>
            <a:chOff x="6770697" y="3429000"/>
            <a:chExt cx="7805195" cy="941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D69802-83ED-4278-9827-05621F513D4F}"/>
                </a:ext>
              </a:extLst>
            </p:cNvPr>
            <p:cNvSpPr txBox="1"/>
            <p:nvPr/>
          </p:nvSpPr>
          <p:spPr>
            <a:xfrm>
              <a:off x="6900615" y="3976789"/>
              <a:ext cx="720843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     Montlycharges, tenure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와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totalcharges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의 관계를 산점도로 표현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07AD19-B863-4EA2-BF7D-0CE5B1465F2C}"/>
                </a:ext>
              </a:extLst>
            </p:cNvPr>
            <p:cNvSpPr/>
            <p:nvPr/>
          </p:nvSpPr>
          <p:spPr>
            <a:xfrm>
              <a:off x="6770697" y="3429000"/>
              <a:ext cx="7805195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2. </a:t>
              </a:r>
              <a:r>
                <a:rPr kumimoji="1" lang="en-US" altLang="ko-KR" sz="2400" b="1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Totalcharges</a:t>
              </a:r>
              <a:r>
                <a:rPr kumimoji="1" lang="ko-KR" altLang="en-US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와의 관계를 보여주는 </a:t>
              </a:r>
              <a:r>
                <a:rPr kumimoji="1" lang="ko-KR" altLang="en-US" sz="2400" b="1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산점도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21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연속형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DC8B05-9B68-4652-A877-41E147EA75FF}"/>
              </a:ext>
            </a:extLst>
          </p:cNvPr>
          <p:cNvGrpSpPr/>
          <p:nvPr/>
        </p:nvGrpSpPr>
        <p:grpSpPr>
          <a:xfrm>
            <a:off x="3534397" y="4766765"/>
            <a:ext cx="7805195" cy="941743"/>
            <a:chOff x="6770697" y="3429000"/>
            <a:chExt cx="7805195" cy="9417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7D214-D6C0-46AF-85B2-D758B236A8D2}"/>
                </a:ext>
              </a:extLst>
            </p:cNvPr>
            <p:cNvSpPr txBox="1"/>
            <p:nvPr/>
          </p:nvSpPr>
          <p:spPr>
            <a:xfrm>
              <a:off x="7347178" y="3976789"/>
              <a:ext cx="720843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약정별 실사용기간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월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빈도를 보여주는 그래프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D22908-C225-49F9-849C-52CD7754A6C4}"/>
                </a:ext>
              </a:extLst>
            </p:cNvPr>
            <p:cNvSpPr/>
            <p:nvPr/>
          </p:nvSpPr>
          <p:spPr>
            <a:xfrm>
              <a:off x="6770697" y="3429000"/>
              <a:ext cx="7805195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3. Contract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별 </a:t>
              </a:r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tenure 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도수분포표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8665C6-9F1D-4F55-A06F-68B16AAFD33A}"/>
              </a:ext>
            </a:extLst>
          </p:cNvPr>
          <p:cNvGrpSpPr/>
          <p:nvPr/>
        </p:nvGrpSpPr>
        <p:grpSpPr>
          <a:xfrm>
            <a:off x="174965" y="1519803"/>
            <a:ext cx="11749351" cy="3046883"/>
            <a:chOff x="174965" y="1137031"/>
            <a:chExt cx="11749351" cy="30468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30AB56-3C60-45F4-8FAA-F5FEF11EE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65" y="1190434"/>
              <a:ext cx="3783073" cy="257217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BC8BFA-898A-43BF-BB4E-9FA684BC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6173" y="1184453"/>
              <a:ext cx="3783073" cy="260539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326C93-41DF-4A09-B107-697267FE9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2955" y="1137031"/>
              <a:ext cx="3901361" cy="26847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2321CF-E3F3-4545-B7F2-DD77E7C5C1EA}"/>
                </a:ext>
              </a:extLst>
            </p:cNvPr>
            <p:cNvSpPr txBox="1"/>
            <p:nvPr/>
          </p:nvSpPr>
          <p:spPr>
            <a:xfrm>
              <a:off x="1493244" y="3789852"/>
              <a:ext cx="122094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1) 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한달 계약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1CA0EF-12F3-4D3A-9035-A32A602C04EF}"/>
                </a:ext>
              </a:extLst>
            </p:cNvPr>
            <p:cNvSpPr txBox="1"/>
            <p:nvPr/>
          </p:nvSpPr>
          <p:spPr>
            <a:xfrm>
              <a:off x="5485529" y="3789960"/>
              <a:ext cx="122094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2) 1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계약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DF6189-F195-4C05-9FE3-D5067E46A835}"/>
                </a:ext>
              </a:extLst>
            </p:cNvPr>
            <p:cNvSpPr txBox="1"/>
            <p:nvPr/>
          </p:nvSpPr>
          <p:spPr>
            <a:xfrm>
              <a:off x="9638142" y="3784257"/>
              <a:ext cx="122094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3) 2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계약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F693A6-90F8-4516-962F-7B9D08F5842D}"/>
                </a:ext>
              </a:extLst>
            </p:cNvPr>
            <p:cNvSpPr/>
            <p:nvPr/>
          </p:nvSpPr>
          <p:spPr>
            <a:xfrm>
              <a:off x="444233" y="2700161"/>
              <a:ext cx="408175" cy="426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37D740-8631-4183-9186-C0B5AC6630B7}"/>
                </a:ext>
              </a:extLst>
            </p:cNvPr>
            <p:cNvSpPr/>
            <p:nvPr/>
          </p:nvSpPr>
          <p:spPr>
            <a:xfrm>
              <a:off x="11339592" y="2700160"/>
              <a:ext cx="408175" cy="426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37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모델링 준비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자유형 51">
            <a:extLst>
              <a:ext uri="{FF2B5EF4-FFF2-40B4-BE49-F238E27FC236}">
                <a16:creationId xmlns:a16="http://schemas.microsoft.com/office/drawing/2014/main" id="{5DF6D3F1-4E95-614D-9597-149C2240B73A}"/>
              </a:ext>
            </a:extLst>
          </p:cNvPr>
          <p:cNvSpPr/>
          <p:nvPr/>
        </p:nvSpPr>
        <p:spPr>
          <a:xfrm rot="10800000">
            <a:off x="435821" y="2542139"/>
            <a:ext cx="7416092" cy="1773722"/>
          </a:xfrm>
          <a:custGeom>
            <a:avLst/>
            <a:gdLst>
              <a:gd name="connsiteX0" fmla="*/ 809625 w 6991350"/>
              <a:gd name="connsiteY0" fmla="*/ 1619251 h 1619251"/>
              <a:gd name="connsiteX1" fmla="*/ 0 w 6991350"/>
              <a:gd name="connsiteY1" fmla="*/ 809625 h 1619251"/>
              <a:gd name="connsiteX2" fmla="*/ 809625 w 6991350"/>
              <a:gd name="connsiteY2" fmla="*/ 0 h 1619251"/>
              <a:gd name="connsiteX3" fmla="*/ 809625 w 6991350"/>
              <a:gd name="connsiteY3" fmla="*/ 404813 h 1619251"/>
              <a:gd name="connsiteX4" fmla="*/ 6153150 w 6991350"/>
              <a:gd name="connsiteY4" fmla="*/ 404813 h 1619251"/>
              <a:gd name="connsiteX5" fmla="*/ 6153150 w 6991350"/>
              <a:gd name="connsiteY5" fmla="*/ 398145 h 1619251"/>
              <a:gd name="connsiteX6" fmla="*/ 6572250 w 6991350"/>
              <a:gd name="connsiteY6" fmla="*/ 398145 h 1619251"/>
              <a:gd name="connsiteX7" fmla="*/ 6991350 w 6991350"/>
              <a:gd name="connsiteY7" fmla="*/ 812032 h 1619251"/>
              <a:gd name="connsiteX8" fmla="*/ 6572250 w 6991350"/>
              <a:gd name="connsiteY8" fmla="*/ 1225919 h 1619251"/>
              <a:gd name="connsiteX9" fmla="*/ 6153150 w 6991350"/>
              <a:gd name="connsiteY9" fmla="*/ 1225919 h 1619251"/>
              <a:gd name="connsiteX10" fmla="*/ 6153150 w 6991350"/>
              <a:gd name="connsiteY10" fmla="*/ 1214438 h 1619251"/>
              <a:gd name="connsiteX11" fmla="*/ 809625 w 6991350"/>
              <a:gd name="connsiteY11" fmla="*/ 1214438 h 16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50" h="1619251">
                <a:moveTo>
                  <a:pt x="809625" y="1619251"/>
                </a:moveTo>
                <a:lnTo>
                  <a:pt x="0" y="809625"/>
                </a:lnTo>
                <a:lnTo>
                  <a:pt x="809625" y="0"/>
                </a:lnTo>
                <a:lnTo>
                  <a:pt x="809625" y="404813"/>
                </a:lnTo>
                <a:lnTo>
                  <a:pt x="6153150" y="404813"/>
                </a:lnTo>
                <a:lnTo>
                  <a:pt x="6153150" y="398145"/>
                </a:lnTo>
                <a:lnTo>
                  <a:pt x="6572250" y="398145"/>
                </a:lnTo>
                <a:cubicBezTo>
                  <a:pt x="6803713" y="398145"/>
                  <a:pt x="6991350" y="583449"/>
                  <a:pt x="6991350" y="812032"/>
                </a:cubicBezTo>
                <a:cubicBezTo>
                  <a:pt x="6991350" y="1040615"/>
                  <a:pt x="6803713" y="1225919"/>
                  <a:pt x="6572250" y="1225919"/>
                </a:cubicBezTo>
                <a:lnTo>
                  <a:pt x="6153150" y="1225919"/>
                </a:lnTo>
                <a:lnTo>
                  <a:pt x="6153150" y="1214438"/>
                </a:lnTo>
                <a:lnTo>
                  <a:pt x="809625" y="12144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04A4F1-B78D-4088-B578-0CA468B04E49}"/>
              </a:ext>
            </a:extLst>
          </p:cNvPr>
          <p:cNvGrpSpPr/>
          <p:nvPr/>
        </p:nvGrpSpPr>
        <p:grpSpPr>
          <a:xfrm>
            <a:off x="1280161" y="2424115"/>
            <a:ext cx="2229467" cy="2754861"/>
            <a:chOff x="4772275" y="2619374"/>
            <a:chExt cx="2229467" cy="2754861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8B25528-FA76-5F42-A7C8-A2E01D74C947}"/>
                </a:ext>
              </a:extLst>
            </p:cNvPr>
            <p:cNvSpPr/>
            <p:nvPr/>
          </p:nvSpPr>
          <p:spPr>
            <a:xfrm>
              <a:off x="5000874" y="2619374"/>
              <a:ext cx="1619251" cy="1619251"/>
            </a:xfrm>
            <a:prstGeom prst="ellipse">
              <a:avLst/>
            </a:prstGeom>
            <a:solidFill>
              <a:srgbClr val="3D72B4"/>
            </a:solidFill>
            <a:ln w="63500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54" name="오른쪽 화살표[R] 53">
              <a:extLst>
                <a:ext uri="{FF2B5EF4-FFF2-40B4-BE49-F238E27FC236}">
                  <a16:creationId xmlns:a16="http://schemas.microsoft.com/office/drawing/2014/main" id="{418CE409-AFA8-154A-959B-C7D99BE6392F}"/>
                </a:ext>
              </a:extLst>
            </p:cNvPr>
            <p:cNvSpPr/>
            <p:nvPr/>
          </p:nvSpPr>
          <p:spPr>
            <a:xfrm rot="5400000">
              <a:off x="5636420" y="4471327"/>
              <a:ext cx="348159" cy="19169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B4F6221-FA6F-774F-AE3B-CBEDE48FAC9B}"/>
                </a:ext>
              </a:extLst>
            </p:cNvPr>
            <p:cNvSpPr/>
            <p:nvPr/>
          </p:nvSpPr>
          <p:spPr>
            <a:xfrm>
              <a:off x="4772275" y="4820757"/>
              <a:ext cx="2229467" cy="553478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ko-KR" altLang="en-US" sz="2400" b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전처리</a:t>
              </a:r>
              <a:endParaRPr kumimoji="1" lang="ko-KR" altLang="en-US" sz="2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28" name="그래픽 27" descr="가로 막대형 차트">
              <a:extLst>
                <a:ext uri="{FF2B5EF4-FFF2-40B4-BE49-F238E27FC236}">
                  <a16:creationId xmlns:a16="http://schemas.microsoft.com/office/drawing/2014/main" id="{8673C10C-F6EA-264B-A437-78A1D228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3299" y="2971799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FD599B-A7EC-4DF3-9F6D-C6B36F84B592}"/>
              </a:ext>
            </a:extLst>
          </p:cNvPr>
          <p:cNvGrpSpPr/>
          <p:nvPr/>
        </p:nvGrpSpPr>
        <p:grpSpPr>
          <a:xfrm>
            <a:off x="3487703" y="2456156"/>
            <a:ext cx="3179315" cy="2708561"/>
            <a:chOff x="554974" y="2619374"/>
            <a:chExt cx="3179315" cy="270856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059824-1C3B-F942-8B7E-BAC169050F29}"/>
                </a:ext>
              </a:extLst>
            </p:cNvPr>
            <p:cNvSpPr/>
            <p:nvPr/>
          </p:nvSpPr>
          <p:spPr>
            <a:xfrm>
              <a:off x="554974" y="4774457"/>
              <a:ext cx="3179315" cy="553478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2000" b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Feature selection</a:t>
              </a:r>
              <a:endParaRPr kumimoji="1" lang="ko-KR" altLang="en-US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E6D3C6-EB85-4390-A102-A76843140515}"/>
                </a:ext>
              </a:extLst>
            </p:cNvPr>
            <p:cNvGrpSpPr/>
            <p:nvPr/>
          </p:nvGrpSpPr>
          <p:grpSpPr>
            <a:xfrm>
              <a:off x="1305174" y="2619374"/>
              <a:ext cx="1619251" cy="2121879"/>
              <a:chOff x="1305174" y="2619374"/>
              <a:chExt cx="1619251" cy="2121879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4CCCD51-FF7E-134D-B95E-B5BE0BA8D872}"/>
                  </a:ext>
                </a:extLst>
              </p:cNvPr>
              <p:cNvSpPr/>
              <p:nvPr/>
            </p:nvSpPr>
            <p:spPr>
              <a:xfrm>
                <a:off x="1305174" y="2619374"/>
                <a:ext cx="1619251" cy="1619251"/>
              </a:xfrm>
              <a:prstGeom prst="ellipse">
                <a:avLst/>
              </a:prstGeom>
              <a:solidFill>
                <a:srgbClr val="3D72B4"/>
              </a:solidFill>
              <a:ln w="63500">
                <a:solidFill>
                  <a:schemeClr val="bg1"/>
                </a:solidFill>
              </a:ln>
              <a:effectLst>
                <a:outerShdw blurRad="114300" dist="38100" dir="2700000" algn="tl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433494" tIns="568960" rIns="433493" bIns="1219200" numCol="1" spcCol="127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ko-KR" altLang="en-US" sz="5600" b="1" spc="-150">
                  <a:solidFill>
                    <a:schemeClr val="bg1"/>
                  </a:solidFill>
                  <a:latin typeface="NanumGothic ExtraBold" panose="020D0604000000000000" pitchFamily="34" charset="-127"/>
                  <a:ea typeface="NanumGothic ExtraBold" panose="020D0604000000000000" pitchFamily="34" charset="-127"/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B6C478DE-51D1-0544-BA22-755894150135}"/>
                  </a:ext>
                </a:extLst>
              </p:cNvPr>
              <p:cNvSpPr/>
              <p:nvPr/>
            </p:nvSpPr>
            <p:spPr>
              <a:xfrm rot="5400000">
                <a:off x="1940720" y="4471327"/>
                <a:ext cx="348159" cy="191693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none" lIns="433494" tIns="568960" rIns="433493" bIns="1219200" numCol="1" spcCol="1270" rtlCol="0" anchor="ctr" anchorCtr="0">
                <a:noAutofit/>
              </a:bodyPr>
              <a:lstStyle/>
              <a:p>
                <a:pPr marL="0" indent="0" algn="ctr" defTabSz="2489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ko-KR" altLang="en-US" sz="5600" b="1" kern="1200" spc="-150">
                  <a:solidFill>
                    <a:schemeClr val="bg1"/>
                  </a:solidFill>
                  <a:latin typeface="NanumGothic ExtraBold" panose="020D0604000000000000" pitchFamily="34" charset="-127"/>
                  <a:ea typeface="NanumGothic ExtraBold" panose="020D0604000000000000" pitchFamily="34" charset="-127"/>
                </a:endParaRPr>
              </a:p>
            </p:txBody>
          </p:sp>
          <p:pic>
            <p:nvPicPr>
              <p:cNvPr id="63" name="그래픽 62" descr="소셜 네트워크">
                <a:extLst>
                  <a:ext uri="{FF2B5EF4-FFF2-40B4-BE49-F238E27FC236}">
                    <a16:creationId xmlns:a16="http://schemas.microsoft.com/office/drawing/2014/main" id="{F92D6BD2-1E7A-324F-9DDC-75CA2DFB8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57599" y="297179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6B7CA40-B679-544D-8F39-5BF0DB182E7D}"/>
              </a:ext>
            </a:extLst>
          </p:cNvPr>
          <p:cNvGrpSpPr/>
          <p:nvPr/>
        </p:nvGrpSpPr>
        <p:grpSpPr>
          <a:xfrm>
            <a:off x="9022754" y="1572060"/>
            <a:ext cx="2249167" cy="1246910"/>
            <a:chOff x="9022754" y="1767319"/>
            <a:chExt cx="2249167" cy="1246910"/>
          </a:xfrm>
        </p:grpSpPr>
        <p:sp>
          <p:nvSpPr>
            <p:cNvPr id="64" name="갈매기형 수장[C] 63">
              <a:extLst>
                <a:ext uri="{FF2B5EF4-FFF2-40B4-BE49-F238E27FC236}">
                  <a16:creationId xmlns:a16="http://schemas.microsoft.com/office/drawing/2014/main" id="{0AC23574-B3D3-9146-8143-487B3A9CAB9F}"/>
                </a:ext>
              </a:extLst>
            </p:cNvPr>
            <p:cNvSpPr/>
            <p:nvPr/>
          </p:nvSpPr>
          <p:spPr>
            <a:xfrm rot="16200000">
              <a:off x="9721310" y="1068763"/>
              <a:ext cx="852055" cy="2249167"/>
            </a:xfrm>
            <a:prstGeom prst="chevron">
              <a:avLst>
                <a:gd name="adj" fmla="val 69512"/>
              </a:avLst>
            </a:prstGeom>
            <a:solidFill>
              <a:srgbClr val="3D72B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65" name="갈매기형 수장[C] 64">
              <a:extLst>
                <a:ext uri="{FF2B5EF4-FFF2-40B4-BE49-F238E27FC236}">
                  <a16:creationId xmlns:a16="http://schemas.microsoft.com/office/drawing/2014/main" id="{C0D2EFDB-E040-4640-939D-5E18267ACC04}"/>
                </a:ext>
              </a:extLst>
            </p:cNvPr>
            <p:cNvSpPr/>
            <p:nvPr/>
          </p:nvSpPr>
          <p:spPr>
            <a:xfrm rot="16200000">
              <a:off x="9721310" y="1463618"/>
              <a:ext cx="852055" cy="2249167"/>
            </a:xfrm>
            <a:prstGeom prst="chevron">
              <a:avLst>
                <a:gd name="adj" fmla="val 69512"/>
              </a:avLst>
            </a:prstGeom>
            <a:solidFill>
              <a:srgbClr val="3D72B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sp>
        <p:nvSpPr>
          <p:cNvPr id="66" name="갈매기형 수장[C] 65">
            <a:extLst>
              <a:ext uri="{FF2B5EF4-FFF2-40B4-BE49-F238E27FC236}">
                <a16:creationId xmlns:a16="http://schemas.microsoft.com/office/drawing/2014/main" id="{FF7D8513-FD03-6B47-83EA-AE3F3B01D228}"/>
              </a:ext>
            </a:extLst>
          </p:cNvPr>
          <p:cNvSpPr/>
          <p:nvPr/>
        </p:nvSpPr>
        <p:spPr>
          <a:xfrm rot="16200000">
            <a:off x="9721310" y="3387061"/>
            <a:ext cx="852055" cy="2249167"/>
          </a:xfrm>
          <a:prstGeom prst="chevron">
            <a:avLst>
              <a:gd name="adj" fmla="val 69512"/>
            </a:avLst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1443528-98FB-2349-A6AC-48AA6A74A8A2}"/>
              </a:ext>
            </a:extLst>
          </p:cNvPr>
          <p:cNvSpPr/>
          <p:nvPr/>
        </p:nvSpPr>
        <p:spPr>
          <a:xfrm>
            <a:off x="9022753" y="3120199"/>
            <a:ext cx="2249167" cy="646331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ko-KR" altLang="en-US" sz="3200" b="1" spc="-15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준비 완료 </a:t>
            </a:r>
            <a:r>
              <a:rPr kumimoji="1" lang="en-US" altLang="ko-KR" sz="3200" b="1" spc="-15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kumimoji="1" lang="ko-KR" altLang="en-US" sz="3200" b="1" spc="-15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310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3-1.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전처리</a:t>
            </a: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CEBBCC-DB10-4DB1-B780-C35BD644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61" y="1348650"/>
            <a:ext cx="4153480" cy="1038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ED1572-B311-405C-AFDB-2B08126C7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49" y="3373991"/>
            <a:ext cx="7716327" cy="323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F67E9B-BBA4-4E39-8C2F-F65F98EB0E1E}"/>
              </a:ext>
            </a:extLst>
          </p:cNvPr>
          <p:cNvGrpSpPr/>
          <p:nvPr/>
        </p:nvGrpSpPr>
        <p:grpSpPr>
          <a:xfrm>
            <a:off x="862025" y="1128048"/>
            <a:ext cx="3329343" cy="1261831"/>
            <a:chOff x="8840529" y="3429000"/>
            <a:chExt cx="3329343" cy="12618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F5D619-301E-48BF-9EE1-82CC3AC3AF7F}"/>
                </a:ext>
              </a:extLst>
            </p:cNvPr>
            <p:cNvSpPr txBox="1"/>
            <p:nvPr/>
          </p:nvSpPr>
          <p:spPr>
            <a:xfrm>
              <a:off x="9040363" y="3976789"/>
              <a:ext cx="2959290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 err="1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결측치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삭제</a:t>
              </a:r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정수 및 </a:t>
              </a:r>
              <a:r>
                <a:rPr lang="ko-KR" altLang="en-US" sz="1600" dirty="0" err="1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실수형으로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데이터 타입 변경 조치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0E286A9-EF1F-42D2-99D3-8342D32960DF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</a:t>
              </a:r>
              <a:r>
                <a:rPr kumimoji="1" lang="ko-KR" altLang="en-US" sz="2400" b="1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결측치</a:t>
              </a:r>
              <a:r>
                <a:rPr kumimoji="1" lang="en-US" altLang="ko-KR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kumimoji="1" lang="ko-KR" altLang="en-US" sz="2400" b="1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형변환</a:t>
              </a:r>
              <a:r>
                <a:rPr kumimoji="1" lang="ko-KR" altLang="en-US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관련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653A1C-C547-4830-89AC-96A4C02FD05B}"/>
              </a:ext>
            </a:extLst>
          </p:cNvPr>
          <p:cNvGrpSpPr/>
          <p:nvPr/>
        </p:nvGrpSpPr>
        <p:grpSpPr>
          <a:xfrm>
            <a:off x="809920" y="2846646"/>
            <a:ext cx="3329343" cy="1261831"/>
            <a:chOff x="8840529" y="3429000"/>
            <a:chExt cx="3329343" cy="12618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EE3CE6-654F-49EA-87B9-A925C99D3AF5}"/>
                </a:ext>
              </a:extLst>
            </p:cNvPr>
            <p:cNvSpPr txBox="1"/>
            <p:nvPr/>
          </p:nvSpPr>
          <p:spPr>
            <a:xfrm>
              <a:off x="9040363" y="3976789"/>
              <a:ext cx="2959290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서비스 관련 칼럼들을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개의 칼럼으로 통합시킴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4473220-3834-4D00-B19C-771E9DE5D36E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2. 1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 칼럼 통합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AF2D8F-7781-4CE2-B060-F02C8A2E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961" y="4225230"/>
            <a:ext cx="4236987" cy="2143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019487-3BA7-4784-8E61-E5283A54E3BF}"/>
              </a:ext>
            </a:extLst>
          </p:cNvPr>
          <p:cNvGrpSpPr/>
          <p:nvPr/>
        </p:nvGrpSpPr>
        <p:grpSpPr>
          <a:xfrm>
            <a:off x="809920" y="4466537"/>
            <a:ext cx="4017260" cy="1261831"/>
            <a:chOff x="8840529" y="3429000"/>
            <a:chExt cx="4017260" cy="12618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548D2B-36C7-4E3B-8D8A-1C2F190A12E8}"/>
                </a:ext>
              </a:extLst>
            </p:cNvPr>
            <p:cNvSpPr txBox="1"/>
            <p:nvPr/>
          </p:nvSpPr>
          <p:spPr>
            <a:xfrm>
              <a:off x="9040362" y="3976789"/>
              <a:ext cx="3817427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수치형 칼럼의 경우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MinMaxScaler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를 통한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정규화 조치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4A83DC-948C-402C-B982-6E8A48B2E6C7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3. 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정규화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5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3-1.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전처리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E9F374-3E5E-40E8-9BB7-16798377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60" y="738796"/>
            <a:ext cx="4578076" cy="2660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532AB3-ED89-4D79-BAA9-8F4921CB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70" y="3745426"/>
            <a:ext cx="4578074" cy="2660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0F14A02-BD2D-4FBD-85A3-40ECED42148A}"/>
              </a:ext>
            </a:extLst>
          </p:cNvPr>
          <p:cNvGrpSpPr/>
          <p:nvPr/>
        </p:nvGrpSpPr>
        <p:grpSpPr>
          <a:xfrm>
            <a:off x="862025" y="2128262"/>
            <a:ext cx="7805195" cy="2542181"/>
            <a:chOff x="6770697" y="3429000"/>
            <a:chExt cx="7805195" cy="25421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31F61-F075-4537-BB4D-4BD2F7C4C47F}"/>
                </a:ext>
              </a:extLst>
            </p:cNvPr>
            <p:cNvSpPr txBox="1"/>
            <p:nvPr/>
          </p:nvSpPr>
          <p:spPr>
            <a:xfrm>
              <a:off x="6900615" y="3976789"/>
              <a:ext cx="7208431" cy="1994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1)</a:t>
              </a: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OneHot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같은 항목의 값을 여러 개로 나누어 표현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장점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같은 항목을 확실하게 나누어 성능을 높일 수 있음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단점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칼럼이 늘어나므로 비용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시간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자원소모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증가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2) </a:t>
              </a: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Label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한 값이 하나의 수치에 대응되게 표현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장점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간편하고 빠름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Tx/>
                <a:buChar char="-"/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단점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컴퓨터가 수치형으로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수리적 특성 등의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착각 가능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0049EF-4410-4F59-834B-BDE7BCE0B066}"/>
                </a:ext>
              </a:extLst>
            </p:cNvPr>
            <p:cNvSpPr/>
            <p:nvPr/>
          </p:nvSpPr>
          <p:spPr>
            <a:xfrm>
              <a:off x="6770697" y="3429000"/>
              <a:ext cx="7805195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3. 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범주형 변수를 다루기 위한 인코딩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3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3-2. feature selection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9F3078-A0A8-424A-A091-F6275186CCB9}"/>
              </a:ext>
            </a:extLst>
          </p:cNvPr>
          <p:cNvGrpSpPr/>
          <p:nvPr/>
        </p:nvGrpSpPr>
        <p:grpSpPr>
          <a:xfrm>
            <a:off x="852408" y="783297"/>
            <a:ext cx="4836011" cy="941743"/>
            <a:chOff x="8840529" y="3429000"/>
            <a:chExt cx="3329343" cy="9417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3E3D8-4204-4388-9B3B-9A9E70733CF9}"/>
                </a:ext>
              </a:extLst>
            </p:cNvPr>
            <p:cNvSpPr txBox="1"/>
            <p:nvPr/>
          </p:nvSpPr>
          <p:spPr>
            <a:xfrm>
              <a:off x="9040363" y="3976789"/>
              <a:ext cx="295929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하단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5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개모델을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RFE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로 각각 칼럼 중요도 파악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E9B88-E11F-4000-81D0-99C87E17412D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칼럼 중요도 파악 </a:t>
              </a:r>
              <a:r>
                <a:rPr kumimoji="1" lang="en-US" altLang="ko-KR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(RFE)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DA19FD5-72C7-42EF-ABC2-D3EBF5E0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3" y="3155736"/>
            <a:ext cx="4298493" cy="3510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820EB-B11A-49BB-83D5-1AB02859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95" y="231779"/>
            <a:ext cx="3422752" cy="64322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16E2C-B7E8-402C-B8A6-31517E62C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613" y="1790676"/>
            <a:ext cx="3667637" cy="112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B69CF20-D809-4522-9505-E2410E3B5A06}"/>
              </a:ext>
            </a:extLst>
          </p:cNvPr>
          <p:cNvSpPr/>
          <p:nvPr/>
        </p:nvSpPr>
        <p:spPr>
          <a:xfrm>
            <a:off x="6096000" y="2992624"/>
            <a:ext cx="771601" cy="5611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6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3-2. feature selection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E9B88-E11F-4000-81D0-99C87E17412D}"/>
              </a:ext>
            </a:extLst>
          </p:cNvPr>
          <p:cNvSpPr/>
          <p:nvPr/>
        </p:nvSpPr>
        <p:spPr>
          <a:xfrm>
            <a:off x="852408" y="783297"/>
            <a:ext cx="4836011" cy="646331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24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kumimoji="1" lang="ko-KR" altLang="en-US" sz="24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칼럼 중요도 파악 </a:t>
            </a:r>
            <a:r>
              <a:rPr kumimoji="1" lang="en-US" altLang="ko-KR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(RFC)</a:t>
            </a:r>
            <a:endParaRPr kumimoji="1" lang="ko-KR" altLang="en-US" sz="24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CB0898-B53E-4A43-B9AB-8DE5254E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91" y="349586"/>
            <a:ext cx="4836011" cy="615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619EC-3D9D-4653-B9D8-CE9039139FE5}"/>
              </a:ext>
            </a:extLst>
          </p:cNvPr>
          <p:cNvSpPr txBox="1"/>
          <p:nvPr/>
        </p:nvSpPr>
        <p:spPr>
          <a:xfrm>
            <a:off x="862025" y="1623442"/>
            <a:ext cx="7208431" cy="16743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RFC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칼럼 중요도 랭킹을 우측과 같이 얻을 수 있었음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kumimoji="1"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값인 </a:t>
            </a: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개는 항상 포함됨을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확인할 수 있었음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중요정도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</a:t>
            </a: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칼럼으로 </a:t>
            </a: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df2 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kumimoji="1"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3A8122-CA4C-409B-AC6E-9303B150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880" y="4437324"/>
            <a:ext cx="1989066" cy="2071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E3CBA0-66F6-4E3E-A802-6983E94A05EB}"/>
              </a:ext>
            </a:extLst>
          </p:cNvPr>
          <p:cNvSpPr/>
          <p:nvPr/>
        </p:nvSpPr>
        <p:spPr>
          <a:xfrm rot="5400000">
            <a:off x="2999615" y="3576316"/>
            <a:ext cx="541596" cy="5611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3-2. feature selection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E9B88-E11F-4000-81D0-99C87E17412D}"/>
              </a:ext>
            </a:extLst>
          </p:cNvPr>
          <p:cNvSpPr/>
          <p:nvPr/>
        </p:nvSpPr>
        <p:spPr>
          <a:xfrm>
            <a:off x="852408" y="783297"/>
            <a:ext cx="4836011" cy="646331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</a:t>
            </a:r>
            <a:r>
              <a:rPr kumimoji="1" lang="en-US" altLang="ko-KR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</a:t>
            </a:r>
            <a:r>
              <a: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에서의 성능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619EC-3D9D-4653-B9D8-CE9039139FE5}"/>
              </a:ext>
            </a:extLst>
          </p:cNvPr>
          <p:cNvSpPr txBox="1"/>
          <p:nvPr/>
        </p:nvSpPr>
        <p:spPr>
          <a:xfrm>
            <a:off x="862025" y="1729772"/>
            <a:ext cx="7208431" cy="16743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 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split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할때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분류하고자 하는 목표 값의 비율을 일정하게 유지하는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Stratified K Fold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사용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  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하지만 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기존보다 성능이 더 낮아짐</a:t>
            </a:r>
            <a:endParaRPr kumimoji="1"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786C6-95B8-4753-87BA-6D0B2E74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66" y="851588"/>
            <a:ext cx="3312653" cy="5534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7D9056F-991C-46A6-9BF0-A70011355BEB}"/>
              </a:ext>
            </a:extLst>
          </p:cNvPr>
          <p:cNvSpPr/>
          <p:nvPr/>
        </p:nvSpPr>
        <p:spPr>
          <a:xfrm rot="5400000">
            <a:off x="2999615" y="3462684"/>
            <a:ext cx="541596" cy="5611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2B304B-02C6-40FA-9AAD-696EA8F36717}"/>
              </a:ext>
            </a:extLst>
          </p:cNvPr>
          <p:cNvSpPr txBox="1"/>
          <p:nvPr/>
        </p:nvSpPr>
        <p:spPr>
          <a:xfrm>
            <a:off x="862025" y="4444498"/>
            <a:ext cx="7208431" cy="16743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서비스 칼럼들을 </a:t>
            </a: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칼럼으로 통합 및 추가해보자</a:t>
            </a:r>
            <a:endParaRPr kumimoji="1"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몇 개의 서비스를 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이용하는가로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변경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 gender</a:t>
            </a:r>
            <a:r>
              <a:rPr kumimoji="1"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서로 차이가 없었으므로 제외해보자</a:t>
            </a:r>
            <a:endParaRPr kumimoji="1"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5954F7-D0AF-450B-97C2-9EC95BF9C432}"/>
              </a:ext>
            </a:extLst>
          </p:cNvPr>
          <p:cNvSpPr/>
          <p:nvPr/>
        </p:nvSpPr>
        <p:spPr>
          <a:xfrm>
            <a:off x="7538484" y="1807062"/>
            <a:ext cx="2977116" cy="2450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2755D3-29C5-483A-8AC0-0DF741A4296C}"/>
              </a:ext>
            </a:extLst>
          </p:cNvPr>
          <p:cNvSpPr/>
          <p:nvPr/>
        </p:nvSpPr>
        <p:spPr>
          <a:xfrm>
            <a:off x="7538484" y="2840392"/>
            <a:ext cx="2977116" cy="2450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600" b="1" spc="-150">
              <a:solidFill>
                <a:schemeClr val="bg1"/>
              </a:solidFill>
              <a:latin typeface="NanumGothic ExtraBold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CC79C5-22DD-451F-B1C8-92D45E2F457C}"/>
              </a:ext>
            </a:extLst>
          </p:cNvPr>
          <p:cNvSpPr/>
          <p:nvPr/>
        </p:nvSpPr>
        <p:spPr>
          <a:xfrm>
            <a:off x="7538484" y="3947369"/>
            <a:ext cx="2977116" cy="2450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600" b="1" spc="-150">
              <a:solidFill>
                <a:schemeClr val="bg1"/>
              </a:solidFill>
              <a:latin typeface="NanumGothic ExtraBold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35ABCB-857F-4FFE-A8AA-97AAC50BB9B7}"/>
              </a:ext>
            </a:extLst>
          </p:cNvPr>
          <p:cNvSpPr/>
          <p:nvPr/>
        </p:nvSpPr>
        <p:spPr>
          <a:xfrm>
            <a:off x="7538484" y="5022447"/>
            <a:ext cx="2977116" cy="2450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600" b="1" spc="-150">
              <a:solidFill>
                <a:schemeClr val="bg1"/>
              </a:solidFill>
              <a:latin typeface="NanumGothic ExtraBold" panose="020D0604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F1A4F0-5F5B-4B1B-A2F3-33889754A17D}"/>
              </a:ext>
            </a:extLst>
          </p:cNvPr>
          <p:cNvSpPr/>
          <p:nvPr/>
        </p:nvSpPr>
        <p:spPr>
          <a:xfrm>
            <a:off x="7538484" y="6097525"/>
            <a:ext cx="2977116" cy="2450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600" b="1" spc="-150">
              <a:solidFill>
                <a:schemeClr val="bg1"/>
              </a:solidFill>
              <a:latin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57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3-2. feature selection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페이지 연결자 37">
            <a:extLst>
              <a:ext uri="{FF2B5EF4-FFF2-40B4-BE49-F238E27FC236}">
                <a16:creationId xmlns:a16="http://schemas.microsoft.com/office/drawing/2014/main" id="{434A38E4-4773-F040-8CA9-B410D0C67F69}"/>
              </a:ext>
            </a:extLst>
          </p:cNvPr>
          <p:cNvSpPr/>
          <p:nvPr/>
        </p:nvSpPr>
        <p:spPr>
          <a:xfrm rot="16200000">
            <a:off x="79360" y="68923"/>
            <a:ext cx="712922" cy="852407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E9B88-E11F-4000-81D0-99C87E17412D}"/>
              </a:ext>
            </a:extLst>
          </p:cNvPr>
          <p:cNvSpPr/>
          <p:nvPr/>
        </p:nvSpPr>
        <p:spPr>
          <a:xfrm>
            <a:off x="852408" y="783297"/>
            <a:ext cx="4836011" cy="646331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24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kumimoji="1" lang="ko-KR" altLang="en-US" sz="24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 재파악</a:t>
            </a:r>
            <a:endParaRPr kumimoji="1" lang="ko-KR" altLang="en-US" sz="24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E08726-76DC-4E4F-B3F7-DB3BA93B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4" y="1413999"/>
            <a:ext cx="6326895" cy="4731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FE4B5-ACA2-4A7D-9ACE-F08F57BD8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346" y="905217"/>
            <a:ext cx="2464491" cy="52914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FF73BC-BCBE-4666-8A44-E1E136809AD6}"/>
              </a:ext>
            </a:extLst>
          </p:cNvPr>
          <p:cNvSpPr/>
          <p:nvPr/>
        </p:nvSpPr>
        <p:spPr>
          <a:xfrm>
            <a:off x="8338456" y="1536512"/>
            <a:ext cx="2278743" cy="4254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1FDBD-E9C3-4752-A086-D4D888C57706}"/>
              </a:ext>
            </a:extLst>
          </p:cNvPr>
          <p:cNvSpPr/>
          <p:nvPr/>
        </p:nvSpPr>
        <p:spPr>
          <a:xfrm>
            <a:off x="8338457" y="2575484"/>
            <a:ext cx="2278742" cy="4254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47B523-7D74-4DD9-A188-06B6C254A162}"/>
              </a:ext>
            </a:extLst>
          </p:cNvPr>
          <p:cNvSpPr/>
          <p:nvPr/>
        </p:nvSpPr>
        <p:spPr>
          <a:xfrm>
            <a:off x="8334647" y="3600374"/>
            <a:ext cx="2282552" cy="4254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3CE999-D4E5-4F99-8C4C-564A3C5C610F}"/>
              </a:ext>
            </a:extLst>
          </p:cNvPr>
          <p:cNvSpPr/>
          <p:nvPr/>
        </p:nvSpPr>
        <p:spPr>
          <a:xfrm>
            <a:off x="8338457" y="4627847"/>
            <a:ext cx="2278742" cy="4254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9D7A8B-1488-41AD-B85F-8E878E66D464}"/>
              </a:ext>
            </a:extLst>
          </p:cNvPr>
          <p:cNvSpPr/>
          <p:nvPr/>
        </p:nvSpPr>
        <p:spPr>
          <a:xfrm>
            <a:off x="8338456" y="5652737"/>
            <a:ext cx="2278741" cy="4254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6DAE-35EC-4D37-8D29-1D172BCB830C}"/>
              </a:ext>
            </a:extLst>
          </p:cNvPr>
          <p:cNvSpPr txBox="1"/>
          <p:nvPr/>
        </p:nvSpPr>
        <p:spPr>
          <a:xfrm>
            <a:off x="780745" y="6314981"/>
            <a:ext cx="7208431" cy="3939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성능 개선이 이루어지지 않아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kumimoji="1"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추출없이 원상태 그대로 모델링에 투입하기로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결정</a:t>
            </a:r>
            <a:endParaRPr lang="en-US" altLang="ko-KR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30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5467-C833-9F49-9DB0-1E489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모델투입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평행 사변형[P] 4">
            <a:extLst>
              <a:ext uri="{FF2B5EF4-FFF2-40B4-BE49-F238E27FC236}">
                <a16:creationId xmlns:a16="http://schemas.microsoft.com/office/drawing/2014/main" id="{169AF6CC-7923-0147-B74B-A839BD24D57C}"/>
              </a:ext>
            </a:extLst>
          </p:cNvPr>
          <p:cNvSpPr/>
          <p:nvPr/>
        </p:nvSpPr>
        <p:spPr>
          <a:xfrm>
            <a:off x="403123" y="4436468"/>
            <a:ext cx="5486400" cy="1737142"/>
          </a:xfrm>
          <a:prstGeom prst="parallelogram">
            <a:avLst>
              <a:gd name="adj" fmla="val 85324"/>
            </a:avLst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ko-KR" altLang="en-US" sz="2800" b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kumimoji="1" lang="en-US" altLang="ko-KR" sz="28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평행 사변형[P] 25">
            <a:extLst>
              <a:ext uri="{FF2B5EF4-FFF2-40B4-BE49-F238E27FC236}">
                <a16:creationId xmlns:a16="http://schemas.microsoft.com/office/drawing/2014/main" id="{39991FB9-097F-EB42-8C61-3A483834ECCA}"/>
              </a:ext>
            </a:extLst>
          </p:cNvPr>
          <p:cNvSpPr/>
          <p:nvPr/>
        </p:nvSpPr>
        <p:spPr>
          <a:xfrm>
            <a:off x="403123" y="2894716"/>
            <a:ext cx="5486400" cy="1737142"/>
          </a:xfrm>
          <a:prstGeom prst="parallelogram">
            <a:avLst>
              <a:gd name="adj" fmla="val 85324"/>
            </a:avLst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ko-KR" altLang="en-US" sz="2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튜닝 후 모델</a:t>
            </a:r>
          </a:p>
        </p:txBody>
      </p:sp>
      <p:sp>
        <p:nvSpPr>
          <p:cNvPr id="27" name="평행 사변형[P] 26">
            <a:extLst>
              <a:ext uri="{FF2B5EF4-FFF2-40B4-BE49-F238E27FC236}">
                <a16:creationId xmlns:a16="http://schemas.microsoft.com/office/drawing/2014/main" id="{58FA46F0-7B6E-0B48-AD1C-A2E1C4CA7F0F}"/>
              </a:ext>
            </a:extLst>
          </p:cNvPr>
          <p:cNvSpPr/>
          <p:nvPr/>
        </p:nvSpPr>
        <p:spPr>
          <a:xfrm>
            <a:off x="403123" y="1348357"/>
            <a:ext cx="5486400" cy="1737142"/>
          </a:xfrm>
          <a:prstGeom prst="parallelogram">
            <a:avLst>
              <a:gd name="adj" fmla="val 85324"/>
            </a:avLst>
          </a:prstGeom>
          <a:solidFill>
            <a:srgbClr val="3667A5">
              <a:alpha val="73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t" anchorCtr="0">
            <a:noAutofit/>
          </a:bodyPr>
          <a:lstStyle/>
          <a:p>
            <a:pPr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ko-KR" altLang="en-US" sz="28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일반적인 모델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1290F7C-B73B-E243-8007-43FE86B83232}"/>
              </a:ext>
            </a:extLst>
          </p:cNvPr>
          <p:cNvCxnSpPr/>
          <p:nvPr/>
        </p:nvCxnSpPr>
        <p:spPr>
          <a:xfrm>
            <a:off x="4910954" y="1535125"/>
            <a:ext cx="3176337" cy="0"/>
          </a:xfrm>
          <a:prstGeom prst="line">
            <a:avLst/>
          </a:prstGeom>
          <a:ln w="12700">
            <a:solidFill>
              <a:srgbClr val="52525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2673A0D-43A0-8142-8FD1-9053770921F7}"/>
              </a:ext>
            </a:extLst>
          </p:cNvPr>
          <p:cNvCxnSpPr/>
          <p:nvPr/>
        </p:nvCxnSpPr>
        <p:spPr>
          <a:xfrm>
            <a:off x="4910954" y="3267672"/>
            <a:ext cx="3176337" cy="0"/>
          </a:xfrm>
          <a:prstGeom prst="line">
            <a:avLst/>
          </a:prstGeom>
          <a:ln w="12700">
            <a:solidFill>
              <a:srgbClr val="52525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D9D3717-1A98-CB43-8E8D-B909D3D216FC}"/>
              </a:ext>
            </a:extLst>
          </p:cNvPr>
          <p:cNvCxnSpPr/>
          <p:nvPr/>
        </p:nvCxnSpPr>
        <p:spPr>
          <a:xfrm>
            <a:off x="4910954" y="5000220"/>
            <a:ext cx="3176337" cy="0"/>
          </a:xfrm>
          <a:prstGeom prst="line">
            <a:avLst/>
          </a:prstGeom>
          <a:ln w="12700">
            <a:solidFill>
              <a:srgbClr val="52525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6887B3-39F8-134E-B5C8-D2BE219CE4E6}"/>
              </a:ext>
            </a:extLst>
          </p:cNvPr>
          <p:cNvGrpSpPr/>
          <p:nvPr/>
        </p:nvGrpSpPr>
        <p:grpSpPr>
          <a:xfrm>
            <a:off x="8244997" y="1252161"/>
            <a:ext cx="3382786" cy="1305532"/>
            <a:chOff x="8315499" y="1515821"/>
            <a:chExt cx="3382786" cy="13055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D28F8C-C0A8-4145-939E-B076DDDDBC2E}"/>
                </a:ext>
              </a:extLst>
            </p:cNvPr>
            <p:cNvSpPr txBox="1"/>
            <p:nvPr/>
          </p:nvSpPr>
          <p:spPr>
            <a:xfrm>
              <a:off x="8315499" y="2029598"/>
              <a:ext cx="3382786" cy="791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Scikit-learn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구현된 모델의 </a:t>
              </a:r>
              <a:endPara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default 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기반으로 정확도 도출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694FA38-6881-5841-B650-174E3B0D0B4A}"/>
                </a:ext>
              </a:extLst>
            </p:cNvPr>
            <p:cNvSpPr/>
            <p:nvPr/>
          </p:nvSpPr>
          <p:spPr>
            <a:xfrm>
              <a:off x="8315499" y="1515821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ko-KR" altLang="en-US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일반적인 모델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816842-E0DF-BE41-9426-9C4A1F613819}"/>
              </a:ext>
            </a:extLst>
          </p:cNvPr>
          <p:cNvGrpSpPr/>
          <p:nvPr/>
        </p:nvGrpSpPr>
        <p:grpSpPr>
          <a:xfrm>
            <a:off x="8244996" y="2956377"/>
            <a:ext cx="4031873" cy="1305532"/>
            <a:chOff x="8315499" y="3248369"/>
            <a:chExt cx="3400932" cy="13055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B8EFC6-5A13-2141-9DF9-7796B7FCE2AE}"/>
                </a:ext>
              </a:extLst>
            </p:cNvPr>
            <p:cNvSpPr txBox="1"/>
            <p:nvPr/>
          </p:nvSpPr>
          <p:spPr>
            <a:xfrm>
              <a:off x="8315499" y="3762146"/>
              <a:ext cx="3400932" cy="791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하이퍼 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파라미터 조정 후 기존 모델과 비교</a:t>
              </a:r>
              <a:endPara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베이지안 최적화</a:t>
              </a:r>
              <a:r>
                <a:rPr kumimoji="1"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그리드 탐색 각각 사용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A68C19-B239-E444-AB01-E939FED8931F}"/>
                </a:ext>
              </a:extLst>
            </p:cNvPr>
            <p:cNvSpPr/>
            <p:nvPr/>
          </p:nvSpPr>
          <p:spPr>
            <a:xfrm>
              <a:off x="8315499" y="3248369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ko-KR" altLang="en-US" sz="24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튜닝 후 모델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39AB68-7622-46DC-84E3-C7E68B5FBA4A}"/>
              </a:ext>
            </a:extLst>
          </p:cNvPr>
          <p:cNvGrpSpPr/>
          <p:nvPr/>
        </p:nvGrpSpPr>
        <p:grpSpPr>
          <a:xfrm>
            <a:off x="8244997" y="4745847"/>
            <a:ext cx="3329343" cy="945434"/>
            <a:chOff x="8315499" y="3248369"/>
            <a:chExt cx="3329343" cy="9454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7DB78-8F47-4013-912D-2145414C657B}"/>
                </a:ext>
              </a:extLst>
            </p:cNvPr>
            <p:cNvSpPr txBox="1"/>
            <p:nvPr/>
          </p:nvSpPr>
          <p:spPr>
            <a:xfrm>
              <a:off x="8315499" y="3762146"/>
              <a:ext cx="1843774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별 특성</a:t>
              </a:r>
              <a:r>
                <a:rPr kumimoji="1"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부록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7C4178-7784-4CF6-9A65-4CF114E8249A}"/>
                </a:ext>
              </a:extLst>
            </p:cNvPr>
            <p:cNvSpPr/>
            <p:nvPr/>
          </p:nvSpPr>
          <p:spPr>
            <a:xfrm>
              <a:off x="8315499" y="3248369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ko-KR" altLang="en-US" sz="2000" b="1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6587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7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3E9BF4F-2286-4D46-B2C3-4E8D9D303805}"/>
              </a:ext>
            </a:extLst>
          </p:cNvPr>
          <p:cNvCxnSpPr/>
          <p:nvPr/>
        </p:nvCxnSpPr>
        <p:spPr>
          <a:xfrm flipH="1">
            <a:off x="4663440" y="-2514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28F94F2-5BE1-394B-B738-DD844EBC293E}"/>
              </a:ext>
            </a:extLst>
          </p:cNvPr>
          <p:cNvCxnSpPr/>
          <p:nvPr/>
        </p:nvCxnSpPr>
        <p:spPr>
          <a:xfrm flipH="1">
            <a:off x="4663440" y="12344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C46DFBB-9310-0C47-8734-7AD000E02F36}"/>
              </a:ext>
            </a:extLst>
          </p:cNvPr>
          <p:cNvCxnSpPr/>
          <p:nvPr/>
        </p:nvCxnSpPr>
        <p:spPr>
          <a:xfrm flipH="1">
            <a:off x="4663440" y="27203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555480C-35B4-2B42-917F-1CA8B858B67C}"/>
              </a:ext>
            </a:extLst>
          </p:cNvPr>
          <p:cNvCxnSpPr/>
          <p:nvPr/>
        </p:nvCxnSpPr>
        <p:spPr>
          <a:xfrm flipH="1">
            <a:off x="4663440" y="42062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8EE91D7-506E-534B-AAD4-1D1823D1C185}"/>
              </a:ext>
            </a:extLst>
          </p:cNvPr>
          <p:cNvCxnSpPr/>
          <p:nvPr/>
        </p:nvCxnSpPr>
        <p:spPr>
          <a:xfrm flipH="1">
            <a:off x="4663440" y="569214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4986EA4-D381-E34E-9E69-435139718D8F}"/>
              </a:ext>
            </a:extLst>
          </p:cNvPr>
          <p:cNvCxnSpPr/>
          <p:nvPr/>
        </p:nvCxnSpPr>
        <p:spPr>
          <a:xfrm flipH="1">
            <a:off x="4663440" y="-17373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30F950A0-E3E1-E04E-AA91-581ACD816FF6}"/>
              </a:ext>
            </a:extLst>
          </p:cNvPr>
          <p:cNvCxnSpPr/>
          <p:nvPr/>
        </p:nvCxnSpPr>
        <p:spPr>
          <a:xfrm flipH="1">
            <a:off x="4663440" y="-326898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FB152BE-E50C-3148-B8D0-AA209C2A731F}"/>
              </a:ext>
            </a:extLst>
          </p:cNvPr>
          <p:cNvCxnSpPr>
            <a:cxnSpLocks/>
          </p:cNvCxnSpPr>
          <p:nvPr/>
        </p:nvCxnSpPr>
        <p:spPr>
          <a:xfrm>
            <a:off x="10251316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391E5C-42E6-3649-B34B-AB7B34E4C1B1}"/>
              </a:ext>
            </a:extLst>
          </p:cNvPr>
          <p:cNvCxnSpPr>
            <a:cxnSpLocks/>
          </p:cNvCxnSpPr>
          <p:nvPr/>
        </p:nvCxnSpPr>
        <p:spPr>
          <a:xfrm>
            <a:off x="8504812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141AAEF-626A-D949-8B21-03300243068E}"/>
              </a:ext>
            </a:extLst>
          </p:cNvPr>
          <p:cNvCxnSpPr>
            <a:cxnSpLocks/>
          </p:cNvCxnSpPr>
          <p:nvPr/>
        </p:nvCxnSpPr>
        <p:spPr>
          <a:xfrm>
            <a:off x="6758308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7B25885D-B2DE-6F48-B0F1-345A95698D6C}"/>
              </a:ext>
            </a:extLst>
          </p:cNvPr>
          <p:cNvCxnSpPr>
            <a:cxnSpLocks/>
          </p:cNvCxnSpPr>
          <p:nvPr/>
        </p:nvCxnSpPr>
        <p:spPr>
          <a:xfrm>
            <a:off x="5011804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78A73D9-A7A6-6543-A366-EF3A75A1717F}"/>
              </a:ext>
            </a:extLst>
          </p:cNvPr>
          <p:cNvCxnSpPr>
            <a:cxnSpLocks/>
          </p:cNvCxnSpPr>
          <p:nvPr/>
        </p:nvCxnSpPr>
        <p:spPr>
          <a:xfrm>
            <a:off x="3265300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3EEA891C-B00A-9D44-9151-0CF3C1FB6237}"/>
              </a:ext>
            </a:extLst>
          </p:cNvPr>
          <p:cNvCxnSpPr>
            <a:cxnSpLocks/>
          </p:cNvCxnSpPr>
          <p:nvPr/>
        </p:nvCxnSpPr>
        <p:spPr>
          <a:xfrm>
            <a:off x="1518796" y="-13960"/>
            <a:ext cx="7528560" cy="6858000"/>
          </a:xfrm>
          <a:prstGeom prst="line">
            <a:avLst/>
          </a:prstGeom>
          <a:ln w="1270">
            <a:solidFill>
              <a:schemeClr val="bg1">
                <a:lumMod val="8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>
            <a:extLst>
              <a:ext uri="{FF2B5EF4-FFF2-40B4-BE49-F238E27FC236}">
                <a16:creationId xmlns:a16="http://schemas.microsoft.com/office/drawing/2014/main" id="{A1B57E19-5ECF-8544-8B7B-D96D3DB3A6E4}"/>
              </a:ext>
            </a:extLst>
          </p:cNvPr>
          <p:cNvSpPr/>
          <p:nvPr/>
        </p:nvSpPr>
        <p:spPr>
          <a:xfrm rot="10800000">
            <a:off x="3550920" y="-13960"/>
            <a:ext cx="8641080" cy="6855470"/>
          </a:xfrm>
          <a:custGeom>
            <a:avLst/>
            <a:gdLst>
              <a:gd name="connsiteX0" fmla="*/ 0 w 9212580"/>
              <a:gd name="connsiteY0" fmla="*/ 0 h 6855470"/>
              <a:gd name="connsiteX1" fmla="*/ 7708710 w 9212580"/>
              <a:gd name="connsiteY1" fmla="*/ 0 h 6855470"/>
              <a:gd name="connsiteX2" fmla="*/ 7863429 w 9212580"/>
              <a:gd name="connsiteY2" fmla="*/ 143118 h 6855470"/>
              <a:gd name="connsiteX3" fmla="*/ 9212580 w 9212580"/>
              <a:gd name="connsiteY3" fmla="*/ 3303270 h 6855470"/>
              <a:gd name="connsiteX4" fmla="*/ 7536318 w 9212580"/>
              <a:gd name="connsiteY4" fmla="*/ 6751868 h 6855470"/>
              <a:gd name="connsiteX5" fmla="*/ 7400437 w 9212580"/>
              <a:gd name="connsiteY5" fmla="*/ 6855470 h 6855470"/>
              <a:gd name="connsiteX6" fmla="*/ 0 w 9212580"/>
              <a:gd name="connsiteY6" fmla="*/ 6855470 h 6855470"/>
              <a:gd name="connsiteX7" fmla="*/ 0 w 9212580"/>
              <a:gd name="connsiteY7" fmla="*/ 0 h 685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2580" h="6855470">
                <a:moveTo>
                  <a:pt x="0" y="0"/>
                </a:moveTo>
                <a:lnTo>
                  <a:pt x="7708710" y="0"/>
                </a:lnTo>
                <a:lnTo>
                  <a:pt x="7863429" y="143118"/>
                </a:lnTo>
                <a:cubicBezTo>
                  <a:pt x="8697004" y="951872"/>
                  <a:pt x="9212580" y="2069154"/>
                  <a:pt x="9212580" y="3303270"/>
                </a:cubicBezTo>
                <a:cubicBezTo>
                  <a:pt x="9212580" y="4691651"/>
                  <a:pt x="8560053" y="5932164"/>
                  <a:pt x="7536318" y="6751868"/>
                </a:cubicBezTo>
                <a:lnTo>
                  <a:pt x="7400437" y="6855470"/>
                </a:lnTo>
                <a:lnTo>
                  <a:pt x="0" y="68554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A614C4-FD36-4C07-975E-682608463C75}"/>
              </a:ext>
            </a:extLst>
          </p:cNvPr>
          <p:cNvSpPr/>
          <p:nvPr/>
        </p:nvSpPr>
        <p:spPr>
          <a:xfrm>
            <a:off x="5027670" y="902437"/>
            <a:ext cx="2021075" cy="2021075"/>
          </a:xfrm>
          <a:prstGeom prst="ellipse">
            <a:avLst/>
          </a:prstGeom>
          <a:solidFill>
            <a:srgbClr val="3D72B4"/>
          </a:solidFill>
          <a:ln w="63500">
            <a:noFill/>
          </a:ln>
          <a:effectLst>
            <a:outerShdw blurRad="1143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ko-KR" altLang="en-US" sz="5600" b="1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E831B-8D4E-4B77-A48E-7B3DD4FC28E5}"/>
              </a:ext>
            </a:extLst>
          </p:cNvPr>
          <p:cNvSpPr/>
          <p:nvPr/>
        </p:nvSpPr>
        <p:spPr>
          <a:xfrm>
            <a:off x="7196672" y="1478594"/>
            <a:ext cx="4325221" cy="1122996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54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kumimoji="1" lang="ko-KR" altLang="en-US" sz="54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45CF7F-8A8F-4484-8CD2-3AAC9F20AC95}"/>
              </a:ext>
            </a:extLst>
          </p:cNvPr>
          <p:cNvSpPr/>
          <p:nvPr/>
        </p:nvSpPr>
        <p:spPr>
          <a:xfrm>
            <a:off x="7251102" y="2369896"/>
            <a:ext cx="4065776" cy="4117894"/>
          </a:xfrm>
          <a:prstGeom prst="rect">
            <a:avLst/>
          </a:prstGeom>
          <a:noFill/>
          <a:ln>
            <a:noFill/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kumimoji="1" lang="ko-KR" altLang="en-US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주제소개</a:t>
            </a:r>
            <a:endParaRPr kumimoji="1" lang="en-US" altLang="ko-KR" sz="3200" b="1" spc="-15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kumimoji="1" lang="ko-KR" altLang="en-US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</a:t>
            </a:r>
            <a:r>
              <a:rPr kumimoji="1" lang="ko-KR" altLang="en-US" sz="3200" b="1" spc="-15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kumimoji="1" lang="ko-KR" altLang="en-US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모델링 </a:t>
            </a:r>
            <a:r>
              <a:rPr kumimoji="1" lang="ko-KR" altLang="en-US" sz="3200" b="1" spc="-15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준비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kumimoji="1" lang="ko-KR" altLang="en-US" sz="3200" b="1" spc="-15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모델투입</a:t>
            </a:r>
            <a:endParaRPr kumimoji="1" lang="ko-KR" altLang="en-US" sz="3200" b="1" spc="-15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F9452F-1AD7-4A45-8562-25742636FB9A}"/>
              </a:ext>
            </a:extLst>
          </p:cNvPr>
          <p:cNvGrpSpPr/>
          <p:nvPr/>
        </p:nvGrpSpPr>
        <p:grpSpPr>
          <a:xfrm flipH="1">
            <a:off x="5515685" y="1609908"/>
            <a:ext cx="1005989" cy="664709"/>
            <a:chOff x="4562510" y="4449450"/>
            <a:chExt cx="2790711" cy="1843967"/>
          </a:xfrm>
          <a:solidFill>
            <a:schemeClr val="bg1"/>
          </a:solidFill>
        </p:grpSpPr>
        <p:sp>
          <p:nvSpPr>
            <p:cNvPr id="47" name="자유형 20">
              <a:extLst>
                <a:ext uri="{FF2B5EF4-FFF2-40B4-BE49-F238E27FC236}">
                  <a16:creationId xmlns:a16="http://schemas.microsoft.com/office/drawing/2014/main" id="{E7330987-294D-494F-A78E-301D1176C936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자유형 21">
              <a:extLst>
                <a:ext uri="{FF2B5EF4-FFF2-40B4-BE49-F238E27FC236}">
                  <a16:creationId xmlns:a16="http://schemas.microsoft.com/office/drawing/2014/main" id="{808AD4C3-3B25-4B06-9710-892385313435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1" name="자유형 17">
            <a:extLst>
              <a:ext uri="{FF2B5EF4-FFF2-40B4-BE49-F238E27FC236}">
                <a16:creationId xmlns:a16="http://schemas.microsoft.com/office/drawing/2014/main" id="{C31BBFFA-7515-4B68-8136-4E6DE3F2F8EC}"/>
              </a:ext>
            </a:extLst>
          </p:cNvPr>
          <p:cNvSpPr/>
          <p:nvPr/>
        </p:nvSpPr>
        <p:spPr>
          <a:xfrm rot="10800000">
            <a:off x="-9584882" y="13960"/>
            <a:ext cx="8641080" cy="6855470"/>
          </a:xfrm>
          <a:custGeom>
            <a:avLst/>
            <a:gdLst>
              <a:gd name="connsiteX0" fmla="*/ 0 w 9212580"/>
              <a:gd name="connsiteY0" fmla="*/ 0 h 6855470"/>
              <a:gd name="connsiteX1" fmla="*/ 7708710 w 9212580"/>
              <a:gd name="connsiteY1" fmla="*/ 0 h 6855470"/>
              <a:gd name="connsiteX2" fmla="*/ 7863429 w 9212580"/>
              <a:gd name="connsiteY2" fmla="*/ 143118 h 6855470"/>
              <a:gd name="connsiteX3" fmla="*/ 9212580 w 9212580"/>
              <a:gd name="connsiteY3" fmla="*/ 3303270 h 6855470"/>
              <a:gd name="connsiteX4" fmla="*/ 7536318 w 9212580"/>
              <a:gd name="connsiteY4" fmla="*/ 6751868 h 6855470"/>
              <a:gd name="connsiteX5" fmla="*/ 7400437 w 9212580"/>
              <a:gd name="connsiteY5" fmla="*/ 6855470 h 6855470"/>
              <a:gd name="connsiteX6" fmla="*/ 0 w 9212580"/>
              <a:gd name="connsiteY6" fmla="*/ 6855470 h 6855470"/>
              <a:gd name="connsiteX7" fmla="*/ 0 w 9212580"/>
              <a:gd name="connsiteY7" fmla="*/ 0 h 685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2580" h="6855470">
                <a:moveTo>
                  <a:pt x="0" y="0"/>
                </a:moveTo>
                <a:lnTo>
                  <a:pt x="7708710" y="0"/>
                </a:lnTo>
                <a:lnTo>
                  <a:pt x="7863429" y="143118"/>
                </a:lnTo>
                <a:cubicBezTo>
                  <a:pt x="8697004" y="951872"/>
                  <a:pt x="9212580" y="2069154"/>
                  <a:pt x="9212580" y="3303270"/>
                </a:cubicBezTo>
                <a:cubicBezTo>
                  <a:pt x="9212580" y="4691651"/>
                  <a:pt x="8560053" y="5932164"/>
                  <a:pt x="7536318" y="6751868"/>
                </a:cubicBezTo>
                <a:lnTo>
                  <a:pt x="7400437" y="6855470"/>
                </a:lnTo>
                <a:lnTo>
                  <a:pt x="0" y="68554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33494" tIns="568960" rIns="433493" bIns="12192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0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535F23-AA73-4B9C-96B9-D53408D73BA0}"/>
              </a:ext>
            </a:extLst>
          </p:cNvPr>
          <p:cNvGrpSpPr/>
          <p:nvPr/>
        </p:nvGrpSpPr>
        <p:grpSpPr>
          <a:xfrm>
            <a:off x="1614572" y="2533336"/>
            <a:ext cx="4312445" cy="1219865"/>
            <a:chOff x="857827" y="2214339"/>
            <a:chExt cx="4312445" cy="1219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4E32C-F75E-4B17-8467-30AD2B209223}"/>
                </a:ext>
              </a:extLst>
            </p:cNvPr>
            <p:cNvSpPr txBox="1"/>
            <p:nvPr/>
          </p:nvSpPr>
          <p:spPr>
            <a:xfrm>
              <a:off x="857827" y="2214339"/>
              <a:ext cx="4312445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(1)</a:t>
              </a:r>
              <a:r>
                <a:rPr kumimoji="1" lang="en-US" altLang="ko-KR" sz="2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kumimoji="1" lang="ko-KR" altLang="en-US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베이지안 최적화</a:t>
              </a:r>
              <a:endPara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65188E-36B9-426F-B39A-0E2D14E18D40}"/>
                </a:ext>
              </a:extLst>
            </p:cNvPr>
            <p:cNvSpPr txBox="1"/>
            <p:nvPr/>
          </p:nvSpPr>
          <p:spPr>
            <a:xfrm>
              <a:off x="857827" y="2787873"/>
              <a:ext cx="37494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확보된 데이터로 관계를 파악</a:t>
              </a:r>
              <a:r>
                <a:rPr kumimoji="1"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r>
                <a: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이를 사전지식으로  목적함수 최적</a:t>
              </a:r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841685C-0362-4B29-AA08-02F1A75A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909" y="3937382"/>
            <a:ext cx="3060000" cy="2406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5242C8-EFA2-4101-800B-DC43DE9A5B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46" y="3969744"/>
            <a:ext cx="3060000" cy="2374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C4DFB-B96F-4026-AB32-0E254716C841}"/>
              </a:ext>
            </a:extLst>
          </p:cNvPr>
          <p:cNvSpPr txBox="1"/>
          <p:nvPr/>
        </p:nvSpPr>
        <p:spPr>
          <a:xfrm>
            <a:off x="3388262" y="6460573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위키피디아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EB0CBA-E456-4D13-BB55-93884EBA5471}"/>
              </a:ext>
            </a:extLst>
          </p:cNvPr>
          <p:cNvGrpSpPr/>
          <p:nvPr/>
        </p:nvGrpSpPr>
        <p:grpSpPr>
          <a:xfrm>
            <a:off x="7697786" y="2544094"/>
            <a:ext cx="4328568" cy="1219865"/>
            <a:chOff x="8359353" y="2214339"/>
            <a:chExt cx="4328568" cy="12198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066114-1A8F-494C-B75C-99E9AA500E0F}"/>
                </a:ext>
              </a:extLst>
            </p:cNvPr>
            <p:cNvSpPr txBox="1"/>
            <p:nvPr/>
          </p:nvSpPr>
          <p:spPr>
            <a:xfrm>
              <a:off x="8359353" y="2787873"/>
              <a:ext cx="327411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모든 경우를 테이블로 </a:t>
              </a:r>
              <a:r>
                <a: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만든 뒤</a:t>
              </a:r>
              <a:r>
                <a:rPr kumimoji="1"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r>
                <a:rPr kumimoji="1"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격자로 </a:t>
              </a:r>
              <a:r>
                <a: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탐색하는 방식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59591-E4CE-474F-AC04-70AD8EC00802}"/>
                </a:ext>
              </a:extLst>
            </p:cNvPr>
            <p:cNvSpPr txBox="1"/>
            <p:nvPr/>
          </p:nvSpPr>
          <p:spPr>
            <a:xfrm>
              <a:off x="8375476" y="2214339"/>
              <a:ext cx="4312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(2) </a:t>
              </a:r>
              <a:r>
                <a:rPr kumimoji="1" lang="ko-KR" altLang="en-US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그리드 서치 </a:t>
              </a:r>
              <a:r>
                <a:rPr kumimoji="1" lang="en-US" altLang="ko-KR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격자 탐색</a:t>
              </a:r>
              <a:r>
                <a:rPr kumimoji="1" lang="en-US" altLang="ko-KR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F9B22B3-8383-4DC8-BED2-33E323839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08" y="138664"/>
            <a:ext cx="9144000" cy="67051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튜닝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BACB1F-9713-4815-A587-4C4B79E92A2F}"/>
              </a:ext>
            </a:extLst>
          </p:cNvPr>
          <p:cNvGrpSpPr/>
          <p:nvPr/>
        </p:nvGrpSpPr>
        <p:grpSpPr>
          <a:xfrm>
            <a:off x="3939777" y="709033"/>
            <a:ext cx="4312445" cy="1787425"/>
            <a:chOff x="3237698" y="346062"/>
            <a:chExt cx="5137778" cy="2280382"/>
          </a:xfrm>
          <a:solidFill>
            <a:srgbClr val="2F5597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BC7EF3-A1BF-4F9A-A8F7-D07A5D88E3CA}"/>
                </a:ext>
              </a:extLst>
            </p:cNvPr>
            <p:cNvSpPr/>
            <p:nvPr/>
          </p:nvSpPr>
          <p:spPr>
            <a:xfrm>
              <a:off x="3237698" y="346062"/>
              <a:ext cx="5137778" cy="2280382"/>
            </a:xfrm>
            <a:prstGeom prst="ellipse">
              <a:avLst/>
            </a:prstGeom>
            <a:grpFill/>
            <a:ln w="63500">
              <a:noFill/>
            </a:ln>
            <a:effectLst>
              <a:outerShdw blurRad="1143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433494" tIns="568960" rIns="433493" bIns="1219200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ko-KR" altLang="en-US" sz="5600" b="1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39E06A-AC64-4059-9B70-30C6CDFD5E13}"/>
                </a:ext>
              </a:extLst>
            </p:cNvPr>
            <p:cNvSpPr txBox="1"/>
            <p:nvPr/>
          </p:nvSpPr>
          <p:spPr>
            <a:xfrm>
              <a:off x="4296008" y="808653"/>
              <a:ext cx="3021157" cy="431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하이퍼</a:t>
              </a:r>
              <a:r>
                <a:rPr kumimoji="1" lang="ko-KR" alt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kumimoji="1" lang="ko-KR" altLang="en-US" sz="16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파라미터 튜닝</a:t>
              </a:r>
              <a:r>
                <a:rPr kumimoji="1" lang="ko-KR" altLang="en-US" sz="1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이란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kumimoji="1"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B62217-5119-4A19-ABAC-5632DBF329CF}"/>
                </a:ext>
              </a:extLst>
            </p:cNvPr>
            <p:cNvSpPr txBox="1"/>
            <p:nvPr/>
          </p:nvSpPr>
          <p:spPr>
            <a:xfrm>
              <a:off x="3558863" y="1397202"/>
              <a:ext cx="4495449" cy="667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</a:t>
              </a:r>
              <a:r>
                <a:rPr kumimoji="1"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기법 중 모델 </a:t>
              </a:r>
              <a:r>
                <a:rPr kumimoji="1" lang="ko-KR" altLang="en-US" sz="1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 프로세스를</a:t>
              </a:r>
              <a:endParaRPr kumimoji="1" lang="en-US" altLang="ko-KR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kumimoji="1" lang="ko-KR" altLang="en-US" sz="1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제어하여 </a:t>
              </a:r>
              <a:r>
                <a:rPr kumimoji="1"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학습률을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1" lang="ko-KR" altLang="en-US" sz="1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높이는 방식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＂</a:t>
              </a:r>
              <a:endPara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로지스틱 회귀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kumimoji="1"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kumimoji="1"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베이지안 최적화</a:t>
            </a:r>
            <a:r>
              <a:rPr kumimoji="1"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415C6-7607-4E7B-88F9-038DFB08DFDD}"/>
              </a:ext>
            </a:extLst>
          </p:cNvPr>
          <p:cNvSpPr txBox="1"/>
          <p:nvPr/>
        </p:nvSpPr>
        <p:spPr>
          <a:xfrm>
            <a:off x="276313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7050D-C07F-4B55-B056-6F4793D6EC5C}"/>
              </a:ext>
            </a:extLst>
          </p:cNvPr>
          <p:cNvSpPr txBox="1"/>
          <p:nvPr/>
        </p:nvSpPr>
        <p:spPr>
          <a:xfrm>
            <a:off x="873146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AE0C5-9180-4785-B673-C936E2F90EEB}"/>
              </a:ext>
            </a:extLst>
          </p:cNvPr>
          <p:cNvSpPr txBox="1"/>
          <p:nvPr/>
        </p:nvSpPr>
        <p:spPr>
          <a:xfrm>
            <a:off x="3761369" y="6319226"/>
            <a:ext cx="497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 및  재현율 증가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정밀도 다소 감소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69E91-0CFC-49D5-BBE3-D493E9162221}"/>
              </a:ext>
            </a:extLst>
          </p:cNvPr>
          <p:cNvSpPr txBox="1"/>
          <p:nvPr/>
        </p:nvSpPr>
        <p:spPr>
          <a:xfrm>
            <a:off x="9996408" y="1375874"/>
            <a:ext cx="141403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총계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87A3629-F7E6-47DD-B6D9-838C2DE88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49"/>
          <a:stretch/>
        </p:blipFill>
        <p:spPr>
          <a:xfrm>
            <a:off x="865127" y="2097555"/>
            <a:ext cx="4688625" cy="2969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E74388A-6770-4717-AA5D-9365CEE833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20"/>
          <a:stretch/>
        </p:blipFill>
        <p:spPr>
          <a:xfrm>
            <a:off x="6942324" y="2097555"/>
            <a:ext cx="4470890" cy="2969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C95DC4-E13B-4D8F-B151-B3121C964BC1}"/>
              </a:ext>
            </a:extLst>
          </p:cNvPr>
          <p:cNvSpPr txBox="1"/>
          <p:nvPr/>
        </p:nvSpPr>
        <p:spPr>
          <a:xfrm>
            <a:off x="2153531" y="5290607"/>
            <a:ext cx="211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0.800198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0.547863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0.646492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2B05C-5D97-4F5E-9DDD-2193E6BD291E}"/>
              </a:ext>
            </a:extLst>
          </p:cNvPr>
          <p:cNvSpPr txBox="1"/>
          <p:nvPr/>
        </p:nvSpPr>
        <p:spPr>
          <a:xfrm>
            <a:off x="8121861" y="5290607"/>
            <a:ext cx="2111817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0.800200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0.5599219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0.642599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1C5A7C1-6F71-46C8-842B-C0469369ECD4}"/>
              </a:ext>
            </a:extLst>
          </p:cNvPr>
          <p:cNvSpPr/>
          <p:nvPr/>
        </p:nvSpPr>
        <p:spPr>
          <a:xfrm>
            <a:off x="5929570" y="3224532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72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2B5E43-1ADE-4B6A-A04D-8D6AFDD43436}"/>
              </a:ext>
            </a:extLst>
          </p:cNvPr>
          <p:cNvSpPr txBox="1"/>
          <p:nvPr/>
        </p:nvSpPr>
        <p:spPr>
          <a:xfrm>
            <a:off x="773325" y="3196674"/>
            <a:ext cx="493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파라미터를 직접 기입하여 조합 경우에서의</a:t>
            </a:r>
            <a:endParaRPr kumimoji="1"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 파라미터도출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1D602B-CF54-4A6B-A6CE-9624FBB9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0" y="1650516"/>
            <a:ext cx="5402333" cy="1346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8B1EE5-DFBB-4824-9EA5-1D19FA70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16" y="3972907"/>
            <a:ext cx="4022461" cy="704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4E283B-2DBC-41E2-AB1F-ED1EBBEE93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270"/>
          <a:stretch/>
        </p:blipFill>
        <p:spPr>
          <a:xfrm>
            <a:off x="6840126" y="1646613"/>
            <a:ext cx="4810294" cy="3100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C16987-B0B9-4FD4-BA63-8569659D1702}"/>
              </a:ext>
            </a:extLst>
          </p:cNvPr>
          <p:cNvSpPr txBox="1"/>
          <p:nvPr/>
        </p:nvSpPr>
        <p:spPr>
          <a:xfrm>
            <a:off x="6875769" y="5979341"/>
            <a:ext cx="4739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그리드 탐색보다 더 좋은 결과를 보여주는 것이 입증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667B4-8BBA-4DD1-9F58-AE08EA901DB0}"/>
              </a:ext>
            </a:extLst>
          </p:cNvPr>
          <p:cNvSpPr txBox="1"/>
          <p:nvPr/>
        </p:nvSpPr>
        <p:spPr>
          <a:xfrm>
            <a:off x="2165020" y="4939321"/>
            <a:ext cx="2155453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0.800200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0.5599219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0.642599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1EDB28-3D46-4D6B-AB55-3CE59A101CA1}"/>
              </a:ext>
            </a:extLst>
          </p:cNvPr>
          <p:cNvSpPr txBox="1"/>
          <p:nvPr/>
        </p:nvSpPr>
        <p:spPr>
          <a:xfrm>
            <a:off x="8204640" y="4939321"/>
            <a:ext cx="2081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0.77203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0.433656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0.671679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4F7CBB-E10D-4C71-9128-836EEE2E5626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6665EA-D197-41B8-8878-C77C99BA268F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그리드 서치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863E37F-E1AD-4A30-B5F0-86FECD27036B}"/>
              </a:ext>
            </a:extLst>
          </p:cNvPr>
          <p:cNvSpPr/>
          <p:nvPr/>
        </p:nvSpPr>
        <p:spPr>
          <a:xfrm>
            <a:off x="5943913" y="5124386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718211-A9D7-4F5A-905F-F3E364E7CA92}"/>
              </a:ext>
            </a:extLst>
          </p:cNvPr>
          <p:cNvSpPr txBox="1"/>
          <p:nvPr/>
        </p:nvSpPr>
        <p:spPr>
          <a:xfrm>
            <a:off x="873242" y="5979341"/>
            <a:ext cx="4739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베이지안 최적화 방식과 그리드 탐색 비교 시 정밀도 이외 지표 감소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로지스틱 회귀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415C6-7607-4E7B-88F9-038DFB08DFDD}"/>
              </a:ext>
            </a:extLst>
          </p:cNvPr>
          <p:cNvSpPr txBox="1"/>
          <p:nvPr/>
        </p:nvSpPr>
        <p:spPr>
          <a:xfrm>
            <a:off x="276313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7050D-C07F-4B55-B056-6F4793D6EC5C}"/>
              </a:ext>
            </a:extLst>
          </p:cNvPr>
          <p:cNvSpPr txBox="1"/>
          <p:nvPr/>
        </p:nvSpPr>
        <p:spPr>
          <a:xfrm>
            <a:off x="873146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AE0C5-9180-4785-B673-C936E2F90EEB}"/>
              </a:ext>
            </a:extLst>
          </p:cNvPr>
          <p:cNvSpPr txBox="1"/>
          <p:nvPr/>
        </p:nvSpPr>
        <p:spPr>
          <a:xfrm>
            <a:off x="3793990" y="6299560"/>
            <a:ext cx="497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 및  재현율 증가 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정밀도 다소 감소 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69E91-0CFC-49D5-BBE3-D493E9162221}"/>
              </a:ext>
            </a:extLst>
          </p:cNvPr>
          <p:cNvSpPr txBox="1"/>
          <p:nvPr/>
        </p:nvSpPr>
        <p:spPr>
          <a:xfrm>
            <a:off x="9996408" y="1375874"/>
            <a:ext cx="141403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총계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87A3629-F7E6-47DD-B6D9-838C2DE88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49"/>
          <a:stretch/>
        </p:blipFill>
        <p:spPr>
          <a:xfrm>
            <a:off x="865127" y="2097555"/>
            <a:ext cx="4688625" cy="2969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E74388A-6770-4717-AA5D-9365CEE833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20"/>
          <a:stretch/>
        </p:blipFill>
        <p:spPr>
          <a:xfrm>
            <a:off x="6942324" y="2097555"/>
            <a:ext cx="4470890" cy="2969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C95DC4-E13B-4D8F-B151-B3121C964BC1}"/>
              </a:ext>
            </a:extLst>
          </p:cNvPr>
          <p:cNvSpPr txBox="1"/>
          <p:nvPr/>
        </p:nvSpPr>
        <p:spPr>
          <a:xfrm>
            <a:off x="2153531" y="5290607"/>
            <a:ext cx="211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0.800198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0.547863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0.646492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2B05C-5D97-4F5E-9DDD-2193E6BD291E}"/>
              </a:ext>
            </a:extLst>
          </p:cNvPr>
          <p:cNvSpPr txBox="1"/>
          <p:nvPr/>
        </p:nvSpPr>
        <p:spPr>
          <a:xfrm>
            <a:off x="8121861" y="5290607"/>
            <a:ext cx="2111817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0.800200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0.5599219</a:t>
            </a:r>
          </a:p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0.642599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1C5A7C1-6F71-46C8-842B-C0469369ECD4}"/>
              </a:ext>
            </a:extLst>
          </p:cNvPr>
          <p:cNvSpPr/>
          <p:nvPr/>
        </p:nvSpPr>
        <p:spPr>
          <a:xfrm>
            <a:off x="5962191" y="3351694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KNN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873412-461C-416B-860B-CD4B9DBC61F1}"/>
              </a:ext>
            </a:extLst>
          </p:cNvPr>
          <p:cNvGrpSpPr/>
          <p:nvPr/>
        </p:nvGrpSpPr>
        <p:grpSpPr>
          <a:xfrm>
            <a:off x="660799" y="1078634"/>
            <a:ext cx="10935258" cy="5599696"/>
            <a:chOff x="660799" y="1078634"/>
            <a:chExt cx="10935258" cy="55996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1415C6-7607-4E7B-88F9-038DFB08DFDD}"/>
                </a:ext>
              </a:extLst>
            </p:cNvPr>
            <p:cNvSpPr txBox="1"/>
            <p:nvPr/>
          </p:nvSpPr>
          <p:spPr>
            <a:xfrm>
              <a:off x="2645144" y="1250389"/>
              <a:ext cx="89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4472C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튜닝 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07050D-C07F-4B55-B056-6F4793D6EC5C}"/>
                </a:ext>
              </a:extLst>
            </p:cNvPr>
            <p:cNvSpPr txBox="1"/>
            <p:nvPr/>
          </p:nvSpPr>
          <p:spPr>
            <a:xfrm>
              <a:off x="8613474" y="1250389"/>
              <a:ext cx="89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4472C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튜닝 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6AE0C5-9180-4785-B673-C936E2F90EEB}"/>
                </a:ext>
              </a:extLst>
            </p:cNvPr>
            <p:cNvSpPr txBox="1"/>
            <p:nvPr/>
          </p:nvSpPr>
          <p:spPr>
            <a:xfrm>
              <a:off x="2877706" y="5970444"/>
              <a:ext cx="6501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“ </a:t>
              </a:r>
              <a:r>
                <a:rPr kumimoji="1" lang="ko-KR" altLang="en-US" sz="2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선분 형태로 나누어 지는 것을 보아 </a:t>
              </a:r>
              <a:r>
                <a:rPr kumimoji="1" lang="ko-KR" altLang="en-US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유사한 값들은</a:t>
              </a:r>
              <a:endPara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kumimoji="1" lang="ko-KR" altLang="en-US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같은 </a:t>
              </a:r>
              <a:r>
                <a:rPr kumimoji="1" lang="ko-KR" altLang="en-US" sz="2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선상 </a:t>
              </a:r>
              <a:r>
                <a:rPr kumimoji="1" lang="ko-KR" altLang="en-US" sz="2000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위치에 있다</a:t>
              </a:r>
              <a:r>
                <a:rPr kumimoji="1" lang="en-US" altLang="ko-KR" sz="2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“</a:t>
              </a:r>
              <a:endPara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669E91-0CFC-49D5-BBE3-D493E9162221}"/>
                </a:ext>
              </a:extLst>
            </p:cNvPr>
            <p:cNvSpPr txBox="1"/>
            <p:nvPr/>
          </p:nvSpPr>
          <p:spPr>
            <a:xfrm>
              <a:off x="9878421" y="1078634"/>
              <a:ext cx="141403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X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축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요금</a:t>
              </a:r>
              <a:r>
                <a:rPr lang="en-US" altLang="ko-KR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월</a:t>
              </a:r>
              <a:r>
                <a:rPr lang="en-US" altLang="ko-KR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축 </a:t>
              </a: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요금</a:t>
              </a:r>
              <a:r>
                <a:rPr lang="en-US" altLang="ko-KR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총계</a:t>
              </a:r>
              <a:r>
                <a:rPr lang="en-US" altLang="ko-KR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A2B05C-5D97-4F5E-9DDD-2193E6BD291E}"/>
                </a:ext>
              </a:extLst>
            </p:cNvPr>
            <p:cNvSpPr txBox="1"/>
            <p:nvPr/>
          </p:nvSpPr>
          <p:spPr>
            <a:xfrm>
              <a:off x="8003874" y="4993367"/>
              <a:ext cx="2111817" cy="8309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accuracy : 0.785267</a:t>
              </a:r>
            </a:p>
            <a:p>
              <a:r>
                <a:rPr kumimoji="1"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recall : 0.387370 precision : 0.665604</a:t>
              </a:r>
              <a:endPara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E1C5A7C1-6F71-46C8-842B-C0469369ECD4}"/>
                </a:ext>
              </a:extLst>
            </p:cNvPr>
            <p:cNvSpPr/>
            <p:nvPr/>
          </p:nvSpPr>
          <p:spPr>
            <a:xfrm>
              <a:off x="5811583" y="3056057"/>
              <a:ext cx="633690" cy="46086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F7BB06-D85B-4609-9077-CDDAE279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799" y="1828112"/>
              <a:ext cx="4761232" cy="2983929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56DB93-BF91-4936-BD61-5AC4DBEA2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825" y="1805099"/>
              <a:ext cx="4761232" cy="3006942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479755-F520-40F5-BEB1-B0D029894C1D}"/>
                </a:ext>
              </a:extLst>
            </p:cNvPr>
            <p:cNvSpPr txBox="1"/>
            <p:nvPr/>
          </p:nvSpPr>
          <p:spPr>
            <a:xfrm>
              <a:off x="1903983" y="4958121"/>
              <a:ext cx="3267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accuracy : 0.757821</a:t>
              </a:r>
            </a:p>
            <a:p>
              <a:r>
                <a:rPr kumimoji="1"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recall : 0.440865</a:t>
              </a:r>
            </a:p>
            <a:p>
              <a:r>
                <a:rPr kumimoji="1"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precision : 0.556452</a:t>
              </a:r>
              <a:endPara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17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의사결정 나무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415C6-7607-4E7B-88F9-038DFB08DFDD}"/>
              </a:ext>
            </a:extLst>
          </p:cNvPr>
          <p:cNvSpPr txBox="1"/>
          <p:nvPr/>
        </p:nvSpPr>
        <p:spPr>
          <a:xfrm>
            <a:off x="258615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7050D-C07F-4B55-B056-6F4793D6EC5C}"/>
              </a:ext>
            </a:extLst>
          </p:cNvPr>
          <p:cNvSpPr txBox="1"/>
          <p:nvPr/>
        </p:nvSpPr>
        <p:spPr>
          <a:xfrm>
            <a:off x="8554481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AE0C5-9180-4785-B673-C936E2F90EEB}"/>
              </a:ext>
            </a:extLst>
          </p:cNvPr>
          <p:cNvSpPr txBox="1"/>
          <p:nvPr/>
        </p:nvSpPr>
        <p:spPr>
          <a:xfrm>
            <a:off x="3353063" y="6286670"/>
            <a:ext cx="548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커다란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사각형들로 인해 나누어지는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것이 특징 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69E91-0CFC-49D5-BBE3-D493E9162221}"/>
              </a:ext>
            </a:extLst>
          </p:cNvPr>
          <p:cNvSpPr txBox="1"/>
          <p:nvPr/>
        </p:nvSpPr>
        <p:spPr>
          <a:xfrm>
            <a:off x="9819428" y="1375874"/>
            <a:ext cx="141403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총계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2B05C-5D97-4F5E-9DDD-2193E6BD291E}"/>
              </a:ext>
            </a:extLst>
          </p:cNvPr>
          <p:cNvSpPr txBox="1"/>
          <p:nvPr/>
        </p:nvSpPr>
        <p:spPr>
          <a:xfrm>
            <a:off x="7944881" y="5290607"/>
            <a:ext cx="2111817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0" i="0">
                <a:effectLst/>
              </a:defRPr>
            </a:lvl1pPr>
          </a:lstStyle>
          <a:p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: 0.726533 recall : 0.770470 precision : 0.491016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</a:t>
            </a:r>
            <a:r>
              <a:rPr lang="en-US" altLang="ko-KR" dirty="0" err="1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Baseian</a:t>
            </a:r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Optimization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1C5A7C1-6F71-46C8-842B-C0469369ECD4}"/>
              </a:ext>
            </a:extLst>
          </p:cNvPr>
          <p:cNvSpPr/>
          <p:nvPr/>
        </p:nvSpPr>
        <p:spPr>
          <a:xfrm>
            <a:off x="5779155" y="3224532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79755-F520-40F5-BEB1-B0D029894C1D}"/>
              </a:ext>
            </a:extLst>
          </p:cNvPr>
          <p:cNvSpPr txBox="1"/>
          <p:nvPr/>
        </p:nvSpPr>
        <p:spPr>
          <a:xfrm>
            <a:off x="1844990" y="5255361"/>
            <a:ext cx="326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ㅊ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D8FE5-1481-46F7-9B5B-717D2351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6" y="2102339"/>
            <a:ext cx="4761232" cy="3010994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0A49D6-E66D-4DE1-A9C7-5D5D4309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32" y="2114105"/>
            <a:ext cx="4761232" cy="2999228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2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(4)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앙상블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랜덤 포레스트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415C6-7607-4E7B-88F9-038DFB08DFDD}"/>
              </a:ext>
            </a:extLst>
          </p:cNvPr>
          <p:cNvSpPr txBox="1"/>
          <p:nvPr/>
        </p:nvSpPr>
        <p:spPr>
          <a:xfrm>
            <a:off x="2566486" y="1514558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7050D-C07F-4B55-B056-6F4793D6EC5C}"/>
              </a:ext>
            </a:extLst>
          </p:cNvPr>
          <p:cNvSpPr txBox="1"/>
          <p:nvPr/>
        </p:nvSpPr>
        <p:spPr>
          <a:xfrm>
            <a:off x="8534816" y="1514558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AE0C5-9180-4785-B673-C936E2F90EEB}"/>
              </a:ext>
            </a:extLst>
          </p:cNvPr>
          <p:cNvSpPr txBox="1"/>
          <p:nvPr/>
        </p:nvSpPr>
        <p:spPr>
          <a:xfrm>
            <a:off x="3416973" y="6293776"/>
            <a:ext cx="535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작은 사각형들로 세분화되어 나누어지는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모습 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69E91-0CFC-49D5-BBE3-D493E9162221}"/>
              </a:ext>
            </a:extLst>
          </p:cNvPr>
          <p:cNvSpPr txBox="1"/>
          <p:nvPr/>
        </p:nvSpPr>
        <p:spPr>
          <a:xfrm>
            <a:off x="9799763" y="1342803"/>
            <a:ext cx="141403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총계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2B05C-5D97-4F5E-9DDD-2193E6BD291E}"/>
              </a:ext>
            </a:extLst>
          </p:cNvPr>
          <p:cNvSpPr txBox="1"/>
          <p:nvPr/>
        </p:nvSpPr>
        <p:spPr>
          <a:xfrm>
            <a:off x="7925216" y="5257536"/>
            <a:ext cx="2111817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0" i="0">
                <a:effectLst/>
              </a:defRPr>
            </a:lvl1pPr>
          </a:lstStyle>
          <a:p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: 0.726533 recall : 0.770470 precision : 0.491016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1C5A7C1-6F71-46C8-842B-C0469369ECD4}"/>
              </a:ext>
            </a:extLst>
          </p:cNvPr>
          <p:cNvSpPr/>
          <p:nvPr/>
        </p:nvSpPr>
        <p:spPr>
          <a:xfrm>
            <a:off x="5779155" y="3198567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79755-F520-40F5-BEB1-B0D029894C1D}"/>
              </a:ext>
            </a:extLst>
          </p:cNvPr>
          <p:cNvSpPr txBox="1"/>
          <p:nvPr/>
        </p:nvSpPr>
        <p:spPr>
          <a:xfrm>
            <a:off x="1825325" y="5222290"/>
            <a:ext cx="326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: 0.785409</a:t>
            </a: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0.469759</a:t>
            </a: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0.620681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80C07-EE52-4DAD-8511-8DFE6ECD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1" y="2081034"/>
            <a:ext cx="4761232" cy="2999228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62E174-644E-4D91-8BB1-89E48E963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167" y="2114105"/>
            <a:ext cx="4761231" cy="300059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5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04E32C-F75E-4B17-8467-30AD2B209223}"/>
              </a:ext>
            </a:extLst>
          </p:cNvPr>
          <p:cNvSpPr txBox="1"/>
          <p:nvPr/>
        </p:nvSpPr>
        <p:spPr>
          <a:xfrm>
            <a:off x="455662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(4)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앙상블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다수결 분류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415C6-7607-4E7B-88F9-038DFB08DFDD}"/>
              </a:ext>
            </a:extLst>
          </p:cNvPr>
          <p:cNvSpPr txBox="1"/>
          <p:nvPr/>
        </p:nvSpPr>
        <p:spPr>
          <a:xfrm>
            <a:off x="2605815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7050D-C07F-4B55-B056-6F4793D6EC5C}"/>
              </a:ext>
            </a:extLst>
          </p:cNvPr>
          <p:cNvSpPr txBox="1"/>
          <p:nvPr/>
        </p:nvSpPr>
        <p:spPr>
          <a:xfrm>
            <a:off x="8574145" y="1547629"/>
            <a:ext cx="8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72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AE0C5-9180-4785-B673-C936E2F90EEB}"/>
              </a:ext>
            </a:extLst>
          </p:cNvPr>
          <p:cNvSpPr txBox="1"/>
          <p:nvPr/>
        </p:nvSpPr>
        <p:spPr>
          <a:xfrm>
            <a:off x="4193029" y="6254268"/>
            <a:ext cx="385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아래로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편중되어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나누어진 모습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69E91-0CFC-49D5-BBE3-D493E9162221}"/>
              </a:ext>
            </a:extLst>
          </p:cNvPr>
          <p:cNvSpPr txBox="1"/>
          <p:nvPr/>
        </p:nvSpPr>
        <p:spPr>
          <a:xfrm>
            <a:off x="9839092" y="1375874"/>
            <a:ext cx="141403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축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요금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총계</a:t>
            </a:r>
            <a:r>
              <a:rPr lang="en-US" altLang="ko-KR" sz="1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2B05C-5D97-4F5E-9DDD-2193E6BD291E}"/>
              </a:ext>
            </a:extLst>
          </p:cNvPr>
          <p:cNvSpPr txBox="1"/>
          <p:nvPr/>
        </p:nvSpPr>
        <p:spPr>
          <a:xfrm>
            <a:off x="8409622" y="5310371"/>
            <a:ext cx="2111817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0" i="0">
                <a:effectLst/>
              </a:defRPr>
            </a:lvl1pPr>
          </a:lstStyle>
          <a:p>
            <a:r>
              <a:rPr kumimoji="1"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: 0.803040 recall : 0.486880 precision : 0.680094</a:t>
            </a: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A87CB3E-E0BD-4FF9-92AA-DAA323CD3B8E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4-1. Baseian Optimization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1C5A7C1-6F71-46C8-842B-C0469369ECD4}"/>
              </a:ext>
            </a:extLst>
          </p:cNvPr>
          <p:cNvSpPr/>
          <p:nvPr/>
        </p:nvSpPr>
        <p:spPr>
          <a:xfrm>
            <a:off x="5801750" y="3224532"/>
            <a:ext cx="633690" cy="4608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79755-F520-40F5-BEB1-B0D029894C1D}"/>
              </a:ext>
            </a:extLst>
          </p:cNvPr>
          <p:cNvSpPr txBox="1"/>
          <p:nvPr/>
        </p:nvSpPr>
        <p:spPr>
          <a:xfrm>
            <a:off x="1864654" y="5255361"/>
            <a:ext cx="326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: 0.790668</a:t>
            </a: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0.544657</a:t>
            </a:r>
          </a:p>
          <a:p>
            <a:r>
              <a:rPr kumimoji="1"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0.619609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AE852-8CE4-4116-AC57-A9A735EA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0" y="2108001"/>
            <a:ext cx="4761232" cy="3011436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49F702-C7D4-426C-832E-5ED46BDA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496" y="2068880"/>
            <a:ext cx="4761232" cy="3069808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95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7792-1B91-460E-B11E-D9AC50F9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1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4-2. </a:t>
            </a:r>
            <a:r>
              <a:rPr lang="ko-KR" altLang="en-US" sz="31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C40171-6880-4E54-BE1F-F13F4C7CE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8"/>
          <a:stretch/>
        </p:blipFill>
        <p:spPr>
          <a:xfrm>
            <a:off x="307094" y="1352332"/>
            <a:ext cx="4915577" cy="3572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3BB8357-0464-4037-97A3-DC670DBC79B3}"/>
              </a:ext>
            </a:extLst>
          </p:cNvPr>
          <p:cNvGrpSpPr/>
          <p:nvPr/>
        </p:nvGrpSpPr>
        <p:grpSpPr>
          <a:xfrm>
            <a:off x="5544822" y="991774"/>
            <a:ext cx="6248204" cy="4253443"/>
            <a:chOff x="5546687" y="1033046"/>
            <a:chExt cx="6248204" cy="42534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622F8B-2248-4CCF-8548-769BF810D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6687" y="1033046"/>
              <a:ext cx="2963026" cy="1910413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CAFDA0-BF6C-40CE-AB31-F143D6EB5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220"/>
            <a:stretch/>
          </p:blipFill>
          <p:spPr>
            <a:xfrm>
              <a:off x="5546687" y="3305620"/>
              <a:ext cx="2963026" cy="19677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67FBE0-7092-4868-B5A8-A23B687A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1864" y="1033046"/>
              <a:ext cx="2963027" cy="1910413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FC583D8-837D-49EC-B92D-DB45E379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31864" y="3305620"/>
              <a:ext cx="2963027" cy="1980869"/>
            </a:xfrm>
            <a:prstGeom prst="rect">
              <a:avLst/>
            </a:prstGeom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E1B00F-BF05-4F07-A743-463D8138038B}"/>
              </a:ext>
            </a:extLst>
          </p:cNvPr>
          <p:cNvSpPr txBox="1"/>
          <p:nvPr/>
        </p:nvSpPr>
        <p:spPr>
          <a:xfrm>
            <a:off x="2735023" y="5745914"/>
            <a:ext cx="672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계약이 만료된 사람이 이탈할 확률이 더 높았으며</a:t>
            </a:r>
            <a:endParaRPr kumimoji="1"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높은 요금을 지불하고 있던 사람이 이탈할 확률이 더 높았다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” 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10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A55411-945C-A847-9CF8-ABE8F1803F82}"/>
              </a:ext>
            </a:extLst>
          </p:cNvPr>
          <p:cNvGrpSpPr/>
          <p:nvPr/>
        </p:nvGrpSpPr>
        <p:grpSpPr>
          <a:xfrm>
            <a:off x="834423" y="1397430"/>
            <a:ext cx="4063140" cy="4063140"/>
            <a:chOff x="6800408" y="-52361"/>
            <a:chExt cx="4063140" cy="406314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386DF9F-4C01-4048-BF40-98BA58BDFCC1}"/>
                </a:ext>
              </a:extLst>
            </p:cNvPr>
            <p:cNvSpPr/>
            <p:nvPr/>
          </p:nvSpPr>
          <p:spPr>
            <a:xfrm>
              <a:off x="6800408" y="-52361"/>
              <a:ext cx="4063140" cy="4063140"/>
            </a:xfrm>
            <a:prstGeom prst="ellipse">
              <a:avLst/>
            </a:prstGeom>
            <a:solidFill>
              <a:srgbClr val="3D72B4"/>
            </a:solidFill>
            <a:ln w="63500">
              <a:noFill/>
            </a:ln>
            <a:effectLst>
              <a:outerShdw blurRad="1143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433494" tIns="568960" rIns="433493" bIns="1219200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ko-KR" altLang="en-US" sz="5600" b="1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972709-2AC4-174E-8557-4169A918E2F4}"/>
                </a:ext>
              </a:extLst>
            </p:cNvPr>
            <p:cNvGrpSpPr/>
            <p:nvPr/>
          </p:nvGrpSpPr>
          <p:grpSpPr>
            <a:xfrm>
              <a:off x="7436623" y="1057226"/>
              <a:ext cx="2790711" cy="1843967"/>
              <a:chOff x="7286207" y="1350636"/>
              <a:chExt cx="2790711" cy="1843967"/>
            </a:xfrm>
          </p:grpSpPr>
          <p:sp>
            <p:nvSpPr>
              <p:cNvPr id="23" name="자유형 22">
                <a:extLst>
                  <a:ext uri="{FF2B5EF4-FFF2-40B4-BE49-F238E27FC236}">
                    <a16:creationId xmlns:a16="http://schemas.microsoft.com/office/drawing/2014/main" id="{CEA86731-8B4D-C14E-8294-FDABDF04EE3A}"/>
                  </a:ext>
                </a:extLst>
              </p:cNvPr>
              <p:cNvSpPr/>
              <p:nvPr/>
            </p:nvSpPr>
            <p:spPr>
              <a:xfrm>
                <a:off x="8831978" y="1350636"/>
                <a:ext cx="1244940" cy="1843967"/>
              </a:xfrm>
              <a:custGeom>
                <a:avLst/>
                <a:gdLst>
                  <a:gd name="connsiteX0" fmla="*/ 0 w 1778213"/>
                  <a:gd name="connsiteY0" fmla="*/ 0 h 2633834"/>
                  <a:gd name="connsiteX1" fmla="*/ 1773382 w 1778213"/>
                  <a:gd name="connsiteY1" fmla="*/ 0 h 2633834"/>
                  <a:gd name="connsiteX2" fmla="*/ 1773382 w 1778213"/>
                  <a:gd name="connsiteY2" fmla="*/ 1753944 h 2633834"/>
                  <a:gd name="connsiteX3" fmla="*/ 1774753 w 1778213"/>
                  <a:gd name="connsiteY3" fmla="*/ 1762846 h 2633834"/>
                  <a:gd name="connsiteX4" fmla="*/ 1753304 w 1778213"/>
                  <a:gd name="connsiteY4" fmla="*/ 2023873 h 2633834"/>
                  <a:gd name="connsiteX5" fmla="*/ 522639 w 1778213"/>
                  <a:gd name="connsiteY5" fmla="*/ 2591232 h 2633834"/>
                  <a:gd name="connsiteX6" fmla="*/ 1216256 w 1778213"/>
                  <a:gd name="connsiteY6" fmla="*/ 1879972 h 2633834"/>
                  <a:gd name="connsiteX7" fmla="*/ 1237704 w 1778213"/>
                  <a:gd name="connsiteY7" fmla="*/ 1773382 h 2633834"/>
                  <a:gd name="connsiteX8" fmla="*/ 0 w 1778213"/>
                  <a:gd name="connsiteY8" fmla="*/ 1773382 h 263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213" h="2633834">
                    <a:moveTo>
                      <a:pt x="0" y="0"/>
                    </a:moveTo>
                    <a:lnTo>
                      <a:pt x="1773382" y="0"/>
                    </a:lnTo>
                    <a:lnTo>
                      <a:pt x="1773382" y="1753944"/>
                    </a:lnTo>
                    <a:lnTo>
                      <a:pt x="1774753" y="1762846"/>
                    </a:lnTo>
                    <a:cubicBezTo>
                      <a:pt x="1783089" y="1849354"/>
                      <a:pt x="1776529" y="1937197"/>
                      <a:pt x="1753304" y="2023873"/>
                    </a:cubicBezTo>
                    <a:cubicBezTo>
                      <a:pt x="1629439" y="2486146"/>
                      <a:pt x="1078451" y="2740161"/>
                      <a:pt x="522639" y="2591232"/>
                    </a:cubicBezTo>
                    <a:cubicBezTo>
                      <a:pt x="894032" y="2456746"/>
                      <a:pt x="1133367" y="2189319"/>
                      <a:pt x="1216256" y="1879972"/>
                    </a:cubicBezTo>
                    <a:lnTo>
                      <a:pt x="1237704" y="1773382"/>
                    </a:lnTo>
                    <a:lnTo>
                      <a:pt x="0" y="17733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035DE2EC-5ECF-EC4C-BCFE-732864BA3183}"/>
                  </a:ext>
                </a:extLst>
              </p:cNvPr>
              <p:cNvSpPr/>
              <p:nvPr/>
            </p:nvSpPr>
            <p:spPr>
              <a:xfrm>
                <a:off x="7286207" y="1350636"/>
                <a:ext cx="1244940" cy="1843967"/>
              </a:xfrm>
              <a:custGeom>
                <a:avLst/>
                <a:gdLst>
                  <a:gd name="connsiteX0" fmla="*/ 0 w 1778213"/>
                  <a:gd name="connsiteY0" fmla="*/ 0 h 2633834"/>
                  <a:gd name="connsiteX1" fmla="*/ 1773382 w 1778213"/>
                  <a:gd name="connsiteY1" fmla="*/ 0 h 2633834"/>
                  <a:gd name="connsiteX2" fmla="*/ 1773382 w 1778213"/>
                  <a:gd name="connsiteY2" fmla="*/ 1753944 h 2633834"/>
                  <a:gd name="connsiteX3" fmla="*/ 1774753 w 1778213"/>
                  <a:gd name="connsiteY3" fmla="*/ 1762846 h 2633834"/>
                  <a:gd name="connsiteX4" fmla="*/ 1753304 w 1778213"/>
                  <a:gd name="connsiteY4" fmla="*/ 2023873 h 2633834"/>
                  <a:gd name="connsiteX5" fmla="*/ 522639 w 1778213"/>
                  <a:gd name="connsiteY5" fmla="*/ 2591232 h 2633834"/>
                  <a:gd name="connsiteX6" fmla="*/ 1216256 w 1778213"/>
                  <a:gd name="connsiteY6" fmla="*/ 1879972 h 2633834"/>
                  <a:gd name="connsiteX7" fmla="*/ 1237704 w 1778213"/>
                  <a:gd name="connsiteY7" fmla="*/ 1773382 h 2633834"/>
                  <a:gd name="connsiteX8" fmla="*/ 0 w 1778213"/>
                  <a:gd name="connsiteY8" fmla="*/ 1773382 h 263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213" h="2633834">
                    <a:moveTo>
                      <a:pt x="0" y="0"/>
                    </a:moveTo>
                    <a:lnTo>
                      <a:pt x="1773382" y="0"/>
                    </a:lnTo>
                    <a:lnTo>
                      <a:pt x="1773382" y="1753944"/>
                    </a:lnTo>
                    <a:lnTo>
                      <a:pt x="1774753" y="1762846"/>
                    </a:lnTo>
                    <a:cubicBezTo>
                      <a:pt x="1783089" y="1849354"/>
                      <a:pt x="1776529" y="1937197"/>
                      <a:pt x="1753304" y="2023873"/>
                    </a:cubicBezTo>
                    <a:cubicBezTo>
                      <a:pt x="1629439" y="2486146"/>
                      <a:pt x="1078451" y="2740161"/>
                      <a:pt x="522639" y="2591232"/>
                    </a:cubicBezTo>
                    <a:cubicBezTo>
                      <a:pt x="894032" y="2456746"/>
                      <a:pt x="1133367" y="2189319"/>
                      <a:pt x="1216256" y="1879972"/>
                    </a:cubicBezTo>
                    <a:lnTo>
                      <a:pt x="1237704" y="1773382"/>
                    </a:lnTo>
                    <a:lnTo>
                      <a:pt x="0" y="17733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65EC40-EF91-2543-A150-26A01F98602B}"/>
              </a:ext>
            </a:extLst>
          </p:cNvPr>
          <p:cNvSpPr txBox="1"/>
          <p:nvPr/>
        </p:nvSpPr>
        <p:spPr>
          <a:xfrm>
            <a:off x="5891837" y="2507017"/>
            <a:ext cx="542648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ko-KR" altLang="en-US" sz="3600" b="1" spc="-15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이탈율을 막기 위해선 </a:t>
            </a:r>
            <a:r>
              <a:rPr kumimoji="1" lang="en-US" altLang="ko-KR" sz="3600" b="1" spc="-15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kumimoji="1" lang="ko-KR" altLang="en-US" sz="3600" b="1" spc="-1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CD11CA-A932-FB4B-A75C-D9A4ACDD8873}"/>
              </a:ext>
            </a:extLst>
          </p:cNvPr>
          <p:cNvSpPr txBox="1"/>
          <p:nvPr/>
        </p:nvSpPr>
        <p:spPr>
          <a:xfrm>
            <a:off x="5701881" y="3507654"/>
            <a:ext cx="5806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통신사는 고객들이 계약을 할 시 장기간 계약을</a:t>
            </a:r>
            <a:endParaRPr kumimoji="1"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권장해야 하며 필요시 가격을 낮추는 것이</a:t>
            </a:r>
            <a:endParaRPr kumimoji="1"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이탈율을 막는 것이 될 수 있다</a:t>
            </a:r>
            <a:r>
              <a:rPr kumimoji="1"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2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94F1B05-6E7E-E940-AD05-5A7A849D1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주제소개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1D1D1B-4920-47EC-A057-DAE1E65FF09F}"/>
              </a:ext>
            </a:extLst>
          </p:cNvPr>
          <p:cNvSpPr/>
          <p:nvPr/>
        </p:nvSpPr>
        <p:spPr>
          <a:xfrm>
            <a:off x="852408" y="3141620"/>
            <a:ext cx="10490782" cy="3467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미국 </a:t>
            </a:r>
            <a:r>
              <a:rPr lang="ko-KR" altLang="en-US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캘리포이나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7,043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고객을 대상으로 한 통신데이터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성별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연령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custiom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ID,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각종 서비스 이용 유무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이용기간 등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칼럼이 있음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해당 데이터들을 </a:t>
            </a:r>
            <a:r>
              <a:rPr kumimoji="1"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종속변수</a:t>
            </a:r>
            <a:r>
              <a:rPr kumimoji="1"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(Churn : </a:t>
            </a:r>
            <a:r>
              <a:rPr kumimoji="1"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이탈여부에 대한 </a:t>
            </a:r>
            <a:r>
              <a:rPr kumimoji="1"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 </a:t>
            </a:r>
            <a:r>
              <a:rPr kumimoji="1"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kumimoji="1"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예측하고</a:t>
            </a:r>
            <a:r>
              <a:rPr kumimoji="1"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기여하는 상황에 대한 연구를 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진행해보고자 함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inden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※ </a:t>
            </a:r>
            <a:r>
              <a: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셋 출처 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카글</a:t>
            </a:r>
            <a:r>
              <a: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https://www.kaggle.com/blastchar/telco-customer-churn</a:t>
            </a:r>
            <a:endParaRPr lang="ko-KR" altLang="en-US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C29E8-D63F-40AB-A29C-DFE7AF08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8" y="1068698"/>
            <a:ext cx="10504438" cy="1813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7F822C-3ED3-4FAF-8781-5818A9DEF94D}"/>
              </a:ext>
            </a:extLst>
          </p:cNvPr>
          <p:cNvGrpSpPr/>
          <p:nvPr/>
        </p:nvGrpSpPr>
        <p:grpSpPr>
          <a:xfrm>
            <a:off x="21918636" y="4397130"/>
            <a:ext cx="1005989" cy="664709"/>
            <a:chOff x="4562510" y="4449450"/>
            <a:chExt cx="2790711" cy="1843967"/>
          </a:xfrm>
        </p:grpSpPr>
        <p:sp>
          <p:nvSpPr>
            <p:cNvPr id="7" name="자유형 16">
              <a:extLst>
                <a:ext uri="{FF2B5EF4-FFF2-40B4-BE49-F238E27FC236}">
                  <a16:creationId xmlns:a16="http://schemas.microsoft.com/office/drawing/2014/main" id="{34C37FA3-FF95-451C-9B03-509B7C385189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E1C06DC4-6798-449C-8788-B199319061C4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364ACF-A23C-4FF0-8301-EC3277C00EB9}"/>
              </a:ext>
            </a:extLst>
          </p:cNvPr>
          <p:cNvSpPr/>
          <p:nvPr/>
        </p:nvSpPr>
        <p:spPr>
          <a:xfrm>
            <a:off x="13426440" y="4942713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96F372-2337-4939-9B7C-99EDD8B51BCF}"/>
              </a:ext>
            </a:extLst>
          </p:cNvPr>
          <p:cNvGrpSpPr/>
          <p:nvPr/>
        </p:nvGrpSpPr>
        <p:grpSpPr>
          <a:xfrm flipH="1">
            <a:off x="17338129" y="1400819"/>
            <a:ext cx="1005989" cy="664709"/>
            <a:chOff x="4562510" y="4449450"/>
            <a:chExt cx="2790711" cy="1843967"/>
          </a:xfrm>
        </p:grpSpPr>
        <p:sp>
          <p:nvSpPr>
            <p:cNvPr id="11" name="자유형 20">
              <a:extLst>
                <a:ext uri="{FF2B5EF4-FFF2-40B4-BE49-F238E27FC236}">
                  <a16:creationId xmlns:a16="http://schemas.microsoft.com/office/drawing/2014/main" id="{FFF596B6-E44D-4A09-A325-68A26E59741C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자유형 21">
              <a:extLst>
                <a:ext uri="{FF2B5EF4-FFF2-40B4-BE49-F238E27FC236}">
                  <a16:creationId xmlns:a16="http://schemas.microsoft.com/office/drawing/2014/main" id="{AF7878E1-6685-46F5-96CC-FF7249047AA8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3F787B-597F-4122-A127-59A241B5299C}"/>
              </a:ext>
            </a:extLst>
          </p:cNvPr>
          <p:cNvSpPr/>
          <p:nvPr/>
        </p:nvSpPr>
        <p:spPr>
          <a:xfrm>
            <a:off x="18344118" y="1946402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8883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AC16987-B0B9-4FD4-BA63-8569659D1702}"/>
              </a:ext>
            </a:extLst>
          </p:cNvPr>
          <p:cNvSpPr txBox="1"/>
          <p:nvPr/>
        </p:nvSpPr>
        <p:spPr>
          <a:xfrm>
            <a:off x="1951376" y="5612025"/>
            <a:ext cx="8731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74%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나쁘지 않은 결과를 보여주지만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kumimoji="1"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딥러닝의</a:t>
            </a:r>
            <a:r>
              <a:rPr kumimoji="1"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블랙박스의 특징 때문에 성능에 대한 이유를 찾기 어려움 </a:t>
            </a:r>
            <a:r>
              <a:rPr kumimoji="1"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kumimoji="1" lang="ko-KR" altLang="en-US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E99794-9AB8-493B-BC52-A9ECA90DB0A0}"/>
              </a:ext>
            </a:extLst>
          </p:cNvPr>
          <p:cNvGrpSpPr/>
          <p:nvPr/>
        </p:nvGrpSpPr>
        <p:grpSpPr>
          <a:xfrm>
            <a:off x="471278" y="2127545"/>
            <a:ext cx="6525915" cy="2676985"/>
            <a:chOff x="447040" y="1568231"/>
            <a:chExt cx="7429522" cy="30476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1EDB28-3D46-4D6B-AB55-3CE59A101CA1}"/>
                </a:ext>
              </a:extLst>
            </p:cNvPr>
            <p:cNvSpPr txBox="1"/>
            <p:nvPr/>
          </p:nvSpPr>
          <p:spPr>
            <a:xfrm>
              <a:off x="5146245" y="3774941"/>
              <a:ext cx="2131693" cy="84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Accuracy</a:t>
              </a:r>
              <a:r>
                <a:rPr kumimoji="1"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1" lang="en-US" altLang="ko-KR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:0.744549</a:t>
              </a:r>
            </a:p>
            <a:p>
              <a:r>
                <a:rPr kumimoji="1" lang="en-US" altLang="ko-KR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Recall : 0.531468</a:t>
              </a:r>
            </a:p>
            <a:p>
              <a:r>
                <a:rPr kumimoji="1" lang="en-US" altLang="ko-KR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Precision : 0.650684</a:t>
              </a:r>
              <a:endPara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C1BAED-58A1-48EB-91A1-54DF4CDC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40" y="3773278"/>
              <a:ext cx="4462246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8A4044-36A2-4BE3-BE37-F6A653FB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662" y="1568231"/>
              <a:ext cx="7420900" cy="20705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1000"/>
                </a:prstClr>
              </a:outerShdw>
            </a:effec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6384DC8-468E-4830-B540-FE63140FF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706" y="2127546"/>
            <a:ext cx="4569493" cy="2790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00120B6-05EF-4323-8F16-6686F4C2D6D0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부록</a:t>
            </a:r>
            <a:r>
              <a:rPr lang="en-US" altLang="ko-KR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(1, </a:t>
            </a:r>
            <a:r>
              <a:rPr lang="ko-KR" altLang="en-US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딥러닝</a:t>
            </a:r>
            <a:r>
              <a:rPr lang="en-US" altLang="ko-KR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0B3EB-7264-4AC7-9CE1-74CAD9098D68}"/>
              </a:ext>
            </a:extLst>
          </p:cNvPr>
          <p:cNvSpPr txBox="1"/>
          <p:nvPr/>
        </p:nvSpPr>
        <p:spPr>
          <a:xfrm>
            <a:off x="447039" y="1033636"/>
            <a:ext cx="667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MLP</a:t>
            </a:r>
            <a:r>
              <a:rPr kumimoji="1" lang="en-US" altLang="ko-KR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kumimoji="1"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다층 퍼셉트론</a:t>
            </a:r>
            <a:r>
              <a:rPr kumimoji="1" lang="en-US" altLang="ko-KR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기법</a:t>
            </a:r>
            <a:r>
              <a:rPr kumimoji="1"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신경망 모델 적용시</a:t>
            </a:r>
            <a:endParaRPr kumimoji="1" lang="ko-KR" altLang="en-US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86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61478D-7BCD-470C-905E-8DDF7E34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8" y="1123682"/>
            <a:ext cx="4991887" cy="1345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87D2A-E271-4648-8057-DB43B53B1227}"/>
              </a:ext>
            </a:extLst>
          </p:cNvPr>
          <p:cNvSpPr txBox="1"/>
          <p:nvPr/>
        </p:nvSpPr>
        <p:spPr>
          <a:xfrm>
            <a:off x="6368026" y="1503961"/>
            <a:ext cx="523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가까운 거리끼리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다음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위치를</a:t>
            </a:r>
            <a:endParaRPr kumimoji="1"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이전에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 기반하여 정함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B2021F-F36F-4481-83FA-6211AAED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89" y="2731043"/>
            <a:ext cx="4991887" cy="378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1DFA930-B775-4989-A1CA-D4D51C1A4819}"/>
              </a:ext>
            </a:extLst>
          </p:cNvPr>
          <p:cNvSpPr/>
          <p:nvPr/>
        </p:nvSpPr>
        <p:spPr>
          <a:xfrm rot="5400000">
            <a:off x="8713428" y="2773739"/>
            <a:ext cx="541596" cy="5611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CDE22D-9052-4569-9B95-B2DE7130D522}"/>
              </a:ext>
            </a:extLst>
          </p:cNvPr>
          <p:cNvSpPr txBox="1">
            <a:spLocks/>
          </p:cNvSpPr>
          <p:nvPr/>
        </p:nvSpPr>
        <p:spPr>
          <a:xfrm>
            <a:off x="852408" y="138664"/>
            <a:ext cx="9144000" cy="670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kumimoji="1" lang="ko-KR" altLang="en-US" sz="3200" b="1" kern="1200" spc="-150" dirty="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n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부록</a:t>
            </a:r>
            <a:r>
              <a:rPr lang="en-US" altLang="ko-KR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(2, </a:t>
            </a:r>
            <a:r>
              <a:rPr lang="ko-KR" altLang="en-US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비지도 학습</a:t>
            </a:r>
            <a:r>
              <a:rPr lang="en-US" altLang="ko-KR" sz="25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D2E6A-5897-46B7-B499-64D938AF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39" y="4019906"/>
            <a:ext cx="6011989" cy="1055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37D5D-23D5-498B-91DD-F8409E5CF065}"/>
              </a:ext>
            </a:extLst>
          </p:cNvPr>
          <p:cNvSpPr txBox="1"/>
          <p:nvPr/>
        </p:nvSpPr>
        <p:spPr>
          <a:xfrm>
            <a:off x="6046839" y="5324514"/>
            <a:ext cx="6011989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lvl="0" indent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데이터와는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어울리지 않음</a:t>
            </a:r>
            <a:endParaRPr kumimoji="1"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4C223E-1EFD-4412-BF06-3989274BB7D0}"/>
              </a:ext>
            </a:extLst>
          </p:cNvPr>
          <p:cNvGrpSpPr/>
          <p:nvPr/>
        </p:nvGrpSpPr>
        <p:grpSpPr>
          <a:xfrm>
            <a:off x="21918636" y="4397130"/>
            <a:ext cx="1005989" cy="664709"/>
            <a:chOff x="4562510" y="4449450"/>
            <a:chExt cx="2790711" cy="1843967"/>
          </a:xfrm>
        </p:grpSpPr>
        <p:sp>
          <p:nvSpPr>
            <p:cNvPr id="10" name="자유형 16">
              <a:extLst>
                <a:ext uri="{FF2B5EF4-FFF2-40B4-BE49-F238E27FC236}">
                  <a16:creationId xmlns:a16="http://schemas.microsoft.com/office/drawing/2014/main" id="{A8750170-17AE-411D-862E-AD5F0823C317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자유형 17">
              <a:extLst>
                <a:ext uri="{FF2B5EF4-FFF2-40B4-BE49-F238E27FC236}">
                  <a16:creationId xmlns:a16="http://schemas.microsoft.com/office/drawing/2014/main" id="{5F321E58-1423-4328-B379-1A65A48B7BB1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E493FC-A707-473E-877E-647580F21537}"/>
              </a:ext>
            </a:extLst>
          </p:cNvPr>
          <p:cNvSpPr/>
          <p:nvPr/>
        </p:nvSpPr>
        <p:spPr>
          <a:xfrm>
            <a:off x="13426440" y="4942713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D0BE1D-F547-43E8-A3F0-C6E45A370FCC}"/>
              </a:ext>
            </a:extLst>
          </p:cNvPr>
          <p:cNvGrpSpPr/>
          <p:nvPr/>
        </p:nvGrpSpPr>
        <p:grpSpPr>
          <a:xfrm flipH="1">
            <a:off x="17338129" y="1400819"/>
            <a:ext cx="1005989" cy="664709"/>
            <a:chOff x="4562510" y="4449450"/>
            <a:chExt cx="2790711" cy="1843967"/>
          </a:xfrm>
        </p:grpSpPr>
        <p:sp>
          <p:nvSpPr>
            <p:cNvPr id="16" name="자유형 20">
              <a:extLst>
                <a:ext uri="{FF2B5EF4-FFF2-40B4-BE49-F238E27FC236}">
                  <a16:creationId xmlns:a16="http://schemas.microsoft.com/office/drawing/2014/main" id="{03F9B7B2-CBA5-4DE1-9B1E-0C2A8D6D9704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자유형 21">
              <a:extLst>
                <a:ext uri="{FF2B5EF4-FFF2-40B4-BE49-F238E27FC236}">
                  <a16:creationId xmlns:a16="http://schemas.microsoft.com/office/drawing/2014/main" id="{43317088-B591-4761-921B-351EB1FFFF93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51BBC-3BB3-42A0-B165-770BC62C5272}"/>
              </a:ext>
            </a:extLst>
          </p:cNvPr>
          <p:cNvSpPr/>
          <p:nvPr/>
        </p:nvSpPr>
        <p:spPr>
          <a:xfrm>
            <a:off x="18344118" y="1946402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9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665EC40-EF91-2543-A150-26A01F98602B}"/>
              </a:ext>
            </a:extLst>
          </p:cNvPr>
          <p:cNvSpPr txBox="1"/>
          <p:nvPr/>
        </p:nvSpPr>
        <p:spPr>
          <a:xfrm>
            <a:off x="4903207" y="3025120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-30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감사합니다</a:t>
            </a:r>
            <a:endParaRPr kumimoji="1" lang="ko-KR" altLang="en-US" sz="3600" b="1" spc="-300" dirty="0">
              <a:solidFill>
                <a:srgbClr val="3D72B4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CD11CA-A932-FB4B-A75C-D9A4ACDD8873}"/>
              </a:ext>
            </a:extLst>
          </p:cNvPr>
          <p:cNvSpPr txBox="1"/>
          <p:nvPr/>
        </p:nvSpPr>
        <p:spPr>
          <a:xfrm>
            <a:off x="5748622" y="3867034"/>
            <a:ext cx="4479111" cy="107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강병지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김태윤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서정빈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이가원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최시우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황승한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산업공학과 </a:t>
            </a:r>
            <a:r>
              <a:rPr kumimoji="1"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  <a:endParaRPr kumimoji="1"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F8A70B-74BD-7440-93E5-8655A42F2D25}"/>
              </a:ext>
            </a:extLst>
          </p:cNvPr>
          <p:cNvGrpSpPr/>
          <p:nvPr/>
        </p:nvGrpSpPr>
        <p:grpSpPr>
          <a:xfrm>
            <a:off x="5472771" y="5455422"/>
            <a:ext cx="1246458" cy="823599"/>
            <a:chOff x="4562510" y="4449450"/>
            <a:chExt cx="2790711" cy="1843967"/>
          </a:xfrm>
        </p:grpSpPr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BA1208DE-2CE7-D240-9CF7-A43DE8F46D83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24A6E69F-D3E2-1144-9D8F-59CC379D52E4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69B0A5-F9CF-D44B-9107-6E8024842453}"/>
              </a:ext>
            </a:extLst>
          </p:cNvPr>
          <p:cNvGrpSpPr/>
          <p:nvPr/>
        </p:nvGrpSpPr>
        <p:grpSpPr>
          <a:xfrm flipH="1">
            <a:off x="5485052" y="712762"/>
            <a:ext cx="1246458" cy="823599"/>
            <a:chOff x="4562510" y="4449450"/>
            <a:chExt cx="2790711" cy="1843967"/>
          </a:xfrm>
        </p:grpSpPr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F13429D2-EB45-CF4D-9C27-8A64A2D8B5BE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9845A0DC-D707-E14B-B94B-DC4FE1895A1B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144F16-171C-3144-BE3F-135E8C440B37}"/>
              </a:ext>
            </a:extLst>
          </p:cNvPr>
          <p:cNvGrpSpPr/>
          <p:nvPr/>
        </p:nvGrpSpPr>
        <p:grpSpPr>
          <a:xfrm>
            <a:off x="1964267" y="1796161"/>
            <a:ext cx="8263467" cy="3265678"/>
            <a:chOff x="1964267" y="1742349"/>
            <a:chExt cx="8263467" cy="32656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63EC3E6-DD59-F944-886F-406B25561E25}"/>
                </a:ext>
              </a:extLst>
            </p:cNvPr>
            <p:cNvSpPr/>
            <p:nvPr/>
          </p:nvSpPr>
          <p:spPr>
            <a:xfrm>
              <a:off x="1964267" y="1742349"/>
              <a:ext cx="8263467" cy="119126"/>
            </a:xfrm>
            <a:prstGeom prst="rect">
              <a:avLst/>
            </a:prstGeom>
            <a:solidFill>
              <a:srgbClr val="3D72B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F77606-0095-174C-AECD-0B667AA8C42D}"/>
                </a:ext>
              </a:extLst>
            </p:cNvPr>
            <p:cNvSpPr/>
            <p:nvPr/>
          </p:nvSpPr>
          <p:spPr>
            <a:xfrm>
              <a:off x="1964267" y="4888901"/>
              <a:ext cx="8263467" cy="119126"/>
            </a:xfrm>
            <a:prstGeom prst="rect">
              <a:avLst/>
            </a:prstGeom>
            <a:solidFill>
              <a:srgbClr val="3D72B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23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665EC40-EF91-2543-A150-26A01F98602B}"/>
              </a:ext>
            </a:extLst>
          </p:cNvPr>
          <p:cNvSpPr txBox="1"/>
          <p:nvPr/>
        </p:nvSpPr>
        <p:spPr>
          <a:xfrm>
            <a:off x="3796291" y="2272871"/>
            <a:ext cx="770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-300">
                <a:solidFill>
                  <a:srgbClr val="3D72B4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통신사 고객 데이터를 통한 인사이트 분석</a:t>
            </a:r>
            <a:endParaRPr kumimoji="1" lang="ko-KR" altLang="en-US" sz="3600" b="1" spc="-300" dirty="0">
              <a:solidFill>
                <a:srgbClr val="3D72B4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CD11CA-A932-FB4B-A75C-D9A4ACDD8873}"/>
              </a:ext>
            </a:extLst>
          </p:cNvPr>
          <p:cNvSpPr txBox="1"/>
          <p:nvPr/>
        </p:nvSpPr>
        <p:spPr>
          <a:xfrm>
            <a:off x="3928533" y="3273505"/>
            <a:ext cx="4762842" cy="9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spc="-30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단순 예측 뿐만 아닌</a:t>
            </a:r>
            <a:endParaRPr kumimoji="1" lang="en-US" altLang="ko-KR" sz="2400" spc="-30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spc="-30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이탈에 기여하는 상황을 위주로 분석진행</a:t>
            </a:r>
            <a:endParaRPr kumimoji="1"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F8A70B-74BD-7440-93E5-8655A42F2D25}"/>
              </a:ext>
            </a:extLst>
          </p:cNvPr>
          <p:cNvGrpSpPr/>
          <p:nvPr/>
        </p:nvGrpSpPr>
        <p:grpSpPr>
          <a:xfrm>
            <a:off x="8492196" y="4397130"/>
            <a:ext cx="1005989" cy="664709"/>
            <a:chOff x="4562510" y="4449450"/>
            <a:chExt cx="2790711" cy="1843967"/>
          </a:xfrm>
        </p:grpSpPr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BA1208DE-2CE7-D240-9CF7-A43DE8F46D83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24A6E69F-D3E2-1144-9D8F-59CC379D52E4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69B0A5-F9CF-D44B-9107-6E8024842453}"/>
              </a:ext>
            </a:extLst>
          </p:cNvPr>
          <p:cNvGrpSpPr/>
          <p:nvPr/>
        </p:nvGrpSpPr>
        <p:grpSpPr>
          <a:xfrm flipH="1">
            <a:off x="2922544" y="1250578"/>
            <a:ext cx="1005989" cy="664709"/>
            <a:chOff x="4562510" y="4449450"/>
            <a:chExt cx="2790711" cy="1843967"/>
          </a:xfrm>
        </p:grpSpPr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F13429D2-EB45-CF4D-9C27-8A64A2D8B5BE}"/>
                </a:ext>
              </a:extLst>
            </p:cNvPr>
            <p:cNvSpPr/>
            <p:nvPr/>
          </p:nvSpPr>
          <p:spPr>
            <a:xfrm>
              <a:off x="6108281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9845A0DC-D707-E14B-B94B-DC4FE1895A1B}"/>
                </a:ext>
              </a:extLst>
            </p:cNvPr>
            <p:cNvSpPr/>
            <p:nvPr/>
          </p:nvSpPr>
          <p:spPr>
            <a:xfrm>
              <a:off x="4562510" y="4449450"/>
              <a:ext cx="1244940" cy="1843967"/>
            </a:xfrm>
            <a:custGeom>
              <a:avLst/>
              <a:gdLst>
                <a:gd name="connsiteX0" fmla="*/ 0 w 1778213"/>
                <a:gd name="connsiteY0" fmla="*/ 0 h 2633834"/>
                <a:gd name="connsiteX1" fmla="*/ 1773382 w 1778213"/>
                <a:gd name="connsiteY1" fmla="*/ 0 h 2633834"/>
                <a:gd name="connsiteX2" fmla="*/ 1773382 w 1778213"/>
                <a:gd name="connsiteY2" fmla="*/ 1753944 h 2633834"/>
                <a:gd name="connsiteX3" fmla="*/ 1774753 w 1778213"/>
                <a:gd name="connsiteY3" fmla="*/ 1762846 h 2633834"/>
                <a:gd name="connsiteX4" fmla="*/ 1753304 w 1778213"/>
                <a:gd name="connsiteY4" fmla="*/ 2023873 h 2633834"/>
                <a:gd name="connsiteX5" fmla="*/ 522639 w 1778213"/>
                <a:gd name="connsiteY5" fmla="*/ 2591232 h 2633834"/>
                <a:gd name="connsiteX6" fmla="*/ 1216256 w 1778213"/>
                <a:gd name="connsiteY6" fmla="*/ 1879972 h 2633834"/>
                <a:gd name="connsiteX7" fmla="*/ 1237704 w 1778213"/>
                <a:gd name="connsiteY7" fmla="*/ 1773382 h 2633834"/>
                <a:gd name="connsiteX8" fmla="*/ 0 w 1778213"/>
                <a:gd name="connsiteY8" fmla="*/ 1773382 h 26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213" h="2633834">
                  <a:moveTo>
                    <a:pt x="0" y="0"/>
                  </a:moveTo>
                  <a:lnTo>
                    <a:pt x="1773382" y="0"/>
                  </a:lnTo>
                  <a:lnTo>
                    <a:pt x="1773382" y="1753944"/>
                  </a:lnTo>
                  <a:lnTo>
                    <a:pt x="1774753" y="1762846"/>
                  </a:lnTo>
                  <a:cubicBezTo>
                    <a:pt x="1783089" y="1849354"/>
                    <a:pt x="1776529" y="1937197"/>
                    <a:pt x="1753304" y="2023873"/>
                  </a:cubicBezTo>
                  <a:cubicBezTo>
                    <a:pt x="1629439" y="2486146"/>
                    <a:pt x="1078451" y="2740161"/>
                    <a:pt x="522639" y="2591232"/>
                  </a:cubicBezTo>
                  <a:cubicBezTo>
                    <a:pt x="894032" y="2456746"/>
                    <a:pt x="1133367" y="2189319"/>
                    <a:pt x="1216256" y="1879972"/>
                  </a:cubicBezTo>
                  <a:lnTo>
                    <a:pt x="1237704" y="1773382"/>
                  </a:lnTo>
                  <a:lnTo>
                    <a:pt x="0" y="1773382"/>
                  </a:lnTo>
                  <a:close/>
                </a:path>
              </a:pathLst>
            </a:custGeom>
            <a:solidFill>
              <a:srgbClr val="3D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EC3E6-DD59-F944-886F-406B25561E25}"/>
              </a:ext>
            </a:extLst>
          </p:cNvPr>
          <p:cNvSpPr/>
          <p:nvPr/>
        </p:nvSpPr>
        <p:spPr>
          <a:xfrm>
            <a:off x="3928533" y="1796161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F77606-0095-174C-AECD-0B667AA8C42D}"/>
              </a:ext>
            </a:extLst>
          </p:cNvPr>
          <p:cNvSpPr/>
          <p:nvPr/>
        </p:nvSpPr>
        <p:spPr>
          <a:xfrm>
            <a:off x="0" y="4942713"/>
            <a:ext cx="8263467" cy="119126"/>
          </a:xfrm>
          <a:prstGeom prst="rect">
            <a:avLst/>
          </a:prstGeom>
          <a:solidFill>
            <a:srgbClr val="3D72B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none" lIns="433494" tIns="568960" rIns="433493" bIns="1219200" numCol="1" spcCol="1270" rtlCol="0" anchor="ctr" anchorCtr="0">
            <a:noAutofit/>
          </a:bodyPr>
          <a:lstStyle/>
          <a:p>
            <a:pPr mar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ko-KR" altLang="en-US" sz="5600" b="1" kern="1200" spc="-150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10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21E5FBB9-B411-FE4D-A155-C0B3DB3DEBF2}"/>
              </a:ext>
            </a:extLst>
          </p:cNvPr>
          <p:cNvSpPr/>
          <p:nvPr/>
        </p:nvSpPr>
        <p:spPr>
          <a:xfrm>
            <a:off x="2640384" y="1411161"/>
            <a:ext cx="1687102" cy="1500748"/>
          </a:xfrm>
          <a:custGeom>
            <a:avLst/>
            <a:gdLst>
              <a:gd name="connsiteX0" fmla="*/ 843551 w 1687102"/>
              <a:gd name="connsiteY0" fmla="*/ 0 h 1500748"/>
              <a:gd name="connsiteX1" fmla="*/ 1687102 w 1687102"/>
              <a:gd name="connsiteY1" fmla="*/ 1500748 h 1500748"/>
              <a:gd name="connsiteX2" fmla="*/ 0 w 1687102"/>
              <a:gd name="connsiteY2" fmla="*/ 1500748 h 1500748"/>
              <a:gd name="connsiteX3" fmla="*/ 843551 w 1687102"/>
              <a:gd name="connsiteY3" fmla="*/ 0 h 150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02" h="1500748">
                <a:moveTo>
                  <a:pt x="843551" y="0"/>
                </a:moveTo>
                <a:lnTo>
                  <a:pt x="1687102" y="1500748"/>
                </a:lnTo>
                <a:lnTo>
                  <a:pt x="0" y="1500748"/>
                </a:lnTo>
                <a:lnTo>
                  <a:pt x="84355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740E5F09-37C7-4F43-B0FE-638A38C8F41F}"/>
              </a:ext>
            </a:extLst>
          </p:cNvPr>
          <p:cNvSpPr/>
          <p:nvPr/>
        </p:nvSpPr>
        <p:spPr>
          <a:xfrm>
            <a:off x="1941705" y="2994709"/>
            <a:ext cx="3084460" cy="1160208"/>
          </a:xfrm>
          <a:custGeom>
            <a:avLst/>
            <a:gdLst>
              <a:gd name="connsiteX0" fmla="*/ 652138 w 3084460"/>
              <a:gd name="connsiteY0" fmla="*/ 0 h 1160208"/>
              <a:gd name="connsiteX1" fmla="*/ 2432322 w 3084460"/>
              <a:gd name="connsiteY1" fmla="*/ 0 h 1160208"/>
              <a:gd name="connsiteX2" fmla="*/ 3084460 w 3084460"/>
              <a:gd name="connsiteY2" fmla="*/ 1160208 h 1160208"/>
              <a:gd name="connsiteX3" fmla="*/ 0 w 3084460"/>
              <a:gd name="connsiteY3" fmla="*/ 1160208 h 1160208"/>
              <a:gd name="connsiteX4" fmla="*/ 652138 w 3084460"/>
              <a:gd name="connsiteY4" fmla="*/ 0 h 116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4460" h="1160208">
                <a:moveTo>
                  <a:pt x="652138" y="0"/>
                </a:moveTo>
                <a:lnTo>
                  <a:pt x="2432322" y="0"/>
                </a:lnTo>
                <a:lnTo>
                  <a:pt x="3084460" y="1160208"/>
                </a:lnTo>
                <a:lnTo>
                  <a:pt x="0" y="1160208"/>
                </a:lnTo>
                <a:lnTo>
                  <a:pt x="65213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98B39907-F247-3D4E-B848-4F483EBB4644}"/>
              </a:ext>
            </a:extLst>
          </p:cNvPr>
          <p:cNvSpPr/>
          <p:nvPr/>
        </p:nvSpPr>
        <p:spPr>
          <a:xfrm>
            <a:off x="1243026" y="4237717"/>
            <a:ext cx="4481818" cy="1160209"/>
          </a:xfrm>
          <a:custGeom>
            <a:avLst/>
            <a:gdLst>
              <a:gd name="connsiteX0" fmla="*/ 652139 w 4481818"/>
              <a:gd name="connsiteY0" fmla="*/ 0 h 1160209"/>
              <a:gd name="connsiteX1" fmla="*/ 3829680 w 4481818"/>
              <a:gd name="connsiteY1" fmla="*/ 0 h 1160209"/>
              <a:gd name="connsiteX2" fmla="*/ 4481818 w 4481818"/>
              <a:gd name="connsiteY2" fmla="*/ 1160209 h 1160209"/>
              <a:gd name="connsiteX3" fmla="*/ 0 w 4481818"/>
              <a:gd name="connsiteY3" fmla="*/ 1160209 h 1160209"/>
              <a:gd name="connsiteX4" fmla="*/ 652139 w 4481818"/>
              <a:gd name="connsiteY4" fmla="*/ 0 h 116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1818" h="1160209">
                <a:moveTo>
                  <a:pt x="652139" y="0"/>
                </a:moveTo>
                <a:lnTo>
                  <a:pt x="3829680" y="0"/>
                </a:lnTo>
                <a:lnTo>
                  <a:pt x="4481818" y="1160209"/>
                </a:lnTo>
                <a:lnTo>
                  <a:pt x="0" y="1160209"/>
                </a:lnTo>
                <a:lnTo>
                  <a:pt x="652139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설명선 2[L] 3">
            <a:extLst>
              <a:ext uri="{FF2B5EF4-FFF2-40B4-BE49-F238E27FC236}">
                <a16:creationId xmlns:a16="http://schemas.microsoft.com/office/drawing/2014/main" id="{B0EBE41F-84F9-024A-AE19-7B41F3758DCA}"/>
              </a:ext>
            </a:extLst>
          </p:cNvPr>
          <p:cNvSpPr/>
          <p:nvPr/>
        </p:nvSpPr>
        <p:spPr>
          <a:xfrm>
            <a:off x="6498255" y="3184488"/>
            <a:ext cx="4726701" cy="646331"/>
          </a:xfrm>
          <a:prstGeom prst="borderCallout2">
            <a:avLst>
              <a:gd name="adj1" fmla="val 18750"/>
              <a:gd name="adj2" fmla="val 821"/>
              <a:gd name="adj3" fmla="val 18750"/>
              <a:gd name="adj4" fmla="val -16667"/>
              <a:gd name="adj5" fmla="val 59895"/>
              <a:gd name="adj6" fmla="val -61593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8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kumimoji="1" lang="ko-KR" altLang="en-US" sz="28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명목형 데이터 분석</a:t>
            </a:r>
            <a:endParaRPr kumimoji="1" lang="ko-KR" altLang="en-US" sz="28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0" name="설명선 2[L] 59">
            <a:extLst>
              <a:ext uri="{FF2B5EF4-FFF2-40B4-BE49-F238E27FC236}">
                <a16:creationId xmlns:a16="http://schemas.microsoft.com/office/drawing/2014/main" id="{2A70DD58-3DC0-C04B-9CFA-50DF5A6D2220}"/>
              </a:ext>
            </a:extLst>
          </p:cNvPr>
          <p:cNvSpPr/>
          <p:nvPr/>
        </p:nvSpPr>
        <p:spPr>
          <a:xfrm>
            <a:off x="6498256" y="4465139"/>
            <a:ext cx="4726701" cy="646331"/>
          </a:xfrm>
          <a:prstGeom prst="borderCallout2">
            <a:avLst>
              <a:gd name="adj1" fmla="val 18750"/>
              <a:gd name="adj2" fmla="val 821"/>
              <a:gd name="adj3" fmla="val 18750"/>
              <a:gd name="adj4" fmla="val -16667"/>
              <a:gd name="adj5" fmla="val 63092"/>
              <a:gd name="adj6" fmla="val -61879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8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kumimoji="1" lang="ko-KR" altLang="en-US" sz="28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데이터 공분산 분석</a:t>
            </a:r>
            <a:endParaRPr kumimoji="1" lang="ko-KR" altLang="en-US" sz="28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설명선 2[L] 3">
            <a:extLst>
              <a:ext uri="{FF2B5EF4-FFF2-40B4-BE49-F238E27FC236}">
                <a16:creationId xmlns:a16="http://schemas.microsoft.com/office/drawing/2014/main" id="{B308C0CD-0A46-44AE-A5FB-EAA607A667D6}"/>
              </a:ext>
            </a:extLst>
          </p:cNvPr>
          <p:cNvSpPr/>
          <p:nvPr/>
        </p:nvSpPr>
        <p:spPr>
          <a:xfrm>
            <a:off x="6498256" y="1838369"/>
            <a:ext cx="4726701" cy="646331"/>
          </a:xfrm>
          <a:prstGeom prst="borderCallout2">
            <a:avLst>
              <a:gd name="adj1" fmla="val 18750"/>
              <a:gd name="adj2" fmla="val 821"/>
              <a:gd name="adj3" fmla="val 18750"/>
              <a:gd name="adj4" fmla="val -16667"/>
              <a:gd name="adj5" fmla="val 59895"/>
              <a:gd name="adj6" fmla="val -61593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8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kumimoji="1" lang="ko-KR" altLang="en-US" sz="2800" b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연속형 데이터 분석</a:t>
            </a:r>
            <a:endParaRPr kumimoji="1" lang="ko-KR" altLang="en-US" sz="28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1263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공분산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A8CCAB-93B0-45BF-AD93-B9ABE634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4" y="972505"/>
            <a:ext cx="7481223" cy="558478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B510DB-F624-4E32-858B-A93B74500F1D}"/>
              </a:ext>
            </a:extLst>
          </p:cNvPr>
          <p:cNvGrpSpPr/>
          <p:nvPr/>
        </p:nvGrpSpPr>
        <p:grpSpPr>
          <a:xfrm>
            <a:off x="8315499" y="1662194"/>
            <a:ext cx="3329343" cy="1261831"/>
            <a:chOff x="8840529" y="3429000"/>
            <a:chExt cx="3329343" cy="12618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86B56D-FCD8-47CC-BFCF-F1261ABF5ACB}"/>
                </a:ext>
              </a:extLst>
            </p:cNvPr>
            <p:cNvSpPr txBox="1"/>
            <p:nvPr/>
          </p:nvSpPr>
          <p:spPr>
            <a:xfrm>
              <a:off x="8947766" y="3976789"/>
              <a:ext cx="2697470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Churn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과의 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관계가 두드러지는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칼럼이 많지않음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08DDBFD-F030-446A-BF48-61043B1361F7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Churn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과의 연관성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111519-CB31-4D70-BAEF-F6D0C031700C}"/>
              </a:ext>
            </a:extLst>
          </p:cNvPr>
          <p:cNvGrpSpPr/>
          <p:nvPr/>
        </p:nvGrpSpPr>
        <p:grpSpPr>
          <a:xfrm>
            <a:off x="8299262" y="3815637"/>
            <a:ext cx="3579677" cy="1875610"/>
            <a:chOff x="8840529" y="3429000"/>
            <a:chExt cx="3579677" cy="18756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237794-5121-4BE1-B9D2-F45E4F153618}"/>
                </a:ext>
              </a:extLst>
            </p:cNvPr>
            <p:cNvSpPr txBox="1"/>
            <p:nvPr/>
          </p:nvSpPr>
          <p:spPr>
            <a:xfrm>
              <a:off x="9049228" y="3950393"/>
              <a:ext cx="291194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Service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간의 강한 연관성을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확인할 수 있음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-&gt; </a:t>
              </a: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Serivce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들을 하나의 칼럼으로 </a:t>
              </a:r>
              <a:endParaRPr kumimoji="1"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묶어서 볼 수 있지 않을까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260418-6509-4E31-B020-E1EFC47FCB8F}"/>
                </a:ext>
              </a:extLst>
            </p:cNvPr>
            <p:cNvSpPr/>
            <p:nvPr/>
          </p:nvSpPr>
          <p:spPr>
            <a:xfrm>
              <a:off x="8840529" y="3429000"/>
              <a:ext cx="3579677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2. Serivce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간의 연관성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명목형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C9947-6987-4CBB-AE07-234C8FD1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8" y="1218891"/>
            <a:ext cx="5931617" cy="4208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CDC429-5347-4C65-92D3-F2C999214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78" y="1218891"/>
            <a:ext cx="5638164" cy="395499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F6ED42-6C78-471A-BDB2-9B13F68B6040}"/>
              </a:ext>
            </a:extLst>
          </p:cNvPr>
          <p:cNvGrpSpPr/>
          <p:nvPr/>
        </p:nvGrpSpPr>
        <p:grpSpPr>
          <a:xfrm>
            <a:off x="2014042" y="5394076"/>
            <a:ext cx="3329343" cy="1261831"/>
            <a:chOff x="8840529" y="3429000"/>
            <a:chExt cx="3329343" cy="12618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07B24-FFD4-4FBA-A8F2-700ADA8BB9FB}"/>
                </a:ext>
              </a:extLst>
            </p:cNvPr>
            <p:cNvSpPr txBox="1"/>
            <p:nvPr/>
          </p:nvSpPr>
          <p:spPr>
            <a:xfrm>
              <a:off x="8947766" y="3976789"/>
              <a:ext cx="2697470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Churn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과의 관계가 </a:t>
              </a:r>
              <a:r>
                <a:rPr kumimoji="1" lang="ko-KR" altLang="en-US" sz="16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성별간에는</a:t>
              </a:r>
              <a:endParaRPr kumimoji="1"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kumimoji="1"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차이가 </a:t>
              </a:r>
              <a:r>
                <a:rPr kumimoji="1" lang="ko-KR" altLang="en-US" sz="16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거의없음을</a:t>
              </a:r>
              <a:r>
                <a:rPr kumimoji="1"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5FC88F6-4DAE-4C66-9081-A90E3C3AEABE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Gender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5FEE2F-2757-433C-B988-5C822F1C968A}"/>
              </a:ext>
            </a:extLst>
          </p:cNvPr>
          <p:cNvGrpSpPr/>
          <p:nvPr/>
        </p:nvGrpSpPr>
        <p:grpSpPr>
          <a:xfrm>
            <a:off x="7710716" y="5310949"/>
            <a:ext cx="3329343" cy="1261831"/>
            <a:chOff x="8840529" y="3429000"/>
            <a:chExt cx="3329343" cy="12618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BB1AA3-A4AF-4E0C-B93C-0B8107418591}"/>
                </a:ext>
              </a:extLst>
            </p:cNvPr>
            <p:cNvSpPr txBox="1"/>
            <p:nvPr/>
          </p:nvSpPr>
          <p:spPr>
            <a:xfrm>
              <a:off x="8947766" y="3976789"/>
              <a:ext cx="2697470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파트너가 </a:t>
              </a:r>
              <a:r>
                <a:rPr kumimoji="1" lang="ko-KR" altLang="en-US" sz="16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없는경우</a:t>
              </a:r>
              <a:r>
                <a:rPr kumimoji="1"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부양가족도 </a:t>
              </a:r>
              <a:r>
                <a:rPr kumimoji="1" lang="ko-KR" altLang="en-US" sz="16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없는경우가</a:t>
              </a:r>
              <a:r>
                <a:rPr kumimoji="1"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err="1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대부분임을</a:t>
              </a:r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확인</a:t>
              </a:r>
              <a:endPara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8428A66-CA75-4D0D-AB50-AC16CF7A67DF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2. Partner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5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명목형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A587AA-C843-46C7-A46B-4BB6AE00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3" y="1639038"/>
            <a:ext cx="5586047" cy="3908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536B75-A791-421E-B28E-E228DD3E1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70" y="1620230"/>
            <a:ext cx="5670634" cy="3945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67C936-7315-430F-A7FE-9ED2E9F39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117" y="731164"/>
            <a:ext cx="5976906" cy="80937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BAFCF3-089D-4B90-B062-6AAADA312B84}"/>
              </a:ext>
            </a:extLst>
          </p:cNvPr>
          <p:cNvGrpSpPr/>
          <p:nvPr/>
        </p:nvGrpSpPr>
        <p:grpSpPr>
          <a:xfrm>
            <a:off x="2014042" y="5571693"/>
            <a:ext cx="3329343" cy="941743"/>
            <a:chOff x="8840529" y="3429000"/>
            <a:chExt cx="3329343" cy="941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4B03A6-BB6A-41D4-BF27-0D50DA320E64}"/>
                </a:ext>
              </a:extLst>
            </p:cNvPr>
            <p:cNvSpPr txBox="1"/>
            <p:nvPr/>
          </p:nvSpPr>
          <p:spPr>
            <a:xfrm>
              <a:off x="8947766" y="3976789"/>
              <a:ext cx="269747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각 서비스별 이용빈도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9B3FF7-20E1-472B-8AE9-7876E204BCC0}"/>
                </a:ext>
              </a:extLst>
            </p:cNvPr>
            <p:cNvSpPr/>
            <p:nvPr/>
          </p:nvSpPr>
          <p:spPr>
            <a:xfrm>
              <a:off x="8840529" y="3429000"/>
              <a:ext cx="3329343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3-1. Services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55642B-8B98-4ADC-AC78-DBF1BAF43011}"/>
              </a:ext>
            </a:extLst>
          </p:cNvPr>
          <p:cNvGrpSpPr/>
          <p:nvPr/>
        </p:nvGrpSpPr>
        <p:grpSpPr>
          <a:xfrm>
            <a:off x="7236153" y="5547147"/>
            <a:ext cx="4118612" cy="941743"/>
            <a:chOff x="8840529" y="3429000"/>
            <a:chExt cx="4118612" cy="9417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1BEB97-37BE-4815-98DD-33318AEA10FB}"/>
                </a:ext>
              </a:extLst>
            </p:cNvPr>
            <p:cNvSpPr txBox="1"/>
            <p:nvPr/>
          </p:nvSpPr>
          <p:spPr>
            <a:xfrm>
              <a:off x="8947766" y="3976789"/>
              <a:ext cx="3397916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이탈한 상황에서의 서비스별 이용빈도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8B1560-2444-4132-BCF3-B47941D591D3}"/>
                </a:ext>
              </a:extLst>
            </p:cNvPr>
            <p:cNvSpPr/>
            <p:nvPr/>
          </p:nvSpPr>
          <p:spPr>
            <a:xfrm>
              <a:off x="8840529" y="3429000"/>
              <a:ext cx="4118612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3-2. </a:t>
              </a:r>
              <a:r>
                <a:rPr kumimoji="1" lang="en-US" altLang="ko-KR" sz="16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kumimoji="1" lang="ko-KR" altLang="en-US" sz="16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이탈경우의</a:t>
              </a:r>
              <a:r>
                <a:rPr kumimoji="1" lang="en-US" altLang="ko-KR" sz="16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  <a:r>
                <a:rPr kumimoji="1" lang="ko-KR" altLang="en-US" sz="16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Services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1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B2B8E46-5896-874C-9D1E-DAEF4EFC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2-3. </a:t>
            </a:r>
            <a:r>
              <a:rPr lang="ko-KR" altLang="en-US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연속형 데이터 분석</a:t>
            </a:r>
            <a:endParaRPr lang="ko-KR" altLang="en-US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0857B14-E15D-42D7-A111-9A9603706E89}"/>
              </a:ext>
            </a:extLst>
          </p:cNvPr>
          <p:cNvGrpSpPr/>
          <p:nvPr/>
        </p:nvGrpSpPr>
        <p:grpSpPr>
          <a:xfrm>
            <a:off x="3706046" y="1129558"/>
            <a:ext cx="4770924" cy="3898819"/>
            <a:chOff x="368236" y="1351917"/>
            <a:chExt cx="3902892" cy="31894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8553FE-686F-40B2-B7CF-A8703DD7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6" y="1351917"/>
              <a:ext cx="3902892" cy="3189460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A0FF6F-325E-452B-975D-EF6D32A5C024}"/>
                </a:ext>
              </a:extLst>
            </p:cNvPr>
            <p:cNvSpPr/>
            <p:nvPr/>
          </p:nvSpPr>
          <p:spPr>
            <a:xfrm>
              <a:off x="898708" y="2615880"/>
              <a:ext cx="520860" cy="5440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897FCB7-5AA8-47F0-A573-51705458813B}"/>
                </a:ext>
              </a:extLst>
            </p:cNvPr>
            <p:cNvSpPr/>
            <p:nvPr/>
          </p:nvSpPr>
          <p:spPr>
            <a:xfrm>
              <a:off x="1877656" y="1657110"/>
              <a:ext cx="520860" cy="5440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433494" tIns="568960" rIns="433493" bIns="1219200" numCol="1" spcCol="1270" rtlCol="0" anchor="ctr" anchorCtr="0">
              <a:noAutofit/>
            </a:bodyPr>
            <a:lstStyle/>
            <a:p>
              <a:pPr marL="0" indent="0" algn="ctr" defTabSz="2489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600" b="1" kern="1200" spc="-150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2014CB-FD05-4977-A960-E0336F055CD5}"/>
              </a:ext>
            </a:extLst>
          </p:cNvPr>
          <p:cNvGrpSpPr/>
          <p:nvPr/>
        </p:nvGrpSpPr>
        <p:grpSpPr>
          <a:xfrm>
            <a:off x="2357375" y="5348762"/>
            <a:ext cx="7805195" cy="941743"/>
            <a:chOff x="6770697" y="3429000"/>
            <a:chExt cx="7805195" cy="941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6568B4-6117-410D-B17D-B695EE14E0C7}"/>
                </a:ext>
              </a:extLst>
            </p:cNvPr>
            <p:cNvSpPr txBox="1"/>
            <p:nvPr/>
          </p:nvSpPr>
          <p:spPr>
            <a:xfrm>
              <a:off x="6900615" y="3976789"/>
              <a:ext cx="7208431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따라서 </a:t>
              </a: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Total charges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kumimoji="1" lang="en-US" altLang="ko-KR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montlycharges, tenure </a:t>
              </a:r>
              <a:r>
                <a:rPr kumimoji="1" lang="ko-KR" altLang="en-US" sz="16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각각의 관계만을 </a:t>
              </a:r>
              <a:r>
                <a:rPr lang="ko-KR" altLang="en-US" sz="16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확인하면 됨</a:t>
              </a:r>
              <a:endPara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3B4047-FF98-4021-BE9F-1C983E1CBC92}"/>
                </a:ext>
              </a:extLst>
            </p:cNvPr>
            <p:cNvSpPr/>
            <p:nvPr/>
          </p:nvSpPr>
          <p:spPr>
            <a:xfrm>
              <a:off x="6770697" y="3429000"/>
              <a:ext cx="7805195" cy="646331"/>
            </a:xfrm>
            <a:prstGeom prst="rect">
              <a:avLst/>
            </a:prstGeom>
            <a:noFill/>
            <a:ln>
              <a:noFill/>
              <a:prstDash val="dash"/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Tenure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와 </a:t>
              </a:r>
              <a:r>
                <a:rPr kumimoji="1" lang="en-US" altLang="ko-KR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monthly charges </a:t>
              </a:r>
              <a:r>
                <a:rPr kumimoji="1" lang="ko-KR" altLang="en-US" sz="2400" b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사이의 약한 관련성</a:t>
              </a:r>
              <a:endParaRPr kumimoji="1" lang="ko-KR" altLang="en-US" sz="24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372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D72B4">
            <a:alpha val="37000"/>
          </a:srgbClr>
        </a:solidFill>
        <a:ln>
          <a:noFill/>
        </a:ln>
      </a:spPr>
      <a:bodyPr spcFirstLastPara="0" vert="horz" wrap="none" lIns="433494" tIns="568960" rIns="433493" bIns="1219200" numCol="1" spcCol="1270" anchor="ctr" anchorCtr="0">
        <a:noAutofit/>
      </a:bodyPr>
      <a:lstStyle>
        <a:defPPr marL="0" indent="0" algn="ctr" defTabSz="2489200" latinLnBrk="1">
          <a:lnSpc>
            <a:spcPct val="90000"/>
          </a:lnSpc>
          <a:spcBef>
            <a:spcPct val="0"/>
          </a:spcBef>
          <a:spcAft>
            <a:spcPct val="35000"/>
          </a:spcAft>
          <a:buNone/>
          <a:defRPr sz="5600" b="1" kern="1200" spc="-150">
            <a:solidFill>
              <a:schemeClr val="bg1"/>
            </a:solidFill>
            <a:latin typeface="NanumGothic ExtraBold" panose="020D0604000000000000" pitchFamily="34" charset="-127"/>
            <a:ea typeface="NanumGothic ExtraBold" panose="020D0604000000000000" pitchFamily="34" charset="-127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alpha val="50000"/>
            <a:hueOff val="0"/>
            <a:satOff val="0"/>
            <a:lumOff val="0"/>
            <a:alphaOff val="0"/>
          </a:schemeClr>
        </a:fillRef>
        <a:effectRef idx="0">
          <a:schemeClr val="accent1">
            <a:alpha val="50000"/>
            <a:hueOff val="0"/>
            <a:satOff val="0"/>
            <a:lumOff val="0"/>
            <a:alphaOff val="0"/>
          </a:schemeClr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1226</Words>
  <Application>Microsoft Office PowerPoint</Application>
  <PresentationFormat>와이드스크린</PresentationFormat>
  <Paragraphs>260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NanumGothic</vt:lpstr>
      <vt:lpstr>나눔바른고딕 Light</vt:lpstr>
      <vt:lpstr>Arial</vt:lpstr>
      <vt:lpstr>G마켓 산스 TTF Bold</vt:lpstr>
      <vt:lpstr>맑은 고딕</vt:lpstr>
      <vt:lpstr>나눔바른고딕</vt:lpstr>
      <vt:lpstr>G마켓 산스 TTF Medium</vt:lpstr>
      <vt:lpstr>NanumGothic ExtraBold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1. 주제소개</vt:lpstr>
      <vt:lpstr>PowerPoint 프레젠테이션</vt:lpstr>
      <vt:lpstr>2. 데이터 분석</vt:lpstr>
      <vt:lpstr>2-1. 데이터 공분산 분석</vt:lpstr>
      <vt:lpstr>2-2. 명목형 데이터 분석</vt:lpstr>
      <vt:lpstr>2-2. 명목형 데이터 분석</vt:lpstr>
      <vt:lpstr>2-3. 연속형 데이터 분석</vt:lpstr>
      <vt:lpstr>2-3. 연속형 데이터 분석</vt:lpstr>
      <vt:lpstr>2-3. 연속형 데이터 분석</vt:lpstr>
      <vt:lpstr>3. 모델링 준비</vt:lpstr>
      <vt:lpstr>3-1. 데이터 전처리</vt:lpstr>
      <vt:lpstr>3-1. 데이터 전처리</vt:lpstr>
      <vt:lpstr>3-2. feature selection</vt:lpstr>
      <vt:lpstr>3-2. feature selection</vt:lpstr>
      <vt:lpstr>3-2. feature selection</vt:lpstr>
      <vt:lpstr>3-2. feature selection</vt:lpstr>
      <vt:lpstr>4. 모델투입</vt:lpstr>
      <vt:lpstr>4-1. 모델 튜닝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4-2. 결론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jeong in</dc:creator>
  <cp:lastModifiedBy>seojeongbin</cp:lastModifiedBy>
  <cp:revision>57</cp:revision>
  <dcterms:created xsi:type="dcterms:W3CDTF">2019-07-16T11:50:45Z</dcterms:created>
  <dcterms:modified xsi:type="dcterms:W3CDTF">2022-02-07T10:09:22Z</dcterms:modified>
</cp:coreProperties>
</file>