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101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8-4D52-BBDF-B47D37409EB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8-4D52-BBDF-B47D37409EB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18-4D52-BBDF-B47D37409EB8}"/>
              </c:ext>
            </c:extLst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18-4D52-BBDF-B47D37409EB8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18-4D52-BBDF-B47D37409EB8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12</c:v>
                </c:pt>
                <c:pt idx="2">
                  <c:v>15</c:v>
                </c:pt>
                <c:pt idx="3">
                  <c:v>24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18-4D52-BBDF-B47D37409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4029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dirty="0">
                <a:solidFill>
                  <a:prstClr val="white"/>
                </a:solidFill>
              </a:rPr>
              <a:t>LOL</a:t>
            </a:r>
            <a:r>
              <a:rPr lang="en-US" altLang="ko-KR" sz="2400" b="1" i="1" dirty="0">
                <a:solidFill>
                  <a:prstClr val="white"/>
                </a:solidFill>
              </a:rPr>
              <a:t>(</a:t>
            </a:r>
            <a:r>
              <a:rPr lang="ko-KR" altLang="en-US" sz="2400" b="1" i="1" dirty="0" err="1">
                <a:solidFill>
                  <a:prstClr val="white"/>
                </a:solidFill>
              </a:rPr>
              <a:t>리그오브레전드</a:t>
            </a:r>
            <a:r>
              <a:rPr lang="en-US" altLang="ko-KR" sz="2400" b="1" i="1" dirty="0">
                <a:solidFill>
                  <a:prstClr val="white"/>
                </a:solidFill>
              </a:rPr>
              <a:t>)</a:t>
            </a:r>
          </a:p>
          <a:p>
            <a:pPr algn="ctr"/>
            <a:r>
              <a:rPr lang="ko-KR" altLang="en-US" sz="3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처치</a:t>
            </a:r>
            <a:r>
              <a:rPr lang="ko-KR" altLang="en-US" sz="3200" b="1" i="1" dirty="0">
                <a:solidFill>
                  <a:prstClr val="white"/>
                </a:solidFill>
              </a:rPr>
              <a:t>에 따른 승률 비교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algn="r"/>
            <a:endParaRPr lang="en-US" altLang="ko-KR" sz="1100" i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</a:rPr>
              <a:t>				WITH</a:t>
            </a:r>
            <a:r>
              <a:rPr lang="ko-KR" altLang="en-US" sz="1400" b="1" i="1" dirty="0">
                <a:solidFill>
                  <a:schemeClr val="bg1"/>
                </a:solidFill>
              </a:rPr>
              <a:t> </a:t>
            </a:r>
            <a:r>
              <a:rPr lang="en-US" altLang="ko-KR" sz="1400" b="1" i="1" dirty="0">
                <a:solidFill>
                  <a:schemeClr val="bg1"/>
                </a:solidFill>
              </a:rPr>
              <a:t>PYTHON</a:t>
            </a:r>
            <a:r>
              <a:rPr lang="ko-KR" altLang="en-US" sz="1400" b="1" i="1" dirty="0">
                <a:solidFill>
                  <a:schemeClr val="bg1"/>
                </a:solidFill>
              </a:rPr>
              <a:t> </a:t>
            </a:r>
            <a:r>
              <a:rPr lang="en-US" altLang="ko-KR" sz="1400" b="1" i="1" dirty="0">
                <a:solidFill>
                  <a:schemeClr val="bg1"/>
                </a:solidFill>
              </a:rPr>
              <a:t>ANALYSIS   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 w="28575"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188034" y="4506372"/>
            <a:ext cx="37561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팀원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서정빈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김태윤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 w="12700"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오브젝트 처치 시점에  따른 승률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B782BF-E042-4EF6-8763-C5AC520C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8" y="1747171"/>
            <a:ext cx="10649863" cy="3843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4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오브젝트 처치 시점에 따른 승률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AC45D7-EE7E-4540-AE9C-AB460181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618"/>
            <a:ext cx="6415568" cy="4896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CB7A8C-291B-42AE-8823-8732DF21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7" y="1738854"/>
            <a:ext cx="5659351" cy="3759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60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0BD4C2-D194-4FD7-80DA-A68AFC70F78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그렇다면 어떻게 접근을</a:t>
            </a:r>
            <a:r>
              <a:rPr lang="en-US" altLang="ko-KR" sz="2800" b="1" i="1" dirty="0">
                <a:solidFill>
                  <a:prstClr val="white"/>
                </a:solidFill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9908E-C39E-4CC9-875C-F08796D8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7" y="1193517"/>
            <a:ext cx="7563044" cy="1595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624E3F-EC59-46B2-94EA-7BE43DF4352F}"/>
              </a:ext>
            </a:extLst>
          </p:cNvPr>
          <p:cNvGrpSpPr/>
          <p:nvPr/>
        </p:nvGrpSpPr>
        <p:grpSpPr>
          <a:xfrm>
            <a:off x="8152553" y="1253489"/>
            <a:ext cx="3723072" cy="2023636"/>
            <a:chOff x="2349639" y="3762534"/>
            <a:chExt cx="2515725" cy="25076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8CCCEDB-FEDF-428D-A171-69B8ACD10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5226485"/>
              <a:ext cx="2281091" cy="104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3600" b="1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B7CCF3-E57A-49B2-BC6B-3145DEB2E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3762534"/>
              <a:ext cx="2515725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전령 처치와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첫 타워 철거로의 접근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C3E6DDB-5934-4F29-B390-78D88174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34" y="3068615"/>
            <a:ext cx="3631248" cy="34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2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4029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3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100" i="1" dirty="0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 w="28575"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188034" y="4506372"/>
            <a:ext cx="37561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팀원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서정빈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김태윤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 w="12700"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859FCE-ED64-479E-A59B-F27C90D4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10" y="1382939"/>
            <a:ext cx="3706834" cy="4759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주제</a:t>
            </a:r>
            <a:r>
              <a:rPr lang="en-US" altLang="ko-KR" sz="2800" i="1" dirty="0">
                <a:solidFill>
                  <a:prstClr val="white"/>
                </a:solidFill>
              </a:rPr>
              <a:t> </a:t>
            </a:r>
            <a:r>
              <a:rPr lang="ko-KR" altLang="en-US" sz="2800" b="1" i="1" dirty="0">
                <a:solidFill>
                  <a:prstClr val="white"/>
                </a:solidFill>
              </a:rPr>
              <a:t>선정배경</a:t>
            </a:r>
            <a:endParaRPr lang="en-US" altLang="ko-KR" sz="700" b="1" i="1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12405" y="2218403"/>
            <a:ext cx="616838" cy="683709"/>
            <a:chOff x="-2844800" y="1568450"/>
            <a:chExt cx="2284412" cy="2532063"/>
          </a:xfrm>
        </p:grpSpPr>
        <p:grpSp>
          <p:nvGrpSpPr>
            <p:cNvPr id="7" name="그룹 6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6705896" y="4070379"/>
            <a:ext cx="612514" cy="513722"/>
            <a:chOff x="8023225" y="4741863"/>
            <a:chExt cx="6299200" cy="5283200"/>
          </a:xfrm>
        </p:grpSpPr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25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6518608" y="2961388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18608" y="4654584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F746F"/>
                </a:solidFill>
              </a:rPr>
              <a:t>CONTENTS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3273" y="2302924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성장형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암살자 등 어느때보다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정글챔피언 픽이 가능한 메타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08589" y="4087660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그렇다면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정글러의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인권은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나날이 추락하는 정글 인권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68860" y="5313711"/>
            <a:ext cx="393384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라이너 개입과 무관하게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어떤 플레이를 해야 승리에 가장 가까이 접근할 수 있을까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0EF54-E6A4-44D4-8C92-49F68BA8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0" y="1338726"/>
            <a:ext cx="5219864" cy="3388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4EE759-E021-4690-A85F-2598C04D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3" y="1292101"/>
            <a:ext cx="4607742" cy="4273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22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오브젝트 처치와 승리</a:t>
            </a:r>
            <a:r>
              <a:rPr lang="en-US" altLang="ko-KR" sz="2800" b="1" i="1" dirty="0">
                <a:solidFill>
                  <a:prstClr val="white"/>
                </a:solidFill>
              </a:rPr>
              <a:t>?!</a:t>
            </a:r>
            <a:endParaRPr lang="en-US" altLang="ko-KR" sz="700" b="1" i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86290" y="1254345"/>
            <a:ext cx="4408998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F746F"/>
                </a:solidFill>
              </a:rPr>
              <a:t>DRAGON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드래곤 처치 시 원소 종류에 따라 고유의 추가 효과를 부여하는 강력한 몬스터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종류의 원소 드래곤과 장로 드래곤으로 나뉨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6290" y="4657241"/>
            <a:ext cx="3630820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F746F"/>
                </a:solidFill>
              </a:rPr>
              <a:t>BARON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</a:rPr>
              <a:t>내셔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 남작 처치 시 해당 팀 전체의 공격력 및 </a:t>
            </a: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</a:rPr>
              <a:t>주문력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 증가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귀환 강화효과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챔피언 근처의 </a:t>
            </a: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</a:rPr>
              <a:t>미니언이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 강력해짐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A1CFB9-8B66-4FAD-BBBD-7A57FC24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" y="1254345"/>
            <a:ext cx="3279230" cy="3204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06402E-B338-40EF-8FF0-790D6639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231" y="3386919"/>
            <a:ext cx="3325414" cy="2948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825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표본데이터 </a:t>
            </a:r>
            <a:r>
              <a:rPr lang="en-US" altLang="ko-KR" sz="2800" b="1" i="1" dirty="0">
                <a:solidFill>
                  <a:prstClr val="white"/>
                </a:solidFill>
              </a:rPr>
              <a:t>: </a:t>
            </a:r>
            <a:r>
              <a:rPr lang="ko-KR" altLang="en-US" sz="2800" b="1" i="1" dirty="0">
                <a:solidFill>
                  <a:prstClr val="white"/>
                </a:solidFill>
              </a:rPr>
              <a:t> 챌린저 </a:t>
            </a:r>
            <a:r>
              <a:rPr lang="en-US" altLang="ko-KR" sz="2800" b="1" i="1" dirty="0">
                <a:solidFill>
                  <a:prstClr val="white"/>
                </a:solidFill>
              </a:rPr>
              <a:t>26,000</a:t>
            </a:r>
            <a:r>
              <a:rPr lang="ko-KR" altLang="en-US" sz="2800" b="1" i="1" dirty="0">
                <a:solidFill>
                  <a:prstClr val="white"/>
                </a:solidFill>
              </a:rPr>
              <a:t>경기 중 랜덤 </a:t>
            </a:r>
            <a:r>
              <a:rPr lang="en-US" altLang="ko-KR" sz="2800" b="1" i="1" dirty="0">
                <a:solidFill>
                  <a:prstClr val="white"/>
                </a:solidFill>
              </a:rPr>
              <a:t>10,000 </a:t>
            </a:r>
            <a:r>
              <a:rPr lang="ko-KR" altLang="en-US" sz="2800" b="1" i="1" dirty="0">
                <a:solidFill>
                  <a:prstClr val="white"/>
                </a:solidFill>
              </a:rPr>
              <a:t>경기</a:t>
            </a:r>
            <a:endParaRPr lang="en-US" altLang="ko-KR" sz="700" b="1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8EF62-77A0-4CF4-A312-73A288B7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" y="1148563"/>
            <a:ext cx="5097212" cy="3596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EA6138-E7D9-4B8E-BA68-BDEC6C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73" y="1114972"/>
            <a:ext cx="4452385" cy="3629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2E9C3A9-55C4-4AAF-8B8B-DBC8DCE93B5B}"/>
              </a:ext>
            </a:extLst>
          </p:cNvPr>
          <p:cNvGrpSpPr/>
          <p:nvPr/>
        </p:nvGrpSpPr>
        <p:grpSpPr>
          <a:xfrm>
            <a:off x="8808719" y="3271520"/>
            <a:ext cx="3314025" cy="3433618"/>
            <a:chOff x="1104273" y="1941634"/>
            <a:chExt cx="3013904" cy="3489164"/>
          </a:xfrm>
        </p:grpSpPr>
        <p:sp>
          <p:nvSpPr>
            <p:cNvPr id="81" name="원호 80"/>
            <p:cNvSpPr/>
            <p:nvPr/>
          </p:nvSpPr>
          <p:spPr>
            <a:xfrm>
              <a:off x="1707350" y="1941634"/>
              <a:ext cx="2140094" cy="2140093"/>
            </a:xfrm>
            <a:prstGeom prst="arc">
              <a:avLst>
                <a:gd name="adj1" fmla="val 15062241"/>
                <a:gd name="adj2" fmla="val 10686441"/>
              </a:avLst>
            </a:prstGeom>
            <a:noFill/>
            <a:ln w="25400" cap="rnd">
              <a:solidFill>
                <a:srgbClr val="EF746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>
              <a:off x="1765832" y="2000116"/>
              <a:ext cx="2023129" cy="2023129"/>
            </a:xfrm>
            <a:prstGeom prst="arc">
              <a:avLst>
                <a:gd name="adj1" fmla="val 16200000"/>
                <a:gd name="adj2" fmla="val 8777927"/>
              </a:avLst>
            </a:prstGeom>
            <a:solidFill>
              <a:srgbClr val="FBB9B9">
                <a:alpha val="63000"/>
              </a:srgbClr>
            </a:solidFill>
            <a:ln w="53975" cap="rnd">
              <a:noFill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04273" y="2103812"/>
              <a:ext cx="155390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10,000</a:t>
              </a:r>
            </a:p>
            <a:p>
              <a:pPr algn="ctr"/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games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436615" y="5016774"/>
              <a:ext cx="2681562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F746F"/>
                  </a:solidFill>
                </a:rPr>
                <a:t>challenger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39771" y="4588577"/>
              <a:ext cx="227625" cy="227625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654300" y="4419600"/>
              <a:ext cx="228600" cy="254000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1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 </a:t>
            </a:r>
            <a:r>
              <a:rPr lang="ko-KR" altLang="en-US" sz="2800" b="1" i="1" dirty="0">
                <a:solidFill>
                  <a:prstClr val="white"/>
                </a:solidFill>
              </a:rPr>
              <a:t>첫</a:t>
            </a:r>
            <a:r>
              <a:rPr lang="en-US" altLang="ko-KR" sz="2800" b="1" i="1" dirty="0">
                <a:solidFill>
                  <a:prstClr val="white"/>
                </a:solidFill>
              </a:rPr>
              <a:t> </a:t>
            </a:r>
            <a:r>
              <a:rPr lang="ko-KR" altLang="en-US" sz="2800" b="1" i="1" dirty="0">
                <a:solidFill>
                  <a:prstClr val="white"/>
                </a:solidFill>
              </a:rPr>
              <a:t>용</a:t>
            </a:r>
            <a:r>
              <a:rPr lang="en-US" altLang="ko-KR" sz="2800" b="1" i="1" dirty="0">
                <a:solidFill>
                  <a:prstClr val="white"/>
                </a:solidFill>
              </a:rPr>
              <a:t>, </a:t>
            </a:r>
            <a:r>
              <a:rPr lang="ko-KR" altLang="en-US" sz="2800" b="1" i="1" dirty="0">
                <a:solidFill>
                  <a:prstClr val="white"/>
                </a:solidFill>
              </a:rPr>
              <a:t>첫 </a:t>
            </a:r>
            <a:r>
              <a:rPr lang="ko-KR" altLang="en-US" sz="2800" b="1" i="1" dirty="0" err="1">
                <a:solidFill>
                  <a:prstClr val="white"/>
                </a:solidFill>
              </a:rPr>
              <a:t>바론은</a:t>
            </a:r>
            <a:r>
              <a:rPr lang="ko-KR" altLang="en-US" sz="2800" b="1" i="1" dirty="0">
                <a:solidFill>
                  <a:prstClr val="white"/>
                </a:solidFill>
              </a:rPr>
              <a:t> 승리에 얼마나 영향을 줄까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6D2BDD-D3C4-460E-9BF9-5C09D9823A15}"/>
              </a:ext>
            </a:extLst>
          </p:cNvPr>
          <p:cNvGrpSpPr/>
          <p:nvPr/>
        </p:nvGrpSpPr>
        <p:grpSpPr>
          <a:xfrm>
            <a:off x="1108092" y="1005720"/>
            <a:ext cx="9793588" cy="3271640"/>
            <a:chOff x="295292" y="1198760"/>
            <a:chExt cx="11082518" cy="3787288"/>
          </a:xfrm>
        </p:grpSpPr>
        <p:graphicFrame>
          <p:nvGraphicFramePr>
            <p:cNvPr id="15" name="차트 14"/>
            <p:cNvGraphicFramePr/>
            <p:nvPr>
              <p:extLst>
                <p:ext uri="{D42A27DB-BD31-4B8C-83A1-F6EECF244321}">
                  <p14:modId xmlns:p14="http://schemas.microsoft.com/office/powerpoint/2010/main" val="1294235979"/>
                </p:ext>
              </p:extLst>
            </p:nvPr>
          </p:nvGraphicFramePr>
          <p:xfrm>
            <a:off x="3432704" y="1198760"/>
            <a:ext cx="5535265" cy="3787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8404846" y="2811077"/>
              <a:ext cx="2509851" cy="748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haroni" panose="02010803020104030203" pitchFamily="2" charset="-79"/>
                </a:rPr>
                <a:t>82.8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haroni" panose="02010803020104030203" pitchFamily="2" charset="-79"/>
                </a:rPr>
                <a:t>%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399686" y="2705017"/>
              <a:ext cx="16161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prstClr val="black"/>
                  </a:solidFill>
                </a:rPr>
                <a:t>Object</a:t>
              </a:r>
              <a:endParaRPr lang="ko-KR" alt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33548" y="2151662"/>
              <a:ext cx="669528" cy="6695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8902" y="2041898"/>
              <a:ext cx="606697" cy="60669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611566" y="2648595"/>
              <a:ext cx="1616148" cy="748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haroni" panose="02010803020104030203" pitchFamily="2" charset="-79"/>
                </a:rPr>
                <a:t>66.4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haroni" panose="02010803020104030203" pitchFamily="2" charset="-79"/>
                </a:rPr>
                <a:t>%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696248" y="2256431"/>
              <a:ext cx="2681562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EF746F"/>
                  </a:solidFill>
                </a:rPr>
                <a:t>First Baron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292" y="2025347"/>
              <a:ext cx="2681562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B4877"/>
                  </a:solidFill>
                </a:rPr>
                <a:t>First Dragon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FBD07E6-7A27-4181-9423-DC53B2CB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792" y="4868009"/>
            <a:ext cx="7010400" cy="82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16EA2-E93A-4CCC-9335-CE1866026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41" y="3601914"/>
            <a:ext cx="4771137" cy="3087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587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처치 드래곤 수에 따른 승률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D704ED-F958-49FB-AAED-A79600D4199F}"/>
              </a:ext>
            </a:extLst>
          </p:cNvPr>
          <p:cNvGrpSpPr/>
          <p:nvPr/>
        </p:nvGrpSpPr>
        <p:grpSpPr>
          <a:xfrm>
            <a:off x="281768" y="4703735"/>
            <a:ext cx="1780659" cy="2023636"/>
            <a:chOff x="2349639" y="3762534"/>
            <a:chExt cx="2281091" cy="2507638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349639" y="5226485"/>
              <a:ext cx="2281091" cy="104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1</a:t>
              </a:r>
              <a:r>
                <a:rPr lang="ko-KR" altLang="en-US" sz="3600" b="1" dirty="0"/>
                <a:t>마리</a:t>
              </a: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349639" y="37625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14.1%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90FA54-203A-4C4E-A2AC-168815997B6C}"/>
              </a:ext>
            </a:extLst>
          </p:cNvPr>
          <p:cNvGrpSpPr/>
          <p:nvPr/>
        </p:nvGrpSpPr>
        <p:grpSpPr>
          <a:xfrm>
            <a:off x="5336685" y="4703734"/>
            <a:ext cx="1780659" cy="2023636"/>
            <a:chOff x="2349639" y="3762534"/>
            <a:chExt cx="2281091" cy="25076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DCE2D60-528C-4F83-B0A9-6543C11D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5226485"/>
              <a:ext cx="2281091" cy="104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3</a:t>
              </a:r>
              <a:r>
                <a:rPr lang="ko-KR" altLang="en-US" sz="3600" b="1" dirty="0"/>
                <a:t>마리</a:t>
              </a: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218C86F-6FA0-465E-B4B7-BB59CAE89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37625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32.2%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38478A-CD8B-464C-9ABC-BFF6C22BB2A4}"/>
              </a:ext>
            </a:extLst>
          </p:cNvPr>
          <p:cNvGrpSpPr/>
          <p:nvPr/>
        </p:nvGrpSpPr>
        <p:grpSpPr>
          <a:xfrm>
            <a:off x="10129570" y="4706216"/>
            <a:ext cx="1780662" cy="2023635"/>
            <a:chOff x="2349636" y="3891620"/>
            <a:chExt cx="2281094" cy="2507637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1C8D446-E7C1-4569-A66A-F11256A5E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40" y="5226484"/>
              <a:ext cx="2281090" cy="1172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5</a:t>
              </a:r>
              <a:r>
                <a:rPr lang="ko-KR" altLang="en-US" sz="3600" b="1" dirty="0"/>
                <a:t>마리</a:t>
              </a: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FB32701-6D91-4CE9-B0E6-62984ECD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6" y="3891620"/>
              <a:ext cx="2281090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9.9%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9E90BD-C594-4D8E-9C15-9A3329ED5988}"/>
              </a:ext>
            </a:extLst>
          </p:cNvPr>
          <p:cNvGrpSpPr/>
          <p:nvPr/>
        </p:nvGrpSpPr>
        <p:grpSpPr>
          <a:xfrm>
            <a:off x="2809226" y="4703734"/>
            <a:ext cx="1780659" cy="2023636"/>
            <a:chOff x="2349639" y="3762534"/>
            <a:chExt cx="2281091" cy="25076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7231A7C-9063-407B-96EA-9025B907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5226485"/>
              <a:ext cx="2281091" cy="104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2</a:t>
              </a:r>
              <a:r>
                <a:rPr lang="ko-KR" altLang="en-US" sz="3600" b="1" dirty="0"/>
                <a:t>마리</a:t>
              </a: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12528FB-9AB5-4FE5-A7D8-C35E8D338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37625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21.3%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76DCE2-03D9-4FD7-8684-D346008AB8E0}"/>
              </a:ext>
            </a:extLst>
          </p:cNvPr>
          <p:cNvGrpSpPr/>
          <p:nvPr/>
        </p:nvGrpSpPr>
        <p:grpSpPr>
          <a:xfrm>
            <a:off x="7754379" y="4703734"/>
            <a:ext cx="1780659" cy="2023637"/>
            <a:chOff x="2349639" y="3762533"/>
            <a:chExt cx="2281091" cy="2507639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4B437DA-B0B0-4A2E-ABA4-DB51B8062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5226485"/>
              <a:ext cx="2281091" cy="104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4</a:t>
              </a:r>
              <a:r>
                <a:rPr lang="ko-KR" altLang="en-US" sz="3600" b="1" dirty="0"/>
                <a:t>마리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F10A99C8-5FE2-40AB-8491-A9EAE0AE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639" y="3762533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21.4%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697F87-FB97-4D01-A54E-DF5AAA3CB39C}"/>
              </a:ext>
            </a:extLst>
          </p:cNvPr>
          <p:cNvGrpSpPr/>
          <p:nvPr/>
        </p:nvGrpSpPr>
        <p:grpSpPr>
          <a:xfrm>
            <a:off x="154691" y="1332006"/>
            <a:ext cx="11882618" cy="2683566"/>
            <a:chOff x="225081" y="1767864"/>
            <a:chExt cx="11882618" cy="23972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04D3D4-5840-4BA4-AC4B-06C8BD10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81" y="1767864"/>
              <a:ext cx="9464006" cy="23972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9D6D88-B585-496B-81BF-6CEE9285C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2508" y="1767864"/>
              <a:ext cx="2315191" cy="23972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7269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>
                <a:solidFill>
                  <a:prstClr val="white"/>
                </a:solidFill>
              </a:rPr>
              <a:t>처치 드래곤 수에 따른 승률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CF46CD-BCA6-4E03-B5E7-DDFEE35C510D}"/>
              </a:ext>
            </a:extLst>
          </p:cNvPr>
          <p:cNvGrpSpPr/>
          <p:nvPr/>
        </p:nvGrpSpPr>
        <p:grpSpPr>
          <a:xfrm>
            <a:off x="1" y="1054646"/>
            <a:ext cx="6470248" cy="4883168"/>
            <a:chOff x="0" y="1054645"/>
            <a:chExt cx="7604397" cy="58033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251CB8-55B9-402B-8AAD-D2503AC2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4645"/>
              <a:ext cx="7604397" cy="5803355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4F5963-89E8-4FE5-99C4-F6AE6FE90DF3}"/>
                </a:ext>
              </a:extLst>
            </p:cNvPr>
            <p:cNvSpPr/>
            <p:nvPr/>
          </p:nvSpPr>
          <p:spPr>
            <a:xfrm>
              <a:off x="3779050" y="3316145"/>
              <a:ext cx="723504" cy="74724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B09446-6DFB-42D6-8C25-F544E19458DF}"/>
                </a:ext>
              </a:extLst>
            </p:cNvPr>
            <p:cNvSpPr/>
            <p:nvPr/>
          </p:nvSpPr>
          <p:spPr>
            <a:xfrm>
              <a:off x="2251192" y="2884649"/>
              <a:ext cx="723504" cy="747241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F6DDFC6-246F-4A6A-95AA-342AD2C0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9" y="1620456"/>
            <a:ext cx="5603469" cy="3703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79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233853" y="1438963"/>
            <a:ext cx="3806295" cy="3999409"/>
          </a:xfrm>
          <a:prstGeom prst="ellipse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155100" y="1459009"/>
            <a:ext cx="3932727" cy="3979363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8432" y="1429295"/>
            <a:ext cx="3806296" cy="3999410"/>
          </a:xfrm>
          <a:prstGeom prst="ellipse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41638" y="1878174"/>
            <a:ext cx="45064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드래곤 처치와 승리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91F5E6-426E-493B-892F-D249269FAA0B}"/>
              </a:ext>
            </a:extLst>
          </p:cNvPr>
          <p:cNvSpPr/>
          <p:nvPr/>
        </p:nvSpPr>
        <p:spPr>
          <a:xfrm>
            <a:off x="3883782" y="1878174"/>
            <a:ext cx="45064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바론 처치와 승리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CA32F-8F0A-4E70-8F24-D54C653D3DF9}"/>
              </a:ext>
            </a:extLst>
          </p:cNvPr>
          <p:cNvSpPr/>
          <p:nvPr/>
        </p:nvSpPr>
        <p:spPr>
          <a:xfrm>
            <a:off x="7835335" y="1872507"/>
            <a:ext cx="45064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오브젝트 </a:t>
            </a:r>
            <a:r>
              <a:rPr lang="ko-KR" altLang="en-US" sz="2400" b="1" dirty="0" err="1">
                <a:solidFill>
                  <a:schemeClr val="bg1"/>
                </a:solidFill>
              </a:rPr>
              <a:t>딜량과</a:t>
            </a:r>
            <a:r>
              <a:rPr lang="ko-KR" altLang="en-US" sz="2400" b="1" dirty="0">
                <a:solidFill>
                  <a:schemeClr val="bg1"/>
                </a:solidFill>
              </a:rPr>
              <a:t> 승리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D84B34-5BF8-4955-933E-12C9FB81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2" y="2666005"/>
            <a:ext cx="3319196" cy="1639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6374B4-D0E3-4310-8E03-A47A7FA4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09" y="2618778"/>
            <a:ext cx="3316780" cy="1639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518CA1-62A3-4D88-A774-EB7551B49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17" y="2668899"/>
            <a:ext cx="3473834" cy="1589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0BD4C2-D194-4FD7-80DA-A68AFC70F78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오브젝트와 승리 상관도 분석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68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206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seojeongbin</cp:lastModifiedBy>
  <cp:revision>22</cp:revision>
  <dcterms:created xsi:type="dcterms:W3CDTF">2020-10-15T01:26:07Z</dcterms:created>
  <dcterms:modified xsi:type="dcterms:W3CDTF">2020-10-24T04:39:16Z</dcterms:modified>
</cp:coreProperties>
</file>