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sldIdLst>
    <p:sldId id="263" r:id="rId2"/>
    <p:sldId id="323" r:id="rId3"/>
    <p:sldId id="297" r:id="rId4"/>
    <p:sldId id="328" r:id="rId5"/>
    <p:sldId id="327" r:id="rId6"/>
    <p:sldId id="329" r:id="rId7"/>
    <p:sldId id="330" r:id="rId8"/>
    <p:sldId id="331" r:id="rId9"/>
    <p:sldId id="289" r:id="rId10"/>
    <p:sldId id="298" r:id="rId11"/>
    <p:sldId id="332" r:id="rId12"/>
    <p:sldId id="307" r:id="rId13"/>
    <p:sldId id="333" r:id="rId14"/>
    <p:sldId id="337" r:id="rId15"/>
    <p:sldId id="340" r:id="rId16"/>
    <p:sldId id="341" r:id="rId17"/>
    <p:sldId id="342" r:id="rId18"/>
    <p:sldId id="344" r:id="rId19"/>
    <p:sldId id="345" r:id="rId20"/>
    <p:sldId id="295" r:id="rId21"/>
    <p:sldId id="303" r:id="rId22"/>
    <p:sldId id="346" r:id="rId23"/>
    <p:sldId id="348" r:id="rId24"/>
    <p:sldId id="349" r:id="rId25"/>
    <p:sldId id="283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285" r:id="rId35"/>
    <p:sldId id="314" r:id="rId36"/>
    <p:sldId id="315" r:id="rId37"/>
    <p:sldId id="321" r:id="rId38"/>
    <p:sldId id="358" r:id="rId39"/>
    <p:sldId id="306" r:id="rId40"/>
    <p:sldId id="325" r:id="rId41"/>
    <p:sldId id="359" r:id="rId42"/>
    <p:sldId id="294" r:id="rId43"/>
  </p:sldIdLst>
  <p:sldSz cx="9144000" cy="6858000" type="screen4x3"/>
  <p:notesSz cx="6858000" cy="9144000"/>
  <p:embeddedFontLst>
    <p:embeddedFont>
      <p:font typeface="휴먼명조" panose="020B0600000101010101" charset="-127"/>
      <p:regular r:id="rId45"/>
    </p:embeddedFont>
    <p:embeddedFont>
      <p:font typeface="Trebuchet MS" panose="020B0603020202020204" pitchFamily="34" charset="0"/>
      <p:regular r:id="rId46"/>
      <p:bold r:id="rId47"/>
      <p:italic r:id="rId48"/>
      <p:boldItalic r:id="rId49"/>
    </p:embeddedFont>
    <p:embeddedFont>
      <p:font typeface="Wingdings 2" panose="05020102010507070707" pitchFamily="18" charset="2"/>
      <p:regular r:id="rId50"/>
    </p:embeddedFont>
    <p:embeddedFont>
      <p:font typeface="맑은 고딕" panose="020B0503020000020004" pitchFamily="50" charset="-127"/>
      <p:regular r:id="rId51"/>
      <p:bold r:id="rId52"/>
    </p:embeddedFont>
    <p:embeddedFont>
      <p:font typeface="함초롬바탕" panose="02030604000101010101" pitchFamily="18" charset="-127"/>
      <p:regular r:id="rId53"/>
      <p:bold r:id="rId5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7" autoAdjust="0"/>
    <p:restoredTop sz="94621" autoAdjust="0"/>
  </p:normalViewPr>
  <p:slideViewPr>
    <p:cSldViewPr>
      <p:cViewPr varScale="1">
        <p:scale>
          <a:sx n="82" d="100"/>
          <a:sy n="82" d="100"/>
        </p:scale>
        <p:origin x="1210" y="67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26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5580112" y="4221088"/>
            <a:ext cx="3489018" cy="2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8" idx="3"/>
            <a:endCxn id="13" idx="1"/>
          </p:cNvCxnSpPr>
          <p:nvPr userDrawn="1"/>
        </p:nvCxnSpPr>
        <p:spPr>
          <a:xfrm flipV="1">
            <a:off x="3203848" y="556154"/>
            <a:ext cx="5472608" cy="6218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제목 12"/>
          <p:cNvSpPr txBox="1">
            <a:spLocks/>
          </p:cNvSpPr>
          <p:nvPr userDrawn="1"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내용 개체 틀 14"/>
          <p:cNvSpPr>
            <a:spLocks noGrp="1"/>
          </p:cNvSpPr>
          <p:nvPr>
            <p:ph sz="quarter" idx="10" hasCustomPrompt="1"/>
          </p:nvPr>
        </p:nvSpPr>
        <p:spPr>
          <a:xfrm>
            <a:off x="538410" y="711989"/>
            <a:ext cx="4680519" cy="427385"/>
          </a:xfrm>
        </p:spPr>
        <p:txBody>
          <a:bodyPr>
            <a:noAutofit/>
          </a:bodyPr>
          <a:lstStyle>
            <a:lvl1pPr marL="0" indent="0">
              <a:buNone/>
              <a:defRPr sz="1700" b="1">
                <a:solidFill>
                  <a:schemeClr val="bg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altLang="ko-KR" dirty="0"/>
              <a:t>1. </a:t>
            </a:r>
            <a:r>
              <a:rPr lang="ko-KR" altLang="en-US" dirty="0" err="1"/>
              <a:t>제목줄</a:t>
            </a:r>
            <a:endParaRPr lang="ko-KR" altLang="en-US" dirty="0"/>
          </a:p>
        </p:txBody>
      </p:sp>
      <p:sp>
        <p:nvSpPr>
          <p:cNvPr id="17" name="막힌 원호 16"/>
          <p:cNvSpPr/>
          <p:nvPr userDrawn="1"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5724128" y="233418"/>
            <a:ext cx="5184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chemeClr val="accent1"/>
                </a:solidFill>
              </a:rPr>
              <a:t>공개</a:t>
            </a:r>
            <a:r>
              <a:rPr lang="en-US" altLang="ko-KR" sz="1400" b="1" i="1" dirty="0">
                <a:solidFill>
                  <a:schemeClr val="accent1"/>
                </a:solidFill>
              </a:rPr>
              <a:t>SW</a:t>
            </a:r>
            <a:r>
              <a:rPr lang="ko-KR" altLang="en-US" sz="1400" b="1" i="1" dirty="0">
                <a:solidFill>
                  <a:schemeClr val="accent1"/>
                </a:solidFill>
              </a:rPr>
              <a:t>개발자대회 </a:t>
            </a:r>
            <a:r>
              <a:rPr lang="en-US" altLang="ko-KR" sz="1400" b="1" i="1" dirty="0">
                <a:solidFill>
                  <a:schemeClr val="accent1"/>
                </a:solidFill>
              </a:rPr>
              <a:t>– </a:t>
            </a:r>
            <a:r>
              <a:rPr lang="en-US" altLang="ko-KR" sz="1400" b="1" i="1" dirty="0" err="1">
                <a:solidFill>
                  <a:schemeClr val="accent1"/>
                </a:solidFill>
              </a:rPr>
              <a:t>Team.IKAMS</a:t>
            </a:r>
            <a:endParaRPr lang="ko-KR" altLang="en-US" sz="14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웹UI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660232" y="1268761"/>
            <a:ext cx="2243703" cy="36004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6" idx="3"/>
            <a:endCxn id="11" idx="1"/>
          </p:cNvCxnSpPr>
          <p:nvPr userDrawn="1"/>
        </p:nvCxnSpPr>
        <p:spPr>
          <a:xfrm flipV="1">
            <a:off x="3203848" y="556154"/>
            <a:ext cx="5472608" cy="6218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제목 12"/>
          <p:cNvSpPr txBox="1">
            <a:spLocks/>
          </p:cNvSpPr>
          <p:nvPr userDrawn="1"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내용 개체 틀 14"/>
          <p:cNvSpPr>
            <a:spLocks noGrp="1"/>
          </p:cNvSpPr>
          <p:nvPr>
            <p:ph sz="quarter" idx="10" hasCustomPrompt="1"/>
          </p:nvPr>
        </p:nvSpPr>
        <p:spPr>
          <a:xfrm>
            <a:off x="538410" y="711989"/>
            <a:ext cx="4680519" cy="427385"/>
          </a:xfrm>
        </p:spPr>
        <p:txBody>
          <a:bodyPr>
            <a:noAutofit/>
          </a:bodyPr>
          <a:lstStyle>
            <a:lvl1pPr marL="0" indent="0">
              <a:buNone/>
              <a:defRPr sz="1700" b="1">
                <a:solidFill>
                  <a:schemeClr val="bg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altLang="ko-KR" dirty="0"/>
              <a:t>1. </a:t>
            </a:r>
            <a:r>
              <a:rPr lang="ko-KR" altLang="en-US" dirty="0" err="1"/>
              <a:t>제목줄</a:t>
            </a:r>
            <a:endParaRPr lang="ko-KR" altLang="en-US" dirty="0"/>
          </a:p>
        </p:txBody>
      </p:sp>
      <p:sp>
        <p:nvSpPr>
          <p:cNvPr id="14" name="막힌 원호 13"/>
          <p:cNvSpPr/>
          <p:nvPr userDrawn="1"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107504" y="1268760"/>
            <a:ext cx="6480720" cy="46805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6660232" y="1268761"/>
            <a:ext cx="2243703" cy="46805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660231" y="1298020"/>
            <a:ext cx="224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DESCRITION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107504" y="6073222"/>
            <a:ext cx="1287760" cy="296416"/>
          </a:xfrm>
          <a:prstGeom prst="rect">
            <a:avLst/>
          </a:prstGeom>
          <a:solidFill>
            <a:srgbClr val="3B5AA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 userDrawn="1"/>
        </p:nvSpPr>
        <p:spPr>
          <a:xfrm>
            <a:off x="107504" y="6373830"/>
            <a:ext cx="1287760" cy="296416"/>
          </a:xfrm>
          <a:prstGeom prst="rect">
            <a:avLst/>
          </a:prstGeom>
          <a:solidFill>
            <a:srgbClr val="3B5AA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 userDrawn="1"/>
        </p:nvSpPr>
        <p:spPr>
          <a:xfrm>
            <a:off x="1395264" y="6073222"/>
            <a:ext cx="3176736" cy="2964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 userDrawn="1"/>
        </p:nvSpPr>
        <p:spPr>
          <a:xfrm>
            <a:off x="1395264" y="6373830"/>
            <a:ext cx="3176736" cy="2964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 userDrawn="1"/>
        </p:nvSpPr>
        <p:spPr>
          <a:xfrm>
            <a:off x="132367" y="6096831"/>
            <a:ext cx="1262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화면번호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29449" y="6401194"/>
            <a:ext cx="1262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화면경로</a:t>
            </a:r>
          </a:p>
        </p:txBody>
      </p:sp>
      <p:sp>
        <p:nvSpPr>
          <p:cNvPr id="31" name="내용 개체 틀 30"/>
          <p:cNvSpPr>
            <a:spLocks noGrp="1"/>
          </p:cNvSpPr>
          <p:nvPr>
            <p:ph sz="quarter" idx="11" hasCustomPrompt="1"/>
          </p:nvPr>
        </p:nvSpPr>
        <p:spPr>
          <a:xfrm>
            <a:off x="1427717" y="6096831"/>
            <a:ext cx="3072275" cy="2462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ko-KR" altLang="en-US" dirty="0"/>
              <a:t>예</a:t>
            </a:r>
            <a:r>
              <a:rPr lang="en-US" altLang="ko-KR" dirty="0"/>
              <a:t>) 1-1</a:t>
            </a:r>
            <a:endParaRPr lang="ko-KR" altLang="en-US" dirty="0"/>
          </a:p>
        </p:txBody>
      </p:sp>
      <p:sp>
        <p:nvSpPr>
          <p:cNvPr id="32" name="내용 개체 틀 30"/>
          <p:cNvSpPr>
            <a:spLocks noGrp="1"/>
          </p:cNvSpPr>
          <p:nvPr>
            <p:ph sz="quarter" idx="12" hasCustomPrompt="1"/>
          </p:nvPr>
        </p:nvSpPr>
        <p:spPr>
          <a:xfrm>
            <a:off x="1427717" y="6401194"/>
            <a:ext cx="3072275" cy="2462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ko-KR" altLang="en-US" dirty="0"/>
              <a:t>예</a:t>
            </a:r>
            <a:r>
              <a:rPr lang="en-US" altLang="ko-KR" dirty="0"/>
              <a:t>) [</a:t>
            </a:r>
            <a:r>
              <a:rPr lang="ko-KR" altLang="en-US" dirty="0" err="1"/>
              <a:t>메인메뉴</a:t>
            </a:r>
            <a:r>
              <a:rPr lang="en-US" altLang="ko-KR" dirty="0"/>
              <a:t>] &gt; [</a:t>
            </a:r>
            <a:r>
              <a:rPr lang="ko-KR" altLang="en-US" dirty="0"/>
              <a:t>관리자</a:t>
            </a:r>
            <a:r>
              <a:rPr lang="en-US" altLang="ko-KR" dirty="0"/>
              <a:t>] &gt; [</a:t>
            </a:r>
            <a:r>
              <a:rPr lang="ko-KR" altLang="en-US" dirty="0"/>
              <a:t>추가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4597203" y="6063640"/>
            <a:ext cx="1287760" cy="606606"/>
          </a:xfrm>
          <a:prstGeom prst="rect">
            <a:avLst/>
          </a:prstGeom>
          <a:solidFill>
            <a:srgbClr val="3B5AA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 userDrawn="1"/>
        </p:nvSpPr>
        <p:spPr>
          <a:xfrm>
            <a:off x="5884963" y="6063639"/>
            <a:ext cx="3018971" cy="5837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 userDrawn="1"/>
        </p:nvSpPr>
        <p:spPr>
          <a:xfrm>
            <a:off x="4622066" y="6087249"/>
            <a:ext cx="1262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화면요약</a:t>
            </a:r>
          </a:p>
        </p:txBody>
      </p:sp>
      <p:sp>
        <p:nvSpPr>
          <p:cNvPr id="39" name="내용 개체 틀 30"/>
          <p:cNvSpPr>
            <a:spLocks noGrp="1"/>
          </p:cNvSpPr>
          <p:nvPr>
            <p:ph sz="quarter" idx="13" hasCustomPrompt="1"/>
          </p:nvPr>
        </p:nvSpPr>
        <p:spPr>
          <a:xfrm>
            <a:off x="5932047" y="6109194"/>
            <a:ext cx="2919698" cy="51010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ko-KR" altLang="en-US" dirty="0"/>
              <a:t>예</a:t>
            </a:r>
            <a:r>
              <a:rPr lang="en-US" altLang="ko-KR" dirty="0"/>
              <a:t>) 1-1</a:t>
            </a:r>
            <a:endParaRPr lang="ko-KR" altLang="en-US" dirty="0"/>
          </a:p>
        </p:txBody>
      </p:sp>
      <p:sp>
        <p:nvSpPr>
          <p:cNvPr id="41" name="내용 개체 틀 30"/>
          <p:cNvSpPr>
            <a:spLocks noGrp="1"/>
          </p:cNvSpPr>
          <p:nvPr>
            <p:ph sz="quarter" idx="14" hasCustomPrompt="1"/>
          </p:nvPr>
        </p:nvSpPr>
        <p:spPr>
          <a:xfrm>
            <a:off x="6704122" y="1671548"/>
            <a:ext cx="2160240" cy="4205724"/>
          </a:xfrm>
        </p:spPr>
        <p:txBody>
          <a:bodyPr>
            <a:normAutofit/>
          </a:bodyPr>
          <a:lstStyle>
            <a:lvl1pPr marL="182563" indent="-182563">
              <a:buFont typeface="+mj-lt"/>
              <a:buAutoNum type="arabicPeriod"/>
              <a:defRPr sz="1000"/>
            </a:lvl1pPr>
          </a:lstStyle>
          <a:p>
            <a:pPr lvl="0"/>
            <a:r>
              <a:rPr lang="ko-KR" altLang="en-US" dirty="0"/>
              <a:t>예</a:t>
            </a:r>
            <a:r>
              <a:rPr lang="en-US" altLang="ko-KR" dirty="0"/>
              <a:t>) 1-1</a:t>
            </a:r>
            <a:endParaRPr lang="ko-KR" altLang="en-US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5796136" y="231150"/>
            <a:ext cx="5184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chemeClr val="accent1"/>
                </a:solidFill>
              </a:rPr>
              <a:t>공개</a:t>
            </a:r>
            <a:r>
              <a:rPr lang="en-US" altLang="ko-KR" sz="1400" b="1" i="1" dirty="0">
                <a:solidFill>
                  <a:schemeClr val="accent1"/>
                </a:solidFill>
              </a:rPr>
              <a:t>SW</a:t>
            </a:r>
            <a:r>
              <a:rPr lang="ko-KR" altLang="en-US" sz="1400" b="1" i="1" dirty="0">
                <a:solidFill>
                  <a:schemeClr val="accent1"/>
                </a:solidFill>
              </a:rPr>
              <a:t>개발자대회 </a:t>
            </a:r>
            <a:r>
              <a:rPr lang="en-US" altLang="ko-KR" sz="1400" b="1" i="1" dirty="0">
                <a:solidFill>
                  <a:schemeClr val="accent1"/>
                </a:solidFill>
              </a:rPr>
              <a:t>– </a:t>
            </a:r>
            <a:r>
              <a:rPr lang="en-US" altLang="ko-KR" sz="1400" b="1" i="1" dirty="0" err="1">
                <a:solidFill>
                  <a:schemeClr val="accent1"/>
                </a:solidFill>
              </a:rPr>
              <a:t>Team.IKAMS</a:t>
            </a:r>
            <a:endParaRPr lang="ko-KR" altLang="en-US" sz="14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3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웹UI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107504" y="1274361"/>
            <a:ext cx="2592288" cy="36004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6" idx="3"/>
            <a:endCxn id="11" idx="1"/>
          </p:cNvCxnSpPr>
          <p:nvPr userDrawn="1"/>
        </p:nvCxnSpPr>
        <p:spPr>
          <a:xfrm flipV="1">
            <a:off x="3203848" y="556154"/>
            <a:ext cx="5472608" cy="6218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제목 12"/>
          <p:cNvSpPr txBox="1">
            <a:spLocks/>
          </p:cNvSpPr>
          <p:nvPr userDrawn="1"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내용 개체 틀 14"/>
          <p:cNvSpPr>
            <a:spLocks noGrp="1"/>
          </p:cNvSpPr>
          <p:nvPr>
            <p:ph sz="quarter" idx="10" hasCustomPrompt="1"/>
          </p:nvPr>
        </p:nvSpPr>
        <p:spPr>
          <a:xfrm>
            <a:off x="538410" y="711989"/>
            <a:ext cx="4680519" cy="427385"/>
          </a:xfrm>
        </p:spPr>
        <p:txBody>
          <a:bodyPr>
            <a:noAutofit/>
          </a:bodyPr>
          <a:lstStyle>
            <a:lvl1pPr marL="0" indent="0">
              <a:buNone/>
              <a:defRPr sz="1700" b="1">
                <a:solidFill>
                  <a:schemeClr val="bg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altLang="ko-KR" dirty="0"/>
              <a:t>1. </a:t>
            </a:r>
            <a:r>
              <a:rPr lang="ko-KR" altLang="en-US" dirty="0" err="1"/>
              <a:t>제목줄</a:t>
            </a:r>
            <a:endParaRPr lang="ko-KR" altLang="en-US" dirty="0"/>
          </a:p>
        </p:txBody>
      </p:sp>
      <p:sp>
        <p:nvSpPr>
          <p:cNvPr id="14" name="막힌 원호 13"/>
          <p:cNvSpPr/>
          <p:nvPr userDrawn="1"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107504" y="1268760"/>
            <a:ext cx="2592288" cy="46805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81796" y="1315881"/>
            <a:ext cx="224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화면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107504" y="6073222"/>
            <a:ext cx="1287760" cy="296416"/>
          </a:xfrm>
          <a:prstGeom prst="rect">
            <a:avLst/>
          </a:prstGeom>
          <a:solidFill>
            <a:srgbClr val="3B5AA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 userDrawn="1"/>
        </p:nvSpPr>
        <p:spPr>
          <a:xfrm>
            <a:off x="107504" y="6373830"/>
            <a:ext cx="1287760" cy="296416"/>
          </a:xfrm>
          <a:prstGeom prst="rect">
            <a:avLst/>
          </a:prstGeom>
          <a:solidFill>
            <a:srgbClr val="3B5AA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 userDrawn="1"/>
        </p:nvSpPr>
        <p:spPr>
          <a:xfrm>
            <a:off x="1395264" y="6073222"/>
            <a:ext cx="3176736" cy="2964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 userDrawn="1"/>
        </p:nvSpPr>
        <p:spPr>
          <a:xfrm>
            <a:off x="1395264" y="6373830"/>
            <a:ext cx="3176736" cy="2964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 userDrawn="1"/>
        </p:nvSpPr>
        <p:spPr>
          <a:xfrm>
            <a:off x="132367" y="6096831"/>
            <a:ext cx="1262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화면번호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29449" y="6401194"/>
            <a:ext cx="1262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화면경로</a:t>
            </a:r>
          </a:p>
        </p:txBody>
      </p:sp>
      <p:sp>
        <p:nvSpPr>
          <p:cNvPr id="31" name="내용 개체 틀 30"/>
          <p:cNvSpPr>
            <a:spLocks noGrp="1"/>
          </p:cNvSpPr>
          <p:nvPr>
            <p:ph sz="quarter" idx="11" hasCustomPrompt="1"/>
          </p:nvPr>
        </p:nvSpPr>
        <p:spPr>
          <a:xfrm>
            <a:off x="1427717" y="6096831"/>
            <a:ext cx="3072275" cy="2462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ko-KR" altLang="en-US" dirty="0"/>
              <a:t>예</a:t>
            </a:r>
            <a:r>
              <a:rPr lang="en-US" altLang="ko-KR" dirty="0"/>
              <a:t>) 1-1</a:t>
            </a:r>
            <a:endParaRPr lang="ko-KR" altLang="en-US" dirty="0"/>
          </a:p>
        </p:txBody>
      </p:sp>
      <p:sp>
        <p:nvSpPr>
          <p:cNvPr id="32" name="내용 개체 틀 30"/>
          <p:cNvSpPr>
            <a:spLocks noGrp="1"/>
          </p:cNvSpPr>
          <p:nvPr>
            <p:ph sz="quarter" idx="12" hasCustomPrompt="1"/>
          </p:nvPr>
        </p:nvSpPr>
        <p:spPr>
          <a:xfrm>
            <a:off x="1427717" y="6401194"/>
            <a:ext cx="3072275" cy="2462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ko-KR" altLang="en-US" dirty="0"/>
              <a:t>예</a:t>
            </a:r>
            <a:r>
              <a:rPr lang="en-US" altLang="ko-KR" dirty="0"/>
              <a:t>) [</a:t>
            </a:r>
            <a:r>
              <a:rPr lang="ko-KR" altLang="en-US" dirty="0" err="1"/>
              <a:t>메인메뉴</a:t>
            </a:r>
            <a:r>
              <a:rPr lang="en-US" altLang="ko-KR" dirty="0"/>
              <a:t>] &gt; [</a:t>
            </a:r>
            <a:r>
              <a:rPr lang="ko-KR" altLang="en-US" dirty="0"/>
              <a:t>관리자</a:t>
            </a:r>
            <a:r>
              <a:rPr lang="en-US" altLang="ko-KR" dirty="0"/>
              <a:t>] &gt; [</a:t>
            </a:r>
            <a:r>
              <a:rPr lang="ko-KR" altLang="en-US" dirty="0"/>
              <a:t>추가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4597203" y="6063640"/>
            <a:ext cx="1287760" cy="606606"/>
          </a:xfrm>
          <a:prstGeom prst="rect">
            <a:avLst/>
          </a:prstGeom>
          <a:solidFill>
            <a:srgbClr val="3B5AA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 userDrawn="1"/>
        </p:nvSpPr>
        <p:spPr>
          <a:xfrm>
            <a:off x="5884963" y="6063639"/>
            <a:ext cx="3018971" cy="5837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 userDrawn="1"/>
        </p:nvSpPr>
        <p:spPr>
          <a:xfrm>
            <a:off x="4622066" y="6087249"/>
            <a:ext cx="1262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화면요약</a:t>
            </a:r>
          </a:p>
        </p:txBody>
      </p:sp>
      <p:sp>
        <p:nvSpPr>
          <p:cNvPr id="39" name="내용 개체 틀 30"/>
          <p:cNvSpPr>
            <a:spLocks noGrp="1"/>
          </p:cNvSpPr>
          <p:nvPr>
            <p:ph sz="quarter" idx="13" hasCustomPrompt="1"/>
          </p:nvPr>
        </p:nvSpPr>
        <p:spPr>
          <a:xfrm>
            <a:off x="5932047" y="6109194"/>
            <a:ext cx="2919698" cy="51010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ko-KR" altLang="en-US" dirty="0"/>
              <a:t>예</a:t>
            </a:r>
            <a:r>
              <a:rPr lang="en-US" altLang="ko-KR" dirty="0"/>
              <a:t>) 1-1</a:t>
            </a:r>
            <a:endParaRPr lang="ko-KR" altLang="en-US" dirty="0"/>
          </a:p>
        </p:txBody>
      </p:sp>
      <p:sp>
        <p:nvSpPr>
          <p:cNvPr id="30" name="직사각형 29"/>
          <p:cNvSpPr/>
          <p:nvPr userDrawn="1"/>
        </p:nvSpPr>
        <p:spPr>
          <a:xfrm>
            <a:off x="2771800" y="1268761"/>
            <a:ext cx="6132135" cy="360040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 userDrawn="1"/>
        </p:nvSpPr>
        <p:spPr>
          <a:xfrm>
            <a:off x="2771800" y="1268761"/>
            <a:ext cx="6132135" cy="46805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2771799" y="1298020"/>
            <a:ext cx="6132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DESCRITION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5778196" y="242210"/>
            <a:ext cx="5184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chemeClr val="accent1"/>
                </a:solidFill>
              </a:rPr>
              <a:t>공개</a:t>
            </a:r>
            <a:r>
              <a:rPr lang="en-US" altLang="ko-KR" sz="1400" b="1" i="1" dirty="0">
                <a:solidFill>
                  <a:schemeClr val="accent1"/>
                </a:solidFill>
              </a:rPr>
              <a:t>SW</a:t>
            </a:r>
            <a:r>
              <a:rPr lang="ko-KR" altLang="en-US" sz="1400" b="1" i="1" dirty="0">
                <a:solidFill>
                  <a:schemeClr val="accent1"/>
                </a:solidFill>
              </a:rPr>
              <a:t>개발자대회 </a:t>
            </a:r>
            <a:r>
              <a:rPr lang="en-US" altLang="ko-KR" sz="1400" b="1" i="1" dirty="0">
                <a:solidFill>
                  <a:schemeClr val="accent1"/>
                </a:solidFill>
              </a:rPr>
              <a:t>– </a:t>
            </a:r>
            <a:r>
              <a:rPr lang="en-US" altLang="ko-KR" sz="1400" b="1" i="1" dirty="0" err="1">
                <a:solidFill>
                  <a:schemeClr val="accent1"/>
                </a:solidFill>
              </a:rPr>
              <a:t>Team.IKAMS</a:t>
            </a:r>
            <a:endParaRPr lang="ko-KR" altLang="en-US" sz="14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4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4033" y="3945585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Information Manager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7262" y="4619824"/>
            <a:ext cx="7526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2017. 09. 27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– IKAMS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팀장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김태중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서정현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253984"/>
              </p:ext>
            </p:extLst>
          </p:nvPr>
        </p:nvGraphicFramePr>
        <p:xfrm>
          <a:off x="455714" y="1692697"/>
          <a:ext cx="8136903" cy="3914700"/>
        </p:xfrm>
        <a:graphic>
          <a:graphicData uri="http://schemas.openxmlformats.org/drawingml/2006/table">
            <a:tbl>
              <a:tblPr/>
              <a:tblGrid>
                <a:gridCol w="803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8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회원가입을 제공하는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View.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이용해 로그인 할 수 있는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View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홈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후에 보여질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View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자동로그인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모바일에서 제공하는 자동 로그인 기능입니다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체크박스를 활용해 구현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정보수정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후 회원정보를 수정할 수 있는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View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QR</a:t>
                      </a:r>
                      <a:r>
                        <a:rPr lang="en-US" altLang="ko-KR" sz="1000" b="1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Code </a:t>
                      </a:r>
                      <a:r>
                        <a:rPr lang="ko-KR" altLang="en-US" sz="1000" b="1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웹에서 제공하는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QR Code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View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QR</a:t>
                      </a:r>
                      <a:r>
                        <a:rPr lang="en-US" altLang="ko-KR" sz="1000" b="1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Code </a:t>
                      </a:r>
                      <a:r>
                        <a:rPr lang="ko-KR" altLang="en-US" sz="1000" b="1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스캔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모바일에서 제공하는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QR Code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스캔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QR Code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웹에서 제공하는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QR Code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모바일과 웹 모두에서 제공하는 게시판 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 설정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등록한 자산에 대한 목표를 설정하는 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6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푸쉬알림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등록한 자산에 대한 목표설정 후 모바일로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푸쉬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알람을 보내주는 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9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작성된 게시판에 대한 검색을 할 수 있는 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652564"/>
                  </a:ext>
                </a:extLst>
              </a:tr>
              <a:tr h="1138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NFC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 등록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모바일에서 제공하는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NFC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태그를 통해 정보를 저장하는 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269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NFC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 삭제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웹에서 제공하는 기능으로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NFC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저장된 정보를 삭제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19175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7544" y="1412776"/>
            <a:ext cx="145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S/W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1367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H/W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개발환경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354312"/>
              </p:ext>
            </p:extLst>
          </p:nvPr>
        </p:nvGraphicFramePr>
        <p:xfrm>
          <a:off x="448866" y="2420888"/>
          <a:ext cx="8136903" cy="2888431"/>
        </p:xfrm>
        <a:graphic>
          <a:graphicData uri="http://schemas.openxmlformats.org/drawingml/2006/table">
            <a:tbl>
              <a:tblPr/>
              <a:tblGrid>
                <a:gridCol w="803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8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29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5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NFC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읽기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쓰기 모두 가능한 </a:t>
                      </a:r>
                      <a:r>
                        <a:rPr lang="en-US" altLang="ko-KR" sz="1000" b="1" dirty="0"/>
                        <a:t>NFC</a:t>
                      </a:r>
                      <a:r>
                        <a:rPr lang="ko-KR" altLang="en-US" sz="1000" b="1" dirty="0"/>
                        <a:t>는 </a:t>
                      </a:r>
                      <a:r>
                        <a:rPr lang="en-US" altLang="ko-KR" sz="1000" b="1" dirty="0"/>
                        <a:t>Mobile </a:t>
                      </a:r>
                      <a:r>
                        <a:rPr lang="ko-KR" altLang="en-US" sz="1000" b="1" dirty="0"/>
                        <a:t>기기의 </a:t>
                      </a:r>
                      <a:r>
                        <a:rPr lang="en-US" altLang="ko-KR" sz="1000" b="1" dirty="0"/>
                        <a:t>NFC</a:t>
                      </a:r>
                      <a:r>
                        <a:rPr lang="en-US" altLang="ko-KR" sz="1000" b="1" baseline="0" dirty="0"/>
                        <a:t> </a:t>
                      </a:r>
                      <a:r>
                        <a:rPr lang="ko-KR" altLang="en-US" sz="1000" b="1" baseline="0" dirty="0"/>
                        <a:t>등록을 통해서 등록할 수 있으며 </a:t>
                      </a:r>
                      <a:r>
                        <a:rPr lang="en-US" altLang="ko-KR" sz="1000" b="1" baseline="0" dirty="0"/>
                        <a:t>Web</a:t>
                      </a:r>
                      <a:r>
                        <a:rPr lang="ko-KR" altLang="en-US" sz="1000" b="1" baseline="0" dirty="0"/>
                        <a:t>에서 </a:t>
                      </a:r>
                      <a:r>
                        <a:rPr lang="en-US" altLang="ko-KR" sz="1000" b="1" baseline="0" dirty="0"/>
                        <a:t>NFC </a:t>
                      </a:r>
                      <a:r>
                        <a:rPr lang="ko-KR" altLang="en-US" sz="1000" b="1" baseline="0" dirty="0"/>
                        <a:t>삭제를 통해 정보를 삭제가 가능하다</a:t>
                      </a:r>
                      <a:endParaRPr lang="ko-KR" altLang="en-US" sz="1000" b="1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8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QR Code</a:t>
                      </a:r>
                      <a:endParaRPr lang="ko-KR" altLang="en-US" sz="1000" b="1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r>
                        <a:rPr lang="en-US" altLang="ko-KR" sz="1000" b="1" dirty="0"/>
                        <a:t>Web</a:t>
                      </a:r>
                      <a:r>
                        <a:rPr lang="ko-KR" altLang="en-US" sz="1000" b="1" dirty="0"/>
                        <a:t>에서 제공하는 읽기 전용인 </a:t>
                      </a:r>
                      <a:r>
                        <a:rPr lang="en-US" altLang="ko-KR" sz="1000" b="1" dirty="0"/>
                        <a:t>QR-Code</a:t>
                      </a:r>
                      <a:r>
                        <a:rPr lang="ko-KR" altLang="en-US" sz="1000" b="1" dirty="0"/>
                        <a:t>를 생성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출력해 배포하고 </a:t>
                      </a:r>
                      <a:r>
                        <a:rPr lang="en-US" altLang="ko-KR" sz="1000" b="1" dirty="0"/>
                        <a:t>Mobile</a:t>
                      </a:r>
                      <a:r>
                        <a:rPr lang="ko-KR" altLang="en-US" sz="1000" b="1" dirty="0"/>
                        <a:t>에서 </a:t>
                      </a:r>
                      <a:r>
                        <a:rPr lang="en-US" altLang="ko-KR" sz="1000" b="1" dirty="0"/>
                        <a:t>QR-Code</a:t>
                      </a:r>
                      <a:r>
                        <a:rPr lang="ko-KR" altLang="en-US" sz="1000" b="1" dirty="0"/>
                        <a:t>에 저장된 정보를 확인할 수 있다</a:t>
                      </a:r>
                      <a:r>
                        <a:rPr lang="en-US" altLang="ko-KR" sz="1000" b="1" dirty="0"/>
                        <a:t>.</a:t>
                      </a:r>
                      <a:endParaRPr lang="ko-KR" altLang="en-US" sz="1000" b="1" dirty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154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4"/>
          <p:cNvSpPr>
            <a:spLocks noChangeArrowheads="1"/>
          </p:cNvSpPr>
          <p:nvPr/>
        </p:nvSpPr>
        <p:spPr bwMode="auto">
          <a:xfrm>
            <a:off x="323529" y="5080415"/>
            <a:ext cx="6066912" cy="1674222"/>
          </a:xfrm>
          <a:prstGeom prst="rect">
            <a:avLst/>
          </a:prstGeom>
          <a:solidFill>
            <a:srgbClr val="FFFFFF"/>
          </a:solidFill>
          <a:ln w="28440">
            <a:solidFill>
              <a:srgbClr val="BFBFB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1/5)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811443" y="998111"/>
            <a:ext cx="1462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흐름도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0294E20-D549-432A-AFC8-3AB5C52B02E0}"/>
              </a:ext>
            </a:extLst>
          </p:cNvPr>
          <p:cNvGrpSpPr/>
          <p:nvPr/>
        </p:nvGrpSpPr>
        <p:grpSpPr>
          <a:xfrm>
            <a:off x="123710" y="1685145"/>
            <a:ext cx="8862706" cy="3184015"/>
            <a:chOff x="123710" y="1685145"/>
            <a:chExt cx="8862706" cy="3586571"/>
          </a:xfrm>
        </p:grpSpPr>
        <p:grpSp>
          <p:nvGrpSpPr>
            <p:cNvPr id="7" name="그룹 6"/>
            <p:cNvGrpSpPr/>
            <p:nvPr/>
          </p:nvGrpSpPr>
          <p:grpSpPr>
            <a:xfrm>
              <a:off x="3779912" y="1685145"/>
              <a:ext cx="1584176" cy="507503"/>
              <a:chOff x="5508104" y="755115"/>
              <a:chExt cx="1584176" cy="50750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5508104" y="764703"/>
                <a:ext cx="720080" cy="2246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화면이름</a:t>
                </a: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242738" y="755115"/>
                <a:ext cx="849542" cy="2342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223456" y="756888"/>
                <a:ext cx="8688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로그인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08104" y="1024212"/>
                <a:ext cx="720080" cy="2246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화면번호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242738" y="1014624"/>
                <a:ext cx="849542" cy="2342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223456" y="1016397"/>
                <a:ext cx="8688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1</a:t>
                </a:r>
                <a:endParaRPr lang="ko-KR" altLang="en-US" sz="1000" dirty="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3779912" y="2705473"/>
              <a:ext cx="1584176" cy="507503"/>
              <a:chOff x="5508104" y="755115"/>
              <a:chExt cx="1584176" cy="5075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5508104" y="764703"/>
                <a:ext cx="720080" cy="2246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화면이름</a:t>
                </a: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242738" y="755115"/>
                <a:ext cx="849542" cy="2342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223456" y="756888"/>
                <a:ext cx="8688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메인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5508104" y="1024212"/>
                <a:ext cx="720080" cy="2246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화면번호</a:t>
                </a: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242738" y="1014624"/>
                <a:ext cx="849542" cy="2342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223456" y="1016397"/>
                <a:ext cx="8688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2</a:t>
                </a:r>
                <a:endParaRPr lang="ko-KR" altLang="en-US" sz="1000" dirty="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3779912" y="3717032"/>
              <a:ext cx="1584176" cy="507503"/>
              <a:chOff x="5508104" y="755115"/>
              <a:chExt cx="1584176" cy="507503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5508104" y="764703"/>
                <a:ext cx="720080" cy="2246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화면이름</a:t>
                </a: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242738" y="755115"/>
                <a:ext cx="849542" cy="2342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223456" y="756888"/>
                <a:ext cx="8688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정보수정 뷰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508104" y="1024212"/>
                <a:ext cx="720080" cy="2246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화면번호</a:t>
                </a: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242738" y="1014624"/>
                <a:ext cx="849542" cy="2342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223456" y="1016397"/>
                <a:ext cx="8688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5</a:t>
                </a:r>
                <a:endParaRPr lang="ko-KR" altLang="en-US" sz="10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23710" y="3712837"/>
              <a:ext cx="1584176" cy="661392"/>
              <a:chOff x="5508104" y="755115"/>
              <a:chExt cx="1584176" cy="661392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5508104" y="764703"/>
                <a:ext cx="720080" cy="2246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화면이름</a:t>
                </a: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242738" y="755115"/>
                <a:ext cx="849542" cy="2342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223456" y="756888"/>
                <a:ext cx="8688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자산조회 뷰</a:t>
                </a: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5508104" y="1024212"/>
                <a:ext cx="720080" cy="2246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화면번호</a:t>
                </a: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242738" y="1014624"/>
                <a:ext cx="849542" cy="2342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223456" y="1016397"/>
                <a:ext cx="8688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3	</a:t>
                </a:r>
                <a:endParaRPr lang="ko-KR" altLang="en-US" sz="1000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3683894" y="4716572"/>
              <a:ext cx="1786634" cy="507503"/>
              <a:chOff x="5508104" y="755115"/>
              <a:chExt cx="1584176" cy="507503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5508104" y="764703"/>
                <a:ext cx="720080" cy="2246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화면이름</a:t>
                </a: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242738" y="755115"/>
                <a:ext cx="849542" cy="2342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223456" y="756888"/>
                <a:ext cx="8688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변경정보입력</a:t>
                </a: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508104" y="1024212"/>
                <a:ext cx="720080" cy="2246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화면번호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242738" y="1014624"/>
                <a:ext cx="849542" cy="2342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223456" y="1016397"/>
                <a:ext cx="8688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10</a:t>
                </a:r>
                <a:endParaRPr lang="ko-KR" altLang="en-US" sz="1000" dirty="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1864356" y="3718594"/>
              <a:ext cx="1584176" cy="507503"/>
              <a:chOff x="5508104" y="755115"/>
              <a:chExt cx="1584176" cy="507503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5508104" y="764703"/>
                <a:ext cx="720080" cy="2246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화면이름</a:t>
                </a: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6242738" y="755115"/>
                <a:ext cx="849542" cy="2342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223456" y="756888"/>
                <a:ext cx="8688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err="1"/>
                  <a:t>QRCode</a:t>
                </a:r>
                <a:r>
                  <a:rPr lang="ko-KR" altLang="en-US" sz="1000" dirty="0"/>
                  <a:t> 뷰</a:t>
                </a: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508104" y="1024212"/>
                <a:ext cx="720080" cy="2246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화면번호</a:t>
                </a: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242738" y="1014624"/>
                <a:ext cx="849542" cy="2342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223456" y="1016397"/>
                <a:ext cx="8688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4</a:t>
                </a:r>
                <a:endParaRPr lang="ko-KR" altLang="en-US" sz="1000" dirty="0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7402240" y="3712837"/>
              <a:ext cx="1584176" cy="507503"/>
              <a:chOff x="5508104" y="755115"/>
              <a:chExt cx="1584176" cy="507503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5508104" y="764703"/>
                <a:ext cx="720080" cy="2246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화면이름</a:t>
                </a: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6242738" y="755115"/>
                <a:ext cx="849542" cy="2342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223456" y="756888"/>
                <a:ext cx="8688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사용자내역</a:t>
                </a: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5508104" y="1024212"/>
                <a:ext cx="720080" cy="2246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화면번호</a:t>
                </a: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6242738" y="1014624"/>
                <a:ext cx="849542" cy="2342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223456" y="1016397"/>
                <a:ext cx="8688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7</a:t>
                </a:r>
                <a:endParaRPr lang="ko-KR" altLang="en-US" sz="1000" dirty="0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5655807" y="4762651"/>
              <a:ext cx="1584176" cy="507503"/>
              <a:chOff x="5508104" y="755115"/>
              <a:chExt cx="1584176" cy="507503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5508104" y="764703"/>
                <a:ext cx="720080" cy="2246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화면이름</a:t>
                </a: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6242738" y="755115"/>
                <a:ext cx="849542" cy="2342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223456" y="756888"/>
                <a:ext cx="8688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게시글 작성</a:t>
                </a: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508104" y="1024212"/>
                <a:ext cx="720080" cy="2246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화면번호</a:t>
                </a: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6242738" y="1014624"/>
                <a:ext cx="849542" cy="2342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223456" y="1016397"/>
                <a:ext cx="8688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11</a:t>
                </a:r>
                <a:endParaRPr lang="ko-KR" altLang="en-US" sz="1000" dirty="0"/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5655807" y="3712837"/>
              <a:ext cx="1584176" cy="507503"/>
              <a:chOff x="5508104" y="755115"/>
              <a:chExt cx="1584176" cy="507503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5508104" y="764703"/>
                <a:ext cx="720080" cy="2246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화면이름</a:t>
                </a: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6242738" y="755115"/>
                <a:ext cx="849542" cy="2342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223456" y="756888"/>
                <a:ext cx="8688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게시판 뷰</a:t>
                </a: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508104" y="1024212"/>
                <a:ext cx="720080" cy="2246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화면번호</a:t>
                </a: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242738" y="1014624"/>
                <a:ext cx="849542" cy="2342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223456" y="1016397"/>
                <a:ext cx="8688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6</a:t>
                </a:r>
                <a:endParaRPr lang="ko-KR" altLang="en-US" sz="1000" dirty="0"/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145059" y="4729327"/>
              <a:ext cx="1584176" cy="507503"/>
              <a:chOff x="5508104" y="755115"/>
              <a:chExt cx="1584176" cy="507503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5508104" y="764703"/>
                <a:ext cx="720080" cy="2246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화면이름</a:t>
                </a: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6242738" y="755115"/>
                <a:ext cx="849542" cy="2342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223456" y="756888"/>
                <a:ext cx="8688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자산 삭제</a:t>
                </a: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5508104" y="1024212"/>
                <a:ext cx="720080" cy="2246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화면번호</a:t>
                </a: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6242738" y="1014624"/>
                <a:ext cx="849542" cy="2342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223456" y="1016397"/>
                <a:ext cx="8688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8</a:t>
                </a:r>
                <a:endParaRPr lang="ko-KR" altLang="en-US" sz="1000" dirty="0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884735" y="4748868"/>
              <a:ext cx="1584176" cy="507503"/>
              <a:chOff x="5508104" y="755115"/>
              <a:chExt cx="1584176" cy="507503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5508104" y="764703"/>
                <a:ext cx="720080" cy="2246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화면이름</a:t>
                </a: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6242738" y="755115"/>
                <a:ext cx="849542" cy="2342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223456" y="756888"/>
                <a:ext cx="8688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자산 생성</a:t>
                </a: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5508104" y="1024212"/>
                <a:ext cx="720080" cy="2246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화면번호</a:t>
                </a: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6242738" y="1014624"/>
                <a:ext cx="849542" cy="2342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223456" y="1016397"/>
                <a:ext cx="8688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9</a:t>
                </a:r>
                <a:endParaRPr lang="ko-KR" altLang="en-US" sz="1000" dirty="0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7396643" y="4764213"/>
              <a:ext cx="1584176" cy="507503"/>
              <a:chOff x="5508104" y="755115"/>
              <a:chExt cx="1584176" cy="507503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5508104" y="764703"/>
                <a:ext cx="720080" cy="2246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화면이름</a:t>
                </a: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6242738" y="755115"/>
                <a:ext cx="849542" cy="2342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6223456" y="756888"/>
                <a:ext cx="868824" cy="277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게시글 목록</a:t>
                </a: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5508104" y="1024212"/>
                <a:ext cx="720080" cy="2246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화면번호</a:t>
                </a: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6242738" y="1014624"/>
                <a:ext cx="849542" cy="2342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223456" y="1016397"/>
                <a:ext cx="8688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12</a:t>
                </a:r>
                <a:endParaRPr lang="ko-KR" altLang="en-US" sz="1000" dirty="0"/>
              </a:p>
            </p:txBody>
          </p:sp>
        </p:grpSp>
        <p:sp>
          <p:nvSpPr>
            <p:cNvPr id="122" name="화살표: 아래쪽 121"/>
            <p:cNvSpPr/>
            <p:nvPr/>
          </p:nvSpPr>
          <p:spPr>
            <a:xfrm flipH="1">
              <a:off x="4438934" y="2241237"/>
              <a:ext cx="133066" cy="4060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화살표: 아래쪽 122"/>
            <p:cNvSpPr/>
            <p:nvPr/>
          </p:nvSpPr>
          <p:spPr>
            <a:xfrm flipH="1">
              <a:off x="4460039" y="3261088"/>
              <a:ext cx="133066" cy="4060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화살표: 아래쪽 123"/>
            <p:cNvSpPr/>
            <p:nvPr/>
          </p:nvSpPr>
          <p:spPr>
            <a:xfrm flipH="1">
              <a:off x="855181" y="4260118"/>
              <a:ext cx="133066" cy="4060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화살표: 아래쪽 124"/>
            <p:cNvSpPr/>
            <p:nvPr/>
          </p:nvSpPr>
          <p:spPr>
            <a:xfrm flipH="1">
              <a:off x="2552836" y="4282134"/>
              <a:ext cx="133066" cy="4060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화살표: 아래쪽 125"/>
            <p:cNvSpPr/>
            <p:nvPr/>
          </p:nvSpPr>
          <p:spPr>
            <a:xfrm rot="18720822" flipH="1">
              <a:off x="7240462" y="4251378"/>
              <a:ext cx="161580" cy="4844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화살표: 아래쪽 126"/>
            <p:cNvSpPr/>
            <p:nvPr/>
          </p:nvSpPr>
          <p:spPr>
            <a:xfrm flipH="1">
              <a:off x="6347807" y="4286329"/>
              <a:ext cx="133066" cy="4060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화살표: 아래쪽 127"/>
            <p:cNvSpPr/>
            <p:nvPr/>
          </p:nvSpPr>
          <p:spPr>
            <a:xfrm flipH="1">
              <a:off x="4433459" y="4289423"/>
              <a:ext cx="133066" cy="4060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5157192"/>
            <a:ext cx="64807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000" dirty="0"/>
              <a:t>초기화면은 로그인 화면입니다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로그인에 성공하면 메인 화면으로 전환됩니다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메인 화면에서는 자산조회 뷰</a:t>
            </a:r>
            <a:r>
              <a:rPr lang="en-US" altLang="ko-KR" sz="1000" dirty="0"/>
              <a:t>, QR Code</a:t>
            </a:r>
            <a:r>
              <a:rPr lang="ko-KR" altLang="en-US" sz="1000" dirty="0"/>
              <a:t>뷰</a:t>
            </a:r>
            <a:r>
              <a:rPr lang="en-US" altLang="ko-KR" sz="1000" dirty="0"/>
              <a:t>, </a:t>
            </a:r>
            <a:r>
              <a:rPr lang="ko-KR" altLang="en-US" sz="1000" dirty="0"/>
              <a:t>정보수정 뷰</a:t>
            </a:r>
            <a:r>
              <a:rPr lang="en-US" altLang="ko-KR" sz="1000" dirty="0"/>
              <a:t>, </a:t>
            </a:r>
            <a:r>
              <a:rPr lang="ko-KR" altLang="en-US" sz="1000" dirty="0"/>
              <a:t>게시판 뷰</a:t>
            </a:r>
            <a:r>
              <a:rPr lang="en-US" altLang="ko-KR" sz="1000" dirty="0"/>
              <a:t>, </a:t>
            </a:r>
            <a:r>
              <a:rPr lang="ko-KR" altLang="en-US" sz="1000" dirty="0"/>
              <a:t>사용자내역 메뉴가 있습니다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자산 조회 뷰에서는 자산을 삭제할 수 있습니다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000" dirty="0"/>
              <a:t>QR Code </a:t>
            </a:r>
            <a:r>
              <a:rPr lang="ko-KR" altLang="en-US" sz="1000" dirty="0"/>
              <a:t>뷰에서는 자산을 생성하고 저장할 수 있습니다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정보 수정 뷰에서는 사용자의 정보를 변경할 수 있습니다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게시판 뷰에서는 게시글을 작성하고 게시글 목록을 볼 수 있습니다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게시글 작성으로 새로운 게시글을 작성하고 </a:t>
            </a:r>
            <a:r>
              <a:rPr lang="en-US" altLang="ko-KR" sz="1000" dirty="0" err="1"/>
              <a:t>db</a:t>
            </a:r>
            <a:r>
              <a:rPr lang="ko-KR" altLang="en-US" sz="1000" dirty="0"/>
              <a:t>에 저장됩니다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게시글 목록은 </a:t>
            </a:r>
            <a:r>
              <a:rPr lang="en-US" altLang="ko-KR" sz="1000" dirty="0" err="1"/>
              <a:t>db</a:t>
            </a:r>
            <a:r>
              <a:rPr lang="ko-KR" altLang="en-US" sz="1000" dirty="0"/>
              <a:t>에 저장된 </a:t>
            </a:r>
            <a:r>
              <a:rPr lang="ko-KR" altLang="en-US" sz="1000" dirty="0" err="1"/>
              <a:t>게시글들을</a:t>
            </a:r>
            <a:r>
              <a:rPr lang="ko-KR" altLang="en-US" sz="1000" dirty="0"/>
              <a:t> 출력해서 보여줍니다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사용자내역 뷰에서는 </a:t>
            </a:r>
            <a:r>
              <a:rPr lang="en-US" altLang="ko-KR" sz="1000" dirty="0"/>
              <a:t>web</a:t>
            </a:r>
            <a:r>
              <a:rPr lang="ko-KR" altLang="en-US" sz="1000" dirty="0"/>
              <a:t>에서의 사용자의 활동 내역을 출력해 보여줍니다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40241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1/5)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4894464" y="3530052"/>
            <a:ext cx="1584176" cy="507503"/>
            <a:chOff x="5508104" y="755115"/>
            <a:chExt cx="1584176" cy="507503"/>
          </a:xfrm>
        </p:grpSpPr>
        <p:sp>
          <p:nvSpPr>
            <p:cNvPr id="32" name="직사각형 31"/>
            <p:cNvSpPr/>
            <p:nvPr/>
          </p:nvSpPr>
          <p:spPr>
            <a:xfrm>
              <a:off x="5508104" y="764703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화면이름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242738" y="755115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23456" y="756888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MyPage</a:t>
              </a:r>
              <a:r>
                <a:rPr lang="ko-KR" altLang="en-US" sz="1000" dirty="0"/>
                <a:t> 뷰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08104" y="1024212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화면번호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242738" y="1014624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23456" y="1016397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4</a:t>
              </a:r>
              <a:endParaRPr lang="ko-KR" altLang="en-US" sz="10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2944443" y="4590774"/>
            <a:ext cx="1786634" cy="507503"/>
            <a:chOff x="5508104" y="755115"/>
            <a:chExt cx="1584176" cy="507503"/>
          </a:xfrm>
        </p:grpSpPr>
        <p:sp>
          <p:nvSpPr>
            <p:cNvPr id="46" name="직사각형 45"/>
            <p:cNvSpPr/>
            <p:nvPr/>
          </p:nvSpPr>
          <p:spPr>
            <a:xfrm>
              <a:off x="5508104" y="764703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화면이름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242738" y="755115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3456" y="756888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목표설정 뷰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508104" y="1024212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화면번호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242738" y="1014624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223456" y="1016397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5</a:t>
              </a:r>
              <a:endParaRPr lang="ko-KR" altLang="en-US" sz="1000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852664" y="4543176"/>
            <a:ext cx="1584176" cy="507503"/>
            <a:chOff x="5508104" y="755115"/>
            <a:chExt cx="1584176" cy="507503"/>
          </a:xfrm>
        </p:grpSpPr>
        <p:sp>
          <p:nvSpPr>
            <p:cNvPr id="67" name="직사각형 66"/>
            <p:cNvSpPr/>
            <p:nvPr/>
          </p:nvSpPr>
          <p:spPr>
            <a:xfrm>
              <a:off x="5508104" y="764703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화면이름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242738" y="755115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223456" y="756888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정보수정 뷰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508104" y="1024212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화면번호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242738" y="1014624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23456" y="1016397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6</a:t>
              </a:r>
              <a:endParaRPr lang="ko-KR" altLang="en-US" sz="1000" dirty="0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6504996" y="4548933"/>
            <a:ext cx="1676533" cy="507503"/>
            <a:chOff x="5508104" y="755115"/>
            <a:chExt cx="1584176" cy="507503"/>
          </a:xfrm>
        </p:grpSpPr>
        <p:sp>
          <p:nvSpPr>
            <p:cNvPr id="101" name="직사각형 100"/>
            <p:cNvSpPr/>
            <p:nvPr/>
          </p:nvSpPr>
          <p:spPr>
            <a:xfrm>
              <a:off x="5508104" y="764703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화면이름</a:t>
              </a: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242738" y="755115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223456" y="756888"/>
              <a:ext cx="868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NFC </a:t>
              </a:r>
              <a:r>
                <a:rPr lang="ko-KR" altLang="en-US" sz="1000" dirty="0"/>
                <a:t>등록 뷰</a:t>
              </a: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508104" y="1024212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화면번호</a:t>
              </a: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242738" y="1014624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223456" y="1016397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7</a:t>
              </a:r>
              <a:endParaRPr lang="ko-KR" altLang="en-US" sz="1000" dirty="0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3811443" y="998111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흐름도</a:t>
            </a:r>
          </a:p>
        </p:txBody>
      </p:sp>
      <p:sp>
        <p:nvSpPr>
          <p:cNvPr id="124" name="화살표: 아래쪽 123"/>
          <p:cNvSpPr/>
          <p:nvPr/>
        </p:nvSpPr>
        <p:spPr>
          <a:xfrm rot="3303504" flipH="1">
            <a:off x="3008827" y="3227831"/>
            <a:ext cx="133066" cy="406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화살표: 아래쪽 127"/>
          <p:cNvSpPr/>
          <p:nvPr/>
        </p:nvSpPr>
        <p:spPr>
          <a:xfrm rot="18108815" flipH="1">
            <a:off x="4912906" y="3194078"/>
            <a:ext cx="133066" cy="406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화살표: 아래쪽 129"/>
          <p:cNvSpPr/>
          <p:nvPr/>
        </p:nvSpPr>
        <p:spPr>
          <a:xfrm flipH="1">
            <a:off x="5562565" y="4088043"/>
            <a:ext cx="133066" cy="406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화살표: 아래쪽 130"/>
          <p:cNvSpPr/>
          <p:nvPr/>
        </p:nvSpPr>
        <p:spPr>
          <a:xfrm rot="18683553" flipH="1">
            <a:off x="6586985" y="3923995"/>
            <a:ext cx="116750" cy="732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화살표: 아래쪽 131"/>
          <p:cNvSpPr/>
          <p:nvPr/>
        </p:nvSpPr>
        <p:spPr>
          <a:xfrm rot="3139094" flipH="1">
            <a:off x="4556197" y="3917991"/>
            <a:ext cx="116750" cy="732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3" name="그룹 132"/>
          <p:cNvGrpSpPr/>
          <p:nvPr/>
        </p:nvGrpSpPr>
        <p:grpSpPr>
          <a:xfrm>
            <a:off x="3203848" y="1769141"/>
            <a:ext cx="1584176" cy="507503"/>
            <a:chOff x="5508104" y="755115"/>
            <a:chExt cx="1584176" cy="507503"/>
          </a:xfrm>
        </p:grpSpPr>
        <p:sp>
          <p:nvSpPr>
            <p:cNvPr id="134" name="직사각형 133"/>
            <p:cNvSpPr/>
            <p:nvPr/>
          </p:nvSpPr>
          <p:spPr>
            <a:xfrm>
              <a:off x="5508104" y="764703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화면이름</a:t>
              </a: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6242738" y="755115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223456" y="756888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로그인</a:t>
              </a: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5508104" y="1024212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화면번호</a:t>
              </a: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6242738" y="1014624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223456" y="1016397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3203848" y="2789469"/>
            <a:ext cx="1584176" cy="507503"/>
            <a:chOff x="5508104" y="755115"/>
            <a:chExt cx="1584176" cy="507503"/>
          </a:xfrm>
        </p:grpSpPr>
        <p:sp>
          <p:nvSpPr>
            <p:cNvPr id="141" name="직사각형 140"/>
            <p:cNvSpPr/>
            <p:nvPr/>
          </p:nvSpPr>
          <p:spPr>
            <a:xfrm>
              <a:off x="5508104" y="764703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화면이름</a:t>
              </a: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242738" y="755115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223456" y="756888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메인</a:t>
              </a: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508104" y="1024212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화면번호</a:t>
              </a: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6242738" y="1014624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223456" y="1016397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288292" y="3558248"/>
            <a:ext cx="1584176" cy="507503"/>
            <a:chOff x="5508104" y="755115"/>
            <a:chExt cx="1584176" cy="507503"/>
          </a:xfrm>
        </p:grpSpPr>
        <p:sp>
          <p:nvSpPr>
            <p:cNvPr id="148" name="직사각형 147"/>
            <p:cNvSpPr/>
            <p:nvPr/>
          </p:nvSpPr>
          <p:spPr>
            <a:xfrm>
              <a:off x="5508104" y="764703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화면이름</a:t>
              </a: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6242738" y="755115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223456" y="756888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QR </a:t>
              </a:r>
              <a:r>
                <a:rPr lang="ko-KR" altLang="en-US" sz="1000" dirty="0"/>
                <a:t>스캔 뷰</a:t>
              </a: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5508104" y="1024212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화면번호</a:t>
              </a: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6242738" y="1014624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223456" y="1016397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</p:grpSp>
      <p:sp>
        <p:nvSpPr>
          <p:cNvPr id="154" name="화살표: 아래쪽 153"/>
          <p:cNvSpPr/>
          <p:nvPr/>
        </p:nvSpPr>
        <p:spPr>
          <a:xfrm flipH="1">
            <a:off x="3881541" y="2323439"/>
            <a:ext cx="133066" cy="406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1819208" y="5235867"/>
            <a:ext cx="6066912" cy="1448258"/>
          </a:xfrm>
          <a:prstGeom prst="rect">
            <a:avLst/>
          </a:prstGeom>
          <a:solidFill>
            <a:srgbClr val="FFFFFF"/>
          </a:solidFill>
          <a:ln w="28440">
            <a:solidFill>
              <a:srgbClr val="BFBFB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34125" y="5446513"/>
            <a:ext cx="5731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/>
              <a:t>App </a:t>
            </a:r>
            <a:r>
              <a:rPr lang="ko-KR" altLang="en-US" sz="1000" dirty="0"/>
              <a:t>흐름도의 첫 화면은 로그인 화면입니다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성공적으로 로그인 했다면 </a:t>
            </a:r>
            <a:r>
              <a:rPr lang="en-US" altLang="ko-KR" sz="1000" dirty="0"/>
              <a:t>QR</a:t>
            </a:r>
            <a:r>
              <a:rPr lang="ko-KR" altLang="en-US" sz="1000" dirty="0"/>
              <a:t>스캔 뷰</a:t>
            </a:r>
            <a:r>
              <a:rPr lang="en-US" altLang="ko-KR" sz="1000" dirty="0"/>
              <a:t>, My Page</a:t>
            </a:r>
            <a:r>
              <a:rPr lang="ko-KR" altLang="en-US" sz="1000" dirty="0"/>
              <a:t>뷰가 있는 메인 뷰로 이동합니다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QR </a:t>
            </a:r>
            <a:r>
              <a:rPr lang="ko-KR" altLang="en-US" sz="1000" dirty="0"/>
              <a:t>스캔 뷰에서는 </a:t>
            </a:r>
            <a:r>
              <a:rPr lang="en-US" altLang="ko-KR" sz="1000" dirty="0"/>
              <a:t>QR Code</a:t>
            </a:r>
            <a:r>
              <a:rPr lang="ko-KR" altLang="en-US" sz="1000" dirty="0"/>
              <a:t>에 저장된 정보를 읽어 화면에 출력합니다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dirty="0" err="1"/>
              <a:t>MyPage</a:t>
            </a:r>
            <a:r>
              <a:rPr lang="ko-KR" altLang="en-US" sz="1000" dirty="0"/>
              <a:t>뷰의 목표설정 뷰는 등록된 자산들에 대한 목표를 설정합니다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정보수정 뷰에서는 회원 정보를 수정할 수 있습니다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NFC </a:t>
            </a:r>
            <a:r>
              <a:rPr lang="ko-KR" altLang="en-US" sz="1000" dirty="0"/>
              <a:t>등록 뷰에서는 </a:t>
            </a:r>
            <a:r>
              <a:rPr lang="en-US" altLang="ko-KR" sz="1000" dirty="0"/>
              <a:t>NFC </a:t>
            </a:r>
            <a:r>
              <a:rPr lang="ko-KR" altLang="en-US" sz="1000" dirty="0"/>
              <a:t>통신을 통해 정보를 입력할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2921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6-1. App </a:t>
            </a:r>
            <a:r>
              <a:rPr lang="ko-KR" altLang="en-US" dirty="0"/>
              <a:t>화면 설계서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1-1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– NEW Account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회원가입을 하는 </a:t>
            </a:r>
            <a:r>
              <a:rPr lang="en-US" altLang="ko-KR" dirty="0"/>
              <a:t>Web View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24407"/>
            <a:ext cx="2592288" cy="43248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48928" y="2448015"/>
            <a:ext cx="61206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기능 명 </a:t>
            </a:r>
            <a:r>
              <a:rPr lang="en-US" altLang="ko-KR" sz="1400" dirty="0"/>
              <a:t>: </a:t>
            </a:r>
            <a:r>
              <a:rPr lang="ko-KR" altLang="en-US" sz="1400" dirty="0"/>
              <a:t>회원가입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기능 설명 </a:t>
            </a:r>
            <a:r>
              <a:rPr lang="en-US" altLang="ko-KR" sz="1400" dirty="0"/>
              <a:t>: </a:t>
            </a:r>
            <a:r>
              <a:rPr lang="ko-KR" altLang="en-US" sz="1400" dirty="0"/>
              <a:t>회원가입을 하는 </a:t>
            </a:r>
            <a:r>
              <a:rPr lang="en-US" altLang="ko-KR" sz="1400" dirty="0"/>
              <a:t>Web View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중복검사를 통해 </a:t>
            </a:r>
            <a:r>
              <a:rPr lang="en-US" altLang="ko-KR" sz="1400" dirty="0"/>
              <a:t>DB</a:t>
            </a:r>
            <a:r>
              <a:rPr lang="ko-KR" altLang="en-US" sz="1400" dirty="0"/>
              <a:t>로 전송되 유효성 검사를 할 수 있으며 </a:t>
            </a:r>
            <a:r>
              <a:rPr lang="en-US" altLang="ko-KR" sz="1400" dirty="0"/>
              <a:t>Code</a:t>
            </a:r>
            <a:r>
              <a:rPr lang="ko-KR" altLang="en-US" sz="1400" dirty="0"/>
              <a:t>의 경우에는 모바일에서의 </a:t>
            </a:r>
            <a:r>
              <a:rPr lang="en-US" altLang="ko-KR" sz="1400" dirty="0"/>
              <a:t>Mac Address</a:t>
            </a:r>
            <a:r>
              <a:rPr lang="ko-KR" altLang="en-US" sz="1400" dirty="0"/>
              <a:t>가 전송되 단말기 </a:t>
            </a:r>
            <a:r>
              <a:rPr lang="ko-KR" altLang="en-US" sz="1400" dirty="0" err="1"/>
              <a:t>식별값으로</a:t>
            </a:r>
            <a:r>
              <a:rPr lang="ko-KR" altLang="en-US" sz="1400" dirty="0"/>
              <a:t> 사용됩니다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상세 기능 </a:t>
            </a:r>
            <a:r>
              <a:rPr lang="en-US" altLang="ko-KR" sz="1400" dirty="0"/>
              <a:t>: </a:t>
            </a:r>
            <a:r>
              <a:rPr lang="ko-KR" altLang="en-US" sz="1400" dirty="0"/>
              <a:t>기존회원의 경우에는 중복검사를 통해 중복가입을 불가능 하게 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신규 회원의 회원가입의 경우 각 목록에 정보를 입력한 후 가입 버튼을 </a:t>
            </a:r>
            <a:r>
              <a:rPr lang="ko-KR" altLang="en-US" sz="1400" dirty="0" err="1"/>
              <a:t>누름으로서</a:t>
            </a:r>
            <a:r>
              <a:rPr lang="ko-KR" altLang="en-US" sz="1400" dirty="0"/>
              <a:t> </a:t>
            </a:r>
            <a:r>
              <a:rPr lang="en-US" altLang="ko-KR" sz="1400" dirty="0"/>
              <a:t>DB</a:t>
            </a:r>
            <a:r>
              <a:rPr lang="ko-KR" altLang="en-US" sz="1400" dirty="0"/>
              <a:t>서버</a:t>
            </a:r>
            <a:r>
              <a:rPr lang="en-US" altLang="ko-KR" sz="1400" dirty="0"/>
              <a:t> (AWS)</a:t>
            </a:r>
            <a:r>
              <a:rPr lang="ko-KR" altLang="en-US" sz="1400" dirty="0"/>
              <a:t>에서 유효성 검사 후 중복된 정보가 없다면 정상적으로 회원가입 처리가 됩니다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요구사항 명 </a:t>
            </a:r>
            <a:r>
              <a:rPr lang="en-US" altLang="ko-KR" sz="1400" dirty="0"/>
              <a:t>: </a:t>
            </a:r>
            <a:r>
              <a:rPr lang="ko-KR" altLang="en-US" sz="1400" dirty="0"/>
              <a:t>회원가입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04708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6-1. App </a:t>
            </a:r>
            <a:r>
              <a:rPr lang="ko-KR" altLang="en-US" dirty="0"/>
              <a:t>화면 설계서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– My Page – </a:t>
            </a:r>
            <a:r>
              <a:rPr lang="ko-KR" altLang="en-US" dirty="0"/>
              <a:t>자산 등록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NFC Write, NFC Read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44148"/>
            <a:ext cx="2592288" cy="43051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71707" y="2000569"/>
            <a:ext cx="61206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기능 명 </a:t>
            </a:r>
            <a:r>
              <a:rPr lang="en-US" altLang="ko-KR" sz="1400" dirty="0"/>
              <a:t>: NFC </a:t>
            </a:r>
            <a:r>
              <a:rPr lang="ko-KR" altLang="en-US" sz="1400" dirty="0"/>
              <a:t>자산 등록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기능 설명 </a:t>
            </a:r>
            <a:r>
              <a:rPr lang="en-US" altLang="ko-KR" sz="1400" dirty="0"/>
              <a:t>: NFC </a:t>
            </a:r>
            <a:r>
              <a:rPr lang="ko-KR" altLang="en-US" sz="1400" dirty="0"/>
              <a:t>통신을 통해 자산을 등록하는 뷰입니다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체크박스를 통해 식료품인지 지식자산인지 체크한 후 </a:t>
            </a:r>
            <a:r>
              <a:rPr lang="ko-KR" altLang="en-US" sz="1400" dirty="0" err="1"/>
              <a:t>자산값</a:t>
            </a:r>
            <a:r>
              <a:rPr lang="en-US" altLang="ko-KR" sz="1400" dirty="0"/>
              <a:t>, </a:t>
            </a:r>
            <a:r>
              <a:rPr lang="ko-KR" altLang="en-US" sz="1400" dirty="0"/>
              <a:t>자산에 대한 내용</a:t>
            </a:r>
            <a:r>
              <a:rPr lang="en-US" altLang="ko-KR" sz="1400" dirty="0"/>
              <a:t>, </a:t>
            </a:r>
            <a:r>
              <a:rPr lang="ko-KR" altLang="en-US" sz="1400" dirty="0"/>
              <a:t>자산 제목을 입력할 수 있습니다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상세 기능 </a:t>
            </a:r>
            <a:r>
              <a:rPr lang="en-US" altLang="ko-KR" sz="1400" dirty="0"/>
              <a:t>1</a:t>
            </a:r>
            <a:r>
              <a:rPr lang="ko-KR" altLang="en-US" sz="1400" dirty="0"/>
              <a:t> </a:t>
            </a:r>
            <a:r>
              <a:rPr lang="en-US" altLang="ko-KR" sz="1400" dirty="0"/>
              <a:t>: (</a:t>
            </a:r>
            <a:r>
              <a:rPr lang="ko-KR" altLang="en-US" sz="1400" dirty="0"/>
              <a:t>데이터 쓰기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NFC</a:t>
            </a:r>
            <a:r>
              <a:rPr lang="ko-KR" altLang="en-US" sz="1400" dirty="0"/>
              <a:t>통신을 통해 정보를 저장하는 경우에는 정확히 값을 입력한 후 </a:t>
            </a:r>
            <a:r>
              <a:rPr lang="en-US" altLang="ko-KR" sz="1400" dirty="0"/>
              <a:t>NFC </a:t>
            </a:r>
            <a:r>
              <a:rPr lang="ko-KR" altLang="en-US" sz="1400" dirty="0"/>
              <a:t>정보 저장 버튼을 클릭하면 </a:t>
            </a:r>
            <a:r>
              <a:rPr lang="en-US" altLang="ko-KR" sz="1400" dirty="0"/>
              <a:t>NFC </a:t>
            </a:r>
            <a:r>
              <a:rPr lang="ko-KR" altLang="en-US" sz="1400" dirty="0"/>
              <a:t>통신 다이얼로그가 화면에 출력됩니다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다이얼로그가 </a:t>
            </a:r>
            <a:r>
              <a:rPr lang="ko-KR" altLang="en-US" sz="1400" dirty="0" err="1"/>
              <a:t>출력됬을</a:t>
            </a:r>
            <a:r>
              <a:rPr lang="ko-KR" altLang="en-US" sz="1400" dirty="0"/>
              <a:t> 때 </a:t>
            </a:r>
            <a:r>
              <a:rPr lang="en-US" altLang="ko-KR" sz="1400" dirty="0"/>
              <a:t>Tag</a:t>
            </a:r>
            <a:r>
              <a:rPr lang="ko-KR" altLang="en-US" sz="1400" dirty="0"/>
              <a:t>를 통해 정보를 </a:t>
            </a:r>
            <a:r>
              <a:rPr lang="en-US" altLang="ko-KR" sz="1400" dirty="0"/>
              <a:t>NFC </a:t>
            </a:r>
            <a:r>
              <a:rPr lang="ko-KR" altLang="en-US" sz="1400" dirty="0"/>
              <a:t>장비에 입력할 수 있습니다</a:t>
            </a:r>
            <a:r>
              <a:rPr lang="en-US" altLang="ko-KR" sz="1400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 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상세 기능 </a:t>
            </a:r>
            <a:r>
              <a:rPr lang="en-US" altLang="ko-KR" sz="1400" dirty="0"/>
              <a:t>2 : (</a:t>
            </a:r>
            <a:r>
              <a:rPr lang="ko-KR" altLang="en-US" sz="1400" dirty="0"/>
              <a:t>데이터 읽기</a:t>
            </a:r>
            <a:r>
              <a:rPr lang="en-US" altLang="ko-KR" sz="1400" dirty="0"/>
              <a:t>) NFC </a:t>
            </a:r>
            <a:r>
              <a:rPr lang="ko-KR" altLang="en-US" sz="1400" dirty="0"/>
              <a:t>정보를 읽는 경우에는 </a:t>
            </a:r>
            <a:r>
              <a:rPr lang="en-US" altLang="ko-KR" sz="1400" dirty="0"/>
              <a:t>NFC </a:t>
            </a:r>
            <a:r>
              <a:rPr lang="ko-KR" altLang="en-US" sz="1400" dirty="0"/>
              <a:t>읽기 버튼을 클릭한 후에 다이얼로그가 나오면 </a:t>
            </a:r>
            <a:r>
              <a:rPr lang="en-US" altLang="ko-KR" sz="1400" dirty="0"/>
              <a:t>NFC </a:t>
            </a:r>
            <a:r>
              <a:rPr lang="ko-KR" altLang="en-US" sz="1400" dirty="0"/>
              <a:t>장비와 </a:t>
            </a:r>
            <a:r>
              <a:rPr lang="en-US" altLang="ko-KR" sz="1400" dirty="0"/>
              <a:t>Tag </a:t>
            </a:r>
            <a:r>
              <a:rPr lang="ko-KR" altLang="en-US" sz="1400" dirty="0"/>
              <a:t>해 저장된 데이터가 다이얼로그에 출력됩니다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요구사항 명 </a:t>
            </a:r>
            <a:r>
              <a:rPr lang="en-US" altLang="ko-KR" sz="1400" dirty="0"/>
              <a:t>: </a:t>
            </a:r>
            <a:r>
              <a:rPr lang="ko-KR" altLang="en-US" sz="1400" dirty="0"/>
              <a:t> </a:t>
            </a:r>
            <a:r>
              <a:rPr lang="en-US" altLang="ko-KR" sz="1400" dirty="0"/>
              <a:t>NFC </a:t>
            </a:r>
            <a:r>
              <a:rPr lang="ko-KR" altLang="en-US" sz="1400" dirty="0"/>
              <a:t>자산 등록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65345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6-1. App </a:t>
            </a:r>
            <a:r>
              <a:rPr lang="ko-KR" altLang="en-US" dirty="0"/>
              <a:t>화면 설계서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- My Page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My Page </a:t>
            </a:r>
            <a:r>
              <a:rPr lang="ko-KR" altLang="en-US" dirty="0"/>
              <a:t>뷰로서 자산을 등록</a:t>
            </a:r>
            <a:r>
              <a:rPr lang="en-US" altLang="ko-KR" dirty="0"/>
              <a:t>, </a:t>
            </a:r>
            <a:r>
              <a:rPr lang="ko-KR" altLang="en-US" dirty="0"/>
              <a:t>정보 수정</a:t>
            </a:r>
            <a:r>
              <a:rPr lang="en-US" altLang="ko-KR" dirty="0"/>
              <a:t>, </a:t>
            </a:r>
            <a:r>
              <a:rPr lang="ko-KR" altLang="en-US" dirty="0"/>
              <a:t>등록된 자산을 조회 가능한 뷰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45180"/>
            <a:ext cx="2592288" cy="43040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66093" y="1637484"/>
            <a:ext cx="61206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기능 명 </a:t>
            </a:r>
            <a:r>
              <a:rPr lang="en-US" altLang="ko-KR" sz="1400" dirty="0"/>
              <a:t>: My Page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기능 설명 </a:t>
            </a:r>
            <a:r>
              <a:rPr lang="en-US" altLang="ko-KR" sz="1400" dirty="0"/>
              <a:t>: </a:t>
            </a:r>
            <a:r>
              <a:rPr lang="ko-KR" altLang="en-US" sz="1400" dirty="0"/>
              <a:t>회원 정보를 수정하고 등록된 자산을 확인</a:t>
            </a:r>
            <a:r>
              <a:rPr lang="en-US" altLang="ko-KR" sz="1400" dirty="0"/>
              <a:t>, </a:t>
            </a:r>
            <a:r>
              <a:rPr lang="ko-KR" altLang="en-US" sz="1400" dirty="0"/>
              <a:t>등록된 자산들에 대해서 목표를 설정할 수 있고 새로운 자산을 등록하 수 있는 기능을 가진 뷰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상세 기능 </a:t>
            </a:r>
            <a:r>
              <a:rPr lang="en-US" altLang="ko-KR" sz="1400" dirty="0"/>
              <a:t>1: (</a:t>
            </a:r>
            <a:r>
              <a:rPr lang="ko-KR" altLang="en-US" sz="1400" dirty="0"/>
              <a:t>지식자산 확인</a:t>
            </a:r>
            <a:r>
              <a:rPr lang="en-US" altLang="ko-KR" sz="1400" dirty="0"/>
              <a:t>) </a:t>
            </a:r>
            <a:r>
              <a:rPr lang="ko-KR" altLang="en-US" sz="1400" dirty="0"/>
              <a:t>자신의 지식자산을 확인하기 위해서 회원의 </a:t>
            </a:r>
            <a:r>
              <a:rPr lang="en-US" altLang="ko-KR" sz="1400" dirty="0"/>
              <a:t>ID</a:t>
            </a:r>
            <a:r>
              <a:rPr lang="ko-KR" altLang="en-US" sz="1400" dirty="0"/>
              <a:t>를 </a:t>
            </a:r>
            <a:r>
              <a:rPr lang="en-US" altLang="ko-KR" sz="1400" dirty="0"/>
              <a:t>DB </a:t>
            </a:r>
            <a:r>
              <a:rPr lang="ko-KR" altLang="en-US" sz="1400" dirty="0"/>
              <a:t>서버로 보내 유저가 가지고있는 자산들을 </a:t>
            </a:r>
            <a:r>
              <a:rPr lang="en-US" altLang="ko-KR" sz="1400" dirty="0"/>
              <a:t>JSON Object</a:t>
            </a:r>
            <a:r>
              <a:rPr lang="ko-KR" altLang="en-US" sz="1400" dirty="0"/>
              <a:t>로 감싸 </a:t>
            </a:r>
            <a:r>
              <a:rPr lang="en-US" altLang="ko-KR" sz="1400" dirty="0"/>
              <a:t>Web View</a:t>
            </a:r>
            <a:r>
              <a:rPr lang="ko-KR" altLang="en-US" sz="1400" dirty="0"/>
              <a:t>형식으로 출력합니다</a:t>
            </a:r>
            <a:r>
              <a:rPr lang="en-US" altLang="ko-KR" sz="1400" dirty="0"/>
              <a:t>. 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상세 기능 </a:t>
            </a:r>
            <a:r>
              <a:rPr lang="en-US" altLang="ko-KR" sz="1400" dirty="0"/>
              <a:t>2 : (</a:t>
            </a:r>
            <a:r>
              <a:rPr lang="ko-KR" altLang="en-US" sz="1400" dirty="0"/>
              <a:t>목표 설정</a:t>
            </a:r>
            <a:r>
              <a:rPr lang="en-US" altLang="ko-KR" sz="1400" dirty="0"/>
              <a:t>) </a:t>
            </a:r>
            <a:r>
              <a:rPr lang="ko-KR" altLang="en-US" sz="1400" dirty="0"/>
              <a:t>회원 </a:t>
            </a:r>
            <a:r>
              <a:rPr lang="en-US" altLang="ko-KR" sz="1400" dirty="0"/>
              <a:t>ID</a:t>
            </a:r>
            <a:r>
              <a:rPr lang="ko-KR" altLang="en-US" sz="1400" dirty="0"/>
              <a:t>를 </a:t>
            </a:r>
            <a:r>
              <a:rPr lang="en-US" altLang="ko-KR" sz="1400" dirty="0"/>
              <a:t>DB </a:t>
            </a:r>
            <a:r>
              <a:rPr lang="ko-KR" altLang="en-US" sz="1400" dirty="0"/>
              <a:t>서버로 보낸 후 그 유저가 가지고 있는 자산들을 </a:t>
            </a:r>
            <a:r>
              <a:rPr lang="en-US" altLang="ko-KR" sz="1400" dirty="0"/>
              <a:t>List View </a:t>
            </a:r>
            <a:r>
              <a:rPr lang="ko-KR" altLang="en-US" sz="1400" dirty="0"/>
              <a:t>형식으로 출력하고 </a:t>
            </a:r>
            <a:r>
              <a:rPr lang="ko-KR" altLang="en-US" sz="1400" dirty="0" err="1"/>
              <a:t>클릭함으로서</a:t>
            </a:r>
            <a:r>
              <a:rPr lang="ko-KR" altLang="en-US" sz="1400" dirty="0"/>
              <a:t> 목표 설정이 가능합니다</a:t>
            </a:r>
            <a:r>
              <a:rPr lang="en-US" altLang="ko-KR" sz="1400" dirty="0"/>
              <a:t>.  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상세 기능 </a:t>
            </a:r>
            <a:r>
              <a:rPr lang="en-US" altLang="ko-KR" sz="1400" dirty="0"/>
              <a:t>3 : (</a:t>
            </a:r>
            <a:r>
              <a:rPr lang="ko-KR" altLang="en-US" sz="1400" dirty="0"/>
              <a:t>자산 등록</a:t>
            </a:r>
            <a:r>
              <a:rPr lang="en-US" altLang="ko-KR" sz="1400" dirty="0"/>
              <a:t>)  NFC </a:t>
            </a:r>
            <a:r>
              <a:rPr lang="ko-KR" altLang="en-US" sz="1400" dirty="0"/>
              <a:t>통신을 통해 새로운 자산을 등록 가능합니다</a:t>
            </a:r>
            <a:r>
              <a:rPr lang="en-US" altLang="ko-KR" sz="1400" dirty="0"/>
              <a:t>. 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상세 기능 </a:t>
            </a:r>
            <a:r>
              <a:rPr lang="en-US" altLang="ko-KR" sz="1400" dirty="0"/>
              <a:t>4 :  (</a:t>
            </a:r>
            <a:r>
              <a:rPr lang="ko-KR" altLang="en-US" sz="1400" dirty="0"/>
              <a:t>정보 수정</a:t>
            </a:r>
            <a:r>
              <a:rPr lang="en-US" altLang="ko-KR" sz="1400" dirty="0"/>
              <a:t>) </a:t>
            </a:r>
            <a:r>
              <a:rPr lang="ko-KR" altLang="en-US" sz="1400" dirty="0"/>
              <a:t>회원 정보를 수정할 수 있는 기능입니다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요구사항 명 </a:t>
            </a:r>
            <a:r>
              <a:rPr lang="en-US" altLang="ko-KR" sz="1400" dirty="0"/>
              <a:t>: </a:t>
            </a:r>
            <a:r>
              <a:rPr lang="ko-KR" altLang="en-US" sz="1400" dirty="0"/>
              <a:t> </a:t>
            </a:r>
            <a:r>
              <a:rPr lang="en-US" altLang="ko-KR" sz="1400" dirty="0"/>
              <a:t>NFC </a:t>
            </a:r>
            <a:r>
              <a:rPr lang="ko-KR" altLang="en-US" sz="1400" dirty="0"/>
              <a:t>자산 등록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15366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6-2. Web </a:t>
            </a:r>
            <a:r>
              <a:rPr lang="ko-KR" altLang="en-US" dirty="0"/>
              <a:t>화면 설계서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메인 </a:t>
            </a:r>
            <a:r>
              <a:rPr lang="en-US" altLang="ko-KR" dirty="0"/>
              <a:t>– </a:t>
            </a:r>
            <a:r>
              <a:rPr lang="ko-KR" altLang="en-US" dirty="0"/>
              <a:t>자산조회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자신이 등록한 자산을 조회하는 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기능명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자산 조회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기능설명 </a:t>
            </a:r>
            <a:r>
              <a:rPr lang="en-US" altLang="ko-KR" dirty="0"/>
              <a:t>: </a:t>
            </a:r>
            <a:r>
              <a:rPr lang="ko-KR" altLang="en-US" kern="0" dirty="0">
                <a:solidFill>
                  <a:srgbClr val="000000"/>
                </a:solidFill>
              </a:rPr>
              <a:t>사용자가 등록한 자산을 조회 할 수 있는 기능입니다</a:t>
            </a:r>
            <a:r>
              <a:rPr lang="en-US" altLang="ko-KR" kern="0" dirty="0">
                <a:solidFill>
                  <a:srgbClr val="000000"/>
                </a:solidFill>
              </a:rPr>
              <a:t>. </a:t>
            </a:r>
            <a:r>
              <a:rPr lang="ko-KR" altLang="en-US" kern="0" dirty="0">
                <a:solidFill>
                  <a:srgbClr val="000000"/>
                </a:solidFill>
              </a:rPr>
              <a:t>삭제버튼을 누르게 되면 해당 자산이 삭제됩니다</a:t>
            </a:r>
            <a:r>
              <a:rPr lang="en-US" altLang="ko-KR" kern="0" dirty="0">
                <a:solidFill>
                  <a:srgbClr val="000000"/>
                </a:solidFill>
              </a:rPr>
              <a:t>.</a:t>
            </a:r>
          </a:p>
          <a:p>
            <a:endParaRPr lang="ko-KR" altLang="en-US" kern="0" dirty="0">
              <a:solidFill>
                <a:srgbClr val="000000"/>
              </a:solidFill>
            </a:endParaRPr>
          </a:p>
          <a:p>
            <a:pPr marL="0" indent="0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dirty="0"/>
              <a:t>   처리내용 </a:t>
            </a:r>
            <a:r>
              <a:rPr lang="en-US" altLang="ko-KR" dirty="0"/>
              <a:t>:  </a:t>
            </a:r>
          </a:p>
          <a:p>
            <a:pPr marL="0" indent="0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kern="0" dirty="0">
                <a:solidFill>
                  <a:srgbClr val="000000"/>
                </a:solidFill>
                <a:ea typeface="맑은 고딕"/>
              </a:rPr>
              <a:t>∎세션에 저장된 사용자 식별 값을 토대로 등록된 자산을 가지고 옵니다</a:t>
            </a:r>
            <a:r>
              <a:rPr lang="en-US" altLang="ko-KR" kern="0" dirty="0">
                <a:solidFill>
                  <a:srgbClr val="000000"/>
                </a:solidFill>
                <a:ea typeface="맑은 고딕"/>
              </a:rPr>
              <a:t>.</a:t>
            </a:r>
          </a:p>
          <a:p>
            <a:pPr marL="0" indent="0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kern="0" dirty="0">
                <a:solidFill>
                  <a:srgbClr val="000000"/>
                </a:solidFill>
                <a:ea typeface="맑은 고딕"/>
              </a:rPr>
              <a:t>∎</a:t>
            </a:r>
            <a:r>
              <a:rPr lang="en-US" altLang="ko-KR" kern="0" dirty="0">
                <a:solidFill>
                  <a:srgbClr val="000000"/>
                </a:solidFill>
                <a:ea typeface="맑은 고딕"/>
              </a:rPr>
              <a:t>QR</a:t>
            </a:r>
            <a:r>
              <a:rPr lang="ko-KR" altLang="en-US" kern="0" dirty="0">
                <a:solidFill>
                  <a:srgbClr val="000000"/>
                </a:solidFill>
                <a:ea typeface="맑은 고딕"/>
              </a:rPr>
              <a:t>의 이미지가 클릭되면 새 창을 엽니다</a:t>
            </a:r>
            <a:r>
              <a:rPr lang="en-US" altLang="ko-KR" kern="0" dirty="0">
                <a:solidFill>
                  <a:srgbClr val="000000"/>
                </a:solidFill>
                <a:ea typeface="맑은 고딕"/>
              </a:rPr>
              <a:t>.</a:t>
            </a:r>
          </a:p>
          <a:p>
            <a:pPr marL="0" indent="0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kern="0" dirty="0">
                <a:solidFill>
                  <a:srgbClr val="000000"/>
                </a:solidFill>
                <a:ea typeface="맑은 고딕"/>
              </a:rPr>
              <a:t>∎</a:t>
            </a:r>
            <a:r>
              <a:rPr lang="en-US" altLang="ko-KR" kern="0" dirty="0">
                <a:solidFill>
                  <a:srgbClr val="000000"/>
                </a:solidFill>
                <a:ea typeface="맑은 고딕"/>
              </a:rPr>
              <a:t>Google API</a:t>
            </a:r>
            <a:r>
              <a:rPr lang="ko-KR" altLang="en-US" kern="0" dirty="0">
                <a:solidFill>
                  <a:srgbClr val="000000"/>
                </a:solidFill>
                <a:ea typeface="맑은 고딕"/>
              </a:rPr>
              <a:t>를 이용해 </a:t>
            </a:r>
            <a:r>
              <a:rPr lang="en-US" altLang="ko-KR" kern="0" dirty="0">
                <a:solidFill>
                  <a:srgbClr val="000000"/>
                </a:solidFill>
                <a:ea typeface="맑은 고딕"/>
              </a:rPr>
              <a:t>QR</a:t>
            </a:r>
            <a:r>
              <a:rPr lang="ko-KR" altLang="en-US" kern="0" dirty="0">
                <a:solidFill>
                  <a:srgbClr val="000000"/>
                </a:solidFill>
                <a:ea typeface="맑은 고딕"/>
              </a:rPr>
              <a:t>의 이미지를 보여줍니다</a:t>
            </a:r>
            <a:r>
              <a:rPr lang="en-US" altLang="ko-KR" kern="0" dirty="0">
                <a:solidFill>
                  <a:srgbClr val="000000"/>
                </a:solidFill>
                <a:ea typeface="맑은 고딕"/>
              </a:rPr>
              <a:t>.</a:t>
            </a:r>
          </a:p>
          <a:p>
            <a:pPr marL="0" indent="0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kern="0" dirty="0">
                <a:solidFill>
                  <a:srgbClr val="000000"/>
                </a:solidFill>
                <a:ea typeface="맑은 고딕"/>
              </a:rPr>
              <a:t>∎삭제가 클릭되면 자산의 식별 값을 토대로 자산을 지웁니다</a:t>
            </a:r>
            <a:r>
              <a:rPr lang="en-US" altLang="ko-KR" kern="0" dirty="0">
                <a:solidFill>
                  <a:srgbClr val="000000"/>
                </a:solidFill>
                <a:ea typeface="맑은 고딕"/>
              </a:rPr>
              <a:t>.</a:t>
            </a:r>
          </a:p>
          <a:p>
            <a:pPr marL="0" indent="0" fontAlgn="base">
              <a:lnSpc>
                <a:spcPct val="160000"/>
              </a:lnSpc>
              <a:spcBef>
                <a:spcPts val="0"/>
              </a:spcBef>
              <a:buNone/>
            </a:pPr>
            <a:endParaRPr lang="en-US" altLang="ko-KR" kern="0" dirty="0">
              <a:solidFill>
                <a:srgbClr val="000000"/>
              </a:solidFill>
              <a:ea typeface="맑은 고딕"/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1268760"/>
            <a:ext cx="648072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95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6-2. Web </a:t>
            </a:r>
            <a:r>
              <a:rPr lang="ko-KR" altLang="en-US" dirty="0"/>
              <a:t>화면 설계서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메인 </a:t>
            </a:r>
            <a:r>
              <a:rPr lang="en-US" altLang="ko-KR" dirty="0"/>
              <a:t>– QR Code </a:t>
            </a:r>
            <a:r>
              <a:rPr lang="ko-KR" altLang="en-US" dirty="0"/>
              <a:t>뷰</a:t>
            </a:r>
            <a:r>
              <a:rPr lang="en-US" altLang="ko-KR" dirty="0"/>
              <a:t> – </a:t>
            </a:r>
            <a:r>
              <a:rPr lang="ko-KR" altLang="en-US" dirty="0"/>
              <a:t>자산 생성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QR Code</a:t>
            </a:r>
            <a:r>
              <a:rPr lang="ko-KR" altLang="en-US" dirty="0"/>
              <a:t>를 생성하고 저장하는 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기능명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kern="0" dirty="0">
                <a:solidFill>
                  <a:srgbClr val="000000"/>
                </a:solidFill>
              </a:rPr>
              <a:t>QR code</a:t>
            </a:r>
            <a:r>
              <a:rPr lang="ko-KR" altLang="en-US" kern="0" dirty="0">
                <a:solidFill>
                  <a:srgbClr val="000000"/>
                </a:solidFill>
              </a:rPr>
              <a:t>  생성</a:t>
            </a:r>
            <a:endParaRPr lang="en-US" altLang="ko-KR" kern="0" dirty="0">
              <a:solidFill>
                <a:srgbClr val="000000"/>
              </a:solidFill>
            </a:endParaRPr>
          </a:p>
          <a:p>
            <a:endParaRPr lang="en-US" altLang="ko-KR" dirty="0"/>
          </a:p>
          <a:p>
            <a:pPr marL="0" indent="0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dirty="0"/>
              <a:t>기능설명 </a:t>
            </a:r>
            <a:r>
              <a:rPr lang="en-US" altLang="ko-KR" dirty="0"/>
              <a:t>: </a:t>
            </a:r>
            <a:r>
              <a:rPr lang="ko-KR" altLang="en-US" kern="0" dirty="0">
                <a:solidFill>
                  <a:srgbClr val="000000"/>
                </a:solidFill>
              </a:rPr>
              <a:t>로그인 이후에 </a:t>
            </a:r>
            <a:r>
              <a:rPr lang="en-US" altLang="ko-KR" kern="0" dirty="0">
                <a:solidFill>
                  <a:srgbClr val="000000"/>
                </a:solidFill>
              </a:rPr>
              <a:t>QR</a:t>
            </a:r>
            <a:r>
              <a:rPr lang="ko-KR" altLang="en-US" kern="0" dirty="0">
                <a:solidFill>
                  <a:srgbClr val="000000"/>
                </a:solidFill>
              </a:rPr>
              <a:t> </a:t>
            </a:r>
            <a:r>
              <a:rPr lang="en-US" altLang="ko-KR" kern="0" dirty="0">
                <a:solidFill>
                  <a:srgbClr val="000000"/>
                </a:solidFill>
              </a:rPr>
              <a:t>code</a:t>
            </a:r>
            <a:r>
              <a:rPr lang="ko-KR" altLang="en-US" kern="0" dirty="0">
                <a:solidFill>
                  <a:srgbClr val="000000"/>
                </a:solidFill>
              </a:rPr>
              <a:t>에 대한 자산을 등록할 수 있는 기능입니다</a:t>
            </a:r>
            <a:r>
              <a:rPr lang="en-US" altLang="ko-KR" kern="0" dirty="0">
                <a:solidFill>
                  <a:srgbClr val="000000"/>
                </a:solidFill>
              </a:rPr>
              <a:t>.  </a:t>
            </a:r>
            <a:r>
              <a:rPr lang="ko-KR" altLang="en-US" kern="0" dirty="0">
                <a:solidFill>
                  <a:srgbClr val="000000"/>
                </a:solidFill>
              </a:rPr>
              <a:t>대분류를 선택해서 자산을 저장 가능합니다</a:t>
            </a:r>
            <a:r>
              <a:rPr lang="en-US" altLang="ko-KR" kern="0" dirty="0">
                <a:solidFill>
                  <a:srgbClr val="000000"/>
                </a:solidFill>
              </a:rPr>
              <a:t>. </a:t>
            </a:r>
            <a:endParaRPr lang="ko-KR" altLang="en-US" kern="0" dirty="0">
              <a:solidFill>
                <a:srgbClr val="000000"/>
              </a:solidFill>
            </a:endParaRPr>
          </a:p>
          <a:p>
            <a:endParaRPr lang="ko-KR" altLang="en-US" kern="0" dirty="0">
              <a:solidFill>
                <a:srgbClr val="000000"/>
              </a:solidFill>
            </a:endParaRPr>
          </a:p>
          <a:p>
            <a:pPr marL="0" indent="0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dirty="0"/>
              <a:t>   처리내용 </a:t>
            </a:r>
            <a:r>
              <a:rPr lang="en-US" altLang="ko-KR" dirty="0"/>
              <a:t>:  </a:t>
            </a:r>
          </a:p>
          <a:p>
            <a:pPr marL="0" indent="0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kern="0" dirty="0">
                <a:solidFill>
                  <a:srgbClr val="000000"/>
                </a:solidFill>
                <a:ea typeface="맑은 고딕"/>
              </a:rPr>
              <a:t>∎해당 자산의 데이터를 입력 받습니다</a:t>
            </a:r>
            <a:r>
              <a:rPr lang="en-US" altLang="ko-KR" kern="0" dirty="0">
                <a:solidFill>
                  <a:srgbClr val="000000"/>
                </a:solidFill>
                <a:ea typeface="맑은 고딕"/>
              </a:rPr>
              <a:t>.</a:t>
            </a:r>
          </a:p>
          <a:p>
            <a:pPr marL="0" indent="0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kern="0" dirty="0">
                <a:solidFill>
                  <a:srgbClr val="000000"/>
                </a:solidFill>
                <a:ea typeface="맑은 고딕"/>
              </a:rPr>
              <a:t>∎입력 받은 데이터를 토대로 </a:t>
            </a:r>
            <a:r>
              <a:rPr lang="en-US" altLang="ko-KR" kern="0" dirty="0">
                <a:solidFill>
                  <a:srgbClr val="000000"/>
                </a:solidFill>
                <a:ea typeface="맑은 고딕"/>
              </a:rPr>
              <a:t>Google API</a:t>
            </a:r>
            <a:r>
              <a:rPr lang="ko-KR" altLang="en-US" kern="0" dirty="0">
                <a:solidFill>
                  <a:srgbClr val="000000"/>
                </a:solidFill>
                <a:ea typeface="맑은 고딕"/>
              </a:rPr>
              <a:t>를 이용해서 </a:t>
            </a:r>
            <a:r>
              <a:rPr lang="en-US" altLang="ko-KR" kern="0" dirty="0">
                <a:solidFill>
                  <a:srgbClr val="000000"/>
                </a:solidFill>
                <a:ea typeface="맑은 고딕"/>
              </a:rPr>
              <a:t>QR</a:t>
            </a:r>
            <a:r>
              <a:rPr lang="ko-KR" altLang="en-US" kern="0" dirty="0">
                <a:solidFill>
                  <a:srgbClr val="000000"/>
                </a:solidFill>
                <a:ea typeface="맑은 고딕"/>
              </a:rPr>
              <a:t>의 이미지를 생성합니다</a:t>
            </a:r>
            <a:r>
              <a:rPr lang="en-US" altLang="ko-KR" kern="0" dirty="0">
                <a:solidFill>
                  <a:srgbClr val="000000"/>
                </a:solidFill>
                <a:ea typeface="맑은 고딕"/>
              </a:rPr>
              <a:t>.</a:t>
            </a:r>
          </a:p>
          <a:p>
            <a:pPr marL="0" indent="0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kern="0" dirty="0">
                <a:solidFill>
                  <a:srgbClr val="000000"/>
                </a:solidFill>
                <a:ea typeface="맑은 고딕"/>
              </a:rPr>
              <a:t>∎넘어온 데이터를 데이터 베이스에 형식에 맞춰 저장합니다</a:t>
            </a:r>
            <a:r>
              <a:rPr lang="en-US" altLang="ko-KR" kern="0" dirty="0">
                <a:solidFill>
                  <a:srgbClr val="000000"/>
                </a:solidFill>
                <a:ea typeface="맑은 고딕"/>
              </a:rPr>
              <a:t>.</a:t>
            </a:r>
          </a:p>
          <a:p>
            <a:pPr marL="0" indent="0" fontAlgn="base">
              <a:lnSpc>
                <a:spcPct val="160000"/>
              </a:lnSpc>
              <a:spcBef>
                <a:spcPts val="0"/>
              </a:spcBef>
              <a:buNone/>
            </a:pPr>
            <a:endParaRPr lang="en-US" altLang="ko-KR" kern="0" dirty="0">
              <a:solidFill>
                <a:srgbClr val="000000"/>
              </a:solidFill>
              <a:ea typeface="맑은 고딕"/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77895"/>
            <a:ext cx="6508525" cy="467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2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6-2. Web </a:t>
            </a:r>
            <a:r>
              <a:rPr lang="ko-KR" altLang="en-US" dirty="0"/>
              <a:t>화면 설계서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메인 </a:t>
            </a:r>
            <a:r>
              <a:rPr lang="en-US" altLang="ko-KR" dirty="0"/>
              <a:t>– </a:t>
            </a:r>
            <a:r>
              <a:rPr lang="ko-KR" altLang="en-US" dirty="0"/>
              <a:t>게시판 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사용자들이 작성한 게시물이 보이는 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dirty="0" err="1"/>
              <a:t>기능명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kern="0" dirty="0">
                <a:solidFill>
                  <a:srgbClr val="000000"/>
                </a:solidFill>
              </a:rPr>
              <a:t>게시판 뷰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marL="0" indent="0" fontAlgn="base">
              <a:lnSpc>
                <a:spcPct val="160000"/>
              </a:lnSpc>
              <a:spcBef>
                <a:spcPts val="0"/>
              </a:spcBef>
            </a:pPr>
            <a:endParaRPr lang="en-US" altLang="ko-KR" dirty="0"/>
          </a:p>
          <a:p>
            <a:pPr marL="0" indent="0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dirty="0"/>
              <a:t>기능설명 </a:t>
            </a:r>
            <a:r>
              <a:rPr lang="en-US" altLang="ko-KR" dirty="0"/>
              <a:t>: </a:t>
            </a:r>
            <a:r>
              <a:rPr lang="ko-KR" altLang="en-US" kern="0" dirty="0">
                <a:solidFill>
                  <a:srgbClr val="000000"/>
                </a:solidFill>
              </a:rPr>
              <a:t>해당 게시 글을 누르면 게시 글에 대한 상세 글을 볼 수 있습니다</a:t>
            </a:r>
            <a:r>
              <a:rPr lang="en-US" altLang="ko-KR" kern="0" dirty="0">
                <a:solidFill>
                  <a:srgbClr val="000000"/>
                </a:solidFill>
              </a:rPr>
              <a:t>. </a:t>
            </a:r>
            <a:r>
              <a:rPr lang="ko-KR" altLang="en-US" kern="0" dirty="0">
                <a:solidFill>
                  <a:srgbClr val="000000"/>
                </a:solidFill>
              </a:rPr>
              <a:t>상세 글을 클릭하면 수정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ko-KR" altLang="en-US" kern="0" dirty="0">
                <a:solidFill>
                  <a:srgbClr val="000000"/>
                </a:solidFill>
              </a:rPr>
              <a:t>삭제가 가능합니다</a:t>
            </a:r>
            <a:r>
              <a:rPr lang="en-US" altLang="ko-KR" kern="0" dirty="0">
                <a:solidFill>
                  <a:srgbClr val="000000"/>
                </a:solidFill>
              </a:rPr>
              <a:t>.</a:t>
            </a:r>
            <a:endParaRPr lang="ko-KR" altLang="en-US" kern="0" dirty="0">
              <a:solidFill>
                <a:srgbClr val="000000"/>
              </a:solidFill>
            </a:endParaRPr>
          </a:p>
          <a:p>
            <a:pPr marL="0" indent="0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dirty="0"/>
              <a:t>   처리내용 </a:t>
            </a:r>
            <a:r>
              <a:rPr lang="en-US" altLang="ko-KR" dirty="0"/>
              <a:t>:  </a:t>
            </a:r>
          </a:p>
          <a:p>
            <a:pPr marL="0" indent="0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kern="0" dirty="0">
                <a:solidFill>
                  <a:srgbClr val="000000"/>
                </a:solidFill>
                <a:ea typeface="맑은 고딕"/>
              </a:rPr>
              <a:t>∎ 데이터 베이스에서 전체 게시글 에 대한 데이터를 가져와 정리해서 보여줍니다</a:t>
            </a:r>
            <a:r>
              <a:rPr lang="en-US" altLang="ko-KR" kern="0" dirty="0">
                <a:solidFill>
                  <a:srgbClr val="000000"/>
                </a:solidFill>
                <a:ea typeface="맑은 고딕"/>
              </a:rPr>
              <a:t>.</a:t>
            </a:r>
          </a:p>
          <a:p>
            <a:pPr marL="0" indent="0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kern="0" dirty="0">
                <a:solidFill>
                  <a:srgbClr val="000000"/>
                </a:solidFill>
                <a:ea typeface="맑은 고딕"/>
              </a:rPr>
              <a:t>∎상세 글을 보게 되면 데이터베이스에서 해당 게시 글에 대한 데이터만 가져와 보여줍니다</a:t>
            </a:r>
            <a:r>
              <a:rPr lang="en-US" altLang="ko-KR" kern="0" dirty="0">
                <a:solidFill>
                  <a:srgbClr val="000000"/>
                </a:solidFill>
                <a:ea typeface="맑은 고딕"/>
              </a:rPr>
              <a:t>.</a:t>
            </a:r>
          </a:p>
          <a:p>
            <a:pPr marL="0" indent="0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kern="0" dirty="0">
                <a:solidFill>
                  <a:srgbClr val="000000"/>
                </a:solidFill>
                <a:ea typeface="맑은 고딕"/>
              </a:rPr>
              <a:t>∎게시글 저장을 누르면 새로 작성된 게시 글 데이터를 형식에 맞춰 데이터 베이스에 저장합니다</a:t>
            </a:r>
            <a:r>
              <a:rPr lang="en-US" altLang="ko-KR" kern="0" dirty="0">
                <a:solidFill>
                  <a:srgbClr val="000000"/>
                </a:solidFill>
                <a:ea typeface="맑은 고딕"/>
              </a:rPr>
              <a:t>.</a:t>
            </a:r>
            <a:endParaRPr lang="ko-KR" altLang="en-US" kern="0" dirty="0">
              <a:solidFill>
                <a:srgbClr val="000000"/>
              </a:solidFill>
            </a:endParaRPr>
          </a:p>
          <a:p>
            <a:pPr marL="0" indent="0" fontAlgn="base">
              <a:lnSpc>
                <a:spcPct val="160000"/>
              </a:lnSpc>
              <a:spcBef>
                <a:spcPts val="0"/>
              </a:spcBef>
              <a:buNone/>
            </a:pPr>
            <a:endParaRPr lang="en-US" altLang="ko-KR" kern="0" dirty="0">
              <a:solidFill>
                <a:srgbClr val="000000"/>
              </a:solidFill>
              <a:ea typeface="맑은 고딕"/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68761"/>
            <a:ext cx="648072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0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7664" y="1657714"/>
            <a:ext cx="59766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1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구성도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2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흐름도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3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메뉴 구성도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4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목록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5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흐름도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6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화면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,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모듈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(HW)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7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테이블 설계서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8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 상세 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로직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9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개발 환경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10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사용한 오픈소스 </a:t>
            </a:r>
          </a:p>
        </p:txBody>
      </p:sp>
    </p:spTree>
    <p:extLst>
      <p:ext uri="{BB962C8B-B14F-4D97-AF65-F5344CB8AC3E}">
        <p14:creationId xmlns:p14="http://schemas.microsoft.com/office/powerpoint/2010/main" val="4140110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2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3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1400" kern="0" spc="-100" dirty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NFC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26" name="AutoShape 36"/>
          <p:cNvSpPr>
            <a:spLocks noChangeArrowheads="1"/>
          </p:cNvSpPr>
          <p:nvPr/>
        </p:nvSpPr>
        <p:spPr bwMode="auto">
          <a:xfrm>
            <a:off x="4603117" y="1184143"/>
            <a:ext cx="4040849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2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7" name="AutoShape 99"/>
          <p:cNvSpPr>
            <a:spLocks noChangeArrowheads="1"/>
          </p:cNvSpPr>
          <p:nvPr/>
        </p:nvSpPr>
        <p:spPr bwMode="auto">
          <a:xfrm>
            <a:off x="4536375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1400" kern="0" spc="-100" dirty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QR Code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6-3.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모듈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599611"/>
              </p:ext>
            </p:extLst>
          </p:nvPr>
        </p:nvGraphicFramePr>
        <p:xfrm>
          <a:off x="463748" y="5029044"/>
          <a:ext cx="8180218" cy="12734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0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장치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2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NFC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NFC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NFC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통신을 통해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NFC Sticker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정보를 저장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후 자산에 부착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2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주변 장치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QR Code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Web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에서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QR Code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출력해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QR Code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정보를 입력 후 자산에 부착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759" y="1588333"/>
            <a:ext cx="3029322" cy="3029322"/>
          </a:xfrm>
          <a:prstGeom prst="rect">
            <a:avLst/>
          </a:prstGeom>
        </p:spPr>
      </p:pic>
      <p:pic>
        <p:nvPicPr>
          <p:cNvPr id="3" name="Picture 2" descr="nfc sticker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16" y="1791631"/>
            <a:ext cx="3429000" cy="241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434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(ERD)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412776"/>
            <a:ext cx="2529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 데이터 관리 영역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ERD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96956" y="5357085"/>
            <a:ext cx="6066912" cy="1448258"/>
          </a:xfrm>
          <a:prstGeom prst="rect">
            <a:avLst/>
          </a:prstGeom>
          <a:solidFill>
            <a:srgbClr val="FFFFFF"/>
          </a:solidFill>
          <a:ln w="28440">
            <a:solidFill>
              <a:srgbClr val="BFBFB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3350" y="5634761"/>
            <a:ext cx="57318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/>
              <a:t>User_table1 </a:t>
            </a:r>
            <a:r>
              <a:rPr lang="ko-KR" altLang="en-US" sz="1000" dirty="0"/>
              <a:t>에서는 사용자의 아이디와 패스워드</a:t>
            </a:r>
            <a:r>
              <a:rPr lang="en-US" altLang="ko-KR" sz="1000" dirty="0"/>
              <a:t>, </a:t>
            </a:r>
            <a:r>
              <a:rPr lang="ko-KR" altLang="en-US" sz="1000" dirty="0"/>
              <a:t>사용자 코드</a:t>
            </a:r>
            <a:r>
              <a:rPr lang="en-US" altLang="ko-KR" sz="1000" dirty="0"/>
              <a:t>(MAC</a:t>
            </a:r>
            <a:r>
              <a:rPr lang="ko-KR" altLang="en-US" sz="1000" dirty="0"/>
              <a:t>주소</a:t>
            </a:r>
            <a:r>
              <a:rPr lang="en-US" altLang="ko-KR" sz="1000" dirty="0"/>
              <a:t>), </a:t>
            </a:r>
            <a:r>
              <a:rPr lang="ko-KR" altLang="en-US" sz="1000" dirty="0"/>
              <a:t>상태 변수 등이 저장됩니다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User_table2 </a:t>
            </a:r>
            <a:r>
              <a:rPr lang="ko-KR" altLang="en-US" sz="1000" dirty="0"/>
              <a:t>에서는 사용자의 코드</a:t>
            </a:r>
            <a:r>
              <a:rPr lang="en-US" altLang="ko-KR" sz="1000" dirty="0"/>
              <a:t>(MAC</a:t>
            </a:r>
            <a:r>
              <a:rPr lang="ko-KR" altLang="en-US" sz="1000" dirty="0"/>
              <a:t>주소</a:t>
            </a:r>
            <a:r>
              <a:rPr lang="en-US" altLang="ko-KR" sz="1000" dirty="0"/>
              <a:t>), </a:t>
            </a:r>
            <a:r>
              <a:rPr lang="ko-KR" altLang="en-US" sz="1000" dirty="0"/>
              <a:t>사용자 이름</a:t>
            </a:r>
            <a:r>
              <a:rPr lang="en-US" altLang="ko-KR" sz="1000" dirty="0"/>
              <a:t>, </a:t>
            </a:r>
            <a:r>
              <a:rPr lang="ko-KR" altLang="en-US" sz="1000" dirty="0"/>
              <a:t>사용자 이메일</a:t>
            </a:r>
            <a:r>
              <a:rPr lang="en-US" altLang="ko-KR" sz="1000" dirty="0"/>
              <a:t>, </a:t>
            </a:r>
            <a:r>
              <a:rPr lang="ko-KR" altLang="en-US" sz="1000" dirty="0"/>
              <a:t>사용자 주소가 저장됩니다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dirty="0" err="1"/>
              <a:t>User_state</a:t>
            </a:r>
            <a:r>
              <a:rPr lang="en-US" altLang="ko-KR" sz="1000" dirty="0"/>
              <a:t> </a:t>
            </a:r>
            <a:r>
              <a:rPr lang="ko-KR" altLang="en-US" sz="1000" dirty="0"/>
              <a:t>에서는 사용자의 상태 변수와 상태를 설명해줄 정보가 저장됩니다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45" y="1894227"/>
            <a:ext cx="47625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92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(ERD)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412776"/>
            <a:ext cx="2375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자산 데이터 관리 영역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ERD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69" y="1740965"/>
            <a:ext cx="6018339" cy="2901443"/>
          </a:xfrm>
          <a:prstGeom prst="rect">
            <a:avLst/>
          </a:prstGeom>
        </p:spPr>
      </p:pic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96652" y="4693598"/>
            <a:ext cx="6066912" cy="1688015"/>
          </a:xfrm>
          <a:prstGeom prst="rect">
            <a:avLst/>
          </a:prstGeom>
          <a:solidFill>
            <a:srgbClr val="FFFFFF"/>
          </a:solidFill>
          <a:ln w="28440">
            <a:solidFill>
              <a:srgbClr val="BFBFB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67544" y="4798941"/>
            <a:ext cx="5875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 err="1"/>
              <a:t>User_assets</a:t>
            </a:r>
            <a:r>
              <a:rPr lang="en-US" altLang="ko-KR" sz="1000" dirty="0"/>
              <a:t> </a:t>
            </a:r>
            <a:r>
              <a:rPr lang="ko-KR" altLang="en-US" sz="1000" dirty="0"/>
              <a:t>테이블에서는 사용자 코드와 관리 방법의 번호</a:t>
            </a:r>
            <a:r>
              <a:rPr lang="en-US" altLang="ko-KR" sz="1000" dirty="0"/>
              <a:t>, </a:t>
            </a:r>
            <a:r>
              <a:rPr lang="ko-KR" altLang="en-US" sz="1000" dirty="0"/>
              <a:t>자산의 고유 </a:t>
            </a:r>
            <a:r>
              <a:rPr lang="ko-KR" altLang="en-US" sz="1000" dirty="0" err="1"/>
              <a:t>식별값이</a:t>
            </a:r>
            <a:r>
              <a:rPr lang="ko-KR" altLang="en-US" sz="1000" dirty="0"/>
              <a:t> 저장됩니다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dirty="0" err="1"/>
              <a:t>Manage_manner</a:t>
            </a:r>
            <a:r>
              <a:rPr lang="ko-KR" altLang="en-US" sz="1000" dirty="0"/>
              <a:t> 테이블에서는 관리 방법의 번호와 관리 방법의 내용이 저장됩니다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dirty="0" err="1"/>
              <a:t>Qr_table</a:t>
            </a:r>
            <a:r>
              <a:rPr lang="ko-KR" altLang="en-US" sz="1000" dirty="0"/>
              <a:t> 테이블에서는 자산의 대분류의 번호</a:t>
            </a:r>
            <a:r>
              <a:rPr lang="en-US" altLang="ko-KR" sz="1000" dirty="0"/>
              <a:t>, </a:t>
            </a:r>
            <a:r>
              <a:rPr lang="ko-KR" altLang="en-US" sz="1000" dirty="0"/>
              <a:t>자산의 소분류의 번호</a:t>
            </a:r>
            <a:r>
              <a:rPr lang="en-US" altLang="ko-KR" sz="1000" dirty="0"/>
              <a:t>, </a:t>
            </a:r>
            <a:r>
              <a:rPr lang="ko-KR" altLang="en-US" sz="1000" dirty="0"/>
              <a:t>자산의 내용</a:t>
            </a:r>
            <a:r>
              <a:rPr lang="en-US" altLang="ko-KR" sz="1000" dirty="0"/>
              <a:t>, QR</a:t>
            </a:r>
            <a:r>
              <a:rPr lang="ko-KR" altLang="en-US" sz="1000" dirty="0"/>
              <a:t>의 이미지 값</a:t>
            </a:r>
            <a:r>
              <a:rPr lang="en-US" altLang="ko-KR" sz="1000" dirty="0"/>
              <a:t>, </a:t>
            </a:r>
            <a:r>
              <a:rPr lang="ko-KR" altLang="en-US" sz="1000" dirty="0"/>
              <a:t>자산의 </a:t>
            </a:r>
            <a:r>
              <a:rPr lang="ko-KR" altLang="en-US" sz="1000" dirty="0" err="1"/>
              <a:t>식별값이</a:t>
            </a:r>
            <a:r>
              <a:rPr lang="ko-KR" altLang="en-US" sz="1000" dirty="0"/>
              <a:t> 저장됩니다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dirty="0" err="1"/>
              <a:t>Nfc_table</a:t>
            </a:r>
            <a:r>
              <a:rPr lang="en-US" altLang="ko-KR" sz="1000" dirty="0"/>
              <a:t> </a:t>
            </a:r>
            <a:r>
              <a:rPr lang="ko-KR" altLang="en-US" sz="1000" dirty="0"/>
              <a:t>테이블에서는 자산의 </a:t>
            </a:r>
            <a:r>
              <a:rPr lang="ko-KR" altLang="en-US" sz="1000" dirty="0" err="1"/>
              <a:t>식별값과</a:t>
            </a:r>
            <a:r>
              <a:rPr lang="ko-KR" altLang="en-US" sz="1000" dirty="0"/>
              <a:t> 유효기한</a:t>
            </a:r>
            <a:r>
              <a:rPr lang="en-US" altLang="ko-KR" sz="1000" dirty="0"/>
              <a:t>, </a:t>
            </a:r>
            <a:r>
              <a:rPr lang="ko-KR" altLang="en-US" sz="1000" dirty="0"/>
              <a:t>현재 </a:t>
            </a:r>
            <a:r>
              <a:rPr lang="ko-KR" altLang="en-US" sz="1000" dirty="0" err="1"/>
              <a:t>진행량</a:t>
            </a:r>
            <a:r>
              <a:rPr lang="en-US" altLang="ko-KR" sz="1000" dirty="0"/>
              <a:t>, </a:t>
            </a:r>
            <a:r>
              <a:rPr lang="ko-KR" altLang="en-US" sz="1000" dirty="0"/>
              <a:t>목표 량이 저장됩니다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dirty="0" err="1"/>
              <a:t>Assets_table</a:t>
            </a:r>
            <a:r>
              <a:rPr lang="en-US" altLang="ko-KR" sz="1000" dirty="0"/>
              <a:t> </a:t>
            </a:r>
            <a:r>
              <a:rPr lang="ko-KR" altLang="en-US" sz="1000" dirty="0"/>
              <a:t>테이블에서는 자산의 대분류의 번호와 자산의 대분류의 내용이 저장됩니다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dirty="0" err="1"/>
              <a:t>book_table</a:t>
            </a:r>
            <a:r>
              <a:rPr lang="en-US" altLang="ko-KR" sz="1000" dirty="0"/>
              <a:t> </a:t>
            </a:r>
            <a:r>
              <a:rPr lang="ko-KR" altLang="en-US" sz="1000" dirty="0"/>
              <a:t>테이블에서는 자산의 소분류의 번호와 책이름</a:t>
            </a:r>
            <a:r>
              <a:rPr lang="en-US" altLang="ko-KR" sz="1000" dirty="0"/>
              <a:t>, </a:t>
            </a:r>
            <a:r>
              <a:rPr lang="ko-KR" altLang="en-US" sz="1000" dirty="0"/>
              <a:t>책의 세부 사항이 저장됩니다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dirty="0" err="1"/>
              <a:t>Food_table</a:t>
            </a:r>
            <a:r>
              <a:rPr lang="en-US" altLang="ko-KR" sz="1000" dirty="0"/>
              <a:t> </a:t>
            </a:r>
            <a:r>
              <a:rPr lang="ko-KR" altLang="en-US" sz="1000" dirty="0"/>
              <a:t>테이블에서는 자산의 소분류의 번호와 식료품 이름</a:t>
            </a:r>
            <a:r>
              <a:rPr lang="en-US" altLang="ko-KR" sz="1000" dirty="0"/>
              <a:t>, </a:t>
            </a:r>
            <a:r>
              <a:rPr lang="ko-KR" altLang="en-US" sz="1000" dirty="0"/>
              <a:t>식료품의 세부사항이 저장됩니다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70532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(ERD)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412776"/>
            <a:ext cx="2013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게시판 관리 영역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ERD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844824"/>
            <a:ext cx="4762500" cy="4381500"/>
          </a:xfrm>
          <a:prstGeom prst="rect">
            <a:avLst/>
          </a:prstGeom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364088" y="2924944"/>
            <a:ext cx="3629664" cy="2232248"/>
          </a:xfrm>
          <a:prstGeom prst="rect">
            <a:avLst/>
          </a:prstGeom>
          <a:solidFill>
            <a:srgbClr val="FFFFFF"/>
          </a:solidFill>
          <a:ln w="28440">
            <a:solidFill>
              <a:srgbClr val="BFBFB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470482" y="3202620"/>
            <a:ext cx="34291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/>
              <a:t>Notice_table1</a:t>
            </a:r>
            <a:r>
              <a:rPr lang="ko-KR" altLang="en-US" sz="1000" dirty="0"/>
              <a:t>에서는 사용자 코드와 게시판 코드가 저장됩니다</a:t>
            </a:r>
            <a:r>
              <a:rPr lang="en-US" altLang="ko-KR" sz="1000" dirty="0"/>
              <a:t>..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Notice_table2</a:t>
            </a:r>
            <a:r>
              <a:rPr lang="ko-KR" altLang="en-US" sz="1000" dirty="0"/>
              <a:t>에서는 게시판 코드와 게시물 제물</a:t>
            </a:r>
            <a:r>
              <a:rPr lang="en-US" altLang="ko-KR" sz="1000" dirty="0"/>
              <a:t>, </a:t>
            </a:r>
            <a:r>
              <a:rPr lang="ko-KR" altLang="en-US" sz="1000" dirty="0"/>
              <a:t>게시물 내용</a:t>
            </a:r>
            <a:r>
              <a:rPr lang="en-US" altLang="ko-KR" sz="1000" dirty="0"/>
              <a:t>, </a:t>
            </a:r>
            <a:r>
              <a:rPr lang="ko-KR" altLang="en-US" sz="1000" dirty="0"/>
              <a:t>게시물 마감일</a:t>
            </a:r>
            <a:r>
              <a:rPr lang="en-US" altLang="ko-KR" sz="1000" dirty="0"/>
              <a:t>, </a:t>
            </a:r>
            <a:r>
              <a:rPr lang="ko-KR" altLang="en-US" sz="1000" dirty="0"/>
              <a:t>상태변수와</a:t>
            </a:r>
            <a:r>
              <a:rPr lang="en-US" altLang="ko-KR" sz="1000" dirty="0"/>
              <a:t>, </a:t>
            </a:r>
            <a:r>
              <a:rPr lang="ko-KR" altLang="en-US" sz="1000" dirty="0"/>
              <a:t>게시물이 활성화 됬는지 확인하는 정보가 저장됩니다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dirty="0" err="1"/>
              <a:t>Notice_state</a:t>
            </a:r>
            <a:r>
              <a:rPr lang="ko-KR" altLang="en-US" sz="1000" dirty="0"/>
              <a:t>는 게시물이 활성화 됬는지 확인하는 테이블입니다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상태 변수와 상태에 대한 내용이 저장됩니다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dirty="0" err="1"/>
              <a:t>Notice_act</a:t>
            </a:r>
            <a:r>
              <a:rPr lang="ko-KR" altLang="en-US" sz="1000" dirty="0"/>
              <a:t>는 활성화 되어있는 게시물들에 대한 정보를 저장합니다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63305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(ERD)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412776"/>
            <a:ext cx="2337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관리 영역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ERD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991921"/>
            <a:ext cx="4762500" cy="2495550"/>
          </a:xfrm>
          <a:prstGeom prst="rect">
            <a:avLst/>
          </a:prstGeom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67544" y="4813603"/>
            <a:ext cx="3629664" cy="1539552"/>
          </a:xfrm>
          <a:prstGeom prst="rect">
            <a:avLst/>
          </a:prstGeom>
          <a:solidFill>
            <a:srgbClr val="FFFFFF"/>
          </a:solidFill>
          <a:ln w="28440">
            <a:solidFill>
              <a:srgbClr val="BFBFB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3938" y="5091279"/>
            <a:ext cx="34291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 err="1"/>
              <a:t>Log_data</a:t>
            </a:r>
            <a:r>
              <a:rPr lang="en-US" altLang="ko-KR" sz="1000" dirty="0"/>
              <a:t> </a:t>
            </a:r>
            <a:r>
              <a:rPr lang="ko-KR" altLang="en-US" sz="1000" dirty="0"/>
              <a:t>테이블은 화면의 번호를 알려주는 정보와 사용자 코드</a:t>
            </a:r>
            <a:r>
              <a:rPr lang="en-US" altLang="ko-KR" sz="1000" dirty="0"/>
              <a:t>, </a:t>
            </a:r>
            <a:r>
              <a:rPr lang="ko-KR" altLang="en-US" sz="1000" dirty="0"/>
              <a:t>활성화 변수</a:t>
            </a:r>
            <a:r>
              <a:rPr lang="en-US" altLang="ko-KR" sz="1000" dirty="0"/>
              <a:t>, </a:t>
            </a:r>
            <a:r>
              <a:rPr lang="ko-KR" altLang="en-US" sz="1000" dirty="0"/>
              <a:t>사용자가 언제 접속했는지 알려주는 로그 시간 정보가 저장됩니다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dirty="0" err="1"/>
              <a:t>Activity_contents</a:t>
            </a:r>
            <a:r>
              <a:rPr lang="en-US" altLang="ko-KR" sz="1000" dirty="0"/>
              <a:t> </a:t>
            </a:r>
            <a:r>
              <a:rPr lang="ko-KR" altLang="en-US" sz="1000" dirty="0"/>
              <a:t>테이블은 활동내역 관리 테이블로 활동내용 정보와 활동내용 번호가 저장됩니다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3803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 Box 62"/>
          <p:cNvSpPr txBox="1">
            <a:spLocks noChangeArrowheads="1"/>
          </p:cNvSpPr>
          <p:nvPr/>
        </p:nvSpPr>
        <p:spPr bwMode="auto">
          <a:xfrm>
            <a:off x="219165" y="4155653"/>
            <a:ext cx="4968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회원정보 테이블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491F7E8-0514-48DE-9D67-D0485684FD96}"/>
              </a:ext>
            </a:extLst>
          </p:cNvPr>
          <p:cNvGrpSpPr/>
          <p:nvPr/>
        </p:nvGrpSpPr>
        <p:grpSpPr>
          <a:xfrm>
            <a:off x="219162" y="1325186"/>
            <a:ext cx="8846598" cy="459350"/>
            <a:chOff x="219162" y="1325186"/>
            <a:chExt cx="8846598" cy="4593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64391DD-A3F8-4A31-A615-8919017B1E78}"/>
                </a:ext>
              </a:extLst>
            </p:cNvPr>
            <p:cNvSpPr/>
            <p:nvPr/>
          </p:nvSpPr>
          <p:spPr>
            <a:xfrm>
              <a:off x="219162" y="1340768"/>
              <a:ext cx="96846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A7D3884-D570-444F-850D-38EE59002AAE}"/>
                </a:ext>
              </a:extLst>
            </p:cNvPr>
            <p:cNvSpPr/>
            <p:nvPr/>
          </p:nvSpPr>
          <p:spPr>
            <a:xfrm>
              <a:off x="1187624" y="1340768"/>
              <a:ext cx="165618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1B39EE-83CE-43F6-8C98-6788FD09F085}"/>
                </a:ext>
              </a:extLst>
            </p:cNvPr>
            <p:cNvSpPr/>
            <p:nvPr/>
          </p:nvSpPr>
          <p:spPr>
            <a:xfrm>
              <a:off x="2843808" y="1340768"/>
              <a:ext cx="100811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DE580CA-C577-49A3-AD3C-4844D81FB3A2}"/>
                </a:ext>
              </a:extLst>
            </p:cNvPr>
            <p:cNvSpPr/>
            <p:nvPr/>
          </p:nvSpPr>
          <p:spPr>
            <a:xfrm>
              <a:off x="3851920" y="1340768"/>
              <a:ext cx="201622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443D77-FF2F-4AF3-83BB-9CF96094E64C}"/>
                </a:ext>
              </a:extLst>
            </p:cNvPr>
            <p:cNvSpPr/>
            <p:nvPr/>
          </p:nvSpPr>
          <p:spPr>
            <a:xfrm>
              <a:off x="5868144" y="1340768"/>
              <a:ext cx="720080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D776C6-FA5D-4749-8048-40D416A450E7}"/>
                </a:ext>
              </a:extLst>
            </p:cNvPr>
            <p:cNvSpPr/>
            <p:nvPr/>
          </p:nvSpPr>
          <p:spPr>
            <a:xfrm>
              <a:off x="6588224" y="1340768"/>
              <a:ext cx="10801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9E1ABB-E2C1-4848-B009-6898FA40E4A2}"/>
                </a:ext>
              </a:extLst>
            </p:cNvPr>
            <p:cNvSpPr/>
            <p:nvPr/>
          </p:nvSpPr>
          <p:spPr>
            <a:xfrm>
              <a:off x="7668344" y="1340768"/>
              <a:ext cx="64807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6B25633-BD56-460C-8BF0-466A494E4C2B}"/>
                </a:ext>
              </a:extLst>
            </p:cNvPr>
            <p:cNvSpPr/>
            <p:nvPr/>
          </p:nvSpPr>
          <p:spPr>
            <a:xfrm>
              <a:off x="8316416" y="1340768"/>
              <a:ext cx="74934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B002AB-618E-449D-895C-3F34FFFEEA18}"/>
                </a:ext>
              </a:extLst>
            </p:cNvPr>
            <p:cNvSpPr txBox="1"/>
            <p:nvPr/>
          </p:nvSpPr>
          <p:spPr>
            <a:xfrm>
              <a:off x="219162" y="1340768"/>
              <a:ext cx="968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프로그램 </a:t>
              </a:r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ID</a:t>
              </a:r>
              <a:endParaRPr lang="ko-KR" altLang="en-US" sz="12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2A1C55-0D7B-4086-AFC4-3E87CADDD060}"/>
                </a:ext>
              </a:extLst>
            </p:cNvPr>
            <p:cNvSpPr txBox="1"/>
            <p:nvPr/>
          </p:nvSpPr>
          <p:spPr>
            <a:xfrm>
              <a:off x="2843808" y="1340768"/>
              <a:ext cx="1008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프로그램 명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8A2A0A-1F22-432B-912B-E3F2CFBBE16C}"/>
                </a:ext>
              </a:extLst>
            </p:cNvPr>
            <p:cNvSpPr txBox="1"/>
            <p:nvPr/>
          </p:nvSpPr>
          <p:spPr>
            <a:xfrm>
              <a:off x="5838880" y="1325186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작성일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320054-40AF-4A21-9482-726D9371C9C7}"/>
                </a:ext>
              </a:extLst>
            </p:cNvPr>
            <p:cNvSpPr txBox="1"/>
            <p:nvPr/>
          </p:nvSpPr>
          <p:spPr>
            <a:xfrm>
              <a:off x="7668344" y="1340768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</a:t>
              </a:r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번호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E81CFE-36D0-4495-8C43-CB9F61B2C39C}"/>
                </a:ext>
              </a:extLst>
            </p:cNvPr>
            <p:cNvSpPr txBox="1"/>
            <p:nvPr/>
          </p:nvSpPr>
          <p:spPr>
            <a:xfrm>
              <a:off x="1187624" y="1353649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user_Table1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AEE650-24BF-4093-B520-B0468A8C4F9C}"/>
                </a:ext>
              </a:extLst>
            </p:cNvPr>
            <p:cNvSpPr txBox="1"/>
            <p:nvPr/>
          </p:nvSpPr>
          <p:spPr>
            <a:xfrm>
              <a:off x="3851920" y="1353649"/>
              <a:ext cx="20162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회원 정보 테이블</a:t>
              </a:r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1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  <a:p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B3B646-FE63-4323-A4E6-CBA7A9C23056}"/>
                </a:ext>
              </a:extLst>
            </p:cNvPr>
            <p:cNvSpPr txBox="1"/>
            <p:nvPr/>
          </p:nvSpPr>
          <p:spPr>
            <a:xfrm>
              <a:off x="6588224" y="1339080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2017.07.12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7E7DD8-851F-40E6-894C-C52B8566B2CB}"/>
                </a:ext>
              </a:extLst>
            </p:cNvPr>
            <p:cNvSpPr txBox="1"/>
            <p:nvPr/>
          </p:nvSpPr>
          <p:spPr>
            <a:xfrm>
              <a:off x="8316416" y="1339080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  1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4AE8D453-02B7-4364-B253-21E4F4A87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04945"/>
              </p:ext>
            </p:extLst>
          </p:nvPr>
        </p:nvGraphicFramePr>
        <p:xfrm>
          <a:off x="485328" y="2047339"/>
          <a:ext cx="8119120" cy="152019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14890">
                  <a:extLst>
                    <a:ext uri="{9D8B030D-6E8A-4147-A177-3AD203B41FA5}">
                      <a16:colId xmlns:a16="http://schemas.microsoft.com/office/drawing/2014/main" val="548721854"/>
                    </a:ext>
                  </a:extLst>
                </a:gridCol>
                <a:gridCol w="1703630">
                  <a:extLst>
                    <a:ext uri="{9D8B030D-6E8A-4147-A177-3AD203B41FA5}">
                      <a16:colId xmlns:a16="http://schemas.microsoft.com/office/drawing/2014/main" val="185943578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88127241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373737126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122070813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항목명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사용자</a:t>
                      </a:r>
                      <a:r>
                        <a:rPr lang="en-US" sz="1100" kern="0" spc="0" dirty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ID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사용자비밀번호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사용자상태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사용자코드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5022237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Key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PRI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FRI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25403684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필수</a:t>
                      </a:r>
                      <a:r>
                        <a:rPr lang="en-US" altLang="ko-KR" sz="1100" b="1" dirty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/</a:t>
                      </a:r>
                      <a:r>
                        <a:rPr lang="ko-KR" altLang="en-US" sz="1100" b="1" dirty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선택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not null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not null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not null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not null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124077253"/>
                  </a:ext>
                </a:extLst>
              </a:tr>
              <a:tr h="1234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Type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var</a:t>
                      </a:r>
                      <a:r>
                        <a:rPr lang="en-US" sz="1100" kern="0" spc="0" dirty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(50)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var</a:t>
                      </a:r>
                      <a:r>
                        <a:rPr lang="en-US" sz="1100" kern="0" spc="0" dirty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(90)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Int</a:t>
                      </a:r>
                      <a:r>
                        <a:rPr lang="en-US" sz="1100" kern="0" spc="0" dirty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(20)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var</a:t>
                      </a:r>
                      <a:r>
                        <a:rPr lang="en-US" sz="1100" kern="0" spc="0" dirty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(120)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343967044"/>
                  </a:ext>
                </a:extLst>
              </a:tr>
              <a:tr h="1234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회원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ID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회원의 비밀번호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회원의 활성화 여부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회원의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식별값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537724298"/>
                  </a:ext>
                </a:extLst>
              </a:tr>
            </a:tbl>
          </a:graphicData>
        </a:graphic>
      </p:graphicFrame>
      <p:grpSp>
        <p:nvGrpSpPr>
          <p:cNvPr id="54" name="그룹 53">
            <a:extLst>
              <a:ext uri="{FF2B5EF4-FFF2-40B4-BE49-F238E27FC236}">
                <a16:creationId xmlns:a16="http://schemas.microsoft.com/office/drawing/2014/main" id="{05FB3EAB-2EDB-4A6D-91B8-3BF777E2C5C6}"/>
              </a:ext>
            </a:extLst>
          </p:cNvPr>
          <p:cNvGrpSpPr/>
          <p:nvPr/>
        </p:nvGrpSpPr>
        <p:grpSpPr>
          <a:xfrm>
            <a:off x="219162" y="3666130"/>
            <a:ext cx="8846598" cy="459350"/>
            <a:chOff x="219162" y="1325186"/>
            <a:chExt cx="8846598" cy="45935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3BB44CD-F5F6-4192-A6DB-1C2BAC621BE9}"/>
                </a:ext>
              </a:extLst>
            </p:cNvPr>
            <p:cNvSpPr/>
            <p:nvPr/>
          </p:nvSpPr>
          <p:spPr>
            <a:xfrm>
              <a:off x="219162" y="1340768"/>
              <a:ext cx="96846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A76640C-470E-470E-B867-0BEF313C36D5}"/>
                </a:ext>
              </a:extLst>
            </p:cNvPr>
            <p:cNvSpPr/>
            <p:nvPr/>
          </p:nvSpPr>
          <p:spPr>
            <a:xfrm>
              <a:off x="1187624" y="1340768"/>
              <a:ext cx="165618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1B34344-591F-4589-AB77-19401F2734D5}"/>
                </a:ext>
              </a:extLst>
            </p:cNvPr>
            <p:cNvSpPr/>
            <p:nvPr/>
          </p:nvSpPr>
          <p:spPr>
            <a:xfrm>
              <a:off x="2843808" y="1340768"/>
              <a:ext cx="100811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E27355E-8F33-4F9F-B4DC-12EB9868F60E}"/>
                </a:ext>
              </a:extLst>
            </p:cNvPr>
            <p:cNvSpPr/>
            <p:nvPr/>
          </p:nvSpPr>
          <p:spPr>
            <a:xfrm>
              <a:off x="3851920" y="1340768"/>
              <a:ext cx="201622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A5FB05F-F46C-4F4C-B57F-6E1FBC3D02C9}"/>
                </a:ext>
              </a:extLst>
            </p:cNvPr>
            <p:cNvSpPr/>
            <p:nvPr/>
          </p:nvSpPr>
          <p:spPr>
            <a:xfrm>
              <a:off x="5868144" y="1340768"/>
              <a:ext cx="720080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4A7D57E-7EAD-4767-8598-0EC2750F88C4}"/>
                </a:ext>
              </a:extLst>
            </p:cNvPr>
            <p:cNvSpPr/>
            <p:nvPr/>
          </p:nvSpPr>
          <p:spPr>
            <a:xfrm>
              <a:off x="6588224" y="1340768"/>
              <a:ext cx="10801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2ADBAD4-9796-4F50-964B-696A6A0FD23F}"/>
                </a:ext>
              </a:extLst>
            </p:cNvPr>
            <p:cNvSpPr/>
            <p:nvPr/>
          </p:nvSpPr>
          <p:spPr>
            <a:xfrm>
              <a:off x="7668344" y="1340768"/>
              <a:ext cx="64807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77B1AED-0427-4DB2-B553-E47B727C8076}"/>
                </a:ext>
              </a:extLst>
            </p:cNvPr>
            <p:cNvSpPr/>
            <p:nvPr/>
          </p:nvSpPr>
          <p:spPr>
            <a:xfrm>
              <a:off x="8316416" y="1340768"/>
              <a:ext cx="74934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CE4BBF9-F69A-48B2-B5AC-D8AC5F2755D0}"/>
                </a:ext>
              </a:extLst>
            </p:cNvPr>
            <p:cNvSpPr txBox="1"/>
            <p:nvPr/>
          </p:nvSpPr>
          <p:spPr>
            <a:xfrm>
              <a:off x="219162" y="1340768"/>
              <a:ext cx="968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프로그램 </a:t>
              </a:r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ID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07BFFFD-4CCD-4EA3-B389-982BA775A0B0}"/>
                </a:ext>
              </a:extLst>
            </p:cNvPr>
            <p:cNvSpPr txBox="1"/>
            <p:nvPr/>
          </p:nvSpPr>
          <p:spPr>
            <a:xfrm>
              <a:off x="2843808" y="1340768"/>
              <a:ext cx="1008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프로그램 명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2F2716B-2E63-4F04-976C-14127113E529}"/>
                </a:ext>
              </a:extLst>
            </p:cNvPr>
            <p:cNvSpPr txBox="1"/>
            <p:nvPr/>
          </p:nvSpPr>
          <p:spPr>
            <a:xfrm>
              <a:off x="5838880" y="1325186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작성일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435F97-B227-4B29-86EE-4B35B7E704C5}"/>
                </a:ext>
              </a:extLst>
            </p:cNvPr>
            <p:cNvSpPr txBox="1"/>
            <p:nvPr/>
          </p:nvSpPr>
          <p:spPr>
            <a:xfrm>
              <a:off x="7668344" y="1340768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</a:t>
              </a:r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번호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FA2430B-DFA3-4639-8B93-5837C4F7CAE5}"/>
                </a:ext>
              </a:extLst>
            </p:cNvPr>
            <p:cNvSpPr txBox="1"/>
            <p:nvPr/>
          </p:nvSpPr>
          <p:spPr>
            <a:xfrm>
              <a:off x="1187624" y="1353649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user_Table2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F9C581-EA01-4E3B-B540-CD8668FA1187}"/>
                </a:ext>
              </a:extLst>
            </p:cNvPr>
            <p:cNvSpPr txBox="1"/>
            <p:nvPr/>
          </p:nvSpPr>
          <p:spPr>
            <a:xfrm>
              <a:off x="3851920" y="1353649"/>
              <a:ext cx="20162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사용자 테이블</a:t>
              </a:r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2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  <a:p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A3F20DE-DD5C-4CAD-80E7-CA41B740EF2C}"/>
                </a:ext>
              </a:extLst>
            </p:cNvPr>
            <p:cNvSpPr txBox="1"/>
            <p:nvPr/>
          </p:nvSpPr>
          <p:spPr>
            <a:xfrm>
              <a:off x="6588224" y="1339080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2017.07.12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A254CD0-2B1E-4051-ACB6-BC32970F0782}"/>
                </a:ext>
              </a:extLst>
            </p:cNvPr>
            <p:cNvSpPr txBox="1"/>
            <p:nvPr/>
          </p:nvSpPr>
          <p:spPr>
            <a:xfrm>
              <a:off x="8316416" y="1339080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   2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</p:grpSp>
      <p:sp>
        <p:nvSpPr>
          <p:cNvPr id="71" name="Text Box 62">
            <a:extLst>
              <a:ext uri="{FF2B5EF4-FFF2-40B4-BE49-F238E27FC236}">
                <a16:creationId xmlns:a16="http://schemas.microsoft.com/office/drawing/2014/main" id="{42A47D78-B7E9-4350-A73F-33EB23F44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65" y="1755538"/>
            <a:ext cx="4968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회원정보 테이블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C3E8BB23-9D29-4DAD-B466-28C2AE69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24674"/>
              </p:ext>
            </p:extLst>
          </p:nvPr>
        </p:nvGraphicFramePr>
        <p:xfrm>
          <a:off x="504552" y="4601622"/>
          <a:ext cx="8099897" cy="152019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971104">
                  <a:extLst>
                    <a:ext uri="{9D8B030D-6E8A-4147-A177-3AD203B41FA5}">
                      <a16:colId xmlns:a16="http://schemas.microsoft.com/office/drawing/2014/main" val="2505553076"/>
                    </a:ext>
                  </a:extLst>
                </a:gridCol>
                <a:gridCol w="1446520">
                  <a:extLst>
                    <a:ext uri="{9D8B030D-6E8A-4147-A177-3AD203B41FA5}">
                      <a16:colId xmlns:a16="http://schemas.microsoft.com/office/drawing/2014/main" val="4290633294"/>
                    </a:ext>
                  </a:extLst>
                </a:gridCol>
                <a:gridCol w="1649824">
                  <a:extLst>
                    <a:ext uri="{9D8B030D-6E8A-4147-A177-3AD203B41FA5}">
                      <a16:colId xmlns:a16="http://schemas.microsoft.com/office/drawing/2014/main" val="285341414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217126054"/>
                    </a:ext>
                  </a:extLst>
                </a:gridCol>
                <a:gridCol w="2088233">
                  <a:extLst>
                    <a:ext uri="{9D8B030D-6E8A-4147-A177-3AD203B41FA5}">
                      <a16:colId xmlns:a16="http://schemas.microsoft.com/office/drawing/2014/main" val="3741179974"/>
                    </a:ext>
                  </a:extLst>
                </a:gridCol>
              </a:tblGrid>
              <a:tr h="679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항목명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사용자코드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사용자이름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사용자이메일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집주소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870561184"/>
                  </a:ext>
                </a:extLst>
              </a:tr>
              <a:tr h="679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Key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PRI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4956752"/>
                  </a:ext>
                </a:extLst>
              </a:tr>
              <a:tr h="679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필수</a:t>
                      </a:r>
                      <a:r>
                        <a:rPr lang="en-US" altLang="ko-KR" sz="1100" b="1" dirty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/</a:t>
                      </a:r>
                      <a:r>
                        <a:rPr lang="ko-KR" altLang="en-US" sz="1100" b="1" dirty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선택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not null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not null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null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null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14487796"/>
                  </a:ext>
                </a:extLst>
              </a:tr>
              <a:tr h="679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Type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var</a:t>
                      </a:r>
                      <a:r>
                        <a:rPr lang="en-US" sz="1100" kern="0" spc="0" dirty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(120)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var</a:t>
                      </a:r>
                      <a:r>
                        <a:rPr lang="en-US" sz="1100" kern="0" spc="0" dirty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(120)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var</a:t>
                      </a:r>
                      <a:r>
                        <a:rPr lang="en-US" sz="1100" kern="0" spc="0" dirty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(120)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var</a:t>
                      </a:r>
                      <a:r>
                        <a:rPr lang="en-US" sz="1100" kern="0" spc="0" dirty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(120)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181259069"/>
                  </a:ext>
                </a:extLst>
              </a:tr>
              <a:tr h="679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회원의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식별값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회원의 이름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회원의 이메일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회원의 집 주소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52679036"/>
                  </a:ext>
                </a:extLst>
              </a:tr>
            </a:tbl>
          </a:graphicData>
        </a:graphic>
      </p:graphicFrame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B88FE2-D2D7-437E-9AF1-F2DEA1C158BA}"/>
              </a:ext>
            </a:extLst>
          </p:cNvPr>
          <p:cNvGrpSpPr/>
          <p:nvPr/>
        </p:nvGrpSpPr>
        <p:grpSpPr>
          <a:xfrm>
            <a:off x="6306932" y="781669"/>
            <a:ext cx="2369524" cy="296631"/>
            <a:chOff x="6306932" y="781669"/>
            <a:chExt cx="2369524" cy="296631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33666D9-DCFD-48DA-8DE8-17E47747BBB5}"/>
                </a:ext>
              </a:extLst>
            </p:cNvPr>
            <p:cNvSpPr/>
            <p:nvPr/>
          </p:nvSpPr>
          <p:spPr>
            <a:xfrm>
              <a:off x="6306932" y="781669"/>
              <a:ext cx="720080" cy="2966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7E7FE21-6F99-4A02-90FE-C7F87057D618}"/>
                </a:ext>
              </a:extLst>
            </p:cNvPr>
            <p:cNvSpPr/>
            <p:nvPr/>
          </p:nvSpPr>
          <p:spPr>
            <a:xfrm>
              <a:off x="7027012" y="781669"/>
              <a:ext cx="1577436" cy="296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0015703-689C-433A-8B26-871C0852AF0C}"/>
                </a:ext>
              </a:extLst>
            </p:cNvPr>
            <p:cNvSpPr txBox="1"/>
            <p:nvPr/>
          </p:nvSpPr>
          <p:spPr>
            <a:xfrm>
              <a:off x="6306932" y="781669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 영역 명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167FC6D-0BDC-4615-BB86-3F0B665D5FA3}"/>
                </a:ext>
              </a:extLst>
            </p:cNvPr>
            <p:cNvSpPr txBox="1"/>
            <p:nvPr/>
          </p:nvSpPr>
          <p:spPr>
            <a:xfrm>
              <a:off x="7027012" y="781669"/>
              <a:ext cx="16494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사용자데이터관리 영역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4289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491F7E8-0514-48DE-9D67-D0485684FD96}"/>
              </a:ext>
            </a:extLst>
          </p:cNvPr>
          <p:cNvGrpSpPr/>
          <p:nvPr/>
        </p:nvGrpSpPr>
        <p:grpSpPr>
          <a:xfrm>
            <a:off x="219162" y="1325186"/>
            <a:ext cx="8846598" cy="446469"/>
            <a:chOff x="219162" y="1325186"/>
            <a:chExt cx="8846598" cy="44646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64391DD-A3F8-4A31-A615-8919017B1E78}"/>
                </a:ext>
              </a:extLst>
            </p:cNvPr>
            <p:cNvSpPr/>
            <p:nvPr/>
          </p:nvSpPr>
          <p:spPr>
            <a:xfrm>
              <a:off x="219162" y="1340768"/>
              <a:ext cx="96846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A7D3884-D570-444F-850D-38EE59002AAE}"/>
                </a:ext>
              </a:extLst>
            </p:cNvPr>
            <p:cNvSpPr/>
            <p:nvPr/>
          </p:nvSpPr>
          <p:spPr>
            <a:xfrm>
              <a:off x="1187624" y="1340768"/>
              <a:ext cx="165618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1B39EE-83CE-43F6-8C98-6788FD09F085}"/>
                </a:ext>
              </a:extLst>
            </p:cNvPr>
            <p:cNvSpPr/>
            <p:nvPr/>
          </p:nvSpPr>
          <p:spPr>
            <a:xfrm>
              <a:off x="2843808" y="1340768"/>
              <a:ext cx="100811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DE580CA-C577-49A3-AD3C-4844D81FB3A2}"/>
                </a:ext>
              </a:extLst>
            </p:cNvPr>
            <p:cNvSpPr/>
            <p:nvPr/>
          </p:nvSpPr>
          <p:spPr>
            <a:xfrm>
              <a:off x="3851920" y="1340768"/>
              <a:ext cx="201622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443D77-FF2F-4AF3-83BB-9CF96094E64C}"/>
                </a:ext>
              </a:extLst>
            </p:cNvPr>
            <p:cNvSpPr/>
            <p:nvPr/>
          </p:nvSpPr>
          <p:spPr>
            <a:xfrm>
              <a:off x="5868144" y="1340768"/>
              <a:ext cx="720080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D776C6-FA5D-4749-8048-40D416A450E7}"/>
                </a:ext>
              </a:extLst>
            </p:cNvPr>
            <p:cNvSpPr/>
            <p:nvPr/>
          </p:nvSpPr>
          <p:spPr>
            <a:xfrm>
              <a:off x="6588224" y="1340768"/>
              <a:ext cx="10801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9E1ABB-E2C1-4848-B009-6898FA40E4A2}"/>
                </a:ext>
              </a:extLst>
            </p:cNvPr>
            <p:cNvSpPr/>
            <p:nvPr/>
          </p:nvSpPr>
          <p:spPr>
            <a:xfrm>
              <a:off x="7668344" y="1340768"/>
              <a:ext cx="64807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6B25633-BD56-460C-8BF0-466A494E4C2B}"/>
                </a:ext>
              </a:extLst>
            </p:cNvPr>
            <p:cNvSpPr/>
            <p:nvPr/>
          </p:nvSpPr>
          <p:spPr>
            <a:xfrm>
              <a:off x="8316416" y="1340768"/>
              <a:ext cx="74934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B002AB-618E-449D-895C-3F34FFFEEA18}"/>
                </a:ext>
              </a:extLst>
            </p:cNvPr>
            <p:cNvSpPr txBox="1"/>
            <p:nvPr/>
          </p:nvSpPr>
          <p:spPr>
            <a:xfrm>
              <a:off x="219162" y="1340768"/>
              <a:ext cx="968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프로그램 </a:t>
              </a:r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ID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2A1C55-0D7B-4086-AFC4-3E87CADDD060}"/>
                </a:ext>
              </a:extLst>
            </p:cNvPr>
            <p:cNvSpPr txBox="1"/>
            <p:nvPr/>
          </p:nvSpPr>
          <p:spPr>
            <a:xfrm>
              <a:off x="2843808" y="1340768"/>
              <a:ext cx="1008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프로그램 명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8A2A0A-1F22-432B-912B-E3F2CFBBE16C}"/>
                </a:ext>
              </a:extLst>
            </p:cNvPr>
            <p:cNvSpPr txBox="1"/>
            <p:nvPr/>
          </p:nvSpPr>
          <p:spPr>
            <a:xfrm>
              <a:off x="5838880" y="1325186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작성일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320054-40AF-4A21-9482-726D9371C9C7}"/>
                </a:ext>
              </a:extLst>
            </p:cNvPr>
            <p:cNvSpPr txBox="1"/>
            <p:nvPr/>
          </p:nvSpPr>
          <p:spPr>
            <a:xfrm>
              <a:off x="7668344" y="1340768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</a:t>
              </a:r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번호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E81CFE-36D0-4495-8C43-CB9F61B2C39C}"/>
                </a:ext>
              </a:extLst>
            </p:cNvPr>
            <p:cNvSpPr txBox="1"/>
            <p:nvPr/>
          </p:nvSpPr>
          <p:spPr>
            <a:xfrm>
              <a:off x="1187624" y="1353649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휴먼명조" panose="02010504000101010101" pitchFamily="2" charset="-127"/>
                  <a:ea typeface="휴먼명조" panose="02010504000101010101" pitchFamily="2" charset="-127"/>
                </a:rPr>
                <a:t>user_State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AEE650-24BF-4093-B520-B0468A8C4F9C}"/>
                </a:ext>
              </a:extLst>
            </p:cNvPr>
            <p:cNvSpPr txBox="1"/>
            <p:nvPr/>
          </p:nvSpPr>
          <p:spPr>
            <a:xfrm>
              <a:off x="3851920" y="1353649"/>
              <a:ext cx="20162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회원 상태 테이블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B3B646-FE63-4323-A4E6-CBA7A9C23056}"/>
                </a:ext>
              </a:extLst>
            </p:cNvPr>
            <p:cNvSpPr txBox="1"/>
            <p:nvPr/>
          </p:nvSpPr>
          <p:spPr>
            <a:xfrm>
              <a:off x="6588224" y="1339080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2017.07.12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7E7DD8-851F-40E6-894C-C52B8566B2CB}"/>
                </a:ext>
              </a:extLst>
            </p:cNvPr>
            <p:cNvSpPr txBox="1"/>
            <p:nvPr/>
          </p:nvSpPr>
          <p:spPr>
            <a:xfrm>
              <a:off x="8316416" y="1339080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   3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</p:grpSp>
      <p:sp>
        <p:nvSpPr>
          <p:cNvPr id="71" name="Text Box 62">
            <a:extLst>
              <a:ext uri="{FF2B5EF4-FFF2-40B4-BE49-F238E27FC236}">
                <a16:creationId xmlns:a16="http://schemas.microsoft.com/office/drawing/2014/main" id="{42A47D78-B7E9-4350-A73F-33EB23F44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65" y="1755538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회원 상태 테이블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824533B-A76E-4014-ADF6-E7F346839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329791"/>
              </p:ext>
            </p:extLst>
          </p:nvPr>
        </p:nvGraphicFramePr>
        <p:xfrm>
          <a:off x="492465" y="2022345"/>
          <a:ext cx="8111983" cy="152019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027996">
                  <a:extLst>
                    <a:ext uri="{9D8B030D-6E8A-4147-A177-3AD203B41FA5}">
                      <a16:colId xmlns:a16="http://schemas.microsoft.com/office/drawing/2014/main" val="2918283574"/>
                    </a:ext>
                  </a:extLst>
                </a:gridCol>
                <a:gridCol w="3059651">
                  <a:extLst>
                    <a:ext uri="{9D8B030D-6E8A-4147-A177-3AD203B41FA5}">
                      <a16:colId xmlns:a16="http://schemas.microsoft.com/office/drawing/2014/main" val="1762833478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431571503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항목명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상태번호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상태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5227525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Key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PRI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93045346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필수</a:t>
                      </a:r>
                      <a:r>
                        <a:rPr lang="en-US" altLang="ko-KR" sz="1100" dirty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/</a:t>
                      </a:r>
                      <a:r>
                        <a:rPr lang="ko-KR" altLang="en-US" sz="1100" dirty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선택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not null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not null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131027088"/>
                  </a:ext>
                </a:extLst>
              </a:tr>
              <a:tr h="1550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Type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int</a:t>
                      </a:r>
                      <a:r>
                        <a:rPr lang="en-US" sz="1100" kern="0" spc="0" dirty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auto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var</a:t>
                      </a:r>
                      <a:r>
                        <a:rPr lang="en-US" sz="1100" kern="0" spc="0" dirty="0"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(20)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2253989"/>
                  </a:ext>
                </a:extLst>
              </a:tr>
              <a:tr h="1550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설명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회원의 상태에 대한 번호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회원의 상태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52025978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:a16="http://schemas.microsoft.com/office/drawing/2014/main" id="{79992F7E-5B52-47BC-8445-0E2B4E0C62F8}"/>
              </a:ext>
            </a:extLst>
          </p:cNvPr>
          <p:cNvGrpSpPr/>
          <p:nvPr/>
        </p:nvGrpSpPr>
        <p:grpSpPr>
          <a:xfrm>
            <a:off x="6306932" y="781669"/>
            <a:ext cx="2369524" cy="296631"/>
            <a:chOff x="6306932" y="781669"/>
            <a:chExt cx="2369524" cy="29663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9382AE9-3183-445C-B672-7FB90EA1DB45}"/>
                </a:ext>
              </a:extLst>
            </p:cNvPr>
            <p:cNvSpPr/>
            <p:nvPr/>
          </p:nvSpPr>
          <p:spPr>
            <a:xfrm>
              <a:off x="6306932" y="781669"/>
              <a:ext cx="720080" cy="2966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894A275-9B6B-45C8-ADF3-4198B272F733}"/>
                </a:ext>
              </a:extLst>
            </p:cNvPr>
            <p:cNvSpPr/>
            <p:nvPr/>
          </p:nvSpPr>
          <p:spPr>
            <a:xfrm>
              <a:off x="7027012" y="781669"/>
              <a:ext cx="1577436" cy="296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29541EC-9F30-434C-97EF-CA4A9B54029E}"/>
                </a:ext>
              </a:extLst>
            </p:cNvPr>
            <p:cNvSpPr txBox="1"/>
            <p:nvPr/>
          </p:nvSpPr>
          <p:spPr>
            <a:xfrm>
              <a:off x="6306932" y="781669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 영역 명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A3AC31F-2E13-4BC7-93DB-50F2C84B31BF}"/>
                </a:ext>
              </a:extLst>
            </p:cNvPr>
            <p:cNvSpPr txBox="1"/>
            <p:nvPr/>
          </p:nvSpPr>
          <p:spPr>
            <a:xfrm>
              <a:off x="7027012" y="781669"/>
              <a:ext cx="16494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사용자데이터관리 영역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726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 Box 62"/>
          <p:cNvSpPr txBox="1">
            <a:spLocks noChangeArrowheads="1"/>
          </p:cNvSpPr>
          <p:nvPr/>
        </p:nvSpPr>
        <p:spPr bwMode="auto">
          <a:xfrm>
            <a:off x="219165" y="4155653"/>
            <a:ext cx="4968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자산 테이블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&gt;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491F7E8-0514-48DE-9D67-D0485684FD96}"/>
              </a:ext>
            </a:extLst>
          </p:cNvPr>
          <p:cNvGrpSpPr/>
          <p:nvPr/>
        </p:nvGrpSpPr>
        <p:grpSpPr>
          <a:xfrm>
            <a:off x="219162" y="1325186"/>
            <a:ext cx="8846598" cy="459350"/>
            <a:chOff x="219162" y="1325186"/>
            <a:chExt cx="8846598" cy="4593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64391DD-A3F8-4A31-A615-8919017B1E78}"/>
                </a:ext>
              </a:extLst>
            </p:cNvPr>
            <p:cNvSpPr/>
            <p:nvPr/>
          </p:nvSpPr>
          <p:spPr>
            <a:xfrm>
              <a:off x="219162" y="1340768"/>
              <a:ext cx="96846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A7D3884-D570-444F-850D-38EE59002AAE}"/>
                </a:ext>
              </a:extLst>
            </p:cNvPr>
            <p:cNvSpPr/>
            <p:nvPr/>
          </p:nvSpPr>
          <p:spPr>
            <a:xfrm>
              <a:off x="1187624" y="1340768"/>
              <a:ext cx="165618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1B39EE-83CE-43F6-8C98-6788FD09F085}"/>
                </a:ext>
              </a:extLst>
            </p:cNvPr>
            <p:cNvSpPr/>
            <p:nvPr/>
          </p:nvSpPr>
          <p:spPr>
            <a:xfrm>
              <a:off x="2843808" y="1340768"/>
              <a:ext cx="100811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DE580CA-C577-49A3-AD3C-4844D81FB3A2}"/>
                </a:ext>
              </a:extLst>
            </p:cNvPr>
            <p:cNvSpPr/>
            <p:nvPr/>
          </p:nvSpPr>
          <p:spPr>
            <a:xfrm>
              <a:off x="3851920" y="1340768"/>
              <a:ext cx="201622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443D77-FF2F-4AF3-83BB-9CF96094E64C}"/>
                </a:ext>
              </a:extLst>
            </p:cNvPr>
            <p:cNvSpPr/>
            <p:nvPr/>
          </p:nvSpPr>
          <p:spPr>
            <a:xfrm>
              <a:off x="5868144" y="1340768"/>
              <a:ext cx="720080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D776C6-FA5D-4749-8048-40D416A450E7}"/>
                </a:ext>
              </a:extLst>
            </p:cNvPr>
            <p:cNvSpPr/>
            <p:nvPr/>
          </p:nvSpPr>
          <p:spPr>
            <a:xfrm>
              <a:off x="6588224" y="1340768"/>
              <a:ext cx="10801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9E1ABB-E2C1-4848-B009-6898FA40E4A2}"/>
                </a:ext>
              </a:extLst>
            </p:cNvPr>
            <p:cNvSpPr/>
            <p:nvPr/>
          </p:nvSpPr>
          <p:spPr>
            <a:xfrm>
              <a:off x="7668344" y="1340768"/>
              <a:ext cx="64807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6B25633-BD56-460C-8BF0-466A494E4C2B}"/>
                </a:ext>
              </a:extLst>
            </p:cNvPr>
            <p:cNvSpPr/>
            <p:nvPr/>
          </p:nvSpPr>
          <p:spPr>
            <a:xfrm>
              <a:off x="8316416" y="1340768"/>
              <a:ext cx="74934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B002AB-618E-449D-895C-3F34FFFEEA18}"/>
                </a:ext>
              </a:extLst>
            </p:cNvPr>
            <p:cNvSpPr txBox="1"/>
            <p:nvPr/>
          </p:nvSpPr>
          <p:spPr>
            <a:xfrm>
              <a:off x="219162" y="1340768"/>
              <a:ext cx="968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프로그램 </a:t>
              </a:r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ID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2A1C55-0D7B-4086-AFC4-3E87CADDD060}"/>
                </a:ext>
              </a:extLst>
            </p:cNvPr>
            <p:cNvSpPr txBox="1"/>
            <p:nvPr/>
          </p:nvSpPr>
          <p:spPr>
            <a:xfrm>
              <a:off x="2843808" y="1340768"/>
              <a:ext cx="1008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프로그램 명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8A2A0A-1F22-432B-912B-E3F2CFBBE16C}"/>
                </a:ext>
              </a:extLst>
            </p:cNvPr>
            <p:cNvSpPr txBox="1"/>
            <p:nvPr/>
          </p:nvSpPr>
          <p:spPr>
            <a:xfrm>
              <a:off x="5838880" y="1325186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작성일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320054-40AF-4A21-9482-726D9371C9C7}"/>
                </a:ext>
              </a:extLst>
            </p:cNvPr>
            <p:cNvSpPr txBox="1"/>
            <p:nvPr/>
          </p:nvSpPr>
          <p:spPr>
            <a:xfrm>
              <a:off x="7668344" y="1340768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</a:t>
              </a:r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번호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E81CFE-36D0-4495-8C43-CB9F61B2C39C}"/>
                </a:ext>
              </a:extLst>
            </p:cNvPr>
            <p:cNvSpPr txBox="1"/>
            <p:nvPr/>
          </p:nvSpPr>
          <p:spPr>
            <a:xfrm>
              <a:off x="1187624" y="1353649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휴먼명조" panose="02010504000101010101" pitchFamily="2" charset="-127"/>
                  <a:ea typeface="휴먼명조" panose="02010504000101010101" pitchFamily="2" charset="-127"/>
                </a:rPr>
                <a:t>user_Assets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AEE650-24BF-4093-B520-B0468A8C4F9C}"/>
                </a:ext>
              </a:extLst>
            </p:cNvPr>
            <p:cNvSpPr txBox="1"/>
            <p:nvPr/>
          </p:nvSpPr>
          <p:spPr>
            <a:xfrm>
              <a:off x="3851920" y="1353649"/>
              <a:ext cx="20162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사용자 자산 테이블</a:t>
              </a:r>
            </a:p>
            <a:p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B3B646-FE63-4323-A4E6-CBA7A9C23056}"/>
                </a:ext>
              </a:extLst>
            </p:cNvPr>
            <p:cNvSpPr txBox="1"/>
            <p:nvPr/>
          </p:nvSpPr>
          <p:spPr>
            <a:xfrm>
              <a:off x="6588224" y="1339080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2017.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7E7DD8-851F-40E6-894C-C52B8566B2CB}"/>
                </a:ext>
              </a:extLst>
            </p:cNvPr>
            <p:cNvSpPr txBox="1"/>
            <p:nvPr/>
          </p:nvSpPr>
          <p:spPr>
            <a:xfrm>
              <a:off x="8316416" y="1339080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   4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5FB3EAB-2EDB-4A6D-91B8-3BF777E2C5C6}"/>
              </a:ext>
            </a:extLst>
          </p:cNvPr>
          <p:cNvGrpSpPr/>
          <p:nvPr/>
        </p:nvGrpSpPr>
        <p:grpSpPr>
          <a:xfrm>
            <a:off x="219162" y="3666130"/>
            <a:ext cx="8846598" cy="459350"/>
            <a:chOff x="219162" y="1325186"/>
            <a:chExt cx="8846598" cy="45935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3BB44CD-F5F6-4192-A6DB-1C2BAC621BE9}"/>
                </a:ext>
              </a:extLst>
            </p:cNvPr>
            <p:cNvSpPr/>
            <p:nvPr/>
          </p:nvSpPr>
          <p:spPr>
            <a:xfrm>
              <a:off x="219162" y="1340768"/>
              <a:ext cx="96846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A76640C-470E-470E-B867-0BEF313C36D5}"/>
                </a:ext>
              </a:extLst>
            </p:cNvPr>
            <p:cNvSpPr/>
            <p:nvPr/>
          </p:nvSpPr>
          <p:spPr>
            <a:xfrm>
              <a:off x="1187624" y="1340768"/>
              <a:ext cx="165618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1B34344-591F-4589-AB77-19401F2734D5}"/>
                </a:ext>
              </a:extLst>
            </p:cNvPr>
            <p:cNvSpPr/>
            <p:nvPr/>
          </p:nvSpPr>
          <p:spPr>
            <a:xfrm>
              <a:off x="2843808" y="1340768"/>
              <a:ext cx="100811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E27355E-8F33-4F9F-B4DC-12EB9868F60E}"/>
                </a:ext>
              </a:extLst>
            </p:cNvPr>
            <p:cNvSpPr/>
            <p:nvPr/>
          </p:nvSpPr>
          <p:spPr>
            <a:xfrm>
              <a:off x="3851920" y="1340768"/>
              <a:ext cx="201622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A5FB05F-F46C-4F4C-B57F-6E1FBC3D02C9}"/>
                </a:ext>
              </a:extLst>
            </p:cNvPr>
            <p:cNvSpPr/>
            <p:nvPr/>
          </p:nvSpPr>
          <p:spPr>
            <a:xfrm>
              <a:off x="5868144" y="1340768"/>
              <a:ext cx="720080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4A7D57E-7EAD-4767-8598-0EC2750F88C4}"/>
                </a:ext>
              </a:extLst>
            </p:cNvPr>
            <p:cNvSpPr/>
            <p:nvPr/>
          </p:nvSpPr>
          <p:spPr>
            <a:xfrm>
              <a:off x="6588224" y="1340768"/>
              <a:ext cx="10801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2ADBAD4-9796-4F50-964B-696A6A0FD23F}"/>
                </a:ext>
              </a:extLst>
            </p:cNvPr>
            <p:cNvSpPr/>
            <p:nvPr/>
          </p:nvSpPr>
          <p:spPr>
            <a:xfrm>
              <a:off x="7668344" y="1340768"/>
              <a:ext cx="64807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77B1AED-0427-4DB2-B553-E47B727C8076}"/>
                </a:ext>
              </a:extLst>
            </p:cNvPr>
            <p:cNvSpPr/>
            <p:nvPr/>
          </p:nvSpPr>
          <p:spPr>
            <a:xfrm>
              <a:off x="8316416" y="1340768"/>
              <a:ext cx="74934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CE4BBF9-F69A-48B2-B5AC-D8AC5F2755D0}"/>
                </a:ext>
              </a:extLst>
            </p:cNvPr>
            <p:cNvSpPr txBox="1"/>
            <p:nvPr/>
          </p:nvSpPr>
          <p:spPr>
            <a:xfrm>
              <a:off x="219162" y="1340768"/>
              <a:ext cx="968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프로그램 </a:t>
              </a:r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ID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07BFFFD-4CCD-4EA3-B389-982BA775A0B0}"/>
                </a:ext>
              </a:extLst>
            </p:cNvPr>
            <p:cNvSpPr txBox="1"/>
            <p:nvPr/>
          </p:nvSpPr>
          <p:spPr>
            <a:xfrm>
              <a:off x="2843808" y="1340768"/>
              <a:ext cx="1008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프로그램 명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2F2716B-2E63-4F04-976C-14127113E529}"/>
                </a:ext>
              </a:extLst>
            </p:cNvPr>
            <p:cNvSpPr txBox="1"/>
            <p:nvPr/>
          </p:nvSpPr>
          <p:spPr>
            <a:xfrm>
              <a:off x="5838880" y="1325186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작성일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435F97-B227-4B29-86EE-4B35B7E704C5}"/>
                </a:ext>
              </a:extLst>
            </p:cNvPr>
            <p:cNvSpPr txBox="1"/>
            <p:nvPr/>
          </p:nvSpPr>
          <p:spPr>
            <a:xfrm>
              <a:off x="7668344" y="1340768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</a:t>
              </a:r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번호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FA2430B-DFA3-4639-8B93-5837C4F7CAE5}"/>
                </a:ext>
              </a:extLst>
            </p:cNvPr>
            <p:cNvSpPr txBox="1"/>
            <p:nvPr/>
          </p:nvSpPr>
          <p:spPr>
            <a:xfrm>
              <a:off x="1187624" y="1353649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휴먼명조" panose="02010504000101010101" pitchFamily="2" charset="-127"/>
                  <a:ea typeface="휴먼명조" panose="02010504000101010101" pitchFamily="2" charset="-127"/>
                </a:rPr>
                <a:t>assets_Table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F9C581-EA01-4E3B-B540-CD8668FA1187}"/>
                </a:ext>
              </a:extLst>
            </p:cNvPr>
            <p:cNvSpPr txBox="1"/>
            <p:nvPr/>
          </p:nvSpPr>
          <p:spPr>
            <a:xfrm>
              <a:off x="3851920" y="1353649"/>
              <a:ext cx="20162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자산 테이블</a:t>
              </a:r>
            </a:p>
            <a:p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A3F20DE-DD5C-4CAD-80E7-CA41B740EF2C}"/>
                </a:ext>
              </a:extLst>
            </p:cNvPr>
            <p:cNvSpPr txBox="1"/>
            <p:nvPr/>
          </p:nvSpPr>
          <p:spPr>
            <a:xfrm>
              <a:off x="6588224" y="1339080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2017.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A254CD0-2B1E-4051-ACB6-BC32970F0782}"/>
                </a:ext>
              </a:extLst>
            </p:cNvPr>
            <p:cNvSpPr txBox="1"/>
            <p:nvPr/>
          </p:nvSpPr>
          <p:spPr>
            <a:xfrm>
              <a:off x="8316416" y="1339080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   5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</p:grpSp>
      <p:sp>
        <p:nvSpPr>
          <p:cNvPr id="71" name="Text Box 62">
            <a:extLst>
              <a:ext uri="{FF2B5EF4-FFF2-40B4-BE49-F238E27FC236}">
                <a16:creationId xmlns:a16="http://schemas.microsoft.com/office/drawing/2014/main" id="{42A47D78-B7E9-4350-A73F-33EB23F44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65" y="1755538"/>
            <a:ext cx="4968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회원 자산 테이블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B88FE2-D2D7-437E-9AF1-F2DEA1C158BA}"/>
              </a:ext>
            </a:extLst>
          </p:cNvPr>
          <p:cNvGrpSpPr/>
          <p:nvPr/>
        </p:nvGrpSpPr>
        <p:grpSpPr>
          <a:xfrm>
            <a:off x="6306932" y="781669"/>
            <a:ext cx="2369524" cy="296631"/>
            <a:chOff x="6306932" y="781669"/>
            <a:chExt cx="2369524" cy="296631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33666D9-DCFD-48DA-8DE8-17E47747BBB5}"/>
                </a:ext>
              </a:extLst>
            </p:cNvPr>
            <p:cNvSpPr/>
            <p:nvPr/>
          </p:nvSpPr>
          <p:spPr>
            <a:xfrm>
              <a:off x="6306932" y="781669"/>
              <a:ext cx="720080" cy="2966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7E7FE21-6F99-4A02-90FE-C7F87057D618}"/>
                </a:ext>
              </a:extLst>
            </p:cNvPr>
            <p:cNvSpPr/>
            <p:nvPr/>
          </p:nvSpPr>
          <p:spPr>
            <a:xfrm>
              <a:off x="7027012" y="781669"/>
              <a:ext cx="1577436" cy="296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0015703-689C-433A-8B26-871C0852AF0C}"/>
                </a:ext>
              </a:extLst>
            </p:cNvPr>
            <p:cNvSpPr txBox="1"/>
            <p:nvPr/>
          </p:nvSpPr>
          <p:spPr>
            <a:xfrm>
              <a:off x="6306932" y="781669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 영역 명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167FC6D-0BDC-4615-BB86-3F0B665D5FA3}"/>
                </a:ext>
              </a:extLst>
            </p:cNvPr>
            <p:cNvSpPr txBox="1"/>
            <p:nvPr/>
          </p:nvSpPr>
          <p:spPr>
            <a:xfrm>
              <a:off x="7027012" y="781669"/>
              <a:ext cx="16494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자산 데이터관리 영역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4999134-C0F1-4AA7-B683-0E6AECA0C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32088"/>
              </p:ext>
            </p:extLst>
          </p:nvPr>
        </p:nvGraphicFramePr>
        <p:xfrm>
          <a:off x="452832" y="2145193"/>
          <a:ext cx="8151616" cy="139827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358603">
                  <a:extLst>
                    <a:ext uri="{9D8B030D-6E8A-4147-A177-3AD203B41FA5}">
                      <a16:colId xmlns:a16="http://schemas.microsoft.com/office/drawing/2014/main" val="3491065336"/>
                    </a:ext>
                  </a:extLst>
                </a:gridCol>
                <a:gridCol w="1824461">
                  <a:extLst>
                    <a:ext uri="{9D8B030D-6E8A-4147-A177-3AD203B41FA5}">
                      <a16:colId xmlns:a16="http://schemas.microsoft.com/office/drawing/2014/main" val="58044355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877578474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878782406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항목명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사용자 코드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자산고유코드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관리방법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55598412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Key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PRI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81447129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필수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선택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not null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034178742"/>
                  </a:ext>
                </a:extLst>
              </a:tr>
              <a:tr h="1550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Type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var</a:t>
                      </a:r>
                      <a:r>
                        <a:rPr lang="en-US" sz="1000" kern="0" spc="0" dirty="0">
                          <a:effectLst/>
                        </a:rPr>
                        <a:t>(120)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var</a:t>
                      </a:r>
                      <a:r>
                        <a:rPr lang="en-US" sz="1000" kern="0" spc="0" dirty="0">
                          <a:effectLst/>
                        </a:rPr>
                        <a:t>(120)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int</a:t>
                      </a:r>
                      <a:r>
                        <a:rPr lang="en-US" sz="1000" kern="0" spc="0" dirty="0">
                          <a:effectLst/>
                        </a:rPr>
                        <a:t>(10)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575248735"/>
                  </a:ext>
                </a:extLst>
              </a:tr>
              <a:tr h="1550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설명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회원의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</a:rPr>
                        <a:t>식별값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자산의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</a:rPr>
                        <a:t>식별값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자산의 관리 방법 번호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26315070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41C07B-7851-48F8-AD32-F3A91FB9F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34938"/>
              </p:ext>
            </p:extLst>
          </p:nvPr>
        </p:nvGraphicFramePr>
        <p:xfrm>
          <a:off x="452832" y="4462825"/>
          <a:ext cx="8151615" cy="139827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248446">
                  <a:extLst>
                    <a:ext uri="{9D8B030D-6E8A-4147-A177-3AD203B41FA5}">
                      <a16:colId xmlns:a16="http://schemas.microsoft.com/office/drawing/2014/main" val="3280696321"/>
                    </a:ext>
                  </a:extLst>
                </a:gridCol>
                <a:gridCol w="3892213">
                  <a:extLst>
                    <a:ext uri="{9D8B030D-6E8A-4147-A177-3AD203B41FA5}">
                      <a16:colId xmlns:a16="http://schemas.microsoft.com/office/drawing/2014/main" val="3667012883"/>
                    </a:ext>
                  </a:extLst>
                </a:gridCol>
                <a:gridCol w="3010956">
                  <a:extLst>
                    <a:ext uri="{9D8B030D-6E8A-4147-A177-3AD203B41FA5}">
                      <a16:colId xmlns:a16="http://schemas.microsoft.com/office/drawing/2014/main" val="3935048101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항목명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자산번호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자산 대분류 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0442742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Key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PRI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19208923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필수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선택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not null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079558512"/>
                  </a:ext>
                </a:extLst>
              </a:tr>
              <a:tr h="1550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Type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int</a:t>
                      </a:r>
                      <a:r>
                        <a:rPr lang="en-US" sz="1000" kern="0" spc="0" dirty="0">
                          <a:effectLst/>
                        </a:rPr>
                        <a:t> auto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var</a:t>
                      </a:r>
                      <a:r>
                        <a:rPr lang="en-US" sz="1000" kern="0" spc="0" dirty="0">
                          <a:effectLst/>
                        </a:rPr>
                        <a:t>(50)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24028833"/>
                  </a:ext>
                </a:extLst>
              </a:tr>
              <a:tr h="1550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설명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대 분류되는 자산의 번호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대 분류 되는 자산의 이름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7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205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 Box 62"/>
          <p:cNvSpPr txBox="1">
            <a:spLocks noChangeArrowheads="1"/>
          </p:cNvSpPr>
          <p:nvPr/>
        </p:nvSpPr>
        <p:spPr bwMode="auto">
          <a:xfrm>
            <a:off x="219165" y="4155653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식료품 테이블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&gt;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491F7E8-0514-48DE-9D67-D0485684FD96}"/>
              </a:ext>
            </a:extLst>
          </p:cNvPr>
          <p:cNvGrpSpPr/>
          <p:nvPr/>
        </p:nvGrpSpPr>
        <p:grpSpPr>
          <a:xfrm>
            <a:off x="219162" y="1325186"/>
            <a:ext cx="8846598" cy="446469"/>
            <a:chOff x="219162" y="1325186"/>
            <a:chExt cx="8846598" cy="44646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64391DD-A3F8-4A31-A615-8919017B1E78}"/>
                </a:ext>
              </a:extLst>
            </p:cNvPr>
            <p:cNvSpPr/>
            <p:nvPr/>
          </p:nvSpPr>
          <p:spPr>
            <a:xfrm>
              <a:off x="219162" y="1340768"/>
              <a:ext cx="96846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A7D3884-D570-444F-850D-38EE59002AAE}"/>
                </a:ext>
              </a:extLst>
            </p:cNvPr>
            <p:cNvSpPr/>
            <p:nvPr/>
          </p:nvSpPr>
          <p:spPr>
            <a:xfrm>
              <a:off x="1187624" y="1340768"/>
              <a:ext cx="165618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1B39EE-83CE-43F6-8C98-6788FD09F085}"/>
                </a:ext>
              </a:extLst>
            </p:cNvPr>
            <p:cNvSpPr/>
            <p:nvPr/>
          </p:nvSpPr>
          <p:spPr>
            <a:xfrm>
              <a:off x="2843808" y="1340768"/>
              <a:ext cx="100811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DE580CA-C577-49A3-AD3C-4844D81FB3A2}"/>
                </a:ext>
              </a:extLst>
            </p:cNvPr>
            <p:cNvSpPr/>
            <p:nvPr/>
          </p:nvSpPr>
          <p:spPr>
            <a:xfrm>
              <a:off x="3851920" y="1340768"/>
              <a:ext cx="201622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443D77-FF2F-4AF3-83BB-9CF96094E64C}"/>
                </a:ext>
              </a:extLst>
            </p:cNvPr>
            <p:cNvSpPr/>
            <p:nvPr/>
          </p:nvSpPr>
          <p:spPr>
            <a:xfrm>
              <a:off x="5868144" y="1340768"/>
              <a:ext cx="720080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D776C6-FA5D-4749-8048-40D416A450E7}"/>
                </a:ext>
              </a:extLst>
            </p:cNvPr>
            <p:cNvSpPr/>
            <p:nvPr/>
          </p:nvSpPr>
          <p:spPr>
            <a:xfrm>
              <a:off x="6588224" y="1340768"/>
              <a:ext cx="10801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9E1ABB-E2C1-4848-B009-6898FA40E4A2}"/>
                </a:ext>
              </a:extLst>
            </p:cNvPr>
            <p:cNvSpPr/>
            <p:nvPr/>
          </p:nvSpPr>
          <p:spPr>
            <a:xfrm>
              <a:off x="7668344" y="1340768"/>
              <a:ext cx="64807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6B25633-BD56-460C-8BF0-466A494E4C2B}"/>
                </a:ext>
              </a:extLst>
            </p:cNvPr>
            <p:cNvSpPr/>
            <p:nvPr/>
          </p:nvSpPr>
          <p:spPr>
            <a:xfrm>
              <a:off x="8316416" y="1340768"/>
              <a:ext cx="74934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B002AB-618E-449D-895C-3F34FFFEEA18}"/>
                </a:ext>
              </a:extLst>
            </p:cNvPr>
            <p:cNvSpPr txBox="1"/>
            <p:nvPr/>
          </p:nvSpPr>
          <p:spPr>
            <a:xfrm>
              <a:off x="219162" y="1340768"/>
              <a:ext cx="968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프로그램 </a:t>
              </a:r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ID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2A1C55-0D7B-4086-AFC4-3E87CADDD060}"/>
                </a:ext>
              </a:extLst>
            </p:cNvPr>
            <p:cNvSpPr txBox="1"/>
            <p:nvPr/>
          </p:nvSpPr>
          <p:spPr>
            <a:xfrm>
              <a:off x="2843808" y="1340768"/>
              <a:ext cx="1008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프로그램 명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8A2A0A-1F22-432B-912B-E3F2CFBBE16C}"/>
                </a:ext>
              </a:extLst>
            </p:cNvPr>
            <p:cNvSpPr txBox="1"/>
            <p:nvPr/>
          </p:nvSpPr>
          <p:spPr>
            <a:xfrm>
              <a:off x="5838880" y="1325186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작성일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320054-40AF-4A21-9482-726D9371C9C7}"/>
                </a:ext>
              </a:extLst>
            </p:cNvPr>
            <p:cNvSpPr txBox="1"/>
            <p:nvPr/>
          </p:nvSpPr>
          <p:spPr>
            <a:xfrm>
              <a:off x="7668344" y="1340768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</a:t>
              </a:r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번호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E81CFE-36D0-4495-8C43-CB9F61B2C39C}"/>
                </a:ext>
              </a:extLst>
            </p:cNvPr>
            <p:cNvSpPr txBox="1"/>
            <p:nvPr/>
          </p:nvSpPr>
          <p:spPr>
            <a:xfrm>
              <a:off x="1187624" y="1353649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휴먼명조" panose="02010504000101010101" pitchFamily="2" charset="-127"/>
                  <a:ea typeface="휴먼명조" panose="02010504000101010101" pitchFamily="2" charset="-127"/>
                </a:rPr>
                <a:t>book_Table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AEE650-24BF-4093-B520-B0468A8C4F9C}"/>
                </a:ext>
              </a:extLst>
            </p:cNvPr>
            <p:cNvSpPr txBox="1"/>
            <p:nvPr/>
          </p:nvSpPr>
          <p:spPr>
            <a:xfrm>
              <a:off x="3851920" y="1353649"/>
              <a:ext cx="20162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도서 테이블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B3B646-FE63-4323-A4E6-CBA7A9C23056}"/>
                </a:ext>
              </a:extLst>
            </p:cNvPr>
            <p:cNvSpPr txBox="1"/>
            <p:nvPr/>
          </p:nvSpPr>
          <p:spPr>
            <a:xfrm>
              <a:off x="6588224" y="1339080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2017.07.12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7E7DD8-851F-40E6-894C-C52B8566B2CB}"/>
                </a:ext>
              </a:extLst>
            </p:cNvPr>
            <p:cNvSpPr txBox="1"/>
            <p:nvPr/>
          </p:nvSpPr>
          <p:spPr>
            <a:xfrm>
              <a:off x="8316416" y="1339080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   6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5FB3EAB-2EDB-4A6D-91B8-3BF777E2C5C6}"/>
              </a:ext>
            </a:extLst>
          </p:cNvPr>
          <p:cNvGrpSpPr/>
          <p:nvPr/>
        </p:nvGrpSpPr>
        <p:grpSpPr>
          <a:xfrm>
            <a:off x="219162" y="3666130"/>
            <a:ext cx="8846598" cy="459350"/>
            <a:chOff x="219162" y="1325186"/>
            <a:chExt cx="8846598" cy="45935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3BB44CD-F5F6-4192-A6DB-1C2BAC621BE9}"/>
                </a:ext>
              </a:extLst>
            </p:cNvPr>
            <p:cNvSpPr/>
            <p:nvPr/>
          </p:nvSpPr>
          <p:spPr>
            <a:xfrm>
              <a:off x="219162" y="1340768"/>
              <a:ext cx="96846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A76640C-470E-470E-B867-0BEF313C36D5}"/>
                </a:ext>
              </a:extLst>
            </p:cNvPr>
            <p:cNvSpPr/>
            <p:nvPr/>
          </p:nvSpPr>
          <p:spPr>
            <a:xfrm>
              <a:off x="1187624" y="1340768"/>
              <a:ext cx="165618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1B34344-591F-4589-AB77-19401F2734D5}"/>
                </a:ext>
              </a:extLst>
            </p:cNvPr>
            <p:cNvSpPr/>
            <p:nvPr/>
          </p:nvSpPr>
          <p:spPr>
            <a:xfrm>
              <a:off x="2843808" y="1340768"/>
              <a:ext cx="100811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E27355E-8F33-4F9F-B4DC-12EB9868F60E}"/>
                </a:ext>
              </a:extLst>
            </p:cNvPr>
            <p:cNvSpPr/>
            <p:nvPr/>
          </p:nvSpPr>
          <p:spPr>
            <a:xfrm>
              <a:off x="3851920" y="1340768"/>
              <a:ext cx="201622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A5FB05F-F46C-4F4C-B57F-6E1FBC3D02C9}"/>
                </a:ext>
              </a:extLst>
            </p:cNvPr>
            <p:cNvSpPr/>
            <p:nvPr/>
          </p:nvSpPr>
          <p:spPr>
            <a:xfrm>
              <a:off x="5868144" y="1340768"/>
              <a:ext cx="720080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4A7D57E-7EAD-4767-8598-0EC2750F88C4}"/>
                </a:ext>
              </a:extLst>
            </p:cNvPr>
            <p:cNvSpPr/>
            <p:nvPr/>
          </p:nvSpPr>
          <p:spPr>
            <a:xfrm>
              <a:off x="6588224" y="1340768"/>
              <a:ext cx="10801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2ADBAD4-9796-4F50-964B-696A6A0FD23F}"/>
                </a:ext>
              </a:extLst>
            </p:cNvPr>
            <p:cNvSpPr/>
            <p:nvPr/>
          </p:nvSpPr>
          <p:spPr>
            <a:xfrm>
              <a:off x="7668344" y="1340768"/>
              <a:ext cx="64807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77B1AED-0427-4DB2-B553-E47B727C8076}"/>
                </a:ext>
              </a:extLst>
            </p:cNvPr>
            <p:cNvSpPr/>
            <p:nvPr/>
          </p:nvSpPr>
          <p:spPr>
            <a:xfrm>
              <a:off x="8316416" y="1340768"/>
              <a:ext cx="74934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CE4BBF9-F69A-48B2-B5AC-D8AC5F2755D0}"/>
                </a:ext>
              </a:extLst>
            </p:cNvPr>
            <p:cNvSpPr txBox="1"/>
            <p:nvPr/>
          </p:nvSpPr>
          <p:spPr>
            <a:xfrm>
              <a:off x="219162" y="1340768"/>
              <a:ext cx="968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프로그램 </a:t>
              </a:r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ID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07BFFFD-4CCD-4EA3-B389-982BA775A0B0}"/>
                </a:ext>
              </a:extLst>
            </p:cNvPr>
            <p:cNvSpPr txBox="1"/>
            <p:nvPr/>
          </p:nvSpPr>
          <p:spPr>
            <a:xfrm>
              <a:off x="2843808" y="1340768"/>
              <a:ext cx="1008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프로그램 명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2F2716B-2E63-4F04-976C-14127113E529}"/>
                </a:ext>
              </a:extLst>
            </p:cNvPr>
            <p:cNvSpPr txBox="1"/>
            <p:nvPr/>
          </p:nvSpPr>
          <p:spPr>
            <a:xfrm>
              <a:off x="5838880" y="1325186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작성일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435F97-B227-4B29-86EE-4B35B7E704C5}"/>
                </a:ext>
              </a:extLst>
            </p:cNvPr>
            <p:cNvSpPr txBox="1"/>
            <p:nvPr/>
          </p:nvSpPr>
          <p:spPr>
            <a:xfrm>
              <a:off x="7668344" y="1340768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</a:t>
              </a:r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번호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FA2430B-DFA3-4639-8B93-5837C4F7CAE5}"/>
                </a:ext>
              </a:extLst>
            </p:cNvPr>
            <p:cNvSpPr txBox="1"/>
            <p:nvPr/>
          </p:nvSpPr>
          <p:spPr>
            <a:xfrm>
              <a:off x="1187624" y="1353649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휴먼명조" panose="02010504000101010101" pitchFamily="2" charset="-127"/>
                  <a:ea typeface="휴먼명조" panose="02010504000101010101" pitchFamily="2" charset="-127"/>
                </a:rPr>
                <a:t>food_Table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F9C581-EA01-4E3B-B540-CD8668FA1187}"/>
                </a:ext>
              </a:extLst>
            </p:cNvPr>
            <p:cNvSpPr txBox="1"/>
            <p:nvPr/>
          </p:nvSpPr>
          <p:spPr>
            <a:xfrm>
              <a:off x="3851920" y="1353649"/>
              <a:ext cx="20162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식료품 테이블</a:t>
              </a:r>
            </a:p>
            <a:p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A3F20DE-DD5C-4CAD-80E7-CA41B740EF2C}"/>
                </a:ext>
              </a:extLst>
            </p:cNvPr>
            <p:cNvSpPr txBox="1"/>
            <p:nvPr/>
          </p:nvSpPr>
          <p:spPr>
            <a:xfrm>
              <a:off x="6588224" y="1339080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2017.07.12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A254CD0-2B1E-4051-ACB6-BC32970F0782}"/>
                </a:ext>
              </a:extLst>
            </p:cNvPr>
            <p:cNvSpPr txBox="1"/>
            <p:nvPr/>
          </p:nvSpPr>
          <p:spPr>
            <a:xfrm>
              <a:off x="8316416" y="1339080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   7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</p:grpSp>
      <p:sp>
        <p:nvSpPr>
          <p:cNvPr id="71" name="Text Box 62">
            <a:extLst>
              <a:ext uri="{FF2B5EF4-FFF2-40B4-BE49-F238E27FC236}">
                <a16:creationId xmlns:a16="http://schemas.microsoft.com/office/drawing/2014/main" id="{42A47D78-B7E9-4350-A73F-33EB23F44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65" y="1755538"/>
            <a:ext cx="4968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도서 테이블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B88FE2-D2D7-437E-9AF1-F2DEA1C158BA}"/>
              </a:ext>
            </a:extLst>
          </p:cNvPr>
          <p:cNvGrpSpPr/>
          <p:nvPr/>
        </p:nvGrpSpPr>
        <p:grpSpPr>
          <a:xfrm>
            <a:off x="6306932" y="781669"/>
            <a:ext cx="2369524" cy="296631"/>
            <a:chOff x="6306932" y="781669"/>
            <a:chExt cx="2369524" cy="296631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33666D9-DCFD-48DA-8DE8-17E47747BBB5}"/>
                </a:ext>
              </a:extLst>
            </p:cNvPr>
            <p:cNvSpPr/>
            <p:nvPr/>
          </p:nvSpPr>
          <p:spPr>
            <a:xfrm>
              <a:off x="6306932" y="781669"/>
              <a:ext cx="720080" cy="2966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7E7FE21-6F99-4A02-90FE-C7F87057D618}"/>
                </a:ext>
              </a:extLst>
            </p:cNvPr>
            <p:cNvSpPr/>
            <p:nvPr/>
          </p:nvSpPr>
          <p:spPr>
            <a:xfrm>
              <a:off x="7027012" y="781669"/>
              <a:ext cx="1577436" cy="296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0015703-689C-433A-8B26-871C0852AF0C}"/>
                </a:ext>
              </a:extLst>
            </p:cNvPr>
            <p:cNvSpPr txBox="1"/>
            <p:nvPr/>
          </p:nvSpPr>
          <p:spPr>
            <a:xfrm>
              <a:off x="6306932" y="781669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 영역 명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167FC6D-0BDC-4615-BB86-3F0B665D5FA3}"/>
                </a:ext>
              </a:extLst>
            </p:cNvPr>
            <p:cNvSpPr txBox="1"/>
            <p:nvPr/>
          </p:nvSpPr>
          <p:spPr>
            <a:xfrm>
              <a:off x="7027012" y="781669"/>
              <a:ext cx="16494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자산 데이터관리 영역</a:t>
              </a: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E2FAABB-1173-474E-835F-1C5046EE4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55330"/>
              </p:ext>
            </p:extLst>
          </p:nvPr>
        </p:nvGraphicFramePr>
        <p:xfrm>
          <a:off x="467887" y="2085757"/>
          <a:ext cx="8136558" cy="139827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367809">
                  <a:extLst>
                    <a:ext uri="{9D8B030D-6E8A-4147-A177-3AD203B41FA5}">
                      <a16:colId xmlns:a16="http://schemas.microsoft.com/office/drawing/2014/main" val="34813319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23448019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688452712"/>
                    </a:ext>
                  </a:extLst>
                </a:gridCol>
                <a:gridCol w="2376261">
                  <a:extLst>
                    <a:ext uri="{9D8B030D-6E8A-4147-A177-3AD203B41FA5}">
                      <a16:colId xmlns:a16="http://schemas.microsoft.com/office/drawing/2014/main" val="2683814311"/>
                    </a:ext>
                  </a:extLst>
                </a:gridCol>
              </a:tblGrid>
              <a:tr h="1376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항목명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자산번호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도서이름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저자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628962414"/>
                  </a:ext>
                </a:extLst>
              </a:tr>
              <a:tr h="1376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Key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PRI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214759383"/>
                  </a:ext>
                </a:extLst>
              </a:tr>
              <a:tr h="1376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필수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선택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not null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87465774"/>
                  </a:ext>
                </a:extLst>
              </a:tr>
              <a:tr h="1376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Type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int</a:t>
                      </a:r>
                      <a:r>
                        <a:rPr lang="en-US" sz="1000" kern="0" spc="0" dirty="0">
                          <a:effectLst/>
                        </a:rPr>
                        <a:t> auto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var(90)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var</a:t>
                      </a:r>
                      <a:r>
                        <a:rPr lang="en-US" sz="1000" kern="0" spc="0" dirty="0">
                          <a:effectLst/>
                        </a:rPr>
                        <a:t>(90)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01134302"/>
                  </a:ext>
                </a:extLst>
              </a:tr>
              <a:tr h="1376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설명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도서 자산 고유 번호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도서의 이름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도서의 저자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7967008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71650BC-5C6D-4E11-95FA-257175310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140490"/>
              </p:ext>
            </p:extLst>
          </p:nvPr>
        </p:nvGraphicFramePr>
        <p:xfrm>
          <a:off x="467887" y="4498502"/>
          <a:ext cx="8136560" cy="139827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367809">
                  <a:extLst>
                    <a:ext uri="{9D8B030D-6E8A-4147-A177-3AD203B41FA5}">
                      <a16:colId xmlns:a16="http://schemas.microsoft.com/office/drawing/2014/main" val="279853402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46293779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29298943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840745971"/>
                    </a:ext>
                  </a:extLst>
                </a:gridCol>
                <a:gridCol w="1728191">
                  <a:extLst>
                    <a:ext uri="{9D8B030D-6E8A-4147-A177-3AD203B41FA5}">
                      <a16:colId xmlns:a16="http://schemas.microsoft.com/office/drawing/2014/main" val="1711888467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항목명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자산번호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식품이름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제조사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크기</a:t>
                      </a:r>
                      <a:r>
                        <a:rPr lang="en-US" altLang="ko-KR" sz="1000" kern="0" spc="0">
                          <a:effectLst/>
                        </a:rPr>
                        <a:t>,</a:t>
                      </a:r>
                      <a:r>
                        <a:rPr lang="ko-KR" altLang="en-US" sz="1000" kern="0" spc="0">
                          <a:effectLst/>
                        </a:rPr>
                        <a:t>용량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53562716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Key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PRI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678357778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필수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선택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846876425"/>
                  </a:ext>
                </a:extLst>
              </a:tr>
              <a:tr h="1550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Type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int</a:t>
                      </a:r>
                      <a:r>
                        <a:rPr lang="en-US" sz="1000" kern="0" spc="0" dirty="0">
                          <a:effectLst/>
                        </a:rPr>
                        <a:t> auto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var</a:t>
                      </a:r>
                      <a:r>
                        <a:rPr lang="en-US" sz="1000" kern="0" spc="0" dirty="0">
                          <a:effectLst/>
                        </a:rPr>
                        <a:t>(90)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var</a:t>
                      </a:r>
                      <a:r>
                        <a:rPr lang="en-US" sz="1000" kern="0" spc="0" dirty="0">
                          <a:effectLst/>
                        </a:rPr>
                        <a:t>(50)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var</a:t>
                      </a:r>
                      <a:r>
                        <a:rPr lang="en-US" sz="1000" kern="0" spc="0" dirty="0">
                          <a:effectLst/>
                        </a:rPr>
                        <a:t>(50)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531733148"/>
                  </a:ext>
                </a:extLst>
              </a:tr>
              <a:tr h="1550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설명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식료품 자산 고유 번호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식료품의 이름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식료품의 제조사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식료품의 크기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602757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888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 Box 62"/>
          <p:cNvSpPr txBox="1">
            <a:spLocks noChangeArrowheads="1"/>
          </p:cNvSpPr>
          <p:nvPr/>
        </p:nvSpPr>
        <p:spPr bwMode="auto">
          <a:xfrm>
            <a:off x="219165" y="4155653"/>
            <a:ext cx="4968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QR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코드 자산 테이블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&gt;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491F7E8-0514-48DE-9D67-D0485684FD96}"/>
              </a:ext>
            </a:extLst>
          </p:cNvPr>
          <p:cNvGrpSpPr/>
          <p:nvPr/>
        </p:nvGrpSpPr>
        <p:grpSpPr>
          <a:xfrm>
            <a:off x="219162" y="1325186"/>
            <a:ext cx="8846598" cy="446469"/>
            <a:chOff x="219162" y="1325186"/>
            <a:chExt cx="8846598" cy="44646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64391DD-A3F8-4A31-A615-8919017B1E78}"/>
                </a:ext>
              </a:extLst>
            </p:cNvPr>
            <p:cNvSpPr/>
            <p:nvPr/>
          </p:nvSpPr>
          <p:spPr>
            <a:xfrm>
              <a:off x="219162" y="1340768"/>
              <a:ext cx="96846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A7D3884-D570-444F-850D-38EE59002AAE}"/>
                </a:ext>
              </a:extLst>
            </p:cNvPr>
            <p:cNvSpPr/>
            <p:nvPr/>
          </p:nvSpPr>
          <p:spPr>
            <a:xfrm>
              <a:off x="1187624" y="1340768"/>
              <a:ext cx="165618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1B39EE-83CE-43F6-8C98-6788FD09F085}"/>
                </a:ext>
              </a:extLst>
            </p:cNvPr>
            <p:cNvSpPr/>
            <p:nvPr/>
          </p:nvSpPr>
          <p:spPr>
            <a:xfrm>
              <a:off x="2843808" y="1340768"/>
              <a:ext cx="100811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DE580CA-C577-49A3-AD3C-4844D81FB3A2}"/>
                </a:ext>
              </a:extLst>
            </p:cNvPr>
            <p:cNvSpPr/>
            <p:nvPr/>
          </p:nvSpPr>
          <p:spPr>
            <a:xfrm>
              <a:off x="3851920" y="1340768"/>
              <a:ext cx="201622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443D77-FF2F-4AF3-83BB-9CF96094E64C}"/>
                </a:ext>
              </a:extLst>
            </p:cNvPr>
            <p:cNvSpPr/>
            <p:nvPr/>
          </p:nvSpPr>
          <p:spPr>
            <a:xfrm>
              <a:off x="5868144" y="1340768"/>
              <a:ext cx="720080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D776C6-FA5D-4749-8048-40D416A450E7}"/>
                </a:ext>
              </a:extLst>
            </p:cNvPr>
            <p:cNvSpPr/>
            <p:nvPr/>
          </p:nvSpPr>
          <p:spPr>
            <a:xfrm>
              <a:off x="6588224" y="1340768"/>
              <a:ext cx="10801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9E1ABB-E2C1-4848-B009-6898FA40E4A2}"/>
                </a:ext>
              </a:extLst>
            </p:cNvPr>
            <p:cNvSpPr/>
            <p:nvPr/>
          </p:nvSpPr>
          <p:spPr>
            <a:xfrm>
              <a:off x="7668344" y="1340768"/>
              <a:ext cx="64807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6B25633-BD56-460C-8BF0-466A494E4C2B}"/>
                </a:ext>
              </a:extLst>
            </p:cNvPr>
            <p:cNvSpPr/>
            <p:nvPr/>
          </p:nvSpPr>
          <p:spPr>
            <a:xfrm>
              <a:off x="8316416" y="1340768"/>
              <a:ext cx="74934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B002AB-618E-449D-895C-3F34FFFEEA18}"/>
                </a:ext>
              </a:extLst>
            </p:cNvPr>
            <p:cNvSpPr txBox="1"/>
            <p:nvPr/>
          </p:nvSpPr>
          <p:spPr>
            <a:xfrm>
              <a:off x="219162" y="1340768"/>
              <a:ext cx="968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프로그램 </a:t>
              </a:r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ID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2A1C55-0D7B-4086-AFC4-3E87CADDD060}"/>
                </a:ext>
              </a:extLst>
            </p:cNvPr>
            <p:cNvSpPr txBox="1"/>
            <p:nvPr/>
          </p:nvSpPr>
          <p:spPr>
            <a:xfrm>
              <a:off x="2843808" y="1340768"/>
              <a:ext cx="1008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프로그램 명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8A2A0A-1F22-432B-912B-E3F2CFBBE16C}"/>
                </a:ext>
              </a:extLst>
            </p:cNvPr>
            <p:cNvSpPr txBox="1"/>
            <p:nvPr/>
          </p:nvSpPr>
          <p:spPr>
            <a:xfrm>
              <a:off x="5838880" y="1325186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작성일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320054-40AF-4A21-9482-726D9371C9C7}"/>
                </a:ext>
              </a:extLst>
            </p:cNvPr>
            <p:cNvSpPr txBox="1"/>
            <p:nvPr/>
          </p:nvSpPr>
          <p:spPr>
            <a:xfrm>
              <a:off x="7668344" y="1340768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</a:t>
              </a:r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번호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E81CFE-36D0-4495-8C43-CB9F61B2C39C}"/>
                </a:ext>
              </a:extLst>
            </p:cNvPr>
            <p:cNvSpPr txBox="1"/>
            <p:nvPr/>
          </p:nvSpPr>
          <p:spPr>
            <a:xfrm>
              <a:off x="1187624" y="1353649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휴먼명조" panose="02010504000101010101" pitchFamily="2" charset="-127"/>
                  <a:ea typeface="휴먼명조" panose="02010504000101010101" pitchFamily="2" charset="-127"/>
                </a:rPr>
                <a:t>manage_manner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AEE650-24BF-4093-B520-B0468A8C4F9C}"/>
                </a:ext>
              </a:extLst>
            </p:cNvPr>
            <p:cNvSpPr txBox="1"/>
            <p:nvPr/>
          </p:nvSpPr>
          <p:spPr>
            <a:xfrm>
              <a:off x="3851920" y="1353649"/>
              <a:ext cx="20162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관리방법 테이블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B3B646-FE63-4323-A4E6-CBA7A9C23056}"/>
                </a:ext>
              </a:extLst>
            </p:cNvPr>
            <p:cNvSpPr txBox="1"/>
            <p:nvPr/>
          </p:nvSpPr>
          <p:spPr>
            <a:xfrm>
              <a:off x="6588224" y="1339080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2017.07.12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7E7DD8-851F-40E6-894C-C52B8566B2CB}"/>
                </a:ext>
              </a:extLst>
            </p:cNvPr>
            <p:cNvSpPr txBox="1"/>
            <p:nvPr/>
          </p:nvSpPr>
          <p:spPr>
            <a:xfrm>
              <a:off x="8316416" y="1339080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   8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5FB3EAB-2EDB-4A6D-91B8-3BF777E2C5C6}"/>
              </a:ext>
            </a:extLst>
          </p:cNvPr>
          <p:cNvGrpSpPr/>
          <p:nvPr/>
        </p:nvGrpSpPr>
        <p:grpSpPr>
          <a:xfrm>
            <a:off x="219162" y="3666130"/>
            <a:ext cx="8846598" cy="459350"/>
            <a:chOff x="219162" y="1325186"/>
            <a:chExt cx="8846598" cy="45935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3BB44CD-F5F6-4192-A6DB-1C2BAC621BE9}"/>
                </a:ext>
              </a:extLst>
            </p:cNvPr>
            <p:cNvSpPr/>
            <p:nvPr/>
          </p:nvSpPr>
          <p:spPr>
            <a:xfrm>
              <a:off x="219162" y="1340768"/>
              <a:ext cx="96846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A76640C-470E-470E-B867-0BEF313C36D5}"/>
                </a:ext>
              </a:extLst>
            </p:cNvPr>
            <p:cNvSpPr/>
            <p:nvPr/>
          </p:nvSpPr>
          <p:spPr>
            <a:xfrm>
              <a:off x="1187624" y="1340768"/>
              <a:ext cx="165618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1B34344-591F-4589-AB77-19401F2734D5}"/>
                </a:ext>
              </a:extLst>
            </p:cNvPr>
            <p:cNvSpPr/>
            <p:nvPr/>
          </p:nvSpPr>
          <p:spPr>
            <a:xfrm>
              <a:off x="2843808" y="1340768"/>
              <a:ext cx="100811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E27355E-8F33-4F9F-B4DC-12EB9868F60E}"/>
                </a:ext>
              </a:extLst>
            </p:cNvPr>
            <p:cNvSpPr/>
            <p:nvPr/>
          </p:nvSpPr>
          <p:spPr>
            <a:xfrm>
              <a:off x="3851920" y="1340768"/>
              <a:ext cx="201622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A5FB05F-F46C-4F4C-B57F-6E1FBC3D02C9}"/>
                </a:ext>
              </a:extLst>
            </p:cNvPr>
            <p:cNvSpPr/>
            <p:nvPr/>
          </p:nvSpPr>
          <p:spPr>
            <a:xfrm>
              <a:off x="5868144" y="1340768"/>
              <a:ext cx="720080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4A7D57E-7EAD-4767-8598-0EC2750F88C4}"/>
                </a:ext>
              </a:extLst>
            </p:cNvPr>
            <p:cNvSpPr/>
            <p:nvPr/>
          </p:nvSpPr>
          <p:spPr>
            <a:xfrm>
              <a:off x="6588224" y="1340768"/>
              <a:ext cx="10801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2ADBAD4-9796-4F50-964B-696A6A0FD23F}"/>
                </a:ext>
              </a:extLst>
            </p:cNvPr>
            <p:cNvSpPr/>
            <p:nvPr/>
          </p:nvSpPr>
          <p:spPr>
            <a:xfrm>
              <a:off x="7668344" y="1340768"/>
              <a:ext cx="64807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77B1AED-0427-4DB2-B553-E47B727C8076}"/>
                </a:ext>
              </a:extLst>
            </p:cNvPr>
            <p:cNvSpPr/>
            <p:nvPr/>
          </p:nvSpPr>
          <p:spPr>
            <a:xfrm>
              <a:off x="8316416" y="1340768"/>
              <a:ext cx="74934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CE4BBF9-F69A-48B2-B5AC-D8AC5F2755D0}"/>
                </a:ext>
              </a:extLst>
            </p:cNvPr>
            <p:cNvSpPr txBox="1"/>
            <p:nvPr/>
          </p:nvSpPr>
          <p:spPr>
            <a:xfrm>
              <a:off x="219162" y="1340768"/>
              <a:ext cx="968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프로그램 </a:t>
              </a:r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ID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07BFFFD-4CCD-4EA3-B389-982BA775A0B0}"/>
                </a:ext>
              </a:extLst>
            </p:cNvPr>
            <p:cNvSpPr txBox="1"/>
            <p:nvPr/>
          </p:nvSpPr>
          <p:spPr>
            <a:xfrm>
              <a:off x="2843808" y="1340768"/>
              <a:ext cx="1008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프로그램 명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2F2716B-2E63-4F04-976C-14127113E529}"/>
                </a:ext>
              </a:extLst>
            </p:cNvPr>
            <p:cNvSpPr txBox="1"/>
            <p:nvPr/>
          </p:nvSpPr>
          <p:spPr>
            <a:xfrm>
              <a:off x="5838880" y="1325186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작성일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435F97-B227-4B29-86EE-4B35B7E704C5}"/>
                </a:ext>
              </a:extLst>
            </p:cNvPr>
            <p:cNvSpPr txBox="1"/>
            <p:nvPr/>
          </p:nvSpPr>
          <p:spPr>
            <a:xfrm>
              <a:off x="7668344" y="1340768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</a:t>
              </a:r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번호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FA2430B-DFA3-4639-8B93-5837C4F7CAE5}"/>
                </a:ext>
              </a:extLst>
            </p:cNvPr>
            <p:cNvSpPr txBox="1"/>
            <p:nvPr/>
          </p:nvSpPr>
          <p:spPr>
            <a:xfrm>
              <a:off x="1187624" y="1353649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휴먼명조" panose="02010504000101010101" pitchFamily="2" charset="-127"/>
                  <a:ea typeface="휴먼명조" panose="02010504000101010101" pitchFamily="2" charset="-127"/>
                </a:rPr>
                <a:t>qr_Table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F9C581-EA01-4E3B-B540-CD8668FA1187}"/>
                </a:ext>
              </a:extLst>
            </p:cNvPr>
            <p:cNvSpPr txBox="1"/>
            <p:nvPr/>
          </p:nvSpPr>
          <p:spPr>
            <a:xfrm>
              <a:off x="3851920" y="1353649"/>
              <a:ext cx="20162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QR</a:t>
              </a:r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자산 테이블</a:t>
              </a:r>
            </a:p>
            <a:p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A3F20DE-DD5C-4CAD-80E7-CA41B740EF2C}"/>
                </a:ext>
              </a:extLst>
            </p:cNvPr>
            <p:cNvSpPr txBox="1"/>
            <p:nvPr/>
          </p:nvSpPr>
          <p:spPr>
            <a:xfrm>
              <a:off x="6588224" y="1339080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2017.07.12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A254CD0-2B1E-4051-ACB6-BC32970F0782}"/>
                </a:ext>
              </a:extLst>
            </p:cNvPr>
            <p:cNvSpPr txBox="1"/>
            <p:nvPr/>
          </p:nvSpPr>
          <p:spPr>
            <a:xfrm>
              <a:off x="8316416" y="1339080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   9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</p:grpSp>
      <p:sp>
        <p:nvSpPr>
          <p:cNvPr id="71" name="Text Box 62">
            <a:extLst>
              <a:ext uri="{FF2B5EF4-FFF2-40B4-BE49-F238E27FC236}">
                <a16:creationId xmlns:a16="http://schemas.microsoft.com/office/drawing/2014/main" id="{42A47D78-B7E9-4350-A73F-33EB23F44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65" y="1755538"/>
            <a:ext cx="4968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관리 방법 테이블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B88FE2-D2D7-437E-9AF1-F2DEA1C158BA}"/>
              </a:ext>
            </a:extLst>
          </p:cNvPr>
          <p:cNvGrpSpPr/>
          <p:nvPr/>
        </p:nvGrpSpPr>
        <p:grpSpPr>
          <a:xfrm>
            <a:off x="6306932" y="781669"/>
            <a:ext cx="2369524" cy="296631"/>
            <a:chOff x="6306932" y="781669"/>
            <a:chExt cx="2369524" cy="296631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33666D9-DCFD-48DA-8DE8-17E47747BBB5}"/>
                </a:ext>
              </a:extLst>
            </p:cNvPr>
            <p:cNvSpPr/>
            <p:nvPr/>
          </p:nvSpPr>
          <p:spPr>
            <a:xfrm>
              <a:off x="6306932" y="781669"/>
              <a:ext cx="720080" cy="2966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7E7FE21-6F99-4A02-90FE-C7F87057D618}"/>
                </a:ext>
              </a:extLst>
            </p:cNvPr>
            <p:cNvSpPr/>
            <p:nvPr/>
          </p:nvSpPr>
          <p:spPr>
            <a:xfrm>
              <a:off x="7027012" y="781669"/>
              <a:ext cx="1577436" cy="296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0015703-689C-433A-8B26-871C0852AF0C}"/>
                </a:ext>
              </a:extLst>
            </p:cNvPr>
            <p:cNvSpPr txBox="1"/>
            <p:nvPr/>
          </p:nvSpPr>
          <p:spPr>
            <a:xfrm>
              <a:off x="6306932" y="781669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 영역 명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167FC6D-0BDC-4615-BB86-3F0B665D5FA3}"/>
                </a:ext>
              </a:extLst>
            </p:cNvPr>
            <p:cNvSpPr txBox="1"/>
            <p:nvPr/>
          </p:nvSpPr>
          <p:spPr>
            <a:xfrm>
              <a:off x="7027012" y="781669"/>
              <a:ext cx="16494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자산 데이터관리 영역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042F37C-F636-4E01-9E34-B1780A14A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51728"/>
              </p:ext>
            </p:extLst>
          </p:nvPr>
        </p:nvGraphicFramePr>
        <p:xfrm>
          <a:off x="467887" y="2050969"/>
          <a:ext cx="8136559" cy="139827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367809">
                  <a:extLst>
                    <a:ext uri="{9D8B030D-6E8A-4147-A177-3AD203B41FA5}">
                      <a16:colId xmlns:a16="http://schemas.microsoft.com/office/drawing/2014/main" val="79077326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1060331361"/>
                    </a:ext>
                  </a:extLst>
                </a:gridCol>
                <a:gridCol w="3528390">
                  <a:extLst>
                    <a:ext uri="{9D8B030D-6E8A-4147-A177-3AD203B41FA5}">
                      <a16:colId xmlns:a16="http://schemas.microsoft.com/office/drawing/2014/main" val="1443953933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항목명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관리방법 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관리방법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18132722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Key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PRI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77326485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필수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선택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29941924"/>
                  </a:ext>
                </a:extLst>
              </a:tr>
              <a:tr h="1550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Type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int</a:t>
                      </a:r>
                      <a:r>
                        <a:rPr lang="en-US" sz="1000" kern="0" spc="0" dirty="0">
                          <a:effectLst/>
                        </a:rPr>
                        <a:t> auto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var</a:t>
                      </a:r>
                      <a:r>
                        <a:rPr lang="en-US" sz="1000" kern="0" spc="0" dirty="0">
                          <a:effectLst/>
                        </a:rPr>
                        <a:t>(50)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255937700"/>
                  </a:ext>
                </a:extLst>
              </a:tr>
              <a:tr h="1550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설명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자산의 관리 방법의 고유 번호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자산의 관리 방법의 이름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4676536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39EE6B9-8C11-4F4D-8E7E-4D6A5900C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235311"/>
              </p:ext>
            </p:extLst>
          </p:nvPr>
        </p:nvGraphicFramePr>
        <p:xfrm>
          <a:off x="467886" y="4500303"/>
          <a:ext cx="8136560" cy="139827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439818">
                  <a:extLst>
                    <a:ext uri="{9D8B030D-6E8A-4147-A177-3AD203B41FA5}">
                      <a16:colId xmlns:a16="http://schemas.microsoft.com/office/drawing/2014/main" val="291154939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9407067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83498426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008973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588509114"/>
                    </a:ext>
                  </a:extLst>
                </a:gridCol>
                <a:gridCol w="2448270">
                  <a:extLst>
                    <a:ext uri="{9D8B030D-6E8A-4147-A177-3AD203B41FA5}">
                      <a16:colId xmlns:a16="http://schemas.microsoft.com/office/drawing/2014/main" val="1005479275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항목명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자산고유코드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자산구분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자산번호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자산정보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QR</a:t>
                      </a:r>
                      <a:r>
                        <a:rPr lang="ko-KR" altLang="en-US" sz="1000" kern="0" spc="0">
                          <a:effectLst/>
                        </a:rPr>
                        <a:t>이미지값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78747881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Key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PRI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12212225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필수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선택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not null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103365124"/>
                  </a:ext>
                </a:extLst>
              </a:tr>
              <a:tr h="1550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Type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var</a:t>
                      </a:r>
                      <a:r>
                        <a:rPr lang="en-US" sz="1000" kern="0" spc="0" dirty="0">
                          <a:effectLst/>
                        </a:rPr>
                        <a:t>(120)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int(20)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int</a:t>
                      </a:r>
                      <a:r>
                        <a:rPr lang="en-US" sz="1000" kern="0" spc="0" dirty="0">
                          <a:effectLst/>
                        </a:rPr>
                        <a:t>(20)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var</a:t>
                      </a:r>
                      <a:r>
                        <a:rPr lang="en-US" sz="1000" kern="0" spc="0" dirty="0">
                          <a:effectLst/>
                        </a:rPr>
                        <a:t>(120)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이미지</a:t>
                      </a:r>
                      <a:r>
                        <a:rPr lang="en-US" altLang="ko-KR" sz="1000" kern="0" spc="0" dirty="0">
                          <a:effectLst/>
                        </a:rPr>
                        <a:t>,</a:t>
                      </a:r>
                      <a:r>
                        <a:rPr lang="en-US" sz="1000" kern="0" spc="0" dirty="0" err="1">
                          <a:effectLst/>
                        </a:rPr>
                        <a:t>var</a:t>
                      </a:r>
                      <a:r>
                        <a:rPr lang="en-US" sz="1000" kern="0" spc="0" dirty="0">
                          <a:effectLst/>
                        </a:rPr>
                        <a:t>(120)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812684124"/>
                  </a:ext>
                </a:extLst>
              </a:tr>
              <a:tr h="1550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설명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자산의 고유 </a:t>
                      </a:r>
                      <a:r>
                        <a:rPr lang="ko-KR" altLang="en-US" sz="1000" kern="0" spc="0" dirty="0" err="1">
                          <a:effectLst/>
                        </a:rPr>
                        <a:t>식별값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자산의 대분류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자산의 고유 번호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자산의 정보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QR </a:t>
                      </a:r>
                      <a:r>
                        <a:rPr lang="ko-KR" altLang="en-US" sz="1000" kern="0" spc="0" dirty="0">
                          <a:effectLst/>
                        </a:rPr>
                        <a:t>코드에 대한 이미지 값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745197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8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| 1.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시스템 구성도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38172"/>
            <a:ext cx="5264415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3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5289484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시스템 구성도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5868144" y="1571612"/>
            <a:ext cx="2704384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72000" tIns="72000" rIns="72000" bIns="72000" anchor="t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28600" indent="-228600" latinLnBrk="0">
              <a:buAutoNum type="arabicPeriod"/>
            </a:pPr>
            <a:r>
              <a:rPr lang="en-US" altLang="ko-KR" sz="1200" dirty="0"/>
              <a:t>IKAMS </a:t>
            </a:r>
            <a:r>
              <a:rPr lang="ko-KR" altLang="en-US" sz="1200" dirty="0"/>
              <a:t>프로그램은 </a:t>
            </a:r>
            <a:r>
              <a:rPr lang="en-US" altLang="ko-KR" sz="1200" dirty="0"/>
              <a:t>Application</a:t>
            </a:r>
            <a:r>
              <a:rPr lang="ko-KR" altLang="en-US" sz="1200" dirty="0"/>
              <a:t>과 </a:t>
            </a:r>
            <a:r>
              <a:rPr lang="en-US" altLang="ko-KR" sz="1200" dirty="0"/>
              <a:t>Web Service</a:t>
            </a:r>
            <a:r>
              <a:rPr lang="ko-KR" altLang="en-US" sz="1200" dirty="0"/>
              <a:t>로 구성되어 있습니다</a:t>
            </a:r>
            <a:r>
              <a:rPr lang="en-US" altLang="ko-KR" sz="1200" dirty="0"/>
              <a:t>. </a:t>
            </a:r>
          </a:p>
          <a:p>
            <a:pPr marL="228600" indent="-228600" latinLnBrk="0">
              <a:buAutoNum type="arabicPeriod"/>
            </a:pPr>
            <a:endParaRPr lang="en-US" altLang="ko-KR" sz="1200" dirty="0"/>
          </a:p>
          <a:p>
            <a:pPr marL="228600" indent="-228600" latinLnBrk="0">
              <a:buAutoNum type="arabicPeriod"/>
            </a:pPr>
            <a:r>
              <a:rPr lang="ko-KR" altLang="en-US" sz="1200" dirty="0"/>
              <a:t>등록할 자산에 대한 정보를 </a:t>
            </a:r>
            <a:r>
              <a:rPr lang="en-US" altLang="ko-KR" sz="1200" dirty="0"/>
              <a:t>Application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NFC </a:t>
            </a:r>
            <a:r>
              <a:rPr lang="ko-KR" altLang="en-US" sz="1200" dirty="0"/>
              <a:t>통신으로 등록 가능합니다</a:t>
            </a:r>
            <a:r>
              <a:rPr lang="en-US" altLang="ko-KR" sz="1200" dirty="0"/>
              <a:t>.</a:t>
            </a:r>
          </a:p>
          <a:p>
            <a:pPr marL="228600" indent="-228600" latinLnBrk="0">
              <a:buAutoNum type="arabicPeriod"/>
            </a:pPr>
            <a:endParaRPr lang="en-US" altLang="ko-KR" sz="1200" dirty="0"/>
          </a:p>
          <a:p>
            <a:pPr marL="228600" indent="-228600" latinLnBrk="0">
              <a:buAutoNum type="arabicPeriod"/>
            </a:pPr>
            <a:r>
              <a:rPr lang="ko-KR" altLang="en-US" sz="1200" dirty="0"/>
              <a:t>등록할 자산에 대한 정보를 </a:t>
            </a:r>
            <a:r>
              <a:rPr lang="en-US" altLang="ko-KR" sz="1200" dirty="0"/>
              <a:t>Web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QR Code </a:t>
            </a:r>
            <a:r>
              <a:rPr lang="ko-KR" altLang="en-US" sz="1200" dirty="0" err="1"/>
              <a:t>생성뷰에서</a:t>
            </a:r>
            <a:r>
              <a:rPr lang="ko-KR" altLang="en-US" sz="1200" dirty="0"/>
              <a:t> 데이터를 </a:t>
            </a:r>
            <a:r>
              <a:rPr lang="ko-KR" altLang="en-US" sz="1200" dirty="0" err="1"/>
              <a:t>입력함으로서</a:t>
            </a:r>
            <a:r>
              <a:rPr lang="ko-KR" altLang="en-US" sz="1200" dirty="0"/>
              <a:t> 등록 가능합니다</a:t>
            </a:r>
            <a:r>
              <a:rPr lang="en-US" altLang="ko-KR" sz="1200" dirty="0"/>
              <a:t>.</a:t>
            </a:r>
          </a:p>
          <a:p>
            <a:pPr marL="228600" indent="-228600" latinLnBrk="0">
              <a:buAutoNum type="arabicPeriod"/>
            </a:pPr>
            <a:endParaRPr lang="en-US" altLang="ko-KR" sz="1200" dirty="0"/>
          </a:p>
          <a:p>
            <a:pPr marL="228600" indent="-228600" latinLnBrk="0">
              <a:buAutoNum type="arabicPeriod"/>
            </a:pPr>
            <a:r>
              <a:rPr lang="en-US" altLang="ko-KR" sz="1200" dirty="0"/>
              <a:t>QR Code</a:t>
            </a:r>
            <a:r>
              <a:rPr lang="ko-KR" altLang="en-US" sz="1200" dirty="0"/>
              <a:t>와 </a:t>
            </a:r>
            <a:r>
              <a:rPr lang="en-US" altLang="ko-KR" sz="1200" dirty="0"/>
              <a:t>NFC Sticker</a:t>
            </a:r>
            <a:r>
              <a:rPr lang="ko-KR" altLang="en-US" sz="1200" dirty="0"/>
              <a:t>를 자산에 </a:t>
            </a:r>
            <a:r>
              <a:rPr lang="ko-KR" altLang="en-US" sz="1200" dirty="0" err="1"/>
              <a:t>부착함으로서</a:t>
            </a:r>
            <a:r>
              <a:rPr lang="ko-KR" altLang="en-US" sz="1200" dirty="0"/>
              <a:t> 사용자의 스마트폰으로 정보를 조회</a:t>
            </a:r>
            <a:r>
              <a:rPr lang="en-US" altLang="ko-KR" sz="1200" dirty="0"/>
              <a:t>, </a:t>
            </a:r>
            <a:r>
              <a:rPr lang="ko-KR" altLang="en-US" sz="1200" dirty="0"/>
              <a:t>변경이 가능합니다</a:t>
            </a:r>
            <a:r>
              <a:rPr lang="en-US" altLang="ko-KR" sz="1200" dirty="0"/>
              <a:t>.</a:t>
            </a:r>
          </a:p>
          <a:p>
            <a:pPr marL="228600" indent="-228600" latinLnBrk="0">
              <a:buAutoNum type="arabicPeriod"/>
            </a:pPr>
            <a:endParaRPr lang="en-US" altLang="ko-KR" sz="1200" dirty="0"/>
          </a:p>
          <a:p>
            <a:pPr marL="228600" indent="-228600" latinLnBrk="0">
              <a:buAutoNum type="arabicPeriod"/>
            </a:pPr>
            <a:r>
              <a:rPr lang="ko-KR" altLang="en-US" sz="1200" dirty="0"/>
              <a:t>스마트폰과 웹 모두 </a:t>
            </a:r>
            <a:r>
              <a:rPr lang="en-US" altLang="ko-KR" sz="1200" dirty="0"/>
              <a:t>DB Server</a:t>
            </a:r>
            <a:r>
              <a:rPr lang="ko-KR" altLang="en-US" sz="1200" dirty="0"/>
              <a:t>와 통신하며 </a:t>
            </a:r>
            <a:r>
              <a:rPr lang="en-US" altLang="ko-KR" sz="1200" dirty="0"/>
              <a:t>DB</a:t>
            </a:r>
            <a:r>
              <a:rPr lang="ko-KR" altLang="en-US" sz="1200" dirty="0"/>
              <a:t>에서 사용자의 정보를 관리합니다</a:t>
            </a:r>
            <a:r>
              <a:rPr lang="en-US" altLang="ko-KR" sz="1200" dirty="0"/>
              <a:t>.</a:t>
            </a:r>
          </a:p>
          <a:p>
            <a:pPr marL="228600" indent="-228600" latinLnBrk="0">
              <a:buAutoNum type="arabicPeriod" startAt="5"/>
            </a:pPr>
            <a:endParaRPr lang="en-US" altLang="ko-KR" sz="1200" dirty="0"/>
          </a:p>
          <a:p>
            <a:pPr latinLnBrk="0"/>
            <a:endParaRPr lang="en-US" altLang="ko-KR" sz="1200" dirty="0"/>
          </a:p>
          <a:p>
            <a:pPr latinLnBrk="0"/>
            <a:endParaRPr lang="en-US" altLang="ko-KR" sz="1200" dirty="0"/>
          </a:p>
          <a:p>
            <a:pPr latinLnBrk="0"/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7059362" y="10754"/>
            <a:ext cx="309689" cy="2716649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4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5893293" y="1238172"/>
            <a:ext cx="2607798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2171F4-0737-4F2A-B90E-06620CDF31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6" y="1506022"/>
            <a:ext cx="5270242" cy="468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36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491F7E8-0514-48DE-9D67-D0485684FD96}"/>
              </a:ext>
            </a:extLst>
          </p:cNvPr>
          <p:cNvGrpSpPr/>
          <p:nvPr/>
        </p:nvGrpSpPr>
        <p:grpSpPr>
          <a:xfrm>
            <a:off x="219162" y="1325186"/>
            <a:ext cx="8846598" cy="446469"/>
            <a:chOff x="219162" y="1325186"/>
            <a:chExt cx="8846598" cy="44646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64391DD-A3F8-4A31-A615-8919017B1E78}"/>
                </a:ext>
              </a:extLst>
            </p:cNvPr>
            <p:cNvSpPr/>
            <p:nvPr/>
          </p:nvSpPr>
          <p:spPr>
            <a:xfrm>
              <a:off x="219162" y="1340768"/>
              <a:ext cx="96846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A7D3884-D570-444F-850D-38EE59002AAE}"/>
                </a:ext>
              </a:extLst>
            </p:cNvPr>
            <p:cNvSpPr/>
            <p:nvPr/>
          </p:nvSpPr>
          <p:spPr>
            <a:xfrm>
              <a:off x="1187624" y="1340768"/>
              <a:ext cx="165618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1B39EE-83CE-43F6-8C98-6788FD09F085}"/>
                </a:ext>
              </a:extLst>
            </p:cNvPr>
            <p:cNvSpPr/>
            <p:nvPr/>
          </p:nvSpPr>
          <p:spPr>
            <a:xfrm>
              <a:off x="2843808" y="1340768"/>
              <a:ext cx="100811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DE580CA-C577-49A3-AD3C-4844D81FB3A2}"/>
                </a:ext>
              </a:extLst>
            </p:cNvPr>
            <p:cNvSpPr/>
            <p:nvPr/>
          </p:nvSpPr>
          <p:spPr>
            <a:xfrm>
              <a:off x="3851920" y="1340768"/>
              <a:ext cx="201622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443D77-FF2F-4AF3-83BB-9CF96094E64C}"/>
                </a:ext>
              </a:extLst>
            </p:cNvPr>
            <p:cNvSpPr/>
            <p:nvPr/>
          </p:nvSpPr>
          <p:spPr>
            <a:xfrm>
              <a:off x="5868144" y="1340768"/>
              <a:ext cx="720080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D776C6-FA5D-4749-8048-40D416A450E7}"/>
                </a:ext>
              </a:extLst>
            </p:cNvPr>
            <p:cNvSpPr/>
            <p:nvPr/>
          </p:nvSpPr>
          <p:spPr>
            <a:xfrm>
              <a:off x="6588224" y="1340768"/>
              <a:ext cx="10801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9E1ABB-E2C1-4848-B009-6898FA40E4A2}"/>
                </a:ext>
              </a:extLst>
            </p:cNvPr>
            <p:cNvSpPr/>
            <p:nvPr/>
          </p:nvSpPr>
          <p:spPr>
            <a:xfrm>
              <a:off x="7668344" y="1340768"/>
              <a:ext cx="64807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6B25633-BD56-460C-8BF0-466A494E4C2B}"/>
                </a:ext>
              </a:extLst>
            </p:cNvPr>
            <p:cNvSpPr/>
            <p:nvPr/>
          </p:nvSpPr>
          <p:spPr>
            <a:xfrm>
              <a:off x="8316416" y="1340768"/>
              <a:ext cx="74934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B002AB-618E-449D-895C-3F34FFFEEA18}"/>
                </a:ext>
              </a:extLst>
            </p:cNvPr>
            <p:cNvSpPr txBox="1"/>
            <p:nvPr/>
          </p:nvSpPr>
          <p:spPr>
            <a:xfrm>
              <a:off x="219162" y="1340768"/>
              <a:ext cx="968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프로그램 </a:t>
              </a:r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ID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2A1C55-0D7B-4086-AFC4-3E87CADDD060}"/>
                </a:ext>
              </a:extLst>
            </p:cNvPr>
            <p:cNvSpPr txBox="1"/>
            <p:nvPr/>
          </p:nvSpPr>
          <p:spPr>
            <a:xfrm>
              <a:off x="2843808" y="1340768"/>
              <a:ext cx="1008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프로그램 명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8A2A0A-1F22-432B-912B-E3F2CFBBE16C}"/>
                </a:ext>
              </a:extLst>
            </p:cNvPr>
            <p:cNvSpPr txBox="1"/>
            <p:nvPr/>
          </p:nvSpPr>
          <p:spPr>
            <a:xfrm>
              <a:off x="5838880" y="1325186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작성일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320054-40AF-4A21-9482-726D9371C9C7}"/>
                </a:ext>
              </a:extLst>
            </p:cNvPr>
            <p:cNvSpPr txBox="1"/>
            <p:nvPr/>
          </p:nvSpPr>
          <p:spPr>
            <a:xfrm>
              <a:off x="7668344" y="1340768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</a:t>
              </a:r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번호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E81CFE-36D0-4495-8C43-CB9F61B2C39C}"/>
                </a:ext>
              </a:extLst>
            </p:cNvPr>
            <p:cNvSpPr txBox="1"/>
            <p:nvPr/>
          </p:nvSpPr>
          <p:spPr>
            <a:xfrm>
              <a:off x="1187624" y="1353649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휴먼명조" panose="02010504000101010101" pitchFamily="2" charset="-127"/>
                  <a:ea typeface="휴먼명조" panose="02010504000101010101" pitchFamily="2" charset="-127"/>
                </a:rPr>
                <a:t>nfc_Table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AEE650-24BF-4093-B520-B0468A8C4F9C}"/>
                </a:ext>
              </a:extLst>
            </p:cNvPr>
            <p:cNvSpPr txBox="1"/>
            <p:nvPr/>
          </p:nvSpPr>
          <p:spPr>
            <a:xfrm>
              <a:off x="3851920" y="1353649"/>
              <a:ext cx="20162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NFC</a:t>
              </a:r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테이블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B3B646-FE63-4323-A4E6-CBA7A9C23056}"/>
                </a:ext>
              </a:extLst>
            </p:cNvPr>
            <p:cNvSpPr txBox="1"/>
            <p:nvPr/>
          </p:nvSpPr>
          <p:spPr>
            <a:xfrm>
              <a:off x="6588224" y="1339080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2017.07.12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7E7DD8-851F-40E6-894C-C52B8566B2CB}"/>
                </a:ext>
              </a:extLst>
            </p:cNvPr>
            <p:cNvSpPr txBox="1"/>
            <p:nvPr/>
          </p:nvSpPr>
          <p:spPr>
            <a:xfrm>
              <a:off x="8316416" y="1339080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   10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</p:grpSp>
      <p:sp>
        <p:nvSpPr>
          <p:cNvPr id="71" name="Text Box 62">
            <a:extLst>
              <a:ext uri="{FF2B5EF4-FFF2-40B4-BE49-F238E27FC236}">
                <a16:creationId xmlns:a16="http://schemas.microsoft.com/office/drawing/2014/main" id="{42A47D78-B7E9-4350-A73F-33EB23F44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65" y="1755538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NFC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테이블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B88FE2-D2D7-437E-9AF1-F2DEA1C158BA}"/>
              </a:ext>
            </a:extLst>
          </p:cNvPr>
          <p:cNvGrpSpPr/>
          <p:nvPr/>
        </p:nvGrpSpPr>
        <p:grpSpPr>
          <a:xfrm>
            <a:off x="6306932" y="781669"/>
            <a:ext cx="2369524" cy="296631"/>
            <a:chOff x="6306932" y="781669"/>
            <a:chExt cx="2369524" cy="296631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33666D9-DCFD-48DA-8DE8-17E47747BBB5}"/>
                </a:ext>
              </a:extLst>
            </p:cNvPr>
            <p:cNvSpPr/>
            <p:nvPr/>
          </p:nvSpPr>
          <p:spPr>
            <a:xfrm>
              <a:off x="6306932" y="781669"/>
              <a:ext cx="720080" cy="2966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7E7FE21-6F99-4A02-90FE-C7F87057D618}"/>
                </a:ext>
              </a:extLst>
            </p:cNvPr>
            <p:cNvSpPr/>
            <p:nvPr/>
          </p:nvSpPr>
          <p:spPr>
            <a:xfrm>
              <a:off x="7027012" y="781669"/>
              <a:ext cx="1577436" cy="296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0015703-689C-433A-8B26-871C0852AF0C}"/>
                </a:ext>
              </a:extLst>
            </p:cNvPr>
            <p:cNvSpPr txBox="1"/>
            <p:nvPr/>
          </p:nvSpPr>
          <p:spPr>
            <a:xfrm>
              <a:off x="6306932" y="781669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 영역 명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167FC6D-0BDC-4615-BB86-3F0B665D5FA3}"/>
                </a:ext>
              </a:extLst>
            </p:cNvPr>
            <p:cNvSpPr txBox="1"/>
            <p:nvPr/>
          </p:nvSpPr>
          <p:spPr>
            <a:xfrm>
              <a:off x="7027012" y="781669"/>
              <a:ext cx="16494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자산 데이터관리 영역</a:t>
              </a: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A5920D8-C55B-4984-A1A3-47C0DD7BC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66471"/>
              </p:ext>
            </p:extLst>
          </p:nvPr>
        </p:nvGraphicFramePr>
        <p:xfrm>
          <a:off x="479346" y="2063385"/>
          <a:ext cx="8125101" cy="139827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428358">
                  <a:extLst>
                    <a:ext uri="{9D8B030D-6E8A-4147-A177-3AD203B41FA5}">
                      <a16:colId xmlns:a16="http://schemas.microsoft.com/office/drawing/2014/main" val="277572466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47865975"/>
                    </a:ext>
                  </a:extLst>
                </a:gridCol>
                <a:gridCol w="1266041">
                  <a:extLst>
                    <a:ext uri="{9D8B030D-6E8A-4147-A177-3AD203B41FA5}">
                      <a16:colId xmlns:a16="http://schemas.microsoft.com/office/drawing/2014/main" val="3947611315"/>
                    </a:ext>
                  </a:extLst>
                </a:gridCol>
                <a:gridCol w="2031275">
                  <a:extLst>
                    <a:ext uri="{9D8B030D-6E8A-4147-A177-3AD203B41FA5}">
                      <a16:colId xmlns:a16="http://schemas.microsoft.com/office/drawing/2014/main" val="3235761447"/>
                    </a:ext>
                  </a:extLst>
                </a:gridCol>
                <a:gridCol w="2031275">
                  <a:extLst>
                    <a:ext uri="{9D8B030D-6E8A-4147-A177-3AD203B41FA5}">
                      <a16:colId xmlns:a16="http://schemas.microsoft.com/office/drawing/2014/main" val="3190839621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항목명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자산고유코드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기한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현재양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목표양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66901136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Key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PRI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67367991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필수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선택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not null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618238680"/>
                  </a:ext>
                </a:extLst>
              </a:tr>
              <a:tr h="1550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Type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var</a:t>
                      </a:r>
                      <a:r>
                        <a:rPr lang="en-US" sz="1000" kern="0" spc="0" dirty="0">
                          <a:effectLst/>
                        </a:rPr>
                        <a:t>(120)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time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int</a:t>
                      </a:r>
                      <a:r>
                        <a:rPr lang="en-US" sz="1000" kern="0" spc="0" dirty="0">
                          <a:effectLst/>
                        </a:rPr>
                        <a:t>(20)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int</a:t>
                      </a:r>
                      <a:r>
                        <a:rPr lang="en-US" sz="1000" kern="0" spc="0" dirty="0">
                          <a:effectLst/>
                        </a:rPr>
                        <a:t>(20)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269103507"/>
                  </a:ext>
                </a:extLst>
              </a:tr>
              <a:tr h="1550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설명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자산의 고유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</a:rPr>
                        <a:t>식별값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유효 기한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현재 달성 량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목표한 량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205704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968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 Box 62"/>
          <p:cNvSpPr txBox="1">
            <a:spLocks noChangeArrowheads="1"/>
          </p:cNvSpPr>
          <p:nvPr/>
        </p:nvSpPr>
        <p:spPr bwMode="auto">
          <a:xfrm>
            <a:off x="219165" y="4155653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게시글 테이블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 &gt;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491F7E8-0514-48DE-9D67-D0485684FD96}"/>
              </a:ext>
            </a:extLst>
          </p:cNvPr>
          <p:cNvGrpSpPr/>
          <p:nvPr/>
        </p:nvGrpSpPr>
        <p:grpSpPr>
          <a:xfrm>
            <a:off x="219162" y="1325186"/>
            <a:ext cx="8846598" cy="446469"/>
            <a:chOff x="219162" y="1325186"/>
            <a:chExt cx="8846598" cy="44646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64391DD-A3F8-4A31-A615-8919017B1E78}"/>
                </a:ext>
              </a:extLst>
            </p:cNvPr>
            <p:cNvSpPr/>
            <p:nvPr/>
          </p:nvSpPr>
          <p:spPr>
            <a:xfrm>
              <a:off x="219162" y="1340768"/>
              <a:ext cx="96846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A7D3884-D570-444F-850D-38EE59002AAE}"/>
                </a:ext>
              </a:extLst>
            </p:cNvPr>
            <p:cNvSpPr/>
            <p:nvPr/>
          </p:nvSpPr>
          <p:spPr>
            <a:xfrm>
              <a:off x="1187624" y="1340768"/>
              <a:ext cx="165618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1B39EE-83CE-43F6-8C98-6788FD09F085}"/>
                </a:ext>
              </a:extLst>
            </p:cNvPr>
            <p:cNvSpPr/>
            <p:nvPr/>
          </p:nvSpPr>
          <p:spPr>
            <a:xfrm>
              <a:off x="2843808" y="1340768"/>
              <a:ext cx="100811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DE580CA-C577-49A3-AD3C-4844D81FB3A2}"/>
                </a:ext>
              </a:extLst>
            </p:cNvPr>
            <p:cNvSpPr/>
            <p:nvPr/>
          </p:nvSpPr>
          <p:spPr>
            <a:xfrm>
              <a:off x="3851920" y="1340768"/>
              <a:ext cx="201622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443D77-FF2F-4AF3-83BB-9CF96094E64C}"/>
                </a:ext>
              </a:extLst>
            </p:cNvPr>
            <p:cNvSpPr/>
            <p:nvPr/>
          </p:nvSpPr>
          <p:spPr>
            <a:xfrm>
              <a:off x="5868144" y="1340768"/>
              <a:ext cx="720080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D776C6-FA5D-4749-8048-40D416A450E7}"/>
                </a:ext>
              </a:extLst>
            </p:cNvPr>
            <p:cNvSpPr/>
            <p:nvPr/>
          </p:nvSpPr>
          <p:spPr>
            <a:xfrm>
              <a:off x="6588224" y="1340768"/>
              <a:ext cx="10801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9E1ABB-E2C1-4848-B009-6898FA40E4A2}"/>
                </a:ext>
              </a:extLst>
            </p:cNvPr>
            <p:cNvSpPr/>
            <p:nvPr/>
          </p:nvSpPr>
          <p:spPr>
            <a:xfrm>
              <a:off x="7668344" y="1340768"/>
              <a:ext cx="64807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6B25633-BD56-460C-8BF0-466A494E4C2B}"/>
                </a:ext>
              </a:extLst>
            </p:cNvPr>
            <p:cNvSpPr/>
            <p:nvPr/>
          </p:nvSpPr>
          <p:spPr>
            <a:xfrm>
              <a:off x="8316416" y="1340768"/>
              <a:ext cx="74934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B002AB-618E-449D-895C-3F34FFFEEA18}"/>
                </a:ext>
              </a:extLst>
            </p:cNvPr>
            <p:cNvSpPr txBox="1"/>
            <p:nvPr/>
          </p:nvSpPr>
          <p:spPr>
            <a:xfrm>
              <a:off x="219162" y="1340768"/>
              <a:ext cx="968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프로그램 </a:t>
              </a:r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ID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2A1C55-0D7B-4086-AFC4-3E87CADDD060}"/>
                </a:ext>
              </a:extLst>
            </p:cNvPr>
            <p:cNvSpPr txBox="1"/>
            <p:nvPr/>
          </p:nvSpPr>
          <p:spPr>
            <a:xfrm>
              <a:off x="2843808" y="1340768"/>
              <a:ext cx="1008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프로그램 명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8A2A0A-1F22-432B-912B-E3F2CFBBE16C}"/>
                </a:ext>
              </a:extLst>
            </p:cNvPr>
            <p:cNvSpPr txBox="1"/>
            <p:nvPr/>
          </p:nvSpPr>
          <p:spPr>
            <a:xfrm>
              <a:off x="5838880" y="1325186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작성일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320054-40AF-4A21-9482-726D9371C9C7}"/>
                </a:ext>
              </a:extLst>
            </p:cNvPr>
            <p:cNvSpPr txBox="1"/>
            <p:nvPr/>
          </p:nvSpPr>
          <p:spPr>
            <a:xfrm>
              <a:off x="7668344" y="1340768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</a:t>
              </a:r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번호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E81CFE-36D0-4495-8C43-CB9F61B2C39C}"/>
                </a:ext>
              </a:extLst>
            </p:cNvPr>
            <p:cNvSpPr txBox="1"/>
            <p:nvPr/>
          </p:nvSpPr>
          <p:spPr>
            <a:xfrm>
              <a:off x="1187624" y="1353649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notice_table1 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AEE650-24BF-4093-B520-B0468A8C4F9C}"/>
                </a:ext>
              </a:extLst>
            </p:cNvPr>
            <p:cNvSpPr txBox="1"/>
            <p:nvPr/>
          </p:nvSpPr>
          <p:spPr>
            <a:xfrm>
              <a:off x="3851920" y="1353649"/>
              <a:ext cx="20162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게시글 테이블</a:t>
              </a:r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1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B3B646-FE63-4323-A4E6-CBA7A9C23056}"/>
                </a:ext>
              </a:extLst>
            </p:cNvPr>
            <p:cNvSpPr txBox="1"/>
            <p:nvPr/>
          </p:nvSpPr>
          <p:spPr>
            <a:xfrm>
              <a:off x="6588224" y="1339080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2017.07.12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7E7DD8-851F-40E6-894C-C52B8566B2CB}"/>
                </a:ext>
              </a:extLst>
            </p:cNvPr>
            <p:cNvSpPr txBox="1"/>
            <p:nvPr/>
          </p:nvSpPr>
          <p:spPr>
            <a:xfrm>
              <a:off x="8316416" y="1339080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   11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5FB3EAB-2EDB-4A6D-91B8-3BF777E2C5C6}"/>
              </a:ext>
            </a:extLst>
          </p:cNvPr>
          <p:cNvGrpSpPr/>
          <p:nvPr/>
        </p:nvGrpSpPr>
        <p:grpSpPr>
          <a:xfrm>
            <a:off x="219162" y="3666130"/>
            <a:ext cx="8846598" cy="459350"/>
            <a:chOff x="219162" y="1325186"/>
            <a:chExt cx="8846598" cy="45935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3BB44CD-F5F6-4192-A6DB-1C2BAC621BE9}"/>
                </a:ext>
              </a:extLst>
            </p:cNvPr>
            <p:cNvSpPr/>
            <p:nvPr/>
          </p:nvSpPr>
          <p:spPr>
            <a:xfrm>
              <a:off x="219162" y="1340768"/>
              <a:ext cx="96846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A76640C-470E-470E-B867-0BEF313C36D5}"/>
                </a:ext>
              </a:extLst>
            </p:cNvPr>
            <p:cNvSpPr/>
            <p:nvPr/>
          </p:nvSpPr>
          <p:spPr>
            <a:xfrm>
              <a:off x="1187624" y="1340768"/>
              <a:ext cx="165618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1B34344-591F-4589-AB77-19401F2734D5}"/>
                </a:ext>
              </a:extLst>
            </p:cNvPr>
            <p:cNvSpPr/>
            <p:nvPr/>
          </p:nvSpPr>
          <p:spPr>
            <a:xfrm>
              <a:off x="2843808" y="1340768"/>
              <a:ext cx="100811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E27355E-8F33-4F9F-B4DC-12EB9868F60E}"/>
                </a:ext>
              </a:extLst>
            </p:cNvPr>
            <p:cNvSpPr/>
            <p:nvPr/>
          </p:nvSpPr>
          <p:spPr>
            <a:xfrm>
              <a:off x="3851920" y="1340768"/>
              <a:ext cx="201622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A5FB05F-F46C-4F4C-B57F-6E1FBC3D02C9}"/>
                </a:ext>
              </a:extLst>
            </p:cNvPr>
            <p:cNvSpPr/>
            <p:nvPr/>
          </p:nvSpPr>
          <p:spPr>
            <a:xfrm>
              <a:off x="5868144" y="1340768"/>
              <a:ext cx="720080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4A7D57E-7EAD-4767-8598-0EC2750F88C4}"/>
                </a:ext>
              </a:extLst>
            </p:cNvPr>
            <p:cNvSpPr/>
            <p:nvPr/>
          </p:nvSpPr>
          <p:spPr>
            <a:xfrm>
              <a:off x="6588224" y="1340768"/>
              <a:ext cx="10801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2ADBAD4-9796-4F50-964B-696A6A0FD23F}"/>
                </a:ext>
              </a:extLst>
            </p:cNvPr>
            <p:cNvSpPr/>
            <p:nvPr/>
          </p:nvSpPr>
          <p:spPr>
            <a:xfrm>
              <a:off x="7668344" y="1340768"/>
              <a:ext cx="64807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77B1AED-0427-4DB2-B553-E47B727C8076}"/>
                </a:ext>
              </a:extLst>
            </p:cNvPr>
            <p:cNvSpPr/>
            <p:nvPr/>
          </p:nvSpPr>
          <p:spPr>
            <a:xfrm>
              <a:off x="8316416" y="1340768"/>
              <a:ext cx="74934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CE4BBF9-F69A-48B2-B5AC-D8AC5F2755D0}"/>
                </a:ext>
              </a:extLst>
            </p:cNvPr>
            <p:cNvSpPr txBox="1"/>
            <p:nvPr/>
          </p:nvSpPr>
          <p:spPr>
            <a:xfrm>
              <a:off x="219162" y="1340768"/>
              <a:ext cx="968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프로그램 </a:t>
              </a:r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ID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07BFFFD-4CCD-4EA3-B389-982BA775A0B0}"/>
                </a:ext>
              </a:extLst>
            </p:cNvPr>
            <p:cNvSpPr txBox="1"/>
            <p:nvPr/>
          </p:nvSpPr>
          <p:spPr>
            <a:xfrm>
              <a:off x="2843808" y="1340768"/>
              <a:ext cx="1008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프로그램 명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2F2716B-2E63-4F04-976C-14127113E529}"/>
                </a:ext>
              </a:extLst>
            </p:cNvPr>
            <p:cNvSpPr txBox="1"/>
            <p:nvPr/>
          </p:nvSpPr>
          <p:spPr>
            <a:xfrm>
              <a:off x="5838880" y="1325186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작성일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435F97-B227-4B29-86EE-4B35B7E704C5}"/>
                </a:ext>
              </a:extLst>
            </p:cNvPr>
            <p:cNvSpPr txBox="1"/>
            <p:nvPr/>
          </p:nvSpPr>
          <p:spPr>
            <a:xfrm>
              <a:off x="7668344" y="1340768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</a:t>
              </a:r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번호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FA2430B-DFA3-4639-8B93-5837C4F7CAE5}"/>
                </a:ext>
              </a:extLst>
            </p:cNvPr>
            <p:cNvSpPr txBox="1"/>
            <p:nvPr/>
          </p:nvSpPr>
          <p:spPr>
            <a:xfrm>
              <a:off x="1187624" y="1353649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notice_table2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F9C581-EA01-4E3B-B540-CD8668FA1187}"/>
                </a:ext>
              </a:extLst>
            </p:cNvPr>
            <p:cNvSpPr txBox="1"/>
            <p:nvPr/>
          </p:nvSpPr>
          <p:spPr>
            <a:xfrm>
              <a:off x="3851920" y="1353649"/>
              <a:ext cx="20162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게시글 테이블</a:t>
              </a:r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2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  <a:p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A3F20DE-DD5C-4CAD-80E7-CA41B740EF2C}"/>
                </a:ext>
              </a:extLst>
            </p:cNvPr>
            <p:cNvSpPr txBox="1"/>
            <p:nvPr/>
          </p:nvSpPr>
          <p:spPr>
            <a:xfrm>
              <a:off x="6588224" y="1339080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2017.07.12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A254CD0-2B1E-4051-ACB6-BC32970F0782}"/>
                </a:ext>
              </a:extLst>
            </p:cNvPr>
            <p:cNvSpPr txBox="1"/>
            <p:nvPr/>
          </p:nvSpPr>
          <p:spPr>
            <a:xfrm>
              <a:off x="8316416" y="1339080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   12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</p:grpSp>
      <p:sp>
        <p:nvSpPr>
          <p:cNvPr id="71" name="Text Box 62">
            <a:extLst>
              <a:ext uri="{FF2B5EF4-FFF2-40B4-BE49-F238E27FC236}">
                <a16:creationId xmlns:a16="http://schemas.microsoft.com/office/drawing/2014/main" id="{42A47D78-B7E9-4350-A73F-33EB23F44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65" y="1755538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게시글 테이블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B88FE2-D2D7-437E-9AF1-F2DEA1C158BA}"/>
              </a:ext>
            </a:extLst>
          </p:cNvPr>
          <p:cNvGrpSpPr/>
          <p:nvPr/>
        </p:nvGrpSpPr>
        <p:grpSpPr>
          <a:xfrm>
            <a:off x="6306932" y="781669"/>
            <a:ext cx="2369524" cy="296631"/>
            <a:chOff x="6306932" y="781669"/>
            <a:chExt cx="2369524" cy="296631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33666D9-DCFD-48DA-8DE8-17E47747BBB5}"/>
                </a:ext>
              </a:extLst>
            </p:cNvPr>
            <p:cNvSpPr/>
            <p:nvPr/>
          </p:nvSpPr>
          <p:spPr>
            <a:xfrm>
              <a:off x="6306932" y="781669"/>
              <a:ext cx="720080" cy="2966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7E7FE21-6F99-4A02-90FE-C7F87057D618}"/>
                </a:ext>
              </a:extLst>
            </p:cNvPr>
            <p:cNvSpPr/>
            <p:nvPr/>
          </p:nvSpPr>
          <p:spPr>
            <a:xfrm>
              <a:off x="7027012" y="781669"/>
              <a:ext cx="1577436" cy="296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0015703-689C-433A-8B26-871C0852AF0C}"/>
                </a:ext>
              </a:extLst>
            </p:cNvPr>
            <p:cNvSpPr txBox="1"/>
            <p:nvPr/>
          </p:nvSpPr>
          <p:spPr>
            <a:xfrm>
              <a:off x="6306932" y="781669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 영역 명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167FC6D-0BDC-4615-BB86-3F0B665D5FA3}"/>
                </a:ext>
              </a:extLst>
            </p:cNvPr>
            <p:cNvSpPr txBox="1"/>
            <p:nvPr/>
          </p:nvSpPr>
          <p:spPr>
            <a:xfrm>
              <a:off x="7027012" y="781669"/>
              <a:ext cx="16494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게시판데이터 관리영역</a:t>
              </a: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49E9D9D-A73B-406D-94E5-1EE85EC31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89890"/>
              </p:ext>
            </p:extLst>
          </p:nvPr>
        </p:nvGraphicFramePr>
        <p:xfrm>
          <a:off x="467886" y="2057950"/>
          <a:ext cx="8136559" cy="139827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439818">
                  <a:extLst>
                    <a:ext uri="{9D8B030D-6E8A-4147-A177-3AD203B41FA5}">
                      <a16:colId xmlns:a16="http://schemas.microsoft.com/office/drawing/2014/main" val="4047038217"/>
                    </a:ext>
                  </a:extLst>
                </a:gridCol>
                <a:gridCol w="2628462">
                  <a:extLst>
                    <a:ext uri="{9D8B030D-6E8A-4147-A177-3AD203B41FA5}">
                      <a16:colId xmlns:a16="http://schemas.microsoft.com/office/drawing/2014/main" val="390807745"/>
                    </a:ext>
                  </a:extLst>
                </a:gridCol>
                <a:gridCol w="4068279">
                  <a:extLst>
                    <a:ext uri="{9D8B030D-6E8A-4147-A177-3AD203B41FA5}">
                      <a16:colId xmlns:a16="http://schemas.microsoft.com/office/drawing/2014/main" val="1694245771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항목명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사용자코드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게시글 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934042215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Key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PRI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6170742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필수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선택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not null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180991592"/>
                  </a:ext>
                </a:extLst>
              </a:tr>
              <a:tr h="1398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Type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var</a:t>
                      </a:r>
                      <a:r>
                        <a:rPr lang="en-US" sz="1000" kern="0" spc="0" dirty="0">
                          <a:effectLst/>
                        </a:rPr>
                        <a:t>(120)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var</a:t>
                      </a:r>
                      <a:r>
                        <a:rPr lang="en-US" sz="1000" kern="0" spc="0" dirty="0">
                          <a:effectLst/>
                        </a:rPr>
                        <a:t>(120)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311916291"/>
                  </a:ext>
                </a:extLst>
              </a:tr>
              <a:tr h="1398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설명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회원의 고유 </a:t>
                      </a:r>
                      <a:r>
                        <a:rPr lang="ko-KR" altLang="en-US" sz="1000" kern="0" spc="0" dirty="0" err="1">
                          <a:effectLst/>
                        </a:rPr>
                        <a:t>식별값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게시글의 고유 </a:t>
                      </a:r>
                      <a:r>
                        <a:rPr lang="ko-KR" altLang="en-US" sz="1000" kern="0" spc="0" dirty="0" err="1">
                          <a:effectLst/>
                        </a:rPr>
                        <a:t>식별값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9658999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D865C99-4DA0-4158-B075-41ABBCC54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65422"/>
              </p:ext>
            </p:extLst>
          </p:nvPr>
        </p:nvGraphicFramePr>
        <p:xfrm>
          <a:off x="467885" y="4407562"/>
          <a:ext cx="8136559" cy="139827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511827">
                  <a:extLst>
                    <a:ext uri="{9D8B030D-6E8A-4147-A177-3AD203B41FA5}">
                      <a16:colId xmlns:a16="http://schemas.microsoft.com/office/drawing/2014/main" val="144110538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620348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6852166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23237801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91845186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05832119"/>
                    </a:ext>
                  </a:extLst>
                </a:gridCol>
                <a:gridCol w="1008108">
                  <a:extLst>
                    <a:ext uri="{9D8B030D-6E8A-4147-A177-3AD203B41FA5}">
                      <a16:colId xmlns:a16="http://schemas.microsoft.com/office/drawing/2014/main" val="3168892584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항목명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게시글 코드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게시글 제목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게시글 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게시글 기한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게시글 상태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게시글 권한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76470498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Key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PRI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68148857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필수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선택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0773266"/>
                  </a:ext>
                </a:extLst>
              </a:tr>
              <a:tr h="2617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Type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var</a:t>
                      </a:r>
                      <a:r>
                        <a:rPr lang="en-US" sz="1000" kern="0" spc="0" dirty="0">
                          <a:effectLst/>
                        </a:rPr>
                        <a:t>(120)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var(90)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var(120)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time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int(20)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int</a:t>
                      </a:r>
                      <a:r>
                        <a:rPr lang="en-US" sz="1000" kern="0" spc="0" dirty="0">
                          <a:effectLst/>
                        </a:rPr>
                        <a:t>(20)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718792150"/>
                  </a:ext>
                </a:extLst>
              </a:tr>
              <a:tr h="2617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설명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게시글의 고유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</a:rPr>
                        <a:t>식별값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게시글의 제목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게시글의 내용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게시글의 유효기한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게시글의 상태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게시글의 권한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971538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978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 Box 62"/>
          <p:cNvSpPr txBox="1">
            <a:spLocks noChangeArrowheads="1"/>
          </p:cNvSpPr>
          <p:nvPr/>
        </p:nvSpPr>
        <p:spPr bwMode="auto">
          <a:xfrm>
            <a:off x="219165" y="4155653"/>
            <a:ext cx="4968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게시글 권한 테이블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&gt;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491F7E8-0514-48DE-9D67-D0485684FD96}"/>
              </a:ext>
            </a:extLst>
          </p:cNvPr>
          <p:cNvGrpSpPr/>
          <p:nvPr/>
        </p:nvGrpSpPr>
        <p:grpSpPr>
          <a:xfrm>
            <a:off x="219162" y="1325186"/>
            <a:ext cx="8846598" cy="446469"/>
            <a:chOff x="219162" y="1325186"/>
            <a:chExt cx="8846598" cy="44646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64391DD-A3F8-4A31-A615-8919017B1E78}"/>
                </a:ext>
              </a:extLst>
            </p:cNvPr>
            <p:cNvSpPr/>
            <p:nvPr/>
          </p:nvSpPr>
          <p:spPr>
            <a:xfrm>
              <a:off x="219162" y="1340768"/>
              <a:ext cx="96846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A7D3884-D570-444F-850D-38EE59002AAE}"/>
                </a:ext>
              </a:extLst>
            </p:cNvPr>
            <p:cNvSpPr/>
            <p:nvPr/>
          </p:nvSpPr>
          <p:spPr>
            <a:xfrm>
              <a:off x="1187624" y="1340768"/>
              <a:ext cx="165618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1B39EE-83CE-43F6-8C98-6788FD09F085}"/>
                </a:ext>
              </a:extLst>
            </p:cNvPr>
            <p:cNvSpPr/>
            <p:nvPr/>
          </p:nvSpPr>
          <p:spPr>
            <a:xfrm>
              <a:off x="2843808" y="1340768"/>
              <a:ext cx="100811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DE580CA-C577-49A3-AD3C-4844D81FB3A2}"/>
                </a:ext>
              </a:extLst>
            </p:cNvPr>
            <p:cNvSpPr/>
            <p:nvPr/>
          </p:nvSpPr>
          <p:spPr>
            <a:xfrm>
              <a:off x="3851920" y="1340768"/>
              <a:ext cx="201622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443D77-FF2F-4AF3-83BB-9CF96094E64C}"/>
                </a:ext>
              </a:extLst>
            </p:cNvPr>
            <p:cNvSpPr/>
            <p:nvPr/>
          </p:nvSpPr>
          <p:spPr>
            <a:xfrm>
              <a:off x="5868144" y="1340768"/>
              <a:ext cx="720080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D776C6-FA5D-4749-8048-40D416A450E7}"/>
                </a:ext>
              </a:extLst>
            </p:cNvPr>
            <p:cNvSpPr/>
            <p:nvPr/>
          </p:nvSpPr>
          <p:spPr>
            <a:xfrm>
              <a:off x="6588224" y="1340768"/>
              <a:ext cx="10801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9E1ABB-E2C1-4848-B009-6898FA40E4A2}"/>
                </a:ext>
              </a:extLst>
            </p:cNvPr>
            <p:cNvSpPr/>
            <p:nvPr/>
          </p:nvSpPr>
          <p:spPr>
            <a:xfrm>
              <a:off x="7668344" y="1340768"/>
              <a:ext cx="64807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6B25633-BD56-460C-8BF0-466A494E4C2B}"/>
                </a:ext>
              </a:extLst>
            </p:cNvPr>
            <p:cNvSpPr/>
            <p:nvPr/>
          </p:nvSpPr>
          <p:spPr>
            <a:xfrm>
              <a:off x="8316416" y="1340768"/>
              <a:ext cx="74934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B002AB-618E-449D-895C-3F34FFFEEA18}"/>
                </a:ext>
              </a:extLst>
            </p:cNvPr>
            <p:cNvSpPr txBox="1"/>
            <p:nvPr/>
          </p:nvSpPr>
          <p:spPr>
            <a:xfrm>
              <a:off x="219162" y="1340768"/>
              <a:ext cx="968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프로그램 </a:t>
              </a:r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ID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2A1C55-0D7B-4086-AFC4-3E87CADDD060}"/>
                </a:ext>
              </a:extLst>
            </p:cNvPr>
            <p:cNvSpPr txBox="1"/>
            <p:nvPr/>
          </p:nvSpPr>
          <p:spPr>
            <a:xfrm>
              <a:off x="2843808" y="1340768"/>
              <a:ext cx="1008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프로그램 명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8A2A0A-1F22-432B-912B-E3F2CFBBE16C}"/>
                </a:ext>
              </a:extLst>
            </p:cNvPr>
            <p:cNvSpPr txBox="1"/>
            <p:nvPr/>
          </p:nvSpPr>
          <p:spPr>
            <a:xfrm>
              <a:off x="5838880" y="1325186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작성일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320054-40AF-4A21-9482-726D9371C9C7}"/>
                </a:ext>
              </a:extLst>
            </p:cNvPr>
            <p:cNvSpPr txBox="1"/>
            <p:nvPr/>
          </p:nvSpPr>
          <p:spPr>
            <a:xfrm>
              <a:off x="7668344" y="1340768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</a:t>
              </a:r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번호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E81CFE-36D0-4495-8C43-CB9F61B2C39C}"/>
                </a:ext>
              </a:extLst>
            </p:cNvPr>
            <p:cNvSpPr txBox="1"/>
            <p:nvPr/>
          </p:nvSpPr>
          <p:spPr>
            <a:xfrm>
              <a:off x="1187624" y="1353649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휴먼명조" panose="02010504000101010101" pitchFamily="2" charset="-127"/>
                  <a:ea typeface="휴먼명조" panose="02010504000101010101" pitchFamily="2" charset="-127"/>
                </a:rPr>
                <a:t>notice_state</a:t>
              </a:r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AEE650-24BF-4093-B520-B0468A8C4F9C}"/>
                </a:ext>
              </a:extLst>
            </p:cNvPr>
            <p:cNvSpPr txBox="1"/>
            <p:nvPr/>
          </p:nvSpPr>
          <p:spPr>
            <a:xfrm>
              <a:off x="3851920" y="1353649"/>
              <a:ext cx="20162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게시글 상태 테이블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B3B646-FE63-4323-A4E6-CBA7A9C23056}"/>
                </a:ext>
              </a:extLst>
            </p:cNvPr>
            <p:cNvSpPr txBox="1"/>
            <p:nvPr/>
          </p:nvSpPr>
          <p:spPr>
            <a:xfrm>
              <a:off x="6588224" y="1339080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2017.07.12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7E7DD8-851F-40E6-894C-C52B8566B2CB}"/>
                </a:ext>
              </a:extLst>
            </p:cNvPr>
            <p:cNvSpPr txBox="1"/>
            <p:nvPr/>
          </p:nvSpPr>
          <p:spPr>
            <a:xfrm>
              <a:off x="8316416" y="1339080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   13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5FB3EAB-2EDB-4A6D-91B8-3BF777E2C5C6}"/>
              </a:ext>
            </a:extLst>
          </p:cNvPr>
          <p:cNvGrpSpPr/>
          <p:nvPr/>
        </p:nvGrpSpPr>
        <p:grpSpPr>
          <a:xfrm>
            <a:off x="219162" y="3666130"/>
            <a:ext cx="8846598" cy="446469"/>
            <a:chOff x="219162" y="1325186"/>
            <a:chExt cx="8846598" cy="446469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3BB44CD-F5F6-4192-A6DB-1C2BAC621BE9}"/>
                </a:ext>
              </a:extLst>
            </p:cNvPr>
            <p:cNvSpPr/>
            <p:nvPr/>
          </p:nvSpPr>
          <p:spPr>
            <a:xfrm>
              <a:off x="219162" y="1340768"/>
              <a:ext cx="96846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A76640C-470E-470E-B867-0BEF313C36D5}"/>
                </a:ext>
              </a:extLst>
            </p:cNvPr>
            <p:cNvSpPr/>
            <p:nvPr/>
          </p:nvSpPr>
          <p:spPr>
            <a:xfrm>
              <a:off x="1187624" y="1340768"/>
              <a:ext cx="165618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1B34344-591F-4589-AB77-19401F2734D5}"/>
                </a:ext>
              </a:extLst>
            </p:cNvPr>
            <p:cNvSpPr/>
            <p:nvPr/>
          </p:nvSpPr>
          <p:spPr>
            <a:xfrm>
              <a:off x="2843808" y="1340768"/>
              <a:ext cx="100811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E27355E-8F33-4F9F-B4DC-12EB9868F60E}"/>
                </a:ext>
              </a:extLst>
            </p:cNvPr>
            <p:cNvSpPr/>
            <p:nvPr/>
          </p:nvSpPr>
          <p:spPr>
            <a:xfrm>
              <a:off x="3851920" y="1340768"/>
              <a:ext cx="201622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A5FB05F-F46C-4F4C-B57F-6E1FBC3D02C9}"/>
                </a:ext>
              </a:extLst>
            </p:cNvPr>
            <p:cNvSpPr/>
            <p:nvPr/>
          </p:nvSpPr>
          <p:spPr>
            <a:xfrm>
              <a:off x="5868144" y="1340768"/>
              <a:ext cx="720080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4A7D57E-7EAD-4767-8598-0EC2750F88C4}"/>
                </a:ext>
              </a:extLst>
            </p:cNvPr>
            <p:cNvSpPr/>
            <p:nvPr/>
          </p:nvSpPr>
          <p:spPr>
            <a:xfrm>
              <a:off x="6588224" y="1340768"/>
              <a:ext cx="10801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2ADBAD4-9796-4F50-964B-696A6A0FD23F}"/>
                </a:ext>
              </a:extLst>
            </p:cNvPr>
            <p:cNvSpPr/>
            <p:nvPr/>
          </p:nvSpPr>
          <p:spPr>
            <a:xfrm>
              <a:off x="7668344" y="1340768"/>
              <a:ext cx="64807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77B1AED-0427-4DB2-B553-E47B727C8076}"/>
                </a:ext>
              </a:extLst>
            </p:cNvPr>
            <p:cNvSpPr/>
            <p:nvPr/>
          </p:nvSpPr>
          <p:spPr>
            <a:xfrm>
              <a:off x="8316416" y="1340768"/>
              <a:ext cx="74934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CE4BBF9-F69A-48B2-B5AC-D8AC5F2755D0}"/>
                </a:ext>
              </a:extLst>
            </p:cNvPr>
            <p:cNvSpPr txBox="1"/>
            <p:nvPr/>
          </p:nvSpPr>
          <p:spPr>
            <a:xfrm>
              <a:off x="219162" y="1340768"/>
              <a:ext cx="968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프로그램 </a:t>
              </a:r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ID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07BFFFD-4CCD-4EA3-B389-982BA775A0B0}"/>
                </a:ext>
              </a:extLst>
            </p:cNvPr>
            <p:cNvSpPr txBox="1"/>
            <p:nvPr/>
          </p:nvSpPr>
          <p:spPr>
            <a:xfrm>
              <a:off x="2843808" y="1340768"/>
              <a:ext cx="1008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프로그램 명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2F2716B-2E63-4F04-976C-14127113E529}"/>
                </a:ext>
              </a:extLst>
            </p:cNvPr>
            <p:cNvSpPr txBox="1"/>
            <p:nvPr/>
          </p:nvSpPr>
          <p:spPr>
            <a:xfrm>
              <a:off x="5838880" y="1325186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작성일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435F97-B227-4B29-86EE-4B35B7E704C5}"/>
                </a:ext>
              </a:extLst>
            </p:cNvPr>
            <p:cNvSpPr txBox="1"/>
            <p:nvPr/>
          </p:nvSpPr>
          <p:spPr>
            <a:xfrm>
              <a:off x="7668344" y="1340768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</a:t>
              </a:r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번호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FA2430B-DFA3-4639-8B93-5837C4F7CAE5}"/>
                </a:ext>
              </a:extLst>
            </p:cNvPr>
            <p:cNvSpPr txBox="1"/>
            <p:nvPr/>
          </p:nvSpPr>
          <p:spPr>
            <a:xfrm>
              <a:off x="1187624" y="1353649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휴먼명조" panose="02010504000101010101" pitchFamily="2" charset="-127"/>
                  <a:ea typeface="휴먼명조" panose="02010504000101010101" pitchFamily="2" charset="-127"/>
                </a:rPr>
                <a:t>notice_act</a:t>
              </a:r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F9C581-EA01-4E3B-B540-CD8668FA1187}"/>
                </a:ext>
              </a:extLst>
            </p:cNvPr>
            <p:cNvSpPr txBox="1"/>
            <p:nvPr/>
          </p:nvSpPr>
          <p:spPr>
            <a:xfrm>
              <a:off x="3851920" y="1353649"/>
              <a:ext cx="20162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게시글 권한 테이블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A3F20DE-DD5C-4CAD-80E7-CA41B740EF2C}"/>
                </a:ext>
              </a:extLst>
            </p:cNvPr>
            <p:cNvSpPr txBox="1"/>
            <p:nvPr/>
          </p:nvSpPr>
          <p:spPr>
            <a:xfrm>
              <a:off x="6588224" y="1339080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2017.07.12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A254CD0-2B1E-4051-ACB6-BC32970F0782}"/>
                </a:ext>
              </a:extLst>
            </p:cNvPr>
            <p:cNvSpPr txBox="1"/>
            <p:nvPr/>
          </p:nvSpPr>
          <p:spPr>
            <a:xfrm>
              <a:off x="8316416" y="1339080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   14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</p:grpSp>
      <p:sp>
        <p:nvSpPr>
          <p:cNvPr id="71" name="Text Box 62">
            <a:extLst>
              <a:ext uri="{FF2B5EF4-FFF2-40B4-BE49-F238E27FC236}">
                <a16:creationId xmlns:a16="http://schemas.microsoft.com/office/drawing/2014/main" id="{42A47D78-B7E9-4350-A73F-33EB23F44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65" y="1755538"/>
            <a:ext cx="4968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게시글 상태 테이블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B88FE2-D2D7-437E-9AF1-F2DEA1C158BA}"/>
              </a:ext>
            </a:extLst>
          </p:cNvPr>
          <p:cNvGrpSpPr/>
          <p:nvPr/>
        </p:nvGrpSpPr>
        <p:grpSpPr>
          <a:xfrm>
            <a:off x="6306932" y="781669"/>
            <a:ext cx="2369524" cy="296631"/>
            <a:chOff x="6306932" y="781669"/>
            <a:chExt cx="2369524" cy="296631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33666D9-DCFD-48DA-8DE8-17E47747BBB5}"/>
                </a:ext>
              </a:extLst>
            </p:cNvPr>
            <p:cNvSpPr/>
            <p:nvPr/>
          </p:nvSpPr>
          <p:spPr>
            <a:xfrm>
              <a:off x="6306932" y="781669"/>
              <a:ext cx="720080" cy="2966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7E7FE21-6F99-4A02-90FE-C7F87057D618}"/>
                </a:ext>
              </a:extLst>
            </p:cNvPr>
            <p:cNvSpPr/>
            <p:nvPr/>
          </p:nvSpPr>
          <p:spPr>
            <a:xfrm>
              <a:off x="7027012" y="781669"/>
              <a:ext cx="1577436" cy="296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0015703-689C-433A-8B26-871C0852AF0C}"/>
                </a:ext>
              </a:extLst>
            </p:cNvPr>
            <p:cNvSpPr txBox="1"/>
            <p:nvPr/>
          </p:nvSpPr>
          <p:spPr>
            <a:xfrm>
              <a:off x="6306932" y="781669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 영역 명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167FC6D-0BDC-4615-BB86-3F0B665D5FA3}"/>
                </a:ext>
              </a:extLst>
            </p:cNvPr>
            <p:cNvSpPr txBox="1"/>
            <p:nvPr/>
          </p:nvSpPr>
          <p:spPr>
            <a:xfrm>
              <a:off x="7027012" y="781669"/>
              <a:ext cx="16494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게시판데이터 관리영역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BFB8B37-3939-4228-B5FC-9D215E230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68178"/>
              </p:ext>
            </p:extLst>
          </p:nvPr>
        </p:nvGraphicFramePr>
        <p:xfrm>
          <a:off x="467885" y="2059625"/>
          <a:ext cx="8136559" cy="139827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511827">
                  <a:extLst>
                    <a:ext uri="{9D8B030D-6E8A-4147-A177-3AD203B41FA5}">
                      <a16:colId xmlns:a16="http://schemas.microsoft.com/office/drawing/2014/main" val="1510874298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3424314085"/>
                    </a:ext>
                  </a:extLst>
                </a:gridCol>
                <a:gridCol w="3672404">
                  <a:extLst>
                    <a:ext uri="{9D8B030D-6E8A-4147-A177-3AD203B41FA5}">
                      <a16:colId xmlns:a16="http://schemas.microsoft.com/office/drawing/2014/main" val="3205729222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항목명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상태번호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상태내용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25305272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Key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PRI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64888637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필수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선택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379465"/>
                  </a:ext>
                </a:extLst>
              </a:tr>
              <a:tr h="1398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Type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int</a:t>
                      </a:r>
                      <a:r>
                        <a:rPr lang="en-US" sz="1000" kern="0" spc="0" dirty="0">
                          <a:effectLst/>
                        </a:rPr>
                        <a:t> auto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var</a:t>
                      </a:r>
                      <a:r>
                        <a:rPr lang="en-US" sz="1000" kern="0" spc="0" dirty="0">
                          <a:effectLst/>
                        </a:rPr>
                        <a:t>(50)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594365118"/>
                  </a:ext>
                </a:extLst>
              </a:tr>
              <a:tr h="1398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설명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게시글의 상태의 번호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게시글 상태 번호에 대한 내용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37174442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5F5310D-3748-4CEC-9109-2C0B9EEF4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46160"/>
              </p:ext>
            </p:extLst>
          </p:nvPr>
        </p:nvGraphicFramePr>
        <p:xfrm>
          <a:off x="470713" y="4432652"/>
          <a:ext cx="8133731" cy="139827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508999">
                  <a:extLst>
                    <a:ext uri="{9D8B030D-6E8A-4147-A177-3AD203B41FA5}">
                      <a16:colId xmlns:a16="http://schemas.microsoft.com/office/drawing/2014/main" val="531803909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638282603"/>
                    </a:ext>
                  </a:extLst>
                </a:gridCol>
                <a:gridCol w="3672404">
                  <a:extLst>
                    <a:ext uri="{9D8B030D-6E8A-4147-A177-3AD203B41FA5}">
                      <a16:colId xmlns:a16="http://schemas.microsoft.com/office/drawing/2014/main" val="2971607505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항목명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권한 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권한 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68669912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Key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PRI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826218885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필수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선택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not null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424963082"/>
                  </a:ext>
                </a:extLst>
              </a:tr>
              <a:tr h="1550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Type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int</a:t>
                      </a:r>
                      <a:r>
                        <a:rPr lang="en-US" sz="1000" kern="0" spc="0" dirty="0">
                          <a:effectLst/>
                        </a:rPr>
                        <a:t> auto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var</a:t>
                      </a:r>
                      <a:r>
                        <a:rPr lang="en-US" sz="1000" kern="0" spc="0" dirty="0">
                          <a:effectLst/>
                        </a:rPr>
                        <a:t>(50)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01034964"/>
                  </a:ext>
                </a:extLst>
              </a:tr>
              <a:tr h="1550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설명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권한의 번호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권한의 내용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913640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9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 Box 62"/>
          <p:cNvSpPr txBox="1">
            <a:spLocks noChangeArrowheads="1"/>
          </p:cNvSpPr>
          <p:nvPr/>
        </p:nvSpPr>
        <p:spPr bwMode="auto">
          <a:xfrm>
            <a:off x="219165" y="4155653"/>
            <a:ext cx="4968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활동내역 테이블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&gt;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491F7E8-0514-48DE-9D67-D0485684FD96}"/>
              </a:ext>
            </a:extLst>
          </p:cNvPr>
          <p:cNvGrpSpPr/>
          <p:nvPr/>
        </p:nvGrpSpPr>
        <p:grpSpPr>
          <a:xfrm>
            <a:off x="219162" y="1325186"/>
            <a:ext cx="8846598" cy="446469"/>
            <a:chOff x="219162" y="1325186"/>
            <a:chExt cx="8846598" cy="44646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64391DD-A3F8-4A31-A615-8919017B1E78}"/>
                </a:ext>
              </a:extLst>
            </p:cNvPr>
            <p:cNvSpPr/>
            <p:nvPr/>
          </p:nvSpPr>
          <p:spPr>
            <a:xfrm>
              <a:off x="219162" y="1340768"/>
              <a:ext cx="96846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A7D3884-D570-444F-850D-38EE59002AAE}"/>
                </a:ext>
              </a:extLst>
            </p:cNvPr>
            <p:cNvSpPr/>
            <p:nvPr/>
          </p:nvSpPr>
          <p:spPr>
            <a:xfrm>
              <a:off x="1187624" y="1340768"/>
              <a:ext cx="165618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1B39EE-83CE-43F6-8C98-6788FD09F085}"/>
                </a:ext>
              </a:extLst>
            </p:cNvPr>
            <p:cNvSpPr/>
            <p:nvPr/>
          </p:nvSpPr>
          <p:spPr>
            <a:xfrm>
              <a:off x="2843808" y="1340768"/>
              <a:ext cx="100811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DE580CA-C577-49A3-AD3C-4844D81FB3A2}"/>
                </a:ext>
              </a:extLst>
            </p:cNvPr>
            <p:cNvSpPr/>
            <p:nvPr/>
          </p:nvSpPr>
          <p:spPr>
            <a:xfrm>
              <a:off x="3851920" y="1340768"/>
              <a:ext cx="201622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443D77-FF2F-4AF3-83BB-9CF96094E64C}"/>
                </a:ext>
              </a:extLst>
            </p:cNvPr>
            <p:cNvSpPr/>
            <p:nvPr/>
          </p:nvSpPr>
          <p:spPr>
            <a:xfrm>
              <a:off x="5868144" y="1340768"/>
              <a:ext cx="720080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D776C6-FA5D-4749-8048-40D416A450E7}"/>
                </a:ext>
              </a:extLst>
            </p:cNvPr>
            <p:cNvSpPr/>
            <p:nvPr/>
          </p:nvSpPr>
          <p:spPr>
            <a:xfrm>
              <a:off x="6588224" y="1340768"/>
              <a:ext cx="10801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9E1ABB-E2C1-4848-B009-6898FA40E4A2}"/>
                </a:ext>
              </a:extLst>
            </p:cNvPr>
            <p:cNvSpPr/>
            <p:nvPr/>
          </p:nvSpPr>
          <p:spPr>
            <a:xfrm>
              <a:off x="7668344" y="1340768"/>
              <a:ext cx="64807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6B25633-BD56-460C-8BF0-466A494E4C2B}"/>
                </a:ext>
              </a:extLst>
            </p:cNvPr>
            <p:cNvSpPr/>
            <p:nvPr/>
          </p:nvSpPr>
          <p:spPr>
            <a:xfrm>
              <a:off x="8316416" y="1340768"/>
              <a:ext cx="74934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B002AB-618E-449D-895C-3F34FFFEEA18}"/>
                </a:ext>
              </a:extLst>
            </p:cNvPr>
            <p:cNvSpPr txBox="1"/>
            <p:nvPr/>
          </p:nvSpPr>
          <p:spPr>
            <a:xfrm>
              <a:off x="219162" y="1340768"/>
              <a:ext cx="968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프로그램 </a:t>
              </a:r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ID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2A1C55-0D7B-4086-AFC4-3E87CADDD060}"/>
                </a:ext>
              </a:extLst>
            </p:cNvPr>
            <p:cNvSpPr txBox="1"/>
            <p:nvPr/>
          </p:nvSpPr>
          <p:spPr>
            <a:xfrm>
              <a:off x="2843808" y="1340768"/>
              <a:ext cx="1008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프로그램 명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8A2A0A-1F22-432B-912B-E3F2CFBBE16C}"/>
                </a:ext>
              </a:extLst>
            </p:cNvPr>
            <p:cNvSpPr txBox="1"/>
            <p:nvPr/>
          </p:nvSpPr>
          <p:spPr>
            <a:xfrm>
              <a:off x="5838880" y="1325186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작성일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320054-40AF-4A21-9482-726D9371C9C7}"/>
                </a:ext>
              </a:extLst>
            </p:cNvPr>
            <p:cNvSpPr txBox="1"/>
            <p:nvPr/>
          </p:nvSpPr>
          <p:spPr>
            <a:xfrm>
              <a:off x="7668344" y="1340768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</a:t>
              </a:r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번호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E81CFE-36D0-4495-8C43-CB9F61B2C39C}"/>
                </a:ext>
              </a:extLst>
            </p:cNvPr>
            <p:cNvSpPr txBox="1"/>
            <p:nvPr/>
          </p:nvSpPr>
          <p:spPr>
            <a:xfrm>
              <a:off x="1187624" y="1353649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휴먼명조" panose="02010504000101010101" pitchFamily="2" charset="-127"/>
                  <a:ea typeface="휴먼명조" panose="02010504000101010101" pitchFamily="2" charset="-127"/>
                </a:rPr>
                <a:t>log_data</a:t>
              </a:r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AEE650-24BF-4093-B520-B0468A8C4F9C}"/>
                </a:ext>
              </a:extLst>
            </p:cNvPr>
            <p:cNvSpPr txBox="1"/>
            <p:nvPr/>
          </p:nvSpPr>
          <p:spPr>
            <a:xfrm>
              <a:off x="3851920" y="1353649"/>
              <a:ext cx="20162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Log</a:t>
              </a:r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데이터 테이블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B3B646-FE63-4323-A4E6-CBA7A9C23056}"/>
                </a:ext>
              </a:extLst>
            </p:cNvPr>
            <p:cNvSpPr txBox="1"/>
            <p:nvPr/>
          </p:nvSpPr>
          <p:spPr>
            <a:xfrm>
              <a:off x="6588224" y="1339080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2017.07.12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7E7DD8-851F-40E6-894C-C52B8566B2CB}"/>
                </a:ext>
              </a:extLst>
            </p:cNvPr>
            <p:cNvSpPr txBox="1"/>
            <p:nvPr/>
          </p:nvSpPr>
          <p:spPr>
            <a:xfrm>
              <a:off x="8316416" y="1339080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   15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5FB3EAB-2EDB-4A6D-91B8-3BF777E2C5C6}"/>
              </a:ext>
            </a:extLst>
          </p:cNvPr>
          <p:cNvGrpSpPr/>
          <p:nvPr/>
        </p:nvGrpSpPr>
        <p:grpSpPr>
          <a:xfrm>
            <a:off x="219162" y="3666130"/>
            <a:ext cx="8846598" cy="446469"/>
            <a:chOff x="219162" y="1325186"/>
            <a:chExt cx="8846598" cy="446469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3BB44CD-F5F6-4192-A6DB-1C2BAC621BE9}"/>
                </a:ext>
              </a:extLst>
            </p:cNvPr>
            <p:cNvSpPr/>
            <p:nvPr/>
          </p:nvSpPr>
          <p:spPr>
            <a:xfrm>
              <a:off x="219162" y="1340768"/>
              <a:ext cx="96846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A76640C-470E-470E-B867-0BEF313C36D5}"/>
                </a:ext>
              </a:extLst>
            </p:cNvPr>
            <p:cNvSpPr/>
            <p:nvPr/>
          </p:nvSpPr>
          <p:spPr>
            <a:xfrm>
              <a:off x="1187624" y="1340768"/>
              <a:ext cx="165618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1B34344-591F-4589-AB77-19401F2734D5}"/>
                </a:ext>
              </a:extLst>
            </p:cNvPr>
            <p:cNvSpPr/>
            <p:nvPr/>
          </p:nvSpPr>
          <p:spPr>
            <a:xfrm>
              <a:off x="2843808" y="1340768"/>
              <a:ext cx="100811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E27355E-8F33-4F9F-B4DC-12EB9868F60E}"/>
                </a:ext>
              </a:extLst>
            </p:cNvPr>
            <p:cNvSpPr/>
            <p:nvPr/>
          </p:nvSpPr>
          <p:spPr>
            <a:xfrm>
              <a:off x="3851920" y="1340768"/>
              <a:ext cx="201622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A5FB05F-F46C-4F4C-B57F-6E1FBC3D02C9}"/>
                </a:ext>
              </a:extLst>
            </p:cNvPr>
            <p:cNvSpPr/>
            <p:nvPr/>
          </p:nvSpPr>
          <p:spPr>
            <a:xfrm>
              <a:off x="5868144" y="1340768"/>
              <a:ext cx="720080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4A7D57E-7EAD-4767-8598-0EC2750F88C4}"/>
                </a:ext>
              </a:extLst>
            </p:cNvPr>
            <p:cNvSpPr/>
            <p:nvPr/>
          </p:nvSpPr>
          <p:spPr>
            <a:xfrm>
              <a:off x="6588224" y="1340768"/>
              <a:ext cx="10801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2ADBAD4-9796-4F50-964B-696A6A0FD23F}"/>
                </a:ext>
              </a:extLst>
            </p:cNvPr>
            <p:cNvSpPr/>
            <p:nvPr/>
          </p:nvSpPr>
          <p:spPr>
            <a:xfrm>
              <a:off x="7668344" y="1340768"/>
              <a:ext cx="64807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77B1AED-0427-4DB2-B553-E47B727C8076}"/>
                </a:ext>
              </a:extLst>
            </p:cNvPr>
            <p:cNvSpPr/>
            <p:nvPr/>
          </p:nvSpPr>
          <p:spPr>
            <a:xfrm>
              <a:off x="8316416" y="1340768"/>
              <a:ext cx="74934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CE4BBF9-F69A-48B2-B5AC-D8AC5F2755D0}"/>
                </a:ext>
              </a:extLst>
            </p:cNvPr>
            <p:cNvSpPr txBox="1"/>
            <p:nvPr/>
          </p:nvSpPr>
          <p:spPr>
            <a:xfrm>
              <a:off x="219162" y="1340768"/>
              <a:ext cx="968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프로그램 </a:t>
              </a:r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ID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07BFFFD-4CCD-4EA3-B389-982BA775A0B0}"/>
                </a:ext>
              </a:extLst>
            </p:cNvPr>
            <p:cNvSpPr txBox="1"/>
            <p:nvPr/>
          </p:nvSpPr>
          <p:spPr>
            <a:xfrm>
              <a:off x="2843808" y="1340768"/>
              <a:ext cx="1008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프로그램 명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2F2716B-2E63-4F04-976C-14127113E529}"/>
                </a:ext>
              </a:extLst>
            </p:cNvPr>
            <p:cNvSpPr txBox="1"/>
            <p:nvPr/>
          </p:nvSpPr>
          <p:spPr>
            <a:xfrm>
              <a:off x="5838880" y="1325186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작성일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435F97-B227-4B29-86EE-4B35B7E704C5}"/>
                </a:ext>
              </a:extLst>
            </p:cNvPr>
            <p:cNvSpPr txBox="1"/>
            <p:nvPr/>
          </p:nvSpPr>
          <p:spPr>
            <a:xfrm>
              <a:off x="7668344" y="1340768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</a:t>
              </a:r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번호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FA2430B-DFA3-4639-8B93-5837C4F7CAE5}"/>
                </a:ext>
              </a:extLst>
            </p:cNvPr>
            <p:cNvSpPr txBox="1"/>
            <p:nvPr/>
          </p:nvSpPr>
          <p:spPr>
            <a:xfrm>
              <a:off x="1187624" y="1353649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휴먼명조" panose="02010504000101010101" pitchFamily="2" charset="-127"/>
                  <a:ea typeface="휴먼명조" panose="02010504000101010101" pitchFamily="2" charset="-127"/>
                </a:rPr>
                <a:t>activity_contents</a:t>
              </a:r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F9C581-EA01-4E3B-B540-CD8668FA1187}"/>
                </a:ext>
              </a:extLst>
            </p:cNvPr>
            <p:cNvSpPr txBox="1"/>
            <p:nvPr/>
          </p:nvSpPr>
          <p:spPr>
            <a:xfrm>
              <a:off x="3851920" y="1353649"/>
              <a:ext cx="20162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활동 내역 테이블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A3F20DE-DD5C-4CAD-80E7-CA41B740EF2C}"/>
                </a:ext>
              </a:extLst>
            </p:cNvPr>
            <p:cNvSpPr txBox="1"/>
            <p:nvPr/>
          </p:nvSpPr>
          <p:spPr>
            <a:xfrm>
              <a:off x="6588224" y="1339080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2017.07.12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A254CD0-2B1E-4051-ACB6-BC32970F0782}"/>
                </a:ext>
              </a:extLst>
            </p:cNvPr>
            <p:cNvSpPr txBox="1"/>
            <p:nvPr/>
          </p:nvSpPr>
          <p:spPr>
            <a:xfrm>
              <a:off x="8316416" y="1339080"/>
              <a:ext cx="74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휴먼명조" panose="02010504000101010101" pitchFamily="2" charset="-127"/>
                  <a:ea typeface="휴먼명조" panose="02010504000101010101" pitchFamily="2" charset="-127"/>
                </a:rPr>
                <a:t>     16</a:t>
              </a:r>
              <a:endParaRPr lang="ko-KR" altLang="en-US" sz="1100" dirty="0">
                <a:latin typeface="휴먼명조" panose="02010504000101010101" pitchFamily="2" charset="-127"/>
                <a:ea typeface="휴먼명조" panose="02010504000101010101" pitchFamily="2" charset="-127"/>
              </a:endParaRPr>
            </a:p>
          </p:txBody>
        </p:sp>
      </p:grpSp>
      <p:sp>
        <p:nvSpPr>
          <p:cNvPr id="71" name="Text Box 62">
            <a:extLst>
              <a:ext uri="{FF2B5EF4-FFF2-40B4-BE49-F238E27FC236}">
                <a16:creationId xmlns:a16="http://schemas.microsoft.com/office/drawing/2014/main" id="{42A47D78-B7E9-4350-A73F-33EB23F44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65" y="1755538"/>
            <a:ext cx="4968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데이터 테이블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B88FE2-D2D7-437E-9AF1-F2DEA1C158BA}"/>
              </a:ext>
            </a:extLst>
          </p:cNvPr>
          <p:cNvGrpSpPr/>
          <p:nvPr/>
        </p:nvGrpSpPr>
        <p:grpSpPr>
          <a:xfrm>
            <a:off x="6306932" y="781669"/>
            <a:ext cx="2369524" cy="296631"/>
            <a:chOff x="6306932" y="781669"/>
            <a:chExt cx="2369524" cy="296631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33666D9-DCFD-48DA-8DE8-17E47747BBB5}"/>
                </a:ext>
              </a:extLst>
            </p:cNvPr>
            <p:cNvSpPr/>
            <p:nvPr/>
          </p:nvSpPr>
          <p:spPr>
            <a:xfrm>
              <a:off x="6306932" y="781669"/>
              <a:ext cx="720080" cy="2966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7E7FE21-6F99-4A02-90FE-C7F87057D618}"/>
                </a:ext>
              </a:extLst>
            </p:cNvPr>
            <p:cNvSpPr/>
            <p:nvPr/>
          </p:nvSpPr>
          <p:spPr>
            <a:xfrm>
              <a:off x="7027012" y="781669"/>
              <a:ext cx="1577436" cy="296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0015703-689C-433A-8B26-871C0852AF0C}"/>
                </a:ext>
              </a:extLst>
            </p:cNvPr>
            <p:cNvSpPr txBox="1"/>
            <p:nvPr/>
          </p:nvSpPr>
          <p:spPr>
            <a:xfrm>
              <a:off x="6306932" y="781669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 영역 명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167FC6D-0BDC-4615-BB86-3F0B665D5FA3}"/>
                </a:ext>
              </a:extLst>
            </p:cNvPr>
            <p:cNvSpPr txBox="1"/>
            <p:nvPr/>
          </p:nvSpPr>
          <p:spPr>
            <a:xfrm>
              <a:off x="7027012" y="781669"/>
              <a:ext cx="16494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Log </a:t>
              </a:r>
              <a:r>
                <a:rPr lang="ko-KR" altLang="en-US" sz="1100" dirty="0"/>
                <a:t>데이터 관리영역</a:t>
              </a: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344D3A4-FCEE-4DCB-8196-6DE07268B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515014"/>
              </p:ext>
            </p:extLst>
          </p:nvPr>
        </p:nvGraphicFramePr>
        <p:xfrm>
          <a:off x="464196" y="2023623"/>
          <a:ext cx="8140248" cy="139827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443508">
                  <a:extLst>
                    <a:ext uri="{9D8B030D-6E8A-4147-A177-3AD203B41FA5}">
                      <a16:colId xmlns:a16="http://schemas.microsoft.com/office/drawing/2014/main" val="158704737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28594894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4052452449"/>
                    </a:ext>
                  </a:extLst>
                </a:gridCol>
                <a:gridCol w="1781358">
                  <a:extLst>
                    <a:ext uri="{9D8B030D-6E8A-4147-A177-3AD203B41FA5}">
                      <a16:colId xmlns:a16="http://schemas.microsoft.com/office/drawing/2014/main" val="1420357368"/>
                    </a:ext>
                  </a:extLst>
                </a:gridCol>
                <a:gridCol w="2035062">
                  <a:extLst>
                    <a:ext uri="{9D8B030D-6E8A-4147-A177-3AD203B41FA5}">
                      <a16:colId xmlns:a16="http://schemas.microsoft.com/office/drawing/2014/main" val="3753300169"/>
                    </a:ext>
                  </a:extLst>
                </a:gridCol>
              </a:tblGrid>
              <a:tr h="20060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항목명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Log</a:t>
                      </a:r>
                      <a:r>
                        <a:rPr lang="ko-KR" altLang="en-US" sz="1000" kern="0" spc="0" dirty="0">
                          <a:effectLst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사용자코드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활동내역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Log</a:t>
                      </a:r>
                      <a:r>
                        <a:rPr lang="ko-KR" altLang="en-US" sz="1000" kern="0" spc="0">
                          <a:effectLst/>
                        </a:rPr>
                        <a:t>시간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84021049"/>
                  </a:ext>
                </a:extLst>
              </a:tr>
              <a:tr h="2006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Key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PRI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43585962"/>
                  </a:ext>
                </a:extLst>
              </a:tr>
              <a:tr h="20060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필수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선택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not null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762430103"/>
                  </a:ext>
                </a:extLst>
              </a:tr>
              <a:tr h="2006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Type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int</a:t>
                      </a:r>
                      <a:r>
                        <a:rPr lang="en-US" sz="1000" kern="0" spc="0" dirty="0">
                          <a:effectLst/>
                        </a:rPr>
                        <a:t> auto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var</a:t>
                      </a:r>
                      <a:r>
                        <a:rPr lang="en-US" sz="1000" kern="0" spc="0" dirty="0">
                          <a:effectLst/>
                        </a:rPr>
                        <a:t>(120)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int</a:t>
                      </a:r>
                      <a:r>
                        <a:rPr lang="en-US" sz="1000" kern="0" spc="0" dirty="0">
                          <a:effectLst/>
                        </a:rPr>
                        <a:t>(90)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time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80336810"/>
                  </a:ext>
                </a:extLst>
              </a:tr>
              <a:tr h="20060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설명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Log</a:t>
                      </a:r>
                      <a:r>
                        <a:rPr lang="ko-KR" altLang="en-US" sz="1000" kern="0" spc="0" dirty="0">
                          <a:effectLst/>
                        </a:rPr>
                        <a:t>의 번호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회원의 고유 </a:t>
                      </a:r>
                      <a:r>
                        <a:rPr lang="ko-KR" altLang="en-US" sz="1000" kern="0" spc="0" dirty="0" err="1">
                          <a:effectLst/>
                        </a:rPr>
                        <a:t>식별값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활동의 번호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Log</a:t>
                      </a:r>
                      <a:r>
                        <a:rPr lang="ko-KR" altLang="en-US" sz="1000" kern="0" spc="0" dirty="0">
                          <a:effectLst/>
                        </a:rPr>
                        <a:t>된 시간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78759779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BBEBBD1-37BD-4383-A73E-B84840EE4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751398"/>
              </p:ext>
            </p:extLst>
          </p:nvPr>
        </p:nvGraphicFramePr>
        <p:xfrm>
          <a:off x="464196" y="4482981"/>
          <a:ext cx="8140247" cy="139827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035062">
                  <a:extLst>
                    <a:ext uri="{9D8B030D-6E8A-4147-A177-3AD203B41FA5}">
                      <a16:colId xmlns:a16="http://schemas.microsoft.com/office/drawing/2014/main" val="882313982"/>
                    </a:ext>
                  </a:extLst>
                </a:gridCol>
                <a:gridCol w="2864830">
                  <a:extLst>
                    <a:ext uri="{9D8B030D-6E8A-4147-A177-3AD203B41FA5}">
                      <a16:colId xmlns:a16="http://schemas.microsoft.com/office/drawing/2014/main" val="2873800746"/>
                    </a:ext>
                  </a:extLst>
                </a:gridCol>
                <a:gridCol w="3240355">
                  <a:extLst>
                    <a:ext uri="{9D8B030D-6E8A-4147-A177-3AD203B41FA5}">
                      <a16:colId xmlns:a16="http://schemas.microsoft.com/office/drawing/2014/main" val="3517691793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항목명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활동 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활동 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97255088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Key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PRI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05265047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필수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선택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not null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957719688"/>
                  </a:ext>
                </a:extLst>
              </a:tr>
              <a:tr h="1398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Type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int</a:t>
                      </a:r>
                      <a:r>
                        <a:rPr lang="en-US" sz="1000" kern="0" spc="0" dirty="0">
                          <a:effectLst/>
                        </a:rPr>
                        <a:t> auto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var</a:t>
                      </a:r>
                      <a:r>
                        <a:rPr lang="en-US" sz="1000" kern="0" spc="0" dirty="0">
                          <a:effectLst/>
                        </a:rPr>
                        <a:t>(120)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018190617"/>
                  </a:ext>
                </a:extLst>
              </a:tr>
              <a:tr h="1398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설명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활동내역에 대한 번호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활동내역에 대한 내용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11856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008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930626"/>
              </p:ext>
            </p:extLst>
          </p:nvPr>
        </p:nvGraphicFramePr>
        <p:xfrm>
          <a:off x="168879" y="2234338"/>
          <a:ext cx="8848773" cy="4494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protected void </a:t>
                      </a:r>
                      <a:r>
                        <a:rPr lang="en-US" altLang="ko-KR" sz="1000" dirty="0" err="1"/>
                        <a:t>onNewIntent</a:t>
                      </a:r>
                      <a:r>
                        <a:rPr lang="en-US" altLang="ko-KR" sz="1000" dirty="0"/>
                        <a:t>(Intent intent) {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Tag </a:t>
                      </a:r>
                      <a:r>
                        <a:rPr lang="en-US" altLang="ko-KR" sz="1000" dirty="0" err="1"/>
                        <a:t>tag</a:t>
                      </a:r>
                      <a:r>
                        <a:rPr lang="en-US" altLang="ko-KR" sz="1000" dirty="0"/>
                        <a:t> = </a:t>
                      </a:r>
                      <a:r>
                        <a:rPr lang="en-US" altLang="ko-KR" sz="1000" dirty="0" err="1"/>
                        <a:t>intent.getParcelableExtra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NfcAdapter.</a:t>
                      </a:r>
                      <a:r>
                        <a:rPr lang="en-US" altLang="ko-KR" sz="10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EXTRA_TAG</a:t>
                      </a:r>
                      <a:r>
                        <a:rPr lang="en-US" altLang="ko-KR" sz="1000" dirty="0"/>
                        <a:t>);</a:t>
                      </a:r>
                      <a:br>
                        <a:rPr lang="en-US" altLang="ko-KR" sz="1000" dirty="0"/>
                      </a:b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</a:t>
                      </a:r>
                      <a:r>
                        <a:rPr lang="en-US" altLang="ko-KR" sz="1000" dirty="0" err="1"/>
                        <a:t>Log.</a:t>
                      </a:r>
                      <a:r>
                        <a:rPr lang="en-US" altLang="ko-KR" sz="1000" i="1" dirty="0" err="1">
                          <a:effectLst/>
                        </a:rPr>
                        <a:t>d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onNewIntent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"</a:t>
                      </a:r>
                      <a:r>
                        <a:rPr lang="en-US" altLang="ko-KR" sz="1000" dirty="0"/>
                        <a:t>+</a:t>
                      </a:r>
                      <a:r>
                        <a:rPr lang="en-US" altLang="ko-KR" sz="1000" dirty="0" err="1"/>
                        <a:t>intent.getAction</a:t>
                      </a:r>
                      <a:r>
                        <a:rPr lang="en-US" altLang="ko-KR" sz="1000" dirty="0"/>
                        <a:t>());</a:t>
                      </a:r>
                      <a:br>
                        <a:rPr lang="en-US" altLang="ko-KR" sz="1000" dirty="0"/>
                      </a:b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ko-KR" sz="1000" dirty="0"/>
                        <a:t>(tag !=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sz="1000" dirty="0"/>
                        <a:t>) {</a:t>
                      </a:r>
                      <a:br>
                        <a:rPr lang="en-US" altLang="ko-KR" sz="1000" dirty="0"/>
                      </a:b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</a:t>
                      </a:r>
                      <a:r>
                        <a:rPr lang="en-US" altLang="ko-KR" sz="1000" dirty="0" err="1"/>
                        <a:t>Ndef</a:t>
                      </a:r>
                      <a:r>
                        <a:rPr lang="en-US" altLang="ko-KR" sz="1000" dirty="0"/>
                        <a:t> </a:t>
                      </a:r>
                      <a:r>
                        <a:rPr lang="en-US" altLang="ko-KR" sz="1000" dirty="0" err="1"/>
                        <a:t>ndef</a:t>
                      </a:r>
                      <a:r>
                        <a:rPr lang="en-US" altLang="ko-KR" sz="1000" dirty="0"/>
                        <a:t> = </a:t>
                      </a:r>
                      <a:r>
                        <a:rPr lang="en-US" altLang="ko-KR" sz="1000" dirty="0" err="1"/>
                        <a:t>Ndef.</a:t>
                      </a:r>
                      <a:r>
                        <a:rPr lang="en-US" altLang="ko-KR" sz="1000" i="1" dirty="0" err="1">
                          <a:effectLst/>
                        </a:rPr>
                        <a:t>get</a:t>
                      </a:r>
                      <a:r>
                        <a:rPr lang="en-US" altLang="ko-KR" sz="1000" dirty="0"/>
                        <a:t>(tag);</a:t>
                      </a:r>
                      <a:br>
                        <a:rPr lang="en-US" altLang="ko-KR" sz="1000" dirty="0"/>
                      </a:b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isDialogDisplayed</a:t>
                      </a:r>
                      <a:r>
                        <a:rPr lang="en-US" altLang="ko-KR" sz="1000" dirty="0"/>
                        <a:t>) {</a:t>
                      </a:r>
                      <a:br>
                        <a:rPr lang="en-US" altLang="ko-KR" sz="1000" dirty="0"/>
                      </a:b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isWrite</a:t>
                      </a:r>
                      <a:r>
                        <a:rPr lang="en-US" altLang="ko-KR" sz="1000" dirty="0"/>
                        <a:t>) {</a:t>
                      </a:r>
                      <a:br>
                        <a:rPr lang="en-US" altLang="ko-KR" sz="1000" dirty="0"/>
                      </a:b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        String </a:t>
                      </a:r>
                      <a:r>
                        <a:rPr lang="en-US" altLang="ko-KR" sz="1000" dirty="0" err="1"/>
                        <a:t>messageToWrite</a:t>
                      </a:r>
                      <a:r>
                        <a:rPr lang="en-US" altLang="ko-KR" sz="1000" dirty="0"/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nfc_Id</a:t>
                      </a:r>
                      <a:r>
                        <a:rPr lang="en-US" altLang="ko-KR" sz="1000" dirty="0" err="1"/>
                        <a:t>.getText</a:t>
                      </a:r>
                      <a:r>
                        <a:rPr lang="en-US" altLang="ko-KR" sz="1000" dirty="0"/>
                        <a:t>().</a:t>
                      </a:r>
                      <a:r>
                        <a:rPr lang="en-US" altLang="ko-KR" sz="1000" dirty="0" err="1"/>
                        <a:t>toString</a:t>
                      </a:r>
                      <a:r>
                        <a:rPr lang="en-US" altLang="ko-KR" sz="1000" dirty="0"/>
                        <a:t>()+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"/"</a:t>
                      </a:r>
                      <a:r>
                        <a:rPr lang="en-US" altLang="ko-KR" sz="1000" dirty="0"/>
                        <a:t>+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nfc_name</a:t>
                      </a:r>
                      <a:r>
                        <a:rPr lang="en-US" altLang="ko-KR" sz="1000" dirty="0" err="1"/>
                        <a:t>.getText</a:t>
                      </a:r>
                      <a:r>
                        <a:rPr lang="en-US" altLang="ko-KR" sz="1000" dirty="0"/>
                        <a:t>().</a:t>
                      </a:r>
                      <a:r>
                        <a:rPr lang="en-US" altLang="ko-KR" sz="1000" dirty="0" err="1"/>
                        <a:t>toString</a:t>
                      </a:r>
                      <a:r>
                        <a:rPr lang="en-US" altLang="ko-KR" sz="1000" dirty="0"/>
                        <a:t>()+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"/"</a:t>
                      </a:r>
                      <a:r>
                        <a:rPr lang="en-US" altLang="ko-KR" sz="1000" dirty="0"/>
                        <a:t>+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nfc_text</a:t>
                      </a:r>
                      <a:r>
                        <a:rPr lang="en-US" altLang="ko-KR" sz="1000" dirty="0" err="1"/>
                        <a:t>.getText</a:t>
                      </a:r>
                      <a:r>
                        <a:rPr lang="en-US" altLang="ko-KR" sz="1000" dirty="0"/>
                        <a:t>().</a:t>
                      </a:r>
                      <a:r>
                        <a:rPr lang="en-US" altLang="ko-KR" sz="1000" dirty="0" err="1"/>
                        <a:t>toString</a:t>
                      </a:r>
                      <a:r>
                        <a:rPr lang="en-US" altLang="ko-KR" sz="1000" dirty="0"/>
                        <a:t>();;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    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mNfcWriteFragment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dirty="0"/>
                        <a:t>= (</a:t>
                      </a:r>
                      <a:r>
                        <a:rPr lang="en-US" altLang="ko-KR" sz="1000" dirty="0" err="1"/>
                        <a:t>NFCWriteFragment</a:t>
                      </a:r>
                      <a:r>
                        <a:rPr lang="en-US" altLang="ko-KR" sz="1000" dirty="0"/>
                        <a:t>) </a:t>
                      </a:r>
                      <a:r>
                        <a:rPr lang="en-US" altLang="ko-KR" sz="1000" dirty="0" err="1"/>
                        <a:t>getFragmentManager</a:t>
                      </a:r>
                      <a:r>
                        <a:rPr lang="en-US" altLang="ko-KR" sz="1000" dirty="0"/>
                        <a:t>().</a:t>
                      </a:r>
                      <a:r>
                        <a:rPr lang="en-US" altLang="ko-KR" sz="1000" dirty="0" err="1"/>
                        <a:t>findFragmentByTag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NFCWriteFragment.</a:t>
                      </a:r>
                      <a:r>
                        <a:rPr lang="en-US" altLang="ko-KR" sz="10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en-US" altLang="ko-KR" sz="1000" dirty="0"/>
                        <a:t>);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    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mNfcWriteFragment</a:t>
                      </a:r>
                      <a:r>
                        <a:rPr lang="en-US" altLang="ko-KR" sz="1000" dirty="0" err="1"/>
                        <a:t>.onNfcDetected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ndef,messageToWrite</a:t>
                      </a:r>
                      <a:r>
                        <a:rPr lang="en-US" altLang="ko-KR" sz="1000" dirty="0"/>
                        <a:t>);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        </a:t>
                      </a:r>
                      <a:r>
                        <a:rPr lang="en-US" altLang="ko-KR" sz="1000" dirty="0" err="1"/>
                        <a:t>Toast.</a:t>
                      </a:r>
                      <a:r>
                        <a:rPr lang="en-US" altLang="ko-KR" sz="1000" i="1" dirty="0" err="1">
                          <a:effectLst/>
                        </a:rPr>
                        <a:t>makeText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getApplicationContext</a:t>
                      </a:r>
                      <a:r>
                        <a:rPr lang="en-US" altLang="ko-KR" sz="1000" dirty="0"/>
                        <a:t>(),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"Success!"</a:t>
                      </a:r>
                      <a:r>
                        <a:rPr lang="en-US" altLang="ko-KR" sz="1000" dirty="0"/>
                        <a:t>,</a:t>
                      </a:r>
                      <a:r>
                        <a:rPr lang="en-US" altLang="ko-KR" sz="1000" dirty="0" err="1"/>
                        <a:t>Toast.</a:t>
                      </a:r>
                      <a:r>
                        <a:rPr lang="en-US" altLang="ko-KR" sz="10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LENGTH_SHORT</a:t>
                      </a:r>
                      <a:r>
                        <a:rPr lang="en-US" altLang="ko-KR" sz="1000" dirty="0"/>
                        <a:t>).show();</a:t>
                      </a:r>
                      <a:br>
                        <a:rPr lang="en-US" altLang="ko-KR" sz="1000" dirty="0"/>
                      </a:b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    }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</a:t>
                      </a:r>
                      <a:r>
                        <a:rPr lang="en-US" altLang="ko-KR" sz="1000" dirty="0"/>
                        <a:t>{</a:t>
                      </a:r>
                      <a:br>
                        <a:rPr lang="en-US" altLang="ko-KR" sz="1000" dirty="0"/>
                      </a:b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    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mNfcReadFragment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dirty="0"/>
                        <a:t>= (</a:t>
                      </a:r>
                      <a:r>
                        <a:rPr lang="en-US" altLang="ko-KR" sz="1000" dirty="0" err="1"/>
                        <a:t>NFCReadFragment</a:t>
                      </a:r>
                      <a:r>
                        <a:rPr lang="en-US" altLang="ko-KR" sz="1000" dirty="0"/>
                        <a:t>)</a:t>
                      </a:r>
                      <a:r>
                        <a:rPr lang="en-US" altLang="ko-KR" sz="1000" dirty="0" err="1"/>
                        <a:t>getFragmentManager</a:t>
                      </a:r>
                      <a:r>
                        <a:rPr lang="en-US" altLang="ko-KR" sz="1000" dirty="0"/>
                        <a:t>().</a:t>
                      </a:r>
                      <a:r>
                        <a:rPr lang="en-US" altLang="ko-KR" sz="1000" dirty="0" err="1"/>
                        <a:t>findFragmentByTag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NFCReadFragment.</a:t>
                      </a:r>
                      <a:r>
                        <a:rPr lang="en-US" altLang="ko-KR" sz="10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en-US" altLang="ko-KR" sz="1000" dirty="0"/>
                        <a:t>);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    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mNfcReadFragment</a:t>
                      </a:r>
                      <a:r>
                        <a:rPr lang="en-US" altLang="ko-KR" sz="1000" dirty="0" err="1"/>
                        <a:t>.onNfcDetected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ndef</a:t>
                      </a:r>
                      <a:r>
                        <a:rPr lang="en-US" altLang="ko-KR" sz="1000" dirty="0"/>
                        <a:t>);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    }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}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}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}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주요 기능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Code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097986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NFC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NFC </a:t>
                      </a:r>
                      <a:r>
                        <a:rPr lang="ko-KR" altLang="en-US" sz="1000" dirty="0"/>
                        <a:t>자산등록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2017.08.03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1/4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NFC </a:t>
                      </a:r>
                      <a:r>
                        <a:rPr lang="ko-KR" altLang="en-US" sz="1000" dirty="0"/>
                        <a:t>통신을 통해 자산을 등록하는 코드입니다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김태중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56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964659"/>
              </p:ext>
            </p:extLst>
          </p:nvPr>
        </p:nvGraphicFramePr>
        <p:xfrm>
          <a:off x="168879" y="2234338"/>
          <a:ext cx="8848773" cy="3786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10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10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916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000" dirty="0" err="1"/>
                        <a:t>onItemClick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AdapterView</a:t>
                      </a:r>
                      <a:r>
                        <a:rPr lang="en-US" altLang="ko-KR" sz="1000" dirty="0"/>
                        <a:t>&lt;?&gt; </a:t>
                      </a:r>
                      <a:r>
                        <a:rPr lang="en-US" altLang="ko-KR" sz="1000" dirty="0" err="1"/>
                        <a:t>adapterView</a:t>
                      </a:r>
                      <a:r>
                        <a:rPr lang="en-US" altLang="ko-KR" sz="1000" dirty="0"/>
                        <a:t>, View </a:t>
                      </a:r>
                      <a:r>
                        <a:rPr lang="en-US" altLang="ko-KR" sz="1000" dirty="0" err="1"/>
                        <a:t>view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dirty="0" err="1"/>
                        <a:t>i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 </a:t>
                      </a:r>
                      <a:r>
                        <a:rPr lang="en-US" altLang="ko-KR" sz="1000" dirty="0"/>
                        <a:t>l) {</a:t>
                      </a:r>
                      <a:br>
                        <a:rPr lang="en-US" altLang="ko-KR" sz="1000" dirty="0"/>
                      </a:b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</a:t>
                      </a:r>
                      <a:r>
                        <a:rPr lang="en-US" altLang="ko-KR" sz="1000" dirty="0" err="1"/>
                        <a:t>EditText</a:t>
                      </a:r>
                      <a:r>
                        <a:rPr lang="en-US" altLang="ko-KR" sz="1000" dirty="0"/>
                        <a:t> </a:t>
                      </a:r>
                      <a:r>
                        <a:rPr lang="en-US" altLang="ko-KR" sz="1000" dirty="0" err="1"/>
                        <a:t>edittext</a:t>
                      </a:r>
                      <a:r>
                        <a:rPr lang="en-US" altLang="ko-KR" sz="1000" dirty="0"/>
                        <a:t> =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1000" dirty="0" err="1"/>
                        <a:t>EditText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altLang="ko-KR" sz="1000" dirty="0"/>
                        <a:t>);</a:t>
                      </a:r>
                      <a:br>
                        <a:rPr lang="en-US" altLang="ko-KR" sz="1000" dirty="0"/>
                      </a:b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</a:t>
                      </a:r>
                      <a:r>
                        <a:rPr lang="en-US" altLang="ko-KR" sz="1000" dirty="0" err="1"/>
                        <a:t>android.app.AlertDialog.Builder</a:t>
                      </a:r>
                      <a:r>
                        <a:rPr lang="en-US" altLang="ko-KR" sz="1000" dirty="0"/>
                        <a:t> builder =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1000" dirty="0" err="1"/>
                        <a:t>android.app.AlertDialog.Builder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altLang="ko-KR" sz="1000" dirty="0"/>
                        <a:t>);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</a:t>
                      </a:r>
                      <a:r>
                        <a:rPr lang="en-US" altLang="ko-KR" sz="1000" dirty="0" err="1"/>
                        <a:t>builder.setTitle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목표 설정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00" dirty="0"/>
                        <a:t>);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</a:t>
                      </a:r>
                      <a:r>
                        <a:rPr lang="en-US" altLang="ko-KR" sz="1000" dirty="0" err="1"/>
                        <a:t>builder.setView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edittext</a:t>
                      </a:r>
                      <a:r>
                        <a:rPr lang="en-US" altLang="ko-KR" sz="1000" dirty="0"/>
                        <a:t>);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</a:t>
                      </a:r>
                      <a:r>
                        <a:rPr lang="en-US" altLang="ko-KR" sz="1000" dirty="0" err="1"/>
                        <a:t>builder.setPositiveButton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00" dirty="0"/>
                        <a:t>,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1000" dirty="0" err="1"/>
                        <a:t>DialogInterface.OnClickListener</a:t>
                      </a:r>
                      <a:r>
                        <a:rPr lang="en-US" altLang="ko-KR" sz="1000" dirty="0"/>
                        <a:t>() {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   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000" dirty="0" err="1"/>
                        <a:t>onClick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DialogInterface</a:t>
                      </a:r>
                      <a:r>
                        <a:rPr lang="en-US" altLang="ko-KR" sz="1000" dirty="0"/>
                        <a:t> dialog,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dirty="0"/>
                        <a:t>which) {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            </a:t>
                      </a:r>
                      <a:r>
                        <a:rPr lang="en-US" altLang="ko-KR" sz="1000" dirty="0" err="1"/>
                        <a:t>Toast.</a:t>
                      </a:r>
                      <a:r>
                        <a:rPr lang="en-US" altLang="ko-KR" sz="1000" i="1" dirty="0" err="1">
                          <a:effectLst/>
                        </a:rPr>
                        <a:t>makeText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getApplicationContext</a:t>
                      </a:r>
                      <a:r>
                        <a:rPr lang="en-US" altLang="ko-KR" sz="1000" dirty="0"/>
                        <a:t>(),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edittext</a:t>
                      </a:r>
                      <a:r>
                        <a:rPr lang="en-US" altLang="ko-KR" sz="1000" dirty="0" err="1"/>
                        <a:t>.getText</a:t>
                      </a:r>
                      <a:r>
                        <a:rPr lang="en-US" altLang="ko-KR" sz="1000" dirty="0"/>
                        <a:t>().</a:t>
                      </a:r>
                      <a:r>
                        <a:rPr lang="en-US" altLang="ko-KR" sz="1000" dirty="0" err="1"/>
                        <a:t>toString</a:t>
                      </a:r>
                      <a:r>
                        <a:rPr lang="en-US" altLang="ko-KR" sz="1000" dirty="0"/>
                        <a:t>() ,</a:t>
                      </a:r>
                      <a:r>
                        <a:rPr lang="en-US" altLang="ko-KR" sz="1000" dirty="0" err="1"/>
                        <a:t>Toast.</a:t>
                      </a:r>
                      <a:r>
                        <a:rPr lang="en-US" altLang="ko-KR" sz="10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LENGTH_LONG</a:t>
                      </a:r>
                      <a:r>
                        <a:rPr lang="en-US" altLang="ko-KR" sz="1000" dirty="0"/>
                        <a:t>).show();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        }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    });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</a:t>
                      </a:r>
                      <a:r>
                        <a:rPr lang="en-US" altLang="ko-KR" sz="1000" dirty="0" err="1"/>
                        <a:t>builder.setNegativeButton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00" dirty="0"/>
                        <a:t>,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1000" dirty="0" err="1"/>
                        <a:t>DialogInterface.OnClickListener</a:t>
                      </a:r>
                      <a:r>
                        <a:rPr lang="en-US" altLang="ko-KR" sz="1000" dirty="0"/>
                        <a:t>() {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   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000" dirty="0" err="1"/>
                        <a:t>onClick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DialogInterface</a:t>
                      </a:r>
                      <a:r>
                        <a:rPr lang="en-US" altLang="ko-KR" sz="1000" dirty="0"/>
                        <a:t> dialog,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dirty="0"/>
                        <a:t>which) {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            </a:t>
                      </a:r>
                      <a:r>
                        <a:rPr lang="en-US" altLang="ko-KR" sz="1000" dirty="0" err="1"/>
                        <a:t>Toast.</a:t>
                      </a:r>
                      <a:r>
                        <a:rPr lang="en-US" altLang="ko-KR" sz="1000" i="1" dirty="0" err="1">
                          <a:effectLst/>
                        </a:rPr>
                        <a:t>makeText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getApplicationContext</a:t>
                      </a:r>
                      <a:r>
                        <a:rPr lang="en-US" altLang="ko-KR" sz="1000" dirty="0"/>
                        <a:t>(),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edittext</a:t>
                      </a:r>
                      <a:r>
                        <a:rPr lang="en-US" altLang="ko-KR" sz="1000" dirty="0" err="1"/>
                        <a:t>.getText</a:t>
                      </a:r>
                      <a:r>
                        <a:rPr lang="en-US" altLang="ko-KR" sz="1000" dirty="0"/>
                        <a:t>().</a:t>
                      </a:r>
                      <a:r>
                        <a:rPr lang="en-US" altLang="ko-KR" sz="1000" dirty="0" err="1"/>
                        <a:t>toString</a:t>
                      </a:r>
                      <a:r>
                        <a:rPr lang="en-US" altLang="ko-KR" sz="1000" dirty="0"/>
                        <a:t>() ,</a:t>
                      </a:r>
                      <a:r>
                        <a:rPr lang="en-US" altLang="ko-KR" sz="1000" dirty="0" err="1"/>
                        <a:t>Toast.</a:t>
                      </a:r>
                      <a:r>
                        <a:rPr lang="en-US" altLang="ko-KR" sz="10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LENGTH_LONG</a:t>
                      </a:r>
                      <a:r>
                        <a:rPr lang="en-US" altLang="ko-KR" sz="1000" dirty="0"/>
                        <a:t>).show();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        }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    });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</a:t>
                      </a:r>
                      <a:r>
                        <a:rPr lang="en-US" altLang="ko-KR" sz="1000" dirty="0" err="1"/>
                        <a:t>builder.show</a:t>
                      </a:r>
                      <a:r>
                        <a:rPr lang="en-US" altLang="ko-KR" sz="1000" dirty="0"/>
                        <a:t>();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}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52921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목표설정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자산 목표설정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2017.08.03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2/4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등록된 지식 자산들에 대한 목표 설정을 하는 코드입니다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김태중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주요 기능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Code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309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781885"/>
              </p:ext>
            </p:extLst>
          </p:nvPr>
        </p:nvGraphicFramePr>
        <p:xfrm>
          <a:off x="168879" y="2234338"/>
          <a:ext cx="8848773" cy="3786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10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10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916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v@Scheduled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="*/30 * * * * *") </a:t>
                      </a:r>
                    </a:p>
                    <a:p>
                      <a:pPr fontAlgn="base" latinLnBrk="0"/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public 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scheduleRun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throws Exception{</a:t>
                      </a:r>
                    </a:p>
                    <a:p>
                      <a:pPr fontAlgn="base" latinLnBrk="0"/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Calendar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Calendar.getInstance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0"/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bringUserCode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0"/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users_Code.size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fontAlgn="base" latinLnBrk="0"/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CheckDatabase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users_Code.get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fontAlgn="base" latinLnBrk="0"/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34452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스케쥴링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스케쥴링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2017.08.03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3/4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30</a:t>
                      </a:r>
                      <a:r>
                        <a:rPr lang="ko-KR" altLang="en-US" sz="1000" dirty="0"/>
                        <a:t>초마다 한번씩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를 검사하고 분석해서 해당활동을 실행시키는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김태중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주요 기능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Code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05716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8879" y="2234338"/>
          <a:ext cx="8848773" cy="3786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10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10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916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("QR");</a:t>
                      </a:r>
                    </a:p>
                    <a:p>
                      <a:pPr fontAlgn="base" latinLnBrk="0"/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googleQRUrl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"https://chart.googleapis.com/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chart?chs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=177x177&amp;cht=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qr&amp;chl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=";</a:t>
                      </a:r>
                    </a:p>
                    <a:p>
                      <a:pPr fontAlgn="base" latinLnBrk="0"/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content = "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식료품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/"+name+"/"+maker+"/"+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foodday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encodeContent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encodeURIComponent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(content);</a:t>
                      </a:r>
                    </a:p>
                    <a:p>
                      <a:pPr fontAlgn="base" latinLnBrk="0"/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$("#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qr_image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("value",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googleQRUrl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"content="+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encodeContent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+'&amp;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=UTF-8');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798550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QR_Code</a:t>
                      </a:r>
                      <a:r>
                        <a:rPr lang="ko-KR" altLang="en-US" sz="1000" dirty="0"/>
                        <a:t>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QR Code </a:t>
                      </a:r>
                      <a:r>
                        <a:rPr lang="ko-KR" altLang="en-US" sz="1000" dirty="0"/>
                        <a:t>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2017.08.03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4/4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QR</a:t>
                      </a:r>
                      <a:r>
                        <a:rPr lang="en-US" altLang="ko-KR" sz="1000" baseline="0" dirty="0"/>
                        <a:t> Code</a:t>
                      </a:r>
                      <a:r>
                        <a:rPr lang="ko-KR" altLang="en-US" sz="1000" baseline="0" dirty="0"/>
                        <a:t>를 생성하는 코드입니다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김태중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주요 기능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Code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6679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주요 기능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Code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043901"/>
              </p:ext>
            </p:extLst>
          </p:nvPr>
        </p:nvGraphicFramePr>
        <p:xfrm>
          <a:off x="179512" y="1916832"/>
          <a:ext cx="8848773" cy="3786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9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b="1" dirty="0">
                          <a:solidFill>
                            <a:srgbClr val="3B5AA8"/>
                          </a:solidFill>
                          <a:latin typeface="+mn-lt"/>
                        </a:rPr>
                        <a:t>기타 자세한 코드는 </a:t>
                      </a:r>
                      <a:r>
                        <a:rPr lang="en-US" altLang="ko-KR" sz="1800" b="1" dirty="0">
                          <a:solidFill>
                            <a:srgbClr val="3B5AA8"/>
                          </a:solidFill>
                          <a:latin typeface="+mn-lt"/>
                        </a:rPr>
                        <a:t>GitHub</a:t>
                      </a:r>
                      <a:r>
                        <a:rPr lang="ko-KR" altLang="en-US" sz="1800" b="1" dirty="0">
                          <a:solidFill>
                            <a:srgbClr val="3B5AA8"/>
                          </a:solidFill>
                          <a:latin typeface="+mn-lt"/>
                        </a:rPr>
                        <a:t>에 </a:t>
                      </a:r>
                      <a:r>
                        <a:rPr lang="en-US" altLang="ko-KR" sz="18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UpLoade</a:t>
                      </a:r>
                      <a:r>
                        <a:rPr lang="en-US" altLang="ko-KR" sz="1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했습니다</a:t>
                      </a:r>
                      <a:r>
                        <a:rPr lang="en-US" altLang="ko-KR" sz="1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b="1" baseline="0" dirty="0" err="1">
                          <a:solidFill>
                            <a:srgbClr val="3B5AA8"/>
                          </a:solidFill>
                          <a:latin typeface="+mn-lt"/>
                        </a:rPr>
                        <a:t>GiHub</a:t>
                      </a:r>
                      <a:r>
                        <a:rPr lang="en-US" altLang="ko-KR" sz="1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 URL : </a:t>
                      </a:r>
                      <a:r>
                        <a:rPr lang="en-US" altLang="ko-KR" sz="1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https://github.com/seojeonghyeon/assetmanage</a:t>
                      </a:r>
                      <a:endParaRPr lang="ko-KR" altLang="en-US" sz="1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698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9.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104451"/>
              </p:ext>
            </p:extLst>
          </p:nvPr>
        </p:nvGraphicFramePr>
        <p:xfrm>
          <a:off x="475359" y="1844824"/>
          <a:ext cx="8129089" cy="3310464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6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</a:t>
                      </a: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7, 8, 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Cent OS(Linux)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에서 작업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IDE)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전자정부프레임워크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 코드 작성 및 개발 도구 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8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개발도구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</a:t>
                      </a: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Client, Android </a:t>
                      </a:r>
                      <a:r>
                        <a:rPr lang="en-US" sz="1000" kern="0" spc="0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Studio,Redmine</a:t>
                      </a: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000" kern="0" spc="0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Git</a:t>
                      </a: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FileZilla, Putty, </a:t>
                      </a:r>
                      <a:r>
                        <a:rPr lang="ko-KR" altLang="en-US" sz="1000" kern="0" spc="0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전자정부프레임워크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코드 작성 및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tomcat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서버를 작성하기 유용한 개발도구 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8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JAVA,</a:t>
                      </a: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JavaScript, SQL, AngularJS, JSP, jQuery, CSS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서버를 구축하기 위한 코드가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JavaScript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기반이므로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JavaScript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작성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어플리케이션을 만들기 위한 코드를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기반으로 선택하여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7544" y="1412776"/>
            <a:ext cx="145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S/W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173595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| 2.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시스템 흐름도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(HW)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38172"/>
            <a:ext cx="5264415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3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5289484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시스템 구성도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5868144" y="1571612"/>
            <a:ext cx="2704384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72000" tIns="72000" rIns="72000" bIns="72000" anchor="t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28600" indent="-228600" latinLnBrk="0">
              <a:buAutoNum type="arabicPeriod"/>
            </a:pPr>
            <a:r>
              <a:rPr lang="ko-KR" altLang="en-US" sz="1200" dirty="0"/>
              <a:t>지식자산에 존재하는 </a:t>
            </a:r>
            <a:r>
              <a:rPr lang="en-US" altLang="ko-KR" sz="1200" dirty="0"/>
              <a:t>NFC </a:t>
            </a:r>
            <a:r>
              <a:rPr lang="ko-KR" altLang="en-US" sz="1200" dirty="0"/>
              <a:t>장비는 스마트폰과 </a:t>
            </a:r>
            <a:r>
              <a:rPr lang="en-US" altLang="ko-KR" sz="1200" dirty="0"/>
              <a:t>NFC </a:t>
            </a:r>
            <a:r>
              <a:rPr lang="ko-KR" altLang="en-US" sz="1200" dirty="0"/>
              <a:t>통신을 통해 데이터를 저장하고 저장된 데이터를 읽을 수 있습니다</a:t>
            </a:r>
            <a:r>
              <a:rPr lang="en-US" altLang="ko-KR" sz="1200" dirty="0"/>
              <a:t>.</a:t>
            </a:r>
          </a:p>
          <a:p>
            <a:pPr marL="228600" indent="-228600" latinLnBrk="0">
              <a:buAutoNum type="arabicPeriod"/>
            </a:pPr>
            <a:endParaRPr lang="en-US" altLang="ko-KR" sz="1200" dirty="0"/>
          </a:p>
          <a:p>
            <a:pPr marL="228600" indent="-228600" latinLnBrk="0">
              <a:buAutoNum type="arabicPeriod"/>
            </a:pPr>
            <a:r>
              <a:rPr lang="en-US" altLang="ko-KR" sz="1200" dirty="0"/>
              <a:t>QR Code</a:t>
            </a:r>
            <a:r>
              <a:rPr lang="ko-KR" altLang="en-US" sz="1200" dirty="0"/>
              <a:t>를 생성하기 위해서는 </a:t>
            </a:r>
            <a:r>
              <a:rPr lang="en-US" altLang="ko-KR" sz="1200" dirty="0"/>
              <a:t>Web Service</a:t>
            </a:r>
            <a:r>
              <a:rPr lang="ko-KR" altLang="en-US" sz="1200" dirty="0"/>
              <a:t>를 이용해야 합니다</a:t>
            </a:r>
            <a:r>
              <a:rPr lang="en-US" altLang="ko-KR" sz="1200" dirty="0"/>
              <a:t>. PC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웹브라우저를</a:t>
            </a:r>
            <a:r>
              <a:rPr lang="ko-KR" altLang="en-US" sz="1200" dirty="0"/>
              <a:t> 통해 데이터를 입력하고 </a:t>
            </a:r>
            <a:r>
              <a:rPr lang="en-US" altLang="ko-KR" sz="1200" dirty="0"/>
              <a:t>generate </a:t>
            </a:r>
            <a:r>
              <a:rPr lang="ko-KR" altLang="en-US" sz="1200" dirty="0"/>
              <a:t>버튼을 </a:t>
            </a:r>
            <a:r>
              <a:rPr lang="ko-KR" altLang="en-US" sz="1200" dirty="0" err="1"/>
              <a:t>누름으로서</a:t>
            </a:r>
            <a:r>
              <a:rPr lang="ko-KR" altLang="en-US" sz="1200" dirty="0"/>
              <a:t> </a:t>
            </a:r>
            <a:r>
              <a:rPr lang="en-US" altLang="ko-KR" sz="1200" dirty="0"/>
              <a:t>QR Code</a:t>
            </a:r>
            <a:r>
              <a:rPr lang="ko-KR" altLang="en-US" sz="1200" dirty="0"/>
              <a:t>가 생성되고 내 지식 자산 조회 메뉴를 </a:t>
            </a:r>
            <a:r>
              <a:rPr lang="ko-KR" altLang="en-US" sz="1200" dirty="0" err="1"/>
              <a:t>클릭함으로서</a:t>
            </a:r>
            <a:r>
              <a:rPr lang="ko-KR" altLang="en-US" sz="1200" dirty="0"/>
              <a:t> 자산을 조회할 수 있습니다</a:t>
            </a:r>
            <a:r>
              <a:rPr lang="en-US" altLang="ko-KR" sz="1200" dirty="0"/>
              <a:t>.</a:t>
            </a:r>
          </a:p>
          <a:p>
            <a:pPr marL="228600" indent="-228600" latinLnBrk="0">
              <a:buAutoNum type="arabicPeriod"/>
            </a:pPr>
            <a:endParaRPr lang="en-US" altLang="ko-KR" sz="1200" dirty="0"/>
          </a:p>
          <a:p>
            <a:pPr marL="228600" indent="-228600" latinLnBrk="0">
              <a:buFontTx/>
              <a:buAutoNum type="arabicPeriod"/>
            </a:pPr>
            <a:r>
              <a:rPr lang="ko-KR" altLang="en-US" sz="1200" dirty="0"/>
              <a:t>지식자산에 부착된 </a:t>
            </a:r>
            <a:r>
              <a:rPr lang="en-US" altLang="ko-KR" sz="1200" dirty="0"/>
              <a:t>QR Code</a:t>
            </a:r>
            <a:r>
              <a:rPr lang="ko-KR" altLang="en-US" sz="1200" dirty="0"/>
              <a:t>를 스마트폰의 </a:t>
            </a:r>
            <a:r>
              <a:rPr lang="en-US" altLang="ko-KR" sz="1200" dirty="0"/>
              <a:t>QR Code Scan </a:t>
            </a:r>
            <a:r>
              <a:rPr lang="ko-KR" altLang="en-US" sz="1200" dirty="0"/>
              <a:t>기능을 활용해 </a:t>
            </a:r>
            <a:r>
              <a:rPr lang="en-US" altLang="ko-KR" sz="1200" dirty="0"/>
              <a:t>QR Code</a:t>
            </a:r>
            <a:r>
              <a:rPr lang="ko-KR" altLang="en-US" sz="1200" dirty="0"/>
              <a:t>에 저장된 정보를 읽을 수 있습니다</a:t>
            </a:r>
            <a:r>
              <a:rPr lang="en-US" altLang="ko-KR" sz="1200" dirty="0"/>
              <a:t>.</a:t>
            </a:r>
          </a:p>
          <a:p>
            <a:pPr marL="228600" indent="-228600" latinLnBrk="0">
              <a:buAutoNum type="arabicPeriod"/>
            </a:pPr>
            <a:endParaRPr lang="en-US" altLang="ko-KR" sz="1200" dirty="0"/>
          </a:p>
          <a:p>
            <a:pPr latinLnBrk="0"/>
            <a:endParaRPr lang="en-US" altLang="ko-KR" sz="1200" dirty="0"/>
          </a:p>
          <a:p>
            <a:pPr latinLnBrk="0"/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7059362" y="10754"/>
            <a:ext cx="309689" cy="2716649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4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5893293" y="1238172"/>
            <a:ext cx="2607798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B938F51-6C29-4070-B4C3-291D7B541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13" y="1523924"/>
            <a:ext cx="5048391" cy="493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804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9.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68990"/>
              </p:ext>
            </p:extLst>
          </p:nvPr>
        </p:nvGraphicFramePr>
        <p:xfrm>
          <a:off x="467544" y="2276872"/>
          <a:ext cx="7611476" cy="2943418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9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NFC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QR Code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어플리케이션을 구동 및 실험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센서 및 장치들을 보드에 연결하여 개발자가 요구한 기능들을 수행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3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NFC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NFC Sticker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활용한 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NFC 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  <a:endParaRPr lang="en-US" altLang="ko-KR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Mobile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NFC 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 기능 활성화 후 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NFC Sticker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ko-KR" altLang="en-US" sz="1000" kern="0" spc="0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태깅함으로서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NFC Sticker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식료품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식품명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식품정보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저자 등의 정보를 저장할 수 있음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Java,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JavaScript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활용으로 모바일에서 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NFC Data 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읽기 기능을 수행</a:t>
                      </a:r>
                      <a:endParaRPr lang="en-US" altLang="ko-KR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0" spc="0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전자정부프레임워크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에서의 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JavaScript, Controller 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작성으로 데이터를 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1412776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H/W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441294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10.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사용한 오픈소스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07686"/>
              </p:ext>
            </p:extLst>
          </p:nvPr>
        </p:nvGraphicFramePr>
        <p:xfrm>
          <a:off x="567447" y="2348880"/>
          <a:ext cx="7611476" cy="2609519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9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Zxing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 Code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스캔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Web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에서 생성하는 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 Code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대해서 스캔해 정보를 읽어내는 기능을 </a:t>
                      </a:r>
                      <a:r>
                        <a:rPr lang="en-US" altLang="ko-KR" sz="1000" kern="0" spc="0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zxing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오픈소스 라이브러리를 활용하여 구현하였습니다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28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FCM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푸쉬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알림 구현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Firebase Console Messaging 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서비스를 활용해 </a:t>
                      </a:r>
                      <a:r>
                        <a:rPr lang="ko-KR" altLang="en-US" sz="1000" kern="0" spc="0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푸쉬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알림을 구현하였습니다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이외의 작업으로 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Scheduling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추가해 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대한 검색 후 목표기한이 얼마 남지 않은 경우 자동으로 </a:t>
                      </a:r>
                      <a:r>
                        <a:rPr lang="ko-KR" altLang="en-US" sz="1000" kern="0" spc="0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푸쉬알림이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모바일로 전해지도록 하였습니다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1412776"/>
            <a:ext cx="2497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사용한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Source Library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49846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49" y="2033819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3449" y="3933056"/>
            <a:ext cx="30187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i="1" spc="-150" dirty="0" err="1">
                <a:solidFill>
                  <a:srgbClr val="3B5AA8"/>
                </a:solidFill>
              </a:rPr>
              <a:t>Team.IKAMS</a:t>
            </a:r>
            <a:endParaRPr lang="en-US" altLang="ko-KR" sz="3000" b="1" i="1" spc="-150" dirty="0">
              <a:solidFill>
                <a:srgbClr val="3B5AA8"/>
              </a:solidFill>
            </a:endParaRPr>
          </a:p>
          <a:p>
            <a:r>
              <a:rPr lang="en-US" altLang="ko-KR" sz="3000" b="1" i="1" spc="-150" dirty="0">
                <a:solidFill>
                  <a:srgbClr val="3B5AA8"/>
                </a:solidFill>
              </a:rPr>
              <a:t>Leader: </a:t>
            </a:r>
            <a:r>
              <a:rPr lang="ko-KR" altLang="en-US" sz="3000" b="1" i="1" spc="-150" dirty="0">
                <a:solidFill>
                  <a:srgbClr val="3B5AA8"/>
                </a:solidFill>
              </a:rPr>
              <a:t>김태중</a:t>
            </a:r>
            <a:endParaRPr lang="en-US" altLang="ko-KR" sz="3000" b="1" i="1" spc="-150" dirty="0">
              <a:solidFill>
                <a:srgbClr val="3B5AA8"/>
              </a:solidFill>
            </a:endParaRPr>
          </a:p>
          <a:p>
            <a:r>
              <a:rPr lang="en-US" altLang="ko-KR" sz="3000" b="1" i="1" spc="-150" dirty="0">
                <a:solidFill>
                  <a:srgbClr val="3B5AA8"/>
                </a:solidFill>
              </a:rPr>
              <a:t>Member : </a:t>
            </a:r>
            <a:r>
              <a:rPr lang="ko-KR" altLang="en-US" sz="3000" b="1" i="1" spc="-150" dirty="0">
                <a:solidFill>
                  <a:srgbClr val="3B5AA8"/>
                </a:solidFill>
              </a:rPr>
              <a:t>서정현</a:t>
            </a:r>
          </a:p>
        </p:txBody>
      </p: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| 2.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시스템 흐름도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(App)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38172"/>
            <a:ext cx="5264415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3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5289484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시스템 구성도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5868144" y="1571612"/>
            <a:ext cx="2704384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72000" tIns="72000" rIns="72000" bIns="72000" anchor="t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28600" indent="-228600" latinLnBrk="0">
              <a:buAutoNum type="arabicPeriod"/>
            </a:pPr>
            <a:r>
              <a:rPr lang="ko-KR" altLang="en-US" sz="1200" dirty="0"/>
              <a:t>모바일 어플리케이션의 초기화면은 로그인 화면입니다</a:t>
            </a:r>
            <a:r>
              <a:rPr lang="en-US" altLang="ko-KR" sz="1200" dirty="0"/>
              <a:t>.</a:t>
            </a:r>
          </a:p>
          <a:p>
            <a:pPr marL="228600" indent="-228600" latinLnBrk="0">
              <a:buAutoNum type="arabicPeriod"/>
            </a:pPr>
            <a:endParaRPr lang="en-US" altLang="ko-KR" sz="1200" dirty="0"/>
          </a:p>
          <a:p>
            <a:pPr marL="228600" indent="-228600" latinLnBrk="0">
              <a:buAutoNum type="arabicPeriod"/>
            </a:pPr>
            <a:r>
              <a:rPr lang="ko-KR" altLang="en-US" sz="1200" dirty="0"/>
              <a:t>로그인이 성공적으로 완료되면 </a:t>
            </a:r>
            <a:r>
              <a:rPr lang="ko-KR" altLang="en-US" sz="1200" dirty="0" err="1"/>
              <a:t>메인뷰가</a:t>
            </a:r>
            <a:r>
              <a:rPr lang="ko-KR" altLang="en-US" sz="1200" dirty="0"/>
              <a:t> 나오며 </a:t>
            </a:r>
            <a:r>
              <a:rPr lang="en-US" altLang="ko-KR" sz="1200" dirty="0"/>
              <a:t>My Page, QR Scan</a:t>
            </a:r>
            <a:r>
              <a:rPr lang="ko-KR" altLang="en-US" sz="1200" dirty="0"/>
              <a:t>등의 기능을 활용할 수 있습니다</a:t>
            </a:r>
            <a:r>
              <a:rPr lang="en-US" altLang="ko-KR" sz="1200" dirty="0"/>
              <a:t>.</a:t>
            </a:r>
          </a:p>
          <a:p>
            <a:pPr marL="228600" indent="-228600" latinLnBrk="0">
              <a:buAutoNum type="arabicPeriod"/>
            </a:pPr>
            <a:endParaRPr lang="en-US" altLang="ko-KR" sz="1200" dirty="0"/>
          </a:p>
          <a:p>
            <a:pPr marL="228600" indent="-228600" latinLnBrk="0">
              <a:buAutoNum type="arabicPeriod"/>
            </a:pPr>
            <a:r>
              <a:rPr lang="en-US" altLang="ko-KR" sz="1200" dirty="0"/>
              <a:t>My Page </a:t>
            </a:r>
            <a:r>
              <a:rPr lang="ko-KR" altLang="en-US" sz="1200" dirty="0"/>
              <a:t>뷰에서는 목표설정</a:t>
            </a:r>
            <a:r>
              <a:rPr lang="en-US" altLang="ko-KR" sz="1200" dirty="0"/>
              <a:t> </a:t>
            </a:r>
            <a:r>
              <a:rPr lang="ko-KR" altLang="en-US" sz="1200" dirty="0"/>
              <a:t>버튼을 클릭하면 등록된 자산들에 대한 목표를 설정할 수 있습니다</a:t>
            </a:r>
            <a:r>
              <a:rPr lang="en-US" altLang="ko-KR" sz="1200" dirty="0"/>
              <a:t>.</a:t>
            </a:r>
          </a:p>
          <a:p>
            <a:pPr marL="228600" indent="-228600" latinLnBrk="0">
              <a:buAutoNum type="arabicPeriod"/>
            </a:pPr>
            <a:endParaRPr lang="en-US" altLang="ko-KR" sz="1200" dirty="0"/>
          </a:p>
          <a:p>
            <a:pPr marL="228600" indent="-228600" latinLnBrk="0">
              <a:buAutoNum type="arabicPeriod"/>
            </a:pPr>
            <a:r>
              <a:rPr lang="en-US" altLang="ko-KR" sz="1200" dirty="0"/>
              <a:t>My Page</a:t>
            </a:r>
            <a:r>
              <a:rPr lang="ko-KR" altLang="en-US" sz="1200" dirty="0"/>
              <a:t>에서 정보 수정 버튼을 클릭하면 회원의 정보를 수정할 수 있습니다</a:t>
            </a:r>
            <a:r>
              <a:rPr lang="en-US" altLang="ko-KR" sz="1200" dirty="0"/>
              <a:t>.</a:t>
            </a:r>
          </a:p>
          <a:p>
            <a:pPr marL="228600" indent="-228600" latinLnBrk="0">
              <a:buAutoNum type="arabicPeriod"/>
            </a:pPr>
            <a:endParaRPr lang="en-US" altLang="ko-KR" sz="1200" dirty="0"/>
          </a:p>
          <a:p>
            <a:pPr marL="228600" indent="-228600" latinLnBrk="0">
              <a:buAutoNum type="arabicPeriod"/>
            </a:pPr>
            <a:r>
              <a:rPr lang="en-US" altLang="ko-KR" sz="1200" dirty="0"/>
              <a:t>NFC </a:t>
            </a:r>
            <a:r>
              <a:rPr lang="ko-KR" altLang="en-US" sz="1200" dirty="0"/>
              <a:t>관리 버튼을 </a:t>
            </a:r>
            <a:r>
              <a:rPr lang="ko-KR" altLang="en-US" sz="1200" dirty="0" err="1"/>
              <a:t>클릭함으로서</a:t>
            </a:r>
            <a:r>
              <a:rPr lang="ko-KR" altLang="en-US" sz="1200" dirty="0"/>
              <a:t> </a:t>
            </a:r>
            <a:r>
              <a:rPr lang="en-US" altLang="ko-KR" sz="1200" dirty="0"/>
              <a:t>NFC </a:t>
            </a:r>
            <a:r>
              <a:rPr lang="ko-KR" altLang="en-US" sz="1200" dirty="0"/>
              <a:t>자산을 등록하고 등록한 자산을 </a:t>
            </a:r>
            <a:r>
              <a:rPr lang="en-US" altLang="ko-KR" sz="1200" dirty="0"/>
              <a:t>Server</a:t>
            </a:r>
            <a:r>
              <a:rPr lang="ko-KR" altLang="en-US" sz="1200" dirty="0"/>
              <a:t>에 전송합니다</a:t>
            </a:r>
            <a:r>
              <a:rPr lang="en-US" altLang="ko-KR" sz="1200" dirty="0"/>
              <a:t>.</a:t>
            </a:r>
          </a:p>
          <a:p>
            <a:pPr marL="228600" indent="-228600" latinLnBrk="0">
              <a:buAutoNum type="arabicPeriod"/>
            </a:pPr>
            <a:endParaRPr lang="en-US" altLang="ko-KR" sz="1200" dirty="0"/>
          </a:p>
          <a:p>
            <a:pPr marL="228600" indent="-228600" latinLnBrk="0">
              <a:buAutoNum type="arabicPeriod"/>
            </a:pPr>
            <a:r>
              <a:rPr lang="en-US" altLang="ko-KR" sz="1200" dirty="0"/>
              <a:t>QR </a:t>
            </a:r>
            <a:r>
              <a:rPr lang="ko-KR" altLang="en-US" sz="1200" dirty="0"/>
              <a:t>스캔 뷰에서는 </a:t>
            </a:r>
            <a:r>
              <a:rPr lang="en-US" altLang="ko-KR" sz="1200" dirty="0"/>
              <a:t>QR Code</a:t>
            </a:r>
            <a:r>
              <a:rPr lang="ko-KR" altLang="en-US" sz="1200" dirty="0"/>
              <a:t>를 스캔할 수 있는 기능이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카메라 어플을 실행시켜 </a:t>
            </a:r>
            <a:r>
              <a:rPr lang="en-US" altLang="ko-KR" sz="1200" dirty="0"/>
              <a:t>QR Code</a:t>
            </a:r>
            <a:r>
              <a:rPr lang="ko-KR" altLang="en-US" sz="1200" dirty="0"/>
              <a:t>를 스캔해 정보를 읽을 수 있습니다</a:t>
            </a:r>
            <a:r>
              <a:rPr lang="en-US" altLang="ko-KR" sz="1200" dirty="0"/>
              <a:t>.</a:t>
            </a:r>
          </a:p>
          <a:p>
            <a:pPr latinLnBrk="0"/>
            <a:endParaRPr lang="en-US" altLang="ko-KR" sz="1200" dirty="0"/>
          </a:p>
          <a:p>
            <a:pPr latinLnBrk="0"/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7059362" y="10754"/>
            <a:ext cx="309689" cy="2716649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4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5893293" y="1238172"/>
            <a:ext cx="2607798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34B53E-BBC4-422C-80F6-129C642752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1" y="2157045"/>
            <a:ext cx="5247618" cy="284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9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| 2.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시스템 흐름도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(Web)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38172"/>
            <a:ext cx="5264415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3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5289484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시스템 구성도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5868144" y="1571612"/>
            <a:ext cx="2704384" cy="4881534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72000" tIns="72000" rIns="72000" bIns="72000" anchor="t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28600" indent="-228600" latinLnBrk="0">
              <a:buAutoNum type="arabicPeriod"/>
            </a:pPr>
            <a:r>
              <a:rPr lang="en-US" altLang="ko-KR" sz="1200" dirty="0"/>
              <a:t>IKAMS</a:t>
            </a:r>
            <a:r>
              <a:rPr lang="ko-KR" altLang="en-US" sz="1200" dirty="0"/>
              <a:t>의 </a:t>
            </a:r>
            <a:r>
              <a:rPr lang="en-US" altLang="ko-KR" sz="1200" dirty="0"/>
              <a:t>Web </a:t>
            </a:r>
            <a:r>
              <a:rPr lang="ko-KR" altLang="en-US" sz="1200" dirty="0"/>
              <a:t>서비스 흐름도입니다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초기화면은 로그인 화면입니다</a:t>
            </a:r>
            <a:r>
              <a:rPr lang="en-US" altLang="ko-KR" sz="1200" dirty="0"/>
              <a:t>.</a:t>
            </a:r>
          </a:p>
          <a:p>
            <a:pPr marL="228600" indent="-228600" latinLnBrk="0">
              <a:buAutoNum type="arabicPeriod"/>
            </a:pPr>
            <a:r>
              <a:rPr lang="ko-KR" altLang="en-US" sz="1200" dirty="0"/>
              <a:t>로그인을 성공적으로 수행하면 메인 홈페이지가 나오며 자산조회</a:t>
            </a:r>
            <a:r>
              <a:rPr lang="en-US" altLang="ko-KR" sz="1200" dirty="0"/>
              <a:t>, QR</a:t>
            </a:r>
            <a:r>
              <a:rPr lang="ko-KR" altLang="en-US" sz="1200" dirty="0"/>
              <a:t>코드 생성</a:t>
            </a:r>
            <a:r>
              <a:rPr lang="en-US" altLang="ko-KR" sz="1200" dirty="0"/>
              <a:t>, </a:t>
            </a:r>
            <a:r>
              <a:rPr lang="ko-KR" altLang="en-US" sz="1200" dirty="0"/>
              <a:t>정보 수정</a:t>
            </a:r>
            <a:r>
              <a:rPr lang="en-US" altLang="ko-KR" sz="1200" dirty="0"/>
              <a:t>, </a:t>
            </a:r>
            <a:r>
              <a:rPr lang="ko-KR" altLang="en-US" sz="1200" dirty="0"/>
              <a:t>게시판</a:t>
            </a:r>
            <a:r>
              <a:rPr lang="en-US" altLang="ko-KR" sz="1200" dirty="0"/>
              <a:t>, </a:t>
            </a:r>
            <a:r>
              <a:rPr lang="ko-KR" altLang="en-US" sz="1200" dirty="0"/>
              <a:t>사용내역 등의 </a:t>
            </a:r>
            <a:r>
              <a:rPr lang="en-US" altLang="ko-KR" sz="1200" dirty="0"/>
              <a:t>Aside </a:t>
            </a:r>
            <a:r>
              <a:rPr lang="ko-KR" altLang="en-US" sz="1200" dirty="0"/>
              <a:t>메뉴가 있습니다</a:t>
            </a:r>
            <a:r>
              <a:rPr lang="en-US" altLang="ko-KR" sz="1200" dirty="0"/>
              <a:t>.</a:t>
            </a:r>
          </a:p>
          <a:p>
            <a:pPr marL="228600" indent="-228600" latinLnBrk="0">
              <a:buAutoNum type="arabicPeriod"/>
            </a:pPr>
            <a:r>
              <a:rPr lang="ko-KR" altLang="en-US" sz="1200" dirty="0"/>
              <a:t>자산 조회 메뉴를 클릭하면 등록된 지식 자산들이 </a:t>
            </a:r>
            <a:r>
              <a:rPr lang="en-US" altLang="ko-KR" sz="1200" dirty="0"/>
              <a:t>QR Code</a:t>
            </a:r>
            <a:r>
              <a:rPr lang="ko-KR" altLang="en-US" sz="1200" dirty="0"/>
              <a:t>와 함께 나오며 이 페이지에서는 등록한 자산을 삭제할 수 있습니다</a:t>
            </a:r>
            <a:r>
              <a:rPr lang="en-US" altLang="ko-KR" sz="1200" dirty="0"/>
              <a:t>.</a:t>
            </a:r>
          </a:p>
          <a:p>
            <a:pPr marL="228600" indent="-228600" latinLnBrk="0">
              <a:buAutoNum type="arabicPeriod"/>
            </a:pPr>
            <a:r>
              <a:rPr lang="en-US" altLang="ko-KR" sz="1200" dirty="0"/>
              <a:t>QR </a:t>
            </a:r>
            <a:r>
              <a:rPr lang="ko-KR" altLang="en-US" sz="1200" dirty="0"/>
              <a:t>생성 메뉴를 클릭하면 </a:t>
            </a:r>
            <a:r>
              <a:rPr lang="en-US" altLang="ko-KR" sz="1200" dirty="0"/>
              <a:t>QR Code</a:t>
            </a:r>
            <a:r>
              <a:rPr lang="ko-KR" altLang="en-US" sz="1200" dirty="0"/>
              <a:t>를 생성하고 저장할 수 있는 기능이 담긴 페이지를 보여줍니다</a:t>
            </a:r>
            <a:r>
              <a:rPr lang="en-US" altLang="ko-KR" sz="1200" dirty="0"/>
              <a:t>.</a:t>
            </a:r>
          </a:p>
          <a:p>
            <a:pPr marL="228600" indent="-228600" latinLnBrk="0">
              <a:buAutoNum type="arabicPeriod"/>
            </a:pPr>
            <a:r>
              <a:rPr lang="ko-KR" altLang="en-US" sz="1200" dirty="0"/>
              <a:t>정보수정 메뉴를 클릭하면 회원인지 다시 확인하기 위해 아이디 비밀번호를 입력해 정보수정이 가능합니다</a:t>
            </a:r>
            <a:r>
              <a:rPr lang="en-US" altLang="ko-KR" sz="1200" dirty="0"/>
              <a:t>.</a:t>
            </a:r>
          </a:p>
          <a:p>
            <a:pPr marL="228600" indent="-228600" latinLnBrk="0">
              <a:buAutoNum type="arabicPeriod"/>
            </a:pPr>
            <a:r>
              <a:rPr lang="ko-KR" altLang="en-US" sz="1200" dirty="0"/>
              <a:t>게시판 메뉴를 클릭하면 정보를 공유할 수 있는 게시판 페이지가 나옵니다</a:t>
            </a:r>
            <a:r>
              <a:rPr lang="en-US" altLang="ko-KR" sz="1200" dirty="0"/>
              <a:t>.</a:t>
            </a:r>
          </a:p>
          <a:p>
            <a:pPr marL="228600" indent="-228600" latinLnBrk="0">
              <a:buAutoNum type="arabicPeriod"/>
            </a:pPr>
            <a:r>
              <a:rPr lang="ko-KR" altLang="en-US" sz="1200" dirty="0"/>
              <a:t>사용 내역 메뉴를 클릭하면 사용자의 사용내역을 확인 할 수 있습니다</a:t>
            </a:r>
            <a:r>
              <a:rPr lang="en-US" altLang="ko-KR" sz="1200" dirty="0"/>
              <a:t>.</a:t>
            </a:r>
          </a:p>
          <a:p>
            <a:pPr latinLnBrk="0"/>
            <a:endParaRPr lang="en-US" altLang="ko-KR" sz="1200" dirty="0"/>
          </a:p>
          <a:p>
            <a:pPr latinLnBrk="0"/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7059362" y="10754"/>
            <a:ext cx="309689" cy="2716649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4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5893293" y="1238172"/>
            <a:ext cx="2607798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767D5B-3D15-4318-A00F-39D9F165F4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32" y="2561137"/>
            <a:ext cx="5264415" cy="278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5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| 2.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시스템 흐름도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(Web)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38172"/>
            <a:ext cx="5264415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3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5289484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시스템 구성도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5868144" y="1571612"/>
            <a:ext cx="2704384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72000" tIns="72000" rIns="72000" bIns="72000" anchor="t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28600" indent="-228600" latinLnBrk="0">
              <a:buAutoNum type="arabicPeriod"/>
            </a:pPr>
            <a:r>
              <a:rPr lang="ko-KR" altLang="en-US" sz="1200" dirty="0"/>
              <a:t>자산조회 메뉴에서는 </a:t>
            </a:r>
            <a:r>
              <a:rPr lang="en-US" altLang="ko-KR" sz="1200" dirty="0"/>
              <a:t>QR Code </a:t>
            </a:r>
            <a:r>
              <a:rPr lang="ko-KR" altLang="en-US" sz="1200" dirty="0"/>
              <a:t>뷰와 자산 삭제 버튼이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등록한 자산은 </a:t>
            </a:r>
            <a:r>
              <a:rPr lang="en-US" altLang="ko-KR" sz="1200" dirty="0"/>
              <a:t>QR Code </a:t>
            </a:r>
            <a:r>
              <a:rPr lang="ko-KR" altLang="en-US" sz="1200" dirty="0"/>
              <a:t>이미지와 함께 정보가 보입니다</a:t>
            </a:r>
            <a:r>
              <a:rPr lang="en-US" altLang="ko-KR" sz="1200" dirty="0"/>
              <a:t>.</a:t>
            </a:r>
          </a:p>
          <a:p>
            <a:pPr marL="228600" indent="-228600" latinLnBrk="0">
              <a:buAutoNum type="arabicPeriod"/>
            </a:pPr>
            <a:endParaRPr lang="en-US" altLang="ko-KR" sz="1200" dirty="0"/>
          </a:p>
          <a:p>
            <a:pPr marL="228600" indent="-228600" latinLnBrk="0">
              <a:buAutoNum type="arabicPeriod"/>
            </a:pPr>
            <a:r>
              <a:rPr lang="ko-KR" altLang="en-US" sz="1200" dirty="0"/>
              <a:t>자산 삭제 버튼을 </a:t>
            </a:r>
            <a:r>
              <a:rPr lang="ko-KR" altLang="en-US" sz="1200" dirty="0" err="1"/>
              <a:t>클릭함으로서</a:t>
            </a:r>
            <a:r>
              <a:rPr lang="ko-KR" altLang="en-US" sz="1200" dirty="0"/>
              <a:t> 등록한 자산을 삭제할 수 있습니다</a:t>
            </a:r>
            <a:r>
              <a:rPr lang="en-US" altLang="ko-KR" sz="1200" dirty="0"/>
              <a:t>.</a:t>
            </a:r>
          </a:p>
          <a:p>
            <a:pPr marL="228600" indent="-228600" latinLnBrk="0">
              <a:buAutoNum type="arabicPeriod"/>
            </a:pPr>
            <a:endParaRPr lang="en-US" altLang="ko-KR" sz="1200" dirty="0"/>
          </a:p>
          <a:p>
            <a:pPr marL="228600" indent="-228600" latinLnBrk="0">
              <a:buAutoNum type="arabicPeriod"/>
            </a:pPr>
            <a:r>
              <a:rPr lang="en-US" altLang="ko-KR" sz="1200" dirty="0"/>
              <a:t>QR </a:t>
            </a:r>
            <a:r>
              <a:rPr lang="ko-KR" altLang="en-US" sz="1200" dirty="0"/>
              <a:t>생성 메뉴에서는 자산을 생성할 수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데이터를 입력해 </a:t>
            </a:r>
            <a:r>
              <a:rPr lang="en-US" altLang="ko-KR" sz="1200" dirty="0"/>
              <a:t>generate </a:t>
            </a:r>
            <a:r>
              <a:rPr lang="ko-KR" altLang="en-US" sz="1200" dirty="0"/>
              <a:t>버튼을 </a:t>
            </a:r>
            <a:r>
              <a:rPr lang="ko-KR" altLang="en-US" sz="1200" dirty="0" err="1"/>
              <a:t>클릭함으로서</a:t>
            </a:r>
            <a:r>
              <a:rPr lang="ko-KR" altLang="en-US" sz="1200" dirty="0"/>
              <a:t> </a:t>
            </a:r>
            <a:r>
              <a:rPr lang="en-US" altLang="ko-KR" sz="1200" dirty="0"/>
              <a:t>QR Code</a:t>
            </a:r>
            <a:r>
              <a:rPr lang="ko-KR" altLang="en-US" sz="1200" dirty="0"/>
              <a:t>가 생성됩니다</a:t>
            </a:r>
            <a:r>
              <a:rPr lang="en-US" altLang="ko-KR" sz="1200" dirty="0"/>
              <a:t>.</a:t>
            </a:r>
          </a:p>
          <a:p>
            <a:pPr marL="228600" indent="-228600" latinLnBrk="0">
              <a:buAutoNum type="arabicPeriod"/>
            </a:pPr>
            <a:endParaRPr lang="en-US" altLang="ko-KR" sz="1200" dirty="0"/>
          </a:p>
          <a:p>
            <a:pPr marL="228600" indent="-228600" latinLnBrk="0">
              <a:buAutoNum type="arabicPeriod"/>
            </a:pPr>
            <a:r>
              <a:rPr lang="en-US" altLang="ko-KR" sz="1200" dirty="0"/>
              <a:t>QR </a:t>
            </a:r>
            <a:r>
              <a:rPr lang="ko-KR" altLang="en-US" sz="1200" dirty="0"/>
              <a:t>생성 메뉴에서 정보를 입력하고 </a:t>
            </a:r>
            <a:r>
              <a:rPr lang="en-US" altLang="ko-KR" sz="1200" dirty="0"/>
              <a:t>save </a:t>
            </a:r>
            <a:r>
              <a:rPr lang="ko-KR" altLang="en-US" sz="1200" dirty="0"/>
              <a:t>버튼을 </a:t>
            </a:r>
            <a:r>
              <a:rPr lang="ko-KR" altLang="en-US" sz="1200" dirty="0" err="1"/>
              <a:t>클릭함으로서</a:t>
            </a:r>
            <a:r>
              <a:rPr lang="ko-KR" altLang="en-US" sz="1200" dirty="0"/>
              <a:t> </a:t>
            </a:r>
            <a:r>
              <a:rPr lang="en-US" altLang="ko-KR" sz="1200" dirty="0"/>
              <a:t>QR Code</a:t>
            </a:r>
            <a:r>
              <a:rPr lang="ko-KR" altLang="en-US" sz="1200" dirty="0"/>
              <a:t>가 </a:t>
            </a:r>
            <a:r>
              <a:rPr lang="en-US" altLang="ko-KR" sz="1200" dirty="0"/>
              <a:t>DB</a:t>
            </a:r>
            <a:r>
              <a:rPr lang="ko-KR" altLang="en-US" sz="1200" dirty="0"/>
              <a:t>에 저장됩니다</a:t>
            </a:r>
            <a:r>
              <a:rPr lang="en-US" altLang="ko-KR" sz="1200" dirty="0"/>
              <a:t>.</a:t>
            </a:r>
          </a:p>
          <a:p>
            <a:pPr latinLnBrk="0"/>
            <a:endParaRPr lang="en-US" altLang="ko-KR" sz="1200" dirty="0"/>
          </a:p>
          <a:p>
            <a:pPr latinLnBrk="0"/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7059362" y="10754"/>
            <a:ext cx="309689" cy="2716649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4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5893293" y="1238172"/>
            <a:ext cx="2607798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1F1E7ED-620D-49CF-BCFE-06620E902CC8}"/>
              </a:ext>
            </a:extLst>
          </p:cNvPr>
          <p:cNvGrpSpPr/>
          <p:nvPr/>
        </p:nvGrpSpPr>
        <p:grpSpPr>
          <a:xfrm>
            <a:off x="1325878" y="2806854"/>
            <a:ext cx="1584176" cy="507503"/>
            <a:chOff x="5508104" y="755115"/>
            <a:chExt cx="1584176" cy="50750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CAE50C1-8BE7-4C5E-B71D-0CAE8631C19D}"/>
                </a:ext>
              </a:extLst>
            </p:cNvPr>
            <p:cNvSpPr/>
            <p:nvPr/>
          </p:nvSpPr>
          <p:spPr>
            <a:xfrm>
              <a:off x="5508104" y="764703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화면이름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60FAB1-D36F-4263-B91F-590B898B395D}"/>
                </a:ext>
              </a:extLst>
            </p:cNvPr>
            <p:cNvSpPr/>
            <p:nvPr/>
          </p:nvSpPr>
          <p:spPr>
            <a:xfrm>
              <a:off x="6242738" y="755115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73D276D-850B-47EE-BB97-081B07934DA7}"/>
                </a:ext>
              </a:extLst>
            </p:cNvPr>
            <p:cNvSpPr txBox="1"/>
            <p:nvPr/>
          </p:nvSpPr>
          <p:spPr>
            <a:xfrm>
              <a:off x="6223456" y="756888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자산 조회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37BDEC3-C905-46D5-90F3-2A9135CCFC44}"/>
                </a:ext>
              </a:extLst>
            </p:cNvPr>
            <p:cNvSpPr/>
            <p:nvPr/>
          </p:nvSpPr>
          <p:spPr>
            <a:xfrm>
              <a:off x="5508104" y="1024212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화면번호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366136B-E7C5-48F7-BAB0-93842535ABFD}"/>
                </a:ext>
              </a:extLst>
            </p:cNvPr>
            <p:cNvSpPr/>
            <p:nvPr/>
          </p:nvSpPr>
          <p:spPr>
            <a:xfrm>
              <a:off x="6242738" y="1014624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03B042A-8BEF-45D7-9FAF-3C6A57814848}"/>
                </a:ext>
              </a:extLst>
            </p:cNvPr>
            <p:cNvSpPr txBox="1"/>
            <p:nvPr/>
          </p:nvSpPr>
          <p:spPr>
            <a:xfrm>
              <a:off x="6223456" y="1016397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E3EAC3D-2AC6-4477-963F-FE95F32E6AA8}"/>
              </a:ext>
            </a:extLst>
          </p:cNvPr>
          <p:cNvGrpSpPr/>
          <p:nvPr/>
        </p:nvGrpSpPr>
        <p:grpSpPr>
          <a:xfrm>
            <a:off x="4129093" y="2825092"/>
            <a:ext cx="1584176" cy="507503"/>
            <a:chOff x="5508104" y="755115"/>
            <a:chExt cx="1584176" cy="50750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B32CFB4-AB19-49D2-A095-C0DA8605020D}"/>
                </a:ext>
              </a:extLst>
            </p:cNvPr>
            <p:cNvSpPr/>
            <p:nvPr/>
          </p:nvSpPr>
          <p:spPr>
            <a:xfrm>
              <a:off x="5508104" y="764703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화면이름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BA6D123-BC40-4020-933B-D2C9D9AB8787}"/>
                </a:ext>
              </a:extLst>
            </p:cNvPr>
            <p:cNvSpPr/>
            <p:nvPr/>
          </p:nvSpPr>
          <p:spPr>
            <a:xfrm>
              <a:off x="6242738" y="755115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FE990FB-349C-4C52-B3A7-16D8F79FB7B8}"/>
                </a:ext>
              </a:extLst>
            </p:cNvPr>
            <p:cNvSpPr txBox="1"/>
            <p:nvPr/>
          </p:nvSpPr>
          <p:spPr>
            <a:xfrm>
              <a:off x="6223456" y="756888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QR</a:t>
              </a:r>
              <a:r>
                <a:rPr lang="ko-KR" altLang="en-US" sz="1000" dirty="0"/>
                <a:t> 생성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38B4952-6D20-4A51-BA64-C72C8E9848D0}"/>
                </a:ext>
              </a:extLst>
            </p:cNvPr>
            <p:cNvSpPr/>
            <p:nvPr/>
          </p:nvSpPr>
          <p:spPr>
            <a:xfrm>
              <a:off x="5508104" y="1024212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A791DC7-9043-4289-86B2-882E69EFAC57}"/>
                </a:ext>
              </a:extLst>
            </p:cNvPr>
            <p:cNvSpPr/>
            <p:nvPr/>
          </p:nvSpPr>
          <p:spPr>
            <a:xfrm>
              <a:off x="6242738" y="1014624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94A261-98DC-4378-83E4-26CE1EC54E65}"/>
                </a:ext>
              </a:extLst>
            </p:cNvPr>
            <p:cNvSpPr txBox="1"/>
            <p:nvPr/>
          </p:nvSpPr>
          <p:spPr>
            <a:xfrm>
              <a:off x="6223456" y="1016397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4</a:t>
              </a:r>
              <a:endParaRPr lang="ko-KR" altLang="en-US" sz="10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C782F3-125D-474B-892A-BE1CF9AC0033}"/>
              </a:ext>
            </a:extLst>
          </p:cNvPr>
          <p:cNvGrpSpPr/>
          <p:nvPr/>
        </p:nvGrpSpPr>
        <p:grpSpPr>
          <a:xfrm>
            <a:off x="440471" y="3845659"/>
            <a:ext cx="1584176" cy="507503"/>
            <a:chOff x="5508104" y="755115"/>
            <a:chExt cx="1584176" cy="50750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A0E4428-D6A4-4FE0-B635-46099D28AD27}"/>
                </a:ext>
              </a:extLst>
            </p:cNvPr>
            <p:cNvSpPr/>
            <p:nvPr/>
          </p:nvSpPr>
          <p:spPr>
            <a:xfrm>
              <a:off x="5508104" y="764703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화면이름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8D1F2A2-8E8C-4446-80E4-DF4B153A5CBB}"/>
                </a:ext>
              </a:extLst>
            </p:cNvPr>
            <p:cNvSpPr/>
            <p:nvPr/>
          </p:nvSpPr>
          <p:spPr>
            <a:xfrm>
              <a:off x="6242738" y="755115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6DD75B9-C427-4B95-9451-675220C4E27F}"/>
                </a:ext>
              </a:extLst>
            </p:cNvPr>
            <p:cNvSpPr txBox="1"/>
            <p:nvPr/>
          </p:nvSpPr>
          <p:spPr>
            <a:xfrm>
              <a:off x="6223456" y="756888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QR</a:t>
              </a:r>
              <a:r>
                <a:rPr lang="ko-KR" altLang="en-US" sz="1000" dirty="0"/>
                <a:t> 코드 뷰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61C2A05-80FC-494D-A7FC-A814C59D307A}"/>
                </a:ext>
              </a:extLst>
            </p:cNvPr>
            <p:cNvSpPr/>
            <p:nvPr/>
          </p:nvSpPr>
          <p:spPr>
            <a:xfrm>
              <a:off x="5508104" y="1024212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화면번호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4155F53-4F9B-4197-800F-AE12BCDE5F13}"/>
                </a:ext>
              </a:extLst>
            </p:cNvPr>
            <p:cNvSpPr/>
            <p:nvPr/>
          </p:nvSpPr>
          <p:spPr>
            <a:xfrm>
              <a:off x="6242738" y="1014624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1A61DDA-507F-473D-B492-C1BB0878F5DD}"/>
                </a:ext>
              </a:extLst>
            </p:cNvPr>
            <p:cNvSpPr txBox="1"/>
            <p:nvPr/>
          </p:nvSpPr>
          <p:spPr>
            <a:xfrm>
              <a:off x="6223456" y="1016397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8</a:t>
              </a:r>
              <a:endParaRPr lang="ko-KR" altLang="en-US" sz="10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83E518B-6015-4F50-BBE5-3FBAA467D96D}"/>
              </a:ext>
            </a:extLst>
          </p:cNvPr>
          <p:cNvGrpSpPr/>
          <p:nvPr/>
        </p:nvGrpSpPr>
        <p:grpSpPr>
          <a:xfrm>
            <a:off x="2223996" y="3859816"/>
            <a:ext cx="1584176" cy="507503"/>
            <a:chOff x="5508104" y="755115"/>
            <a:chExt cx="1584176" cy="50750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F55DE88-F37D-4A8F-8E11-8D6BAD4C182C}"/>
                </a:ext>
              </a:extLst>
            </p:cNvPr>
            <p:cNvSpPr/>
            <p:nvPr/>
          </p:nvSpPr>
          <p:spPr>
            <a:xfrm>
              <a:off x="5508104" y="764703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화면이름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4CA8417-27EB-4E4E-B9FF-F127A47E76EC}"/>
                </a:ext>
              </a:extLst>
            </p:cNvPr>
            <p:cNvSpPr/>
            <p:nvPr/>
          </p:nvSpPr>
          <p:spPr>
            <a:xfrm>
              <a:off x="6242738" y="755115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46CAD8-9126-4EF8-BBA3-777E199E93FB}"/>
                </a:ext>
              </a:extLst>
            </p:cNvPr>
            <p:cNvSpPr txBox="1"/>
            <p:nvPr/>
          </p:nvSpPr>
          <p:spPr>
            <a:xfrm>
              <a:off x="6223456" y="756888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자산 삭제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4852BD6-3EB1-4E4E-BA22-ED83230C7319}"/>
                </a:ext>
              </a:extLst>
            </p:cNvPr>
            <p:cNvSpPr/>
            <p:nvPr/>
          </p:nvSpPr>
          <p:spPr>
            <a:xfrm>
              <a:off x="5508104" y="1024212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화면번호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BE9A3CE-5338-435B-B6D1-1AFC8970B509}"/>
                </a:ext>
              </a:extLst>
            </p:cNvPr>
            <p:cNvSpPr/>
            <p:nvPr/>
          </p:nvSpPr>
          <p:spPr>
            <a:xfrm>
              <a:off x="6242738" y="1014624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035A80B-7D69-4D4C-9C44-50CED50DA7B8}"/>
                </a:ext>
              </a:extLst>
            </p:cNvPr>
            <p:cNvSpPr txBox="1"/>
            <p:nvPr/>
          </p:nvSpPr>
          <p:spPr>
            <a:xfrm>
              <a:off x="6223456" y="1016397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9</a:t>
              </a:r>
              <a:endParaRPr lang="ko-KR" altLang="en-US" sz="100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83C6906-71FB-4074-9055-C56A50FE5B59}"/>
              </a:ext>
            </a:extLst>
          </p:cNvPr>
          <p:cNvGrpSpPr/>
          <p:nvPr/>
        </p:nvGrpSpPr>
        <p:grpSpPr>
          <a:xfrm>
            <a:off x="4129093" y="3840831"/>
            <a:ext cx="1584176" cy="507503"/>
            <a:chOff x="5508104" y="755115"/>
            <a:chExt cx="1584176" cy="507503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7F604CA-2E33-49A6-9739-55F9852481B2}"/>
                </a:ext>
              </a:extLst>
            </p:cNvPr>
            <p:cNvSpPr/>
            <p:nvPr/>
          </p:nvSpPr>
          <p:spPr>
            <a:xfrm>
              <a:off x="5508104" y="764703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화면이름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77D5C33-9629-4449-979D-0E92945CC7E6}"/>
                </a:ext>
              </a:extLst>
            </p:cNvPr>
            <p:cNvSpPr/>
            <p:nvPr/>
          </p:nvSpPr>
          <p:spPr>
            <a:xfrm>
              <a:off x="6242738" y="755115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F1159B9-2548-4253-8F63-9D1A9724CA80}"/>
                </a:ext>
              </a:extLst>
            </p:cNvPr>
            <p:cNvSpPr txBox="1"/>
            <p:nvPr/>
          </p:nvSpPr>
          <p:spPr>
            <a:xfrm>
              <a:off x="6223456" y="756888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자산 생성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0A94C14-9786-4039-8B76-97515C2E34D4}"/>
                </a:ext>
              </a:extLst>
            </p:cNvPr>
            <p:cNvSpPr/>
            <p:nvPr/>
          </p:nvSpPr>
          <p:spPr>
            <a:xfrm>
              <a:off x="5508104" y="1024212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화면번호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36E0967-F442-4E83-B6BE-3CE6C3084A00}"/>
                </a:ext>
              </a:extLst>
            </p:cNvPr>
            <p:cNvSpPr/>
            <p:nvPr/>
          </p:nvSpPr>
          <p:spPr>
            <a:xfrm>
              <a:off x="6242738" y="1014624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F5B08B3-8BE4-49EE-B4BE-559505D6F426}"/>
                </a:ext>
              </a:extLst>
            </p:cNvPr>
            <p:cNvSpPr txBox="1"/>
            <p:nvPr/>
          </p:nvSpPr>
          <p:spPr>
            <a:xfrm>
              <a:off x="6223456" y="1016397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10</a:t>
              </a:r>
              <a:endParaRPr lang="ko-KR" altLang="en-US" sz="1000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A6B0A4-A50A-43ED-A774-BFC2CA882C1B}"/>
              </a:ext>
            </a:extLst>
          </p:cNvPr>
          <p:cNvCxnSpPr/>
          <p:nvPr/>
        </p:nvCxnSpPr>
        <p:spPr>
          <a:xfrm flipV="1">
            <a:off x="1155823" y="3332595"/>
            <a:ext cx="904689" cy="513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9C4A53B-A60B-45FC-BE7D-F79A43C9572B}"/>
              </a:ext>
            </a:extLst>
          </p:cNvPr>
          <p:cNvCxnSpPr>
            <a:cxnSpLocks/>
          </p:cNvCxnSpPr>
          <p:nvPr/>
        </p:nvCxnSpPr>
        <p:spPr>
          <a:xfrm flipH="1" flipV="1">
            <a:off x="2024647" y="3352709"/>
            <a:ext cx="914701" cy="5021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C468100-51E0-4FE1-BB70-70CAF4B4B7E9}"/>
              </a:ext>
            </a:extLst>
          </p:cNvPr>
          <p:cNvCxnSpPr>
            <a:cxnSpLocks/>
          </p:cNvCxnSpPr>
          <p:nvPr/>
        </p:nvCxnSpPr>
        <p:spPr>
          <a:xfrm flipH="1" flipV="1">
            <a:off x="4823983" y="3342019"/>
            <a:ext cx="39744" cy="4962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7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| 2.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시스템 흐름도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(Web)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38172"/>
            <a:ext cx="5264415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3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5289484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시스템 구성도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5868144" y="1571612"/>
            <a:ext cx="2704384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72000" tIns="72000" rIns="72000" bIns="72000" anchor="t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28600" indent="-228600" latinLnBrk="0">
              <a:buAutoNum type="arabicPeriod"/>
            </a:pPr>
            <a:r>
              <a:rPr lang="ko-KR" altLang="en-US" sz="1200" dirty="0"/>
              <a:t>정보수정 뷰에서는 정보를 수정할 수 있습니다</a:t>
            </a:r>
            <a:r>
              <a:rPr lang="en-US" altLang="ko-KR" sz="1200" dirty="0"/>
              <a:t>. </a:t>
            </a:r>
          </a:p>
          <a:p>
            <a:pPr marL="228600" indent="-228600" latinLnBrk="0">
              <a:buAutoNum type="arabicPeriod"/>
            </a:pPr>
            <a:endParaRPr lang="en-US" altLang="ko-KR" sz="1200" dirty="0"/>
          </a:p>
          <a:p>
            <a:pPr marL="228600" indent="-228600" latinLnBrk="0">
              <a:buAutoNum type="arabicPeriod"/>
            </a:pPr>
            <a:r>
              <a:rPr lang="ko-KR" altLang="en-US" sz="1200" dirty="0"/>
              <a:t>정보수정을 위해서 회원임을 확인하기 위해 정보를 입력하고 정보를 수정합니다</a:t>
            </a:r>
            <a:r>
              <a:rPr lang="en-US" altLang="ko-KR" sz="1200" dirty="0"/>
              <a:t>.</a:t>
            </a:r>
          </a:p>
          <a:p>
            <a:pPr marL="228600" indent="-228600" latinLnBrk="0">
              <a:buAutoNum type="arabicPeriod"/>
            </a:pPr>
            <a:endParaRPr lang="en-US" altLang="ko-KR" sz="1200" dirty="0"/>
          </a:p>
          <a:p>
            <a:pPr marL="228600" indent="-228600" latinLnBrk="0">
              <a:buAutoNum type="arabicPeriod"/>
            </a:pPr>
            <a:r>
              <a:rPr lang="ko-KR" altLang="en-US" sz="1200" dirty="0"/>
              <a:t>게시판 뷰에서는 새 게시글과</a:t>
            </a:r>
            <a:r>
              <a:rPr lang="en-US" altLang="ko-KR" sz="1200" dirty="0"/>
              <a:t>, </a:t>
            </a:r>
            <a:r>
              <a:rPr lang="ko-KR" altLang="en-US" sz="1200" dirty="0"/>
              <a:t>게시판 목록이 있습니다</a:t>
            </a:r>
            <a:r>
              <a:rPr lang="en-US" altLang="ko-KR" sz="1200" dirty="0"/>
              <a:t>.</a:t>
            </a:r>
          </a:p>
          <a:p>
            <a:pPr marL="228600" indent="-228600" latinLnBrk="0">
              <a:buAutoNum type="arabicPeriod"/>
            </a:pPr>
            <a:endParaRPr lang="en-US" altLang="ko-KR" sz="1200" dirty="0"/>
          </a:p>
          <a:p>
            <a:pPr marL="228600" indent="-228600" latinLnBrk="0">
              <a:buAutoNum type="arabicPeriod"/>
            </a:pPr>
            <a:r>
              <a:rPr lang="ko-KR" altLang="en-US" sz="1200" dirty="0"/>
              <a:t>새 게시글 쓰기 버튼을 </a:t>
            </a:r>
            <a:r>
              <a:rPr lang="ko-KR" altLang="en-US" sz="1200" dirty="0" err="1"/>
              <a:t>클릭함으로서</a:t>
            </a:r>
            <a:r>
              <a:rPr lang="ko-KR" altLang="en-US" sz="1200" dirty="0"/>
              <a:t> 새로운 게시글을 작성할 수 있습니다</a:t>
            </a:r>
            <a:r>
              <a:rPr lang="en-US" altLang="ko-KR" sz="1200" dirty="0"/>
              <a:t>.</a:t>
            </a:r>
          </a:p>
          <a:p>
            <a:pPr marL="228600" indent="-228600" latinLnBrk="0">
              <a:buAutoNum type="arabicPeriod"/>
            </a:pPr>
            <a:endParaRPr lang="en-US" altLang="ko-KR" sz="1200" dirty="0"/>
          </a:p>
          <a:p>
            <a:pPr marL="228600" indent="-228600" latinLnBrk="0">
              <a:buAutoNum type="arabicPeriod"/>
            </a:pPr>
            <a:r>
              <a:rPr lang="ko-KR" altLang="en-US" sz="1200" dirty="0"/>
              <a:t>게시글 상세는 등록된 게시물들을 화면에 출력해 줍니다</a:t>
            </a:r>
            <a:r>
              <a:rPr lang="en-US" altLang="ko-KR" sz="1200" dirty="0"/>
              <a:t>.</a:t>
            </a:r>
          </a:p>
          <a:p>
            <a:pPr marL="228600" indent="-228600" latinLnBrk="0">
              <a:buAutoNum type="arabicPeriod"/>
            </a:pPr>
            <a:endParaRPr lang="en-US" altLang="ko-KR" sz="1200" dirty="0"/>
          </a:p>
          <a:p>
            <a:pPr marL="228600" indent="-228600" latinLnBrk="0">
              <a:buAutoNum type="arabicPeriod"/>
            </a:pPr>
            <a:r>
              <a:rPr lang="ko-KR" altLang="en-US" sz="1200" dirty="0"/>
              <a:t>사용내역 뷰에서는 </a:t>
            </a:r>
            <a:r>
              <a:rPr lang="en-US" altLang="ko-KR" sz="1200" dirty="0"/>
              <a:t>web</a:t>
            </a:r>
            <a:r>
              <a:rPr lang="ko-KR" altLang="en-US" sz="1200" dirty="0"/>
              <a:t>에서의 사용자 활동 내역을 보여줍니다</a:t>
            </a:r>
            <a:r>
              <a:rPr lang="en-US" altLang="ko-KR" sz="1200" dirty="0"/>
              <a:t>.</a:t>
            </a:r>
          </a:p>
          <a:p>
            <a:pPr latinLnBrk="0"/>
            <a:endParaRPr lang="en-US" altLang="ko-KR" sz="1200" dirty="0"/>
          </a:p>
          <a:p>
            <a:pPr latinLnBrk="0"/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7059362" y="10754"/>
            <a:ext cx="309689" cy="2716649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4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5893293" y="1238172"/>
            <a:ext cx="2607798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EB4B551-F74D-4295-BBBD-F97B7EAF1045}"/>
              </a:ext>
            </a:extLst>
          </p:cNvPr>
          <p:cNvGrpSpPr/>
          <p:nvPr/>
        </p:nvGrpSpPr>
        <p:grpSpPr>
          <a:xfrm>
            <a:off x="444189" y="3027169"/>
            <a:ext cx="1584176" cy="507503"/>
            <a:chOff x="5508104" y="755115"/>
            <a:chExt cx="1584176" cy="50750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8685B9B-622C-4E23-8988-276535BD312C}"/>
                </a:ext>
              </a:extLst>
            </p:cNvPr>
            <p:cNvSpPr/>
            <p:nvPr/>
          </p:nvSpPr>
          <p:spPr>
            <a:xfrm>
              <a:off x="5508104" y="764703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화면이름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B25B92D-A4BD-40AE-8090-86BAADC75EAE}"/>
                </a:ext>
              </a:extLst>
            </p:cNvPr>
            <p:cNvSpPr/>
            <p:nvPr/>
          </p:nvSpPr>
          <p:spPr>
            <a:xfrm>
              <a:off x="6242738" y="755115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F1DE70-0FDC-410A-B05F-B79FB94DC49B}"/>
                </a:ext>
              </a:extLst>
            </p:cNvPr>
            <p:cNvSpPr txBox="1"/>
            <p:nvPr/>
          </p:nvSpPr>
          <p:spPr>
            <a:xfrm>
              <a:off x="6223456" y="756888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정보수정 뷰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F2FEC6C-8602-4E29-A4D6-F4421F3D9837}"/>
                </a:ext>
              </a:extLst>
            </p:cNvPr>
            <p:cNvSpPr/>
            <p:nvPr/>
          </p:nvSpPr>
          <p:spPr>
            <a:xfrm>
              <a:off x="5508104" y="1024212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화면번호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68E9315-3C5B-4A42-8121-A414D2FA19CA}"/>
                </a:ext>
              </a:extLst>
            </p:cNvPr>
            <p:cNvSpPr/>
            <p:nvPr/>
          </p:nvSpPr>
          <p:spPr>
            <a:xfrm>
              <a:off x="6242738" y="1014624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0C1430-5D2C-4A32-B908-88B2621D4AC0}"/>
                </a:ext>
              </a:extLst>
            </p:cNvPr>
            <p:cNvSpPr txBox="1"/>
            <p:nvPr/>
          </p:nvSpPr>
          <p:spPr>
            <a:xfrm>
              <a:off x="6223456" y="1016397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5</a:t>
              </a:r>
              <a:endParaRPr lang="ko-KR" altLang="en-US" sz="10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847BEF0-C18E-4822-9E1B-0A7F1EF3436F}"/>
              </a:ext>
            </a:extLst>
          </p:cNvPr>
          <p:cNvGrpSpPr/>
          <p:nvPr/>
        </p:nvGrpSpPr>
        <p:grpSpPr>
          <a:xfrm>
            <a:off x="2339752" y="3017584"/>
            <a:ext cx="1584176" cy="507503"/>
            <a:chOff x="5508104" y="755115"/>
            <a:chExt cx="1584176" cy="50750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3CE63DA-6013-4E69-A745-2D1633223889}"/>
                </a:ext>
              </a:extLst>
            </p:cNvPr>
            <p:cNvSpPr/>
            <p:nvPr/>
          </p:nvSpPr>
          <p:spPr>
            <a:xfrm>
              <a:off x="5508104" y="764703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화면이름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47A4904-1645-4765-9552-05157E043256}"/>
                </a:ext>
              </a:extLst>
            </p:cNvPr>
            <p:cNvSpPr/>
            <p:nvPr/>
          </p:nvSpPr>
          <p:spPr>
            <a:xfrm>
              <a:off x="6242738" y="755115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72E8762-E1A9-498E-81D1-80620B885077}"/>
                </a:ext>
              </a:extLst>
            </p:cNvPr>
            <p:cNvSpPr txBox="1"/>
            <p:nvPr/>
          </p:nvSpPr>
          <p:spPr>
            <a:xfrm>
              <a:off x="6223456" y="756888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게시판 뷰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848C0D9-B950-4EA8-877B-67AD1AB384DD}"/>
                </a:ext>
              </a:extLst>
            </p:cNvPr>
            <p:cNvSpPr/>
            <p:nvPr/>
          </p:nvSpPr>
          <p:spPr>
            <a:xfrm>
              <a:off x="5508104" y="1024212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162FDD-E0CE-4C97-9705-232A583270F6}"/>
                </a:ext>
              </a:extLst>
            </p:cNvPr>
            <p:cNvSpPr/>
            <p:nvPr/>
          </p:nvSpPr>
          <p:spPr>
            <a:xfrm>
              <a:off x="6242738" y="1014624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85F3A6C-80AD-4110-8E5C-8D1AC79D1B9D}"/>
                </a:ext>
              </a:extLst>
            </p:cNvPr>
            <p:cNvSpPr txBox="1"/>
            <p:nvPr/>
          </p:nvSpPr>
          <p:spPr>
            <a:xfrm>
              <a:off x="6223456" y="1016397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6</a:t>
              </a:r>
              <a:endParaRPr lang="ko-KR" altLang="en-US" sz="10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033A6C-0BDD-4C13-9569-12871EB89B3B}"/>
              </a:ext>
            </a:extLst>
          </p:cNvPr>
          <p:cNvGrpSpPr/>
          <p:nvPr/>
        </p:nvGrpSpPr>
        <p:grpSpPr>
          <a:xfrm>
            <a:off x="4125354" y="3021411"/>
            <a:ext cx="1584176" cy="507503"/>
            <a:chOff x="5508104" y="755115"/>
            <a:chExt cx="1584176" cy="50750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DB49047-EAA2-4BFF-9459-F1B1345A0D1E}"/>
                </a:ext>
              </a:extLst>
            </p:cNvPr>
            <p:cNvSpPr/>
            <p:nvPr/>
          </p:nvSpPr>
          <p:spPr>
            <a:xfrm>
              <a:off x="5508104" y="764703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화면이름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A9ABAD6-4E39-437D-83A1-F2930CEF8861}"/>
                </a:ext>
              </a:extLst>
            </p:cNvPr>
            <p:cNvSpPr/>
            <p:nvPr/>
          </p:nvSpPr>
          <p:spPr>
            <a:xfrm>
              <a:off x="6242738" y="755115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3C3C1DB-7673-41D6-9418-9118DBA110F5}"/>
                </a:ext>
              </a:extLst>
            </p:cNvPr>
            <p:cNvSpPr txBox="1"/>
            <p:nvPr/>
          </p:nvSpPr>
          <p:spPr>
            <a:xfrm>
              <a:off x="6223456" y="756888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사용내역 뷰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6CA6BBE-A597-487C-BE9B-91FF28F70551}"/>
                </a:ext>
              </a:extLst>
            </p:cNvPr>
            <p:cNvSpPr/>
            <p:nvPr/>
          </p:nvSpPr>
          <p:spPr>
            <a:xfrm>
              <a:off x="5508104" y="1024212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화면번호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3CC8661-D5A3-4B22-AB58-C2B57CF06B67}"/>
                </a:ext>
              </a:extLst>
            </p:cNvPr>
            <p:cNvSpPr/>
            <p:nvPr/>
          </p:nvSpPr>
          <p:spPr>
            <a:xfrm>
              <a:off x="6242738" y="1014624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85440C5-AA76-429A-A17D-9993B6DCD4A6}"/>
                </a:ext>
              </a:extLst>
            </p:cNvPr>
            <p:cNvSpPr txBox="1"/>
            <p:nvPr/>
          </p:nvSpPr>
          <p:spPr>
            <a:xfrm>
              <a:off x="6223456" y="1016397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7</a:t>
              </a:r>
              <a:endParaRPr lang="ko-KR" altLang="en-US" sz="10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89715E3-C09A-4DDB-81F9-0561DD53503E}"/>
              </a:ext>
            </a:extLst>
          </p:cNvPr>
          <p:cNvGrpSpPr/>
          <p:nvPr/>
        </p:nvGrpSpPr>
        <p:grpSpPr>
          <a:xfrm>
            <a:off x="459713" y="4252757"/>
            <a:ext cx="1584176" cy="507503"/>
            <a:chOff x="5508104" y="755115"/>
            <a:chExt cx="1584176" cy="50750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37B33F8-6EA2-4CE0-B6D1-08C3154B2180}"/>
                </a:ext>
              </a:extLst>
            </p:cNvPr>
            <p:cNvSpPr/>
            <p:nvPr/>
          </p:nvSpPr>
          <p:spPr>
            <a:xfrm>
              <a:off x="5508104" y="764703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화면이름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0268393-FEEB-459B-A778-3C66598EDCCD}"/>
                </a:ext>
              </a:extLst>
            </p:cNvPr>
            <p:cNvSpPr/>
            <p:nvPr/>
          </p:nvSpPr>
          <p:spPr>
            <a:xfrm>
              <a:off x="6242738" y="755115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7BCD416-8243-426E-96B5-7DB0E2320FD8}"/>
                </a:ext>
              </a:extLst>
            </p:cNvPr>
            <p:cNvSpPr txBox="1"/>
            <p:nvPr/>
          </p:nvSpPr>
          <p:spPr>
            <a:xfrm>
              <a:off x="6223456" y="756888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정보입력 뷰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37935D3-BD29-4095-94FB-94DDA25F3111}"/>
                </a:ext>
              </a:extLst>
            </p:cNvPr>
            <p:cNvSpPr/>
            <p:nvPr/>
          </p:nvSpPr>
          <p:spPr>
            <a:xfrm>
              <a:off x="5508104" y="1024212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화면번호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853AF13-C3FE-45A0-B4F8-C11A14FB6D9D}"/>
                </a:ext>
              </a:extLst>
            </p:cNvPr>
            <p:cNvSpPr/>
            <p:nvPr/>
          </p:nvSpPr>
          <p:spPr>
            <a:xfrm>
              <a:off x="6242738" y="1014624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653F57-2EBA-4C12-BC98-4E49F43BFFC9}"/>
                </a:ext>
              </a:extLst>
            </p:cNvPr>
            <p:cNvSpPr txBox="1"/>
            <p:nvPr/>
          </p:nvSpPr>
          <p:spPr>
            <a:xfrm>
              <a:off x="6223456" y="1016397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11</a:t>
              </a:r>
              <a:endParaRPr lang="ko-KR" altLang="en-US" sz="100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3FD0988-0DCB-4DB3-8ABC-865A552420F5}"/>
              </a:ext>
            </a:extLst>
          </p:cNvPr>
          <p:cNvGrpSpPr/>
          <p:nvPr/>
        </p:nvGrpSpPr>
        <p:grpSpPr>
          <a:xfrm>
            <a:off x="2339752" y="4231230"/>
            <a:ext cx="1584176" cy="507503"/>
            <a:chOff x="5508104" y="755115"/>
            <a:chExt cx="1584176" cy="507503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683F9A0-3829-4143-94FB-8592CD721AE1}"/>
                </a:ext>
              </a:extLst>
            </p:cNvPr>
            <p:cNvSpPr/>
            <p:nvPr/>
          </p:nvSpPr>
          <p:spPr>
            <a:xfrm>
              <a:off x="5508104" y="764703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화면이름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4D0E125-E24E-4F90-B0E2-C4204C9474AB}"/>
                </a:ext>
              </a:extLst>
            </p:cNvPr>
            <p:cNvSpPr/>
            <p:nvPr/>
          </p:nvSpPr>
          <p:spPr>
            <a:xfrm>
              <a:off x="6242738" y="755115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9138EA6-D57F-47F2-A3CA-EBE58410CB57}"/>
                </a:ext>
              </a:extLst>
            </p:cNvPr>
            <p:cNvSpPr txBox="1"/>
            <p:nvPr/>
          </p:nvSpPr>
          <p:spPr>
            <a:xfrm>
              <a:off x="6223456" y="756888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새 게시글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944C3D0-5FB0-4831-AF5D-56FE70A14BF0}"/>
                </a:ext>
              </a:extLst>
            </p:cNvPr>
            <p:cNvSpPr/>
            <p:nvPr/>
          </p:nvSpPr>
          <p:spPr>
            <a:xfrm>
              <a:off x="5508104" y="1024212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화면번호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BBAABD5-48BF-48DE-8392-1C0B3F721985}"/>
                </a:ext>
              </a:extLst>
            </p:cNvPr>
            <p:cNvSpPr/>
            <p:nvPr/>
          </p:nvSpPr>
          <p:spPr>
            <a:xfrm>
              <a:off x="6242738" y="1014624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DD2268F-7DB0-4B7E-BD48-DAD136C35ECD}"/>
                </a:ext>
              </a:extLst>
            </p:cNvPr>
            <p:cNvSpPr txBox="1"/>
            <p:nvPr/>
          </p:nvSpPr>
          <p:spPr>
            <a:xfrm>
              <a:off x="6223456" y="1016397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12</a:t>
              </a:r>
              <a:endParaRPr lang="ko-KR" altLang="en-US" sz="1000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CF67766-DE2D-418B-91CB-A691D1F91134}"/>
              </a:ext>
            </a:extLst>
          </p:cNvPr>
          <p:cNvGrpSpPr/>
          <p:nvPr/>
        </p:nvGrpSpPr>
        <p:grpSpPr>
          <a:xfrm>
            <a:off x="4123072" y="4225983"/>
            <a:ext cx="1584176" cy="507503"/>
            <a:chOff x="5508104" y="755115"/>
            <a:chExt cx="1584176" cy="507503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F051441-CE15-448B-9685-E11D24317111}"/>
                </a:ext>
              </a:extLst>
            </p:cNvPr>
            <p:cNvSpPr/>
            <p:nvPr/>
          </p:nvSpPr>
          <p:spPr>
            <a:xfrm>
              <a:off x="5508104" y="764703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화면이름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40BA7A9-B393-40B3-8C29-1E75FFD7F33E}"/>
                </a:ext>
              </a:extLst>
            </p:cNvPr>
            <p:cNvSpPr/>
            <p:nvPr/>
          </p:nvSpPr>
          <p:spPr>
            <a:xfrm>
              <a:off x="6242738" y="755115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AF3C7E-BD44-4CF5-9305-6E29BC9C4768}"/>
                </a:ext>
              </a:extLst>
            </p:cNvPr>
            <p:cNvSpPr txBox="1"/>
            <p:nvPr/>
          </p:nvSpPr>
          <p:spPr>
            <a:xfrm>
              <a:off x="6223456" y="756888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게시글 상세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42537C9-F84E-4A51-8CBF-8566FA852CC0}"/>
                </a:ext>
              </a:extLst>
            </p:cNvPr>
            <p:cNvSpPr/>
            <p:nvPr/>
          </p:nvSpPr>
          <p:spPr>
            <a:xfrm>
              <a:off x="5508104" y="1024212"/>
              <a:ext cx="720080" cy="224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화면번호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6DC3DDB-D6E1-4011-9C4D-06DEF27E0DFF}"/>
                </a:ext>
              </a:extLst>
            </p:cNvPr>
            <p:cNvSpPr/>
            <p:nvPr/>
          </p:nvSpPr>
          <p:spPr>
            <a:xfrm>
              <a:off x="6242738" y="1014624"/>
              <a:ext cx="849542" cy="2342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C94B8DA-6CEB-4610-AE48-4B6C6EC7F7FE}"/>
                </a:ext>
              </a:extLst>
            </p:cNvPr>
            <p:cNvSpPr txBox="1"/>
            <p:nvPr/>
          </p:nvSpPr>
          <p:spPr>
            <a:xfrm>
              <a:off x="6223456" y="1016397"/>
              <a:ext cx="86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13</a:t>
              </a:r>
              <a:endParaRPr lang="ko-KR" altLang="en-US" sz="1000" dirty="0"/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AC3EDFA-B82E-4C52-A041-3205E2948FDA}"/>
              </a:ext>
            </a:extLst>
          </p:cNvPr>
          <p:cNvCxnSpPr>
            <a:cxnSpLocks/>
          </p:cNvCxnSpPr>
          <p:nvPr/>
        </p:nvCxnSpPr>
        <p:spPr>
          <a:xfrm flipH="1" flipV="1">
            <a:off x="1136603" y="3555776"/>
            <a:ext cx="38462" cy="669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10CB563-BAF3-4A5B-9938-570F2756480E}"/>
              </a:ext>
            </a:extLst>
          </p:cNvPr>
          <p:cNvCxnSpPr>
            <a:cxnSpLocks/>
          </p:cNvCxnSpPr>
          <p:nvPr/>
        </p:nvCxnSpPr>
        <p:spPr>
          <a:xfrm flipH="1" flipV="1">
            <a:off x="3050949" y="3526860"/>
            <a:ext cx="38462" cy="669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BBB9A67-2613-4368-B25E-8FA6A2F8531E}"/>
              </a:ext>
            </a:extLst>
          </p:cNvPr>
          <p:cNvCxnSpPr>
            <a:cxnSpLocks/>
          </p:cNvCxnSpPr>
          <p:nvPr/>
        </p:nvCxnSpPr>
        <p:spPr>
          <a:xfrm flipH="1" flipV="1">
            <a:off x="3070180" y="3541896"/>
            <a:ext cx="1844980" cy="654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84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꺾인 연결선 22"/>
          <p:cNvCxnSpPr>
            <a:endCxn id="32" idx="0"/>
          </p:cNvCxnSpPr>
          <p:nvPr/>
        </p:nvCxnSpPr>
        <p:spPr bwMode="auto">
          <a:xfrm rot="5400000">
            <a:off x="3480698" y="710248"/>
            <a:ext cx="218367" cy="2939015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4" name="Shape 142"/>
          <p:cNvCxnSpPr>
            <a:stCxn id="33" idx="0"/>
          </p:cNvCxnSpPr>
          <p:nvPr/>
        </p:nvCxnSpPr>
        <p:spPr bwMode="auto">
          <a:xfrm rot="5400000" flipH="1" flipV="1">
            <a:off x="4218813" y="1448364"/>
            <a:ext cx="218367" cy="1462784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5" name="Shape 146"/>
          <p:cNvCxnSpPr>
            <a:stCxn id="37" idx="0"/>
          </p:cNvCxnSpPr>
          <p:nvPr/>
        </p:nvCxnSpPr>
        <p:spPr bwMode="auto">
          <a:xfrm rot="16200000" flipV="1">
            <a:off x="6369963" y="759998"/>
            <a:ext cx="218367" cy="2839515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6" name="직선 연결선 25"/>
          <p:cNvCxnSpPr>
            <a:endCxn id="34" idx="0"/>
          </p:cNvCxnSpPr>
          <p:nvPr/>
        </p:nvCxnSpPr>
        <p:spPr bwMode="auto">
          <a:xfrm>
            <a:off x="5059388" y="2070572"/>
            <a:ext cx="13447" cy="21836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7" name="Shape 146"/>
          <p:cNvCxnSpPr>
            <a:stCxn id="36" idx="0"/>
          </p:cNvCxnSpPr>
          <p:nvPr/>
        </p:nvCxnSpPr>
        <p:spPr bwMode="auto">
          <a:xfrm rot="16200000" flipV="1">
            <a:off x="5663446" y="1466515"/>
            <a:ext cx="218367" cy="1426481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1" name="AutoShape 19"/>
          <p:cNvSpPr>
            <a:spLocks noChangeArrowheads="1"/>
          </p:cNvSpPr>
          <p:nvPr/>
        </p:nvSpPr>
        <p:spPr bwMode="auto">
          <a:xfrm>
            <a:off x="3582988" y="1699097"/>
            <a:ext cx="1944687" cy="371475"/>
          </a:xfrm>
          <a:prstGeom prst="roundRect">
            <a:avLst>
              <a:gd name="adj" fmla="val 19231"/>
            </a:avLst>
          </a:prstGeom>
          <a:solidFill>
            <a:srgbClr val="0070C0"/>
          </a:solidFill>
          <a:ln w="9525" algn="ctr">
            <a:solidFill>
              <a:srgbClr val="689BCE"/>
            </a:solidFill>
            <a:round/>
            <a:headEnd/>
            <a:tailEnd/>
          </a:ln>
        </p:spPr>
        <p:txBody>
          <a:bodyPr tIns="46800" anchor="ctr"/>
          <a:lstStyle/>
          <a:p>
            <a:pPr marL="182563" indent="-182563" algn="ctr">
              <a:defRPr/>
            </a:pPr>
            <a:r>
              <a:rPr lang="ko-KR" altLang="en-US" sz="1050" dirty="0">
                <a:solidFill>
                  <a:srgbClr val="FFFFFF"/>
                </a:solidFill>
                <a:latin typeface="Trebuchet MS" pitchFamily="34" charset="0"/>
                <a:ea typeface="맑은 고딕"/>
                <a:cs typeface="맑은 고딕"/>
              </a:rPr>
              <a:t>정보 지식 자산 관리</a:t>
            </a:r>
            <a:r>
              <a:rPr lang="en-US" altLang="ko-KR" sz="1050" dirty="0">
                <a:solidFill>
                  <a:srgbClr val="FFFFFF"/>
                </a:solidFill>
                <a:latin typeface="Trebuchet MS" pitchFamily="34" charset="0"/>
                <a:ea typeface="맑은 고딕"/>
                <a:cs typeface="맑은 고딕"/>
              </a:rPr>
              <a:t> </a:t>
            </a:r>
            <a:r>
              <a:rPr lang="ko-KR" altLang="en-US" sz="1050" dirty="0">
                <a:solidFill>
                  <a:srgbClr val="FFFFFF"/>
                </a:solidFill>
                <a:latin typeface="Trebuchet MS" pitchFamily="34" charset="0"/>
                <a:ea typeface="맑은 고딕"/>
                <a:cs typeface="맑은 고딕"/>
              </a:rPr>
              <a:t>서비스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86743"/>
              </p:ext>
            </p:extLst>
          </p:nvPr>
        </p:nvGraphicFramePr>
        <p:xfrm>
          <a:off x="1702861" y="2288939"/>
          <a:ext cx="835025" cy="51816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QR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code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자산 관리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037028"/>
              </p:ext>
            </p:extLst>
          </p:nvPr>
        </p:nvGraphicFramePr>
        <p:xfrm>
          <a:off x="3179092" y="2288939"/>
          <a:ext cx="835025" cy="513398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NFC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자산 관리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70525"/>
              </p:ext>
            </p:extLst>
          </p:nvPr>
        </p:nvGraphicFramePr>
        <p:xfrm>
          <a:off x="4655323" y="2288939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자산 분석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95140"/>
              </p:ext>
            </p:extLst>
          </p:nvPr>
        </p:nvGraphicFramePr>
        <p:xfrm>
          <a:off x="6068357" y="2288939"/>
          <a:ext cx="835025" cy="458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사용 내역 관리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04491"/>
              </p:ext>
            </p:extLst>
          </p:nvPr>
        </p:nvGraphicFramePr>
        <p:xfrm>
          <a:off x="7481391" y="2288939"/>
          <a:ext cx="835025" cy="458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사용자 </a:t>
                      </a:r>
                      <a:b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정보 수정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6479"/>
              </p:ext>
            </p:extLst>
          </p:nvPr>
        </p:nvGraphicFramePr>
        <p:xfrm>
          <a:off x="1702860" y="3294620"/>
          <a:ext cx="835025" cy="458534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굴림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QR code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 </a:t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</a:b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정보 입력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679286"/>
              </p:ext>
            </p:extLst>
          </p:nvPr>
        </p:nvGraphicFramePr>
        <p:xfrm>
          <a:off x="7481391" y="3309149"/>
          <a:ext cx="835025" cy="450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785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사용자 정보 입력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62285"/>
              </p:ext>
            </p:extLst>
          </p:nvPr>
        </p:nvGraphicFramePr>
        <p:xfrm>
          <a:off x="4655323" y="3300668"/>
          <a:ext cx="835025" cy="458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자산 조회</a:t>
                      </a:r>
                      <a:r>
                        <a:rPr kumimoji="0" lang="en-US" altLang="ko-KR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 &amp; </a:t>
                      </a:r>
                      <a:r>
                        <a:rPr kumimoji="0" lang="ko-KR" altLang="en-US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데이터 분석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307888"/>
              </p:ext>
            </p:extLst>
          </p:nvPr>
        </p:nvGraphicFramePr>
        <p:xfrm>
          <a:off x="3172368" y="3289974"/>
          <a:ext cx="835025" cy="463179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9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NFC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 정보 입력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23248"/>
              </p:ext>
            </p:extLst>
          </p:nvPr>
        </p:nvGraphicFramePr>
        <p:xfrm>
          <a:off x="1702858" y="4728582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굴림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자산 리스트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62339"/>
              </p:ext>
            </p:extLst>
          </p:nvPr>
        </p:nvGraphicFramePr>
        <p:xfrm>
          <a:off x="3181003" y="4731520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목표 설정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672535"/>
              </p:ext>
            </p:extLst>
          </p:nvPr>
        </p:nvGraphicFramePr>
        <p:xfrm>
          <a:off x="4662165" y="4728582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알림 서비스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6366E99-DED3-4393-8794-9357DCD1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800843"/>
              </p:ext>
            </p:extLst>
          </p:nvPr>
        </p:nvGraphicFramePr>
        <p:xfrm>
          <a:off x="6068357" y="3305889"/>
          <a:ext cx="835025" cy="458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사용자 활동 </a:t>
                      </a:r>
                      <a:br>
                        <a:rPr kumimoji="0" lang="en-US" altLang="ko-KR" sz="800" kern="0" dirty="0">
                          <a:solidFill>
                            <a:srgbClr val="333333"/>
                          </a:solidFill>
                          <a:latin typeface="+mn-lt"/>
                        </a:rPr>
                      </a:br>
                      <a:r>
                        <a:rPr kumimoji="0" lang="ko-KR" altLang="en-US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내역 저장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65977E99-84C4-492B-AF18-6BC878F12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752506"/>
              </p:ext>
            </p:extLst>
          </p:nvPr>
        </p:nvGraphicFramePr>
        <p:xfrm>
          <a:off x="6080028" y="4728582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사용 내역 리스트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683568" y="3068960"/>
            <a:ext cx="76328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2179756"/>
            <a:ext cx="0" cy="889204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544" y="2182500"/>
            <a:ext cx="1034257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Depth Level 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635173" y="4509120"/>
            <a:ext cx="76328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99592" y="3180035"/>
            <a:ext cx="0" cy="889204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67544" y="3182779"/>
            <a:ext cx="1034257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Depth Level 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8B1732E-462A-45F7-B80F-FBD5A9A2BBB3}"/>
              </a:ext>
            </a:extLst>
          </p:cNvPr>
          <p:cNvCxnSpPr/>
          <p:nvPr/>
        </p:nvCxnSpPr>
        <p:spPr>
          <a:xfrm>
            <a:off x="899592" y="4631287"/>
            <a:ext cx="0" cy="889204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32A8CDE-EED6-475C-83BA-F4F3D9BF122A}"/>
              </a:ext>
            </a:extLst>
          </p:cNvPr>
          <p:cNvSpPr txBox="1"/>
          <p:nvPr/>
        </p:nvSpPr>
        <p:spPr>
          <a:xfrm>
            <a:off x="467544" y="4634031"/>
            <a:ext cx="1034257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Depth Level 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45" name="Group 3"/>
          <p:cNvGrpSpPr>
            <a:grpSpLocks/>
          </p:cNvGrpSpPr>
          <p:nvPr/>
        </p:nvGrpSpPr>
        <p:grpSpPr bwMode="auto">
          <a:xfrm>
            <a:off x="1501800" y="5290961"/>
            <a:ext cx="3862288" cy="1463676"/>
            <a:chOff x="5262" y="3385"/>
            <a:chExt cx="965" cy="922"/>
          </a:xfrm>
        </p:grpSpPr>
        <p:sp>
          <p:nvSpPr>
            <p:cNvPr id="46" name="Rectangle 4"/>
            <p:cNvSpPr>
              <a:spLocks noChangeArrowheads="1"/>
            </p:cNvSpPr>
            <p:nvPr/>
          </p:nvSpPr>
          <p:spPr bwMode="auto">
            <a:xfrm>
              <a:off x="5262" y="3385"/>
              <a:ext cx="965" cy="922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BFBFB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9" name="AutoShape 5"/>
            <p:cNvSpPr>
              <a:spLocks noChangeArrowheads="1"/>
            </p:cNvSpPr>
            <p:nvPr/>
          </p:nvSpPr>
          <p:spPr bwMode="auto">
            <a:xfrm>
              <a:off x="5327" y="3745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92D05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2" name="AutoShape 8"/>
            <p:cNvSpPr>
              <a:spLocks noChangeArrowheads="1"/>
            </p:cNvSpPr>
            <p:nvPr/>
          </p:nvSpPr>
          <p:spPr bwMode="auto">
            <a:xfrm>
              <a:off x="5426" y="3750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 dirty="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Depth Level 2 =  </a:t>
              </a:r>
              <a:r>
                <a:rPr lang="ko-KR" altLang="en-US" sz="800" dirty="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데이터 입력</a:t>
              </a:r>
              <a:r>
                <a:rPr lang="en-US" altLang="ko-KR" sz="800" dirty="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, </a:t>
              </a:r>
              <a:r>
                <a:rPr lang="ko-KR" altLang="en-US" sz="800" dirty="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조회</a:t>
              </a:r>
              <a:r>
                <a:rPr lang="en-US" altLang="ko-KR" sz="800" dirty="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, </a:t>
              </a:r>
              <a:r>
                <a:rPr lang="ko-KR" altLang="en-US" sz="800" dirty="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저장 화면</a:t>
              </a:r>
              <a:endParaRPr lang="en-US" altLang="ko-KR" sz="800" dirty="0">
                <a:solidFill>
                  <a:srgbClr val="333333"/>
                </a:solidFill>
                <a:latin typeface="Trebuchet MS" pitchFamily="34" charset="0"/>
                <a:ea typeface="맑은 고딕" pitchFamily="50" charset="-127"/>
              </a:endParaRPr>
            </a:p>
          </p:txBody>
        </p:sp>
        <p:sp>
          <p:nvSpPr>
            <p:cNvPr id="53" name="AutoShape 9"/>
            <p:cNvSpPr>
              <a:spLocks noChangeArrowheads="1"/>
            </p:cNvSpPr>
            <p:nvPr/>
          </p:nvSpPr>
          <p:spPr bwMode="auto">
            <a:xfrm>
              <a:off x="5330" y="4024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4" name="AutoShape 10"/>
            <p:cNvSpPr>
              <a:spLocks noChangeArrowheads="1"/>
            </p:cNvSpPr>
            <p:nvPr/>
          </p:nvSpPr>
          <p:spPr bwMode="auto">
            <a:xfrm>
              <a:off x="5413" y="4027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 dirty="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  Depth Level 3 = </a:t>
              </a:r>
              <a:r>
                <a:rPr lang="ko-KR" altLang="en-US" sz="800" dirty="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실질적인 서비스</a:t>
              </a:r>
              <a:r>
                <a:rPr lang="en-US" altLang="ko-KR" sz="800" dirty="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 </a:t>
              </a:r>
              <a:r>
                <a:rPr lang="ko-KR" altLang="en-US" sz="800" dirty="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화면</a:t>
              </a:r>
              <a:endParaRPr lang="en-US" altLang="ko-KR" sz="800" dirty="0">
                <a:solidFill>
                  <a:srgbClr val="333333"/>
                </a:solidFill>
                <a:latin typeface="Trebuchet MS" pitchFamily="34" charset="0"/>
                <a:ea typeface="맑은 고딕" pitchFamily="50" charset="-127"/>
              </a:endParaRPr>
            </a:p>
          </p:txBody>
        </p:sp>
        <p:sp>
          <p:nvSpPr>
            <p:cNvPr id="55" name="AutoShape 11"/>
            <p:cNvSpPr>
              <a:spLocks noChangeArrowheads="1"/>
            </p:cNvSpPr>
            <p:nvPr/>
          </p:nvSpPr>
          <p:spPr bwMode="auto">
            <a:xfrm>
              <a:off x="5330" y="3453"/>
              <a:ext cx="87" cy="77"/>
            </a:xfrm>
            <a:prstGeom prst="roundRect">
              <a:avLst>
                <a:gd name="adj" fmla="val 19231"/>
              </a:avLst>
            </a:prstGeom>
            <a:solidFill>
              <a:srgbClr val="C9E4FF"/>
            </a:solidFill>
            <a:ln w="19080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" name="AutoShape 12"/>
            <p:cNvSpPr>
              <a:spLocks noChangeArrowheads="1"/>
            </p:cNvSpPr>
            <p:nvPr/>
          </p:nvSpPr>
          <p:spPr bwMode="auto">
            <a:xfrm>
              <a:off x="5413" y="3454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 dirty="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 Depth  Level 1 = </a:t>
              </a:r>
              <a:r>
                <a:rPr lang="ko-KR" altLang="en-US" sz="800" dirty="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최상위 화면</a:t>
              </a:r>
              <a:r>
                <a:rPr lang="en-US" altLang="ko-KR" sz="800" dirty="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, </a:t>
              </a:r>
              <a:r>
                <a:rPr lang="ko-KR" altLang="en-US" sz="800" dirty="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서비스 기능들을 출력하는 화면</a:t>
              </a:r>
              <a:endParaRPr lang="en-US" altLang="ko-KR" sz="800" dirty="0">
                <a:solidFill>
                  <a:srgbClr val="333333"/>
                </a:solidFill>
                <a:latin typeface="Trebuchet MS" pitchFamily="34" charset="0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242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3826</Words>
  <Application>Microsoft Office PowerPoint</Application>
  <PresentationFormat>화면 슬라이드 쇼(4:3)</PresentationFormat>
  <Paragraphs>1094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3" baseType="lpstr">
      <vt:lpstr>Arial</vt:lpstr>
      <vt:lpstr>휴먼명조</vt:lpstr>
      <vt:lpstr>Wingdings</vt:lpstr>
      <vt:lpstr>Trebuchet MS</vt:lpstr>
      <vt:lpstr>Monotype Sorts</vt:lpstr>
      <vt:lpstr>현대하모니 M</vt:lpstr>
      <vt:lpstr>Wingdings 2</vt:lpstr>
      <vt:lpstr>맑은 고딕</vt:lpstr>
      <vt:lpstr>함초롬바탕</vt:lpstr>
      <vt:lpstr>굴림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김태중</cp:lastModifiedBy>
  <cp:revision>200</cp:revision>
  <dcterms:created xsi:type="dcterms:W3CDTF">2014-04-16T00:55:54Z</dcterms:created>
  <dcterms:modified xsi:type="dcterms:W3CDTF">2017-09-27T10:13:39Z</dcterms:modified>
</cp:coreProperties>
</file>