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90" r:id="rId5"/>
    <p:sldId id="291" r:id="rId6"/>
    <p:sldId id="293" r:id="rId7"/>
    <p:sldId id="299" r:id="rId8"/>
    <p:sldId id="294" r:id="rId9"/>
    <p:sldId id="297" r:id="rId10"/>
    <p:sldId id="258" r:id="rId11"/>
    <p:sldId id="29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11C"/>
    <a:srgbClr val="8A001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1" autoAdjust="0"/>
    <p:restoredTop sz="94660"/>
  </p:normalViewPr>
  <p:slideViewPr>
    <p:cSldViewPr>
      <p:cViewPr varScale="1">
        <p:scale>
          <a:sx n="64" d="100"/>
          <a:sy n="64" d="100"/>
        </p:scale>
        <p:origin x="1182" y="78"/>
      </p:cViewPr>
      <p:guideLst>
        <p:guide orient="horz" pos="259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366645224346574"/>
          <c:y val="0.11699656203926564"/>
          <c:w val="0.49253154951787109"/>
          <c:h val="0.6323722296618917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0-8128-447A-A033-6262D4D345A5}"/>
              </c:ext>
            </c:extLst>
          </c:dPt>
          <c:dLbls>
            <c:dLbl>
              <c:idx val="0"/>
              <c:layout>
                <c:manualLayout>
                  <c:x val="4.7029911316780769E-2"/>
                  <c:y val="8.6256071111053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28-447A-A033-6262D4D345A5}"/>
                </c:ext>
              </c:extLst>
            </c:dLbl>
            <c:dLbl>
              <c:idx val="1"/>
              <c:layout>
                <c:manualLayout>
                  <c:x val="8.1508109670729934E-4"/>
                  <c:y val="8.2041734961079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28-447A-A033-6262D4D345A5}"/>
                </c:ext>
              </c:extLst>
            </c:dLbl>
            <c:dLbl>
              <c:idx val="2"/>
              <c:layout>
                <c:manualLayout>
                  <c:x val="5.3699988997745009E-2"/>
                  <c:y val="2.7223996297277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28-447A-A033-6262D4D345A5}"/>
                </c:ext>
              </c:extLst>
            </c:dLbl>
            <c:dLbl>
              <c:idx val="3"/>
              <c:layout>
                <c:manualLayout>
                  <c:x val="-3.8834334727687846E-2"/>
                  <c:y val="-2.41802191317180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28-447A-A033-6262D4D345A5}"/>
                </c:ext>
              </c:extLst>
            </c:dLbl>
            <c:dLbl>
              <c:idx val="4"/>
              <c:layout>
                <c:manualLayout>
                  <c:x val="6.91613097664401E-3"/>
                  <c:y val="-3.25694275654903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28-447A-A033-6262D4D345A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ARTIK053</c:v>
                </c:pt>
                <c:pt idx="1">
                  <c:v>ARTIK Cloud</c:v>
                </c:pt>
                <c:pt idx="2">
                  <c:v>Server                 (Spring) </c:v>
                </c:pt>
                <c:pt idx="3">
                  <c:v>Database             (Maria DB) </c:v>
                </c:pt>
                <c:pt idx="4">
                  <c:v>Device              (Android 5.0)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28-447A-A033-6262D4D345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115904"/>
        <c:axId val="211020032"/>
      </c:radarChart>
      <c:catAx>
        <c:axId val="131159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211020032"/>
        <c:crosses val="autoZero"/>
        <c:auto val="1"/>
        <c:lblAlgn val="ctr"/>
        <c:lblOffset val="100"/>
        <c:noMultiLvlLbl val="0"/>
      </c:catAx>
      <c:valAx>
        <c:axId val="21102003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one"/>
        <c:crossAx val="1311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1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0A1A-3B4D-4ADA-857E-214D6E33C8A3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B8D8C-9F93-4221-8E89-5F6ADE281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5DD2C4-73F9-45BE-BCEC-C32F9B28F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84FF2DC-923A-428C-8735-E11124E7E378}"/>
              </a:ext>
            </a:extLst>
          </p:cNvPr>
          <p:cNvGrpSpPr/>
          <p:nvPr userDrawn="1"/>
        </p:nvGrpSpPr>
        <p:grpSpPr>
          <a:xfrm>
            <a:off x="124356" y="673932"/>
            <a:ext cx="6198512" cy="1000864"/>
            <a:chOff x="567623" y="-40649"/>
            <a:chExt cx="5462450" cy="10008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162B8-8816-4186-B6DB-9E2740C698A9}"/>
                </a:ext>
              </a:extLst>
            </p:cNvPr>
            <p:cNvSpPr txBox="1"/>
            <p:nvPr/>
          </p:nvSpPr>
          <p:spPr>
            <a:xfrm>
              <a:off x="567623" y="-40649"/>
              <a:ext cx="415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0C7F4-7504-471C-BA4B-5543864309EC}"/>
                </a:ext>
              </a:extLst>
            </p:cNvPr>
            <p:cNvSpPr txBox="1"/>
            <p:nvPr/>
          </p:nvSpPr>
          <p:spPr>
            <a:xfrm>
              <a:off x="913879" y="178134"/>
              <a:ext cx="433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D5BD2-F122-456F-8A50-FCFB246E7653}"/>
                </a:ext>
              </a:extLst>
            </p:cNvPr>
            <p:cNvSpPr txBox="1"/>
            <p:nvPr/>
          </p:nvSpPr>
          <p:spPr>
            <a:xfrm>
              <a:off x="854535" y="560105"/>
              <a:ext cx="5175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| 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5DD2C4-73F9-45BE-BCEC-C32F9B28F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224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61BFDE-A15A-4387-A599-46AF9E9D00B8}"/>
              </a:ext>
            </a:extLst>
          </p:cNvPr>
          <p:cNvSpPr/>
          <p:nvPr userDrawn="1"/>
        </p:nvSpPr>
        <p:spPr>
          <a:xfrm>
            <a:off x="342900" y="838200"/>
            <a:ext cx="11391900" cy="81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B1B83-A116-4B8E-A155-77C7E248AB12}"/>
              </a:ext>
            </a:extLst>
          </p:cNvPr>
          <p:cNvSpPr/>
          <p:nvPr userDrawn="1"/>
        </p:nvSpPr>
        <p:spPr>
          <a:xfrm>
            <a:off x="0" y="0"/>
            <a:ext cx="4648200" cy="425451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2578" y="1143000"/>
            <a:ext cx="455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BEBEBE"/>
                </a:solidFill>
                <a:latin typeface="Arial Black" panose="020B0A04020102020204" pitchFamily="34" charset="0"/>
              </a:rPr>
              <a:t>ARTIK Project</a:t>
            </a:r>
            <a:endParaRPr lang="ko-KR" altLang="ko-KR" sz="4400" dirty="0">
              <a:solidFill>
                <a:srgbClr val="BEBEB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8729" y="2152746"/>
            <a:ext cx="76194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0" b="1" dirty="0" err="1">
                <a:solidFill>
                  <a:srgbClr val="8A001C"/>
                </a:solidFill>
                <a:latin typeface="Arial Black" panose="020B0A04020102020204" pitchFamily="34" charset="0"/>
              </a:rPr>
              <a:t>IoTrash</a:t>
            </a:r>
            <a:endParaRPr lang="ko-KR" altLang="ko-KR" sz="14000" b="1" dirty="0">
              <a:solidFill>
                <a:srgbClr val="8A001C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0" y="4399515"/>
            <a:ext cx="12192000" cy="2455435"/>
          </a:xfrm>
          <a:prstGeom prst="rect">
            <a:avLst/>
          </a:prstGeom>
          <a:solidFill>
            <a:srgbClr val="8A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093970" algn="ctr">
              <a:lnSpc>
                <a:spcPts val="2910"/>
              </a:lnSpc>
            </a:pPr>
            <a:endParaRPr lang="en-US" altLang="ko-KR" sz="2000" dirty="0">
              <a:solidFill>
                <a:srgbClr val="B1985D"/>
              </a:solidFill>
              <a:latin typeface="Arial Black" panose="020B0A04020102020204" pitchFamily="34" charset="0"/>
            </a:endParaRPr>
          </a:p>
          <a:p>
            <a:pPr indent="5063490">
              <a:lnSpc>
                <a:spcPts val="7215"/>
              </a:lnSpc>
            </a:pPr>
            <a:endParaRPr lang="en-US" altLang="ko-KR" sz="6000" b="1" dirty="0">
              <a:solidFill>
                <a:srgbClr val="A0780D"/>
              </a:solidFill>
            </a:endParaRPr>
          </a:p>
          <a:p>
            <a:pPr indent="4949190">
              <a:lnSpc>
                <a:spcPts val="3305"/>
              </a:lnSpc>
            </a:pPr>
            <a:endParaRPr lang="en-US" altLang="ko-KR" sz="2800" dirty="0">
              <a:solidFill>
                <a:srgbClr val="B1985D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38AAC-81B9-4CCD-9815-7A6AB57048C8}"/>
              </a:ext>
            </a:extLst>
          </p:cNvPr>
          <p:cNvSpPr/>
          <p:nvPr/>
        </p:nvSpPr>
        <p:spPr>
          <a:xfrm>
            <a:off x="252259" y="4715256"/>
            <a:ext cx="2337066" cy="1637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99"/>
                </a:solidFill>
                <a:latin typeface="Arial Black" panose="020B0A04020102020204" pitchFamily="34" charset="0"/>
                <a:ea typeface="HY울릉도B" panose="02030600000101010101" pitchFamily="18" charset="-127"/>
              </a:rPr>
              <a:t>App Dev.</a:t>
            </a:r>
          </a:p>
          <a:p>
            <a:pPr algn="ctr"/>
            <a:r>
              <a:rPr lang="ko-KR" altLang="en-US" sz="2400" dirty="0" err="1">
                <a:latin typeface="Arial Black" panose="020B0A04020102020204" pitchFamily="34" charset="0"/>
                <a:ea typeface="HY울릉도B" panose="02030600000101010101" pitchFamily="18" charset="-127"/>
              </a:rPr>
              <a:t>신훈</a:t>
            </a:r>
            <a:endParaRPr lang="ko-KR" altLang="en-US" sz="2400" dirty="0">
              <a:latin typeface="Arial Black" panose="020B0A04020102020204" pitchFamily="34" charset="0"/>
              <a:ea typeface="HY울릉도B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3291B5-06E6-4259-9DDF-69492A3256A7}"/>
              </a:ext>
            </a:extLst>
          </p:cNvPr>
          <p:cNvSpPr/>
          <p:nvPr/>
        </p:nvSpPr>
        <p:spPr>
          <a:xfrm>
            <a:off x="5180125" y="4732568"/>
            <a:ext cx="2337066" cy="1637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99"/>
                </a:solidFill>
                <a:latin typeface="Arial Black" panose="020B0A04020102020204" pitchFamily="34" charset="0"/>
                <a:ea typeface="HY울릉도B" panose="02030600000101010101" pitchFamily="18" charset="-127"/>
              </a:rPr>
              <a:t>Server Dev.</a:t>
            </a:r>
          </a:p>
          <a:p>
            <a:pPr algn="ctr"/>
            <a:r>
              <a:rPr lang="ko-KR" altLang="en-US" sz="2400" dirty="0">
                <a:latin typeface="Arial Black" panose="020B0A04020102020204" pitchFamily="34" charset="0"/>
                <a:ea typeface="HY울릉도B" panose="02030600000101010101" pitchFamily="18" charset="-127"/>
              </a:rPr>
              <a:t>서정현</a:t>
            </a:r>
            <a:endParaRPr lang="en-US" altLang="ko-KR" sz="2400" dirty="0">
              <a:latin typeface="Arial Black" panose="020B0A04020102020204" pitchFamily="34" charset="0"/>
              <a:ea typeface="HY울릉도B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93294C-3578-4FF8-91EB-24CF56A3B3C6}"/>
              </a:ext>
            </a:extLst>
          </p:cNvPr>
          <p:cNvSpPr/>
          <p:nvPr/>
        </p:nvSpPr>
        <p:spPr>
          <a:xfrm>
            <a:off x="9660437" y="4688198"/>
            <a:ext cx="2337066" cy="1637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99"/>
                </a:solidFill>
                <a:latin typeface="Arial Black" panose="020B0A04020102020204" pitchFamily="34" charset="0"/>
                <a:ea typeface="HY울릉도B" panose="02030600000101010101" pitchFamily="18" charset="-127"/>
              </a:rPr>
              <a:t>S/W Dev.</a:t>
            </a:r>
          </a:p>
          <a:p>
            <a:pPr algn="ctr"/>
            <a:r>
              <a:rPr lang="ko-KR" altLang="en-US" sz="2400" dirty="0">
                <a:latin typeface="Arial Black" panose="020B0A04020102020204" pitchFamily="34" charset="0"/>
                <a:ea typeface="HY울릉도B" panose="02030600000101010101" pitchFamily="18" charset="-127"/>
              </a:rPr>
              <a:t>조용훈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94E78-4316-40BD-A386-1DB900B51D71}"/>
              </a:ext>
            </a:extLst>
          </p:cNvPr>
          <p:cNvSpPr/>
          <p:nvPr/>
        </p:nvSpPr>
        <p:spPr>
          <a:xfrm>
            <a:off x="2743200" y="4715255"/>
            <a:ext cx="2337066" cy="1637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99"/>
                </a:solidFill>
                <a:latin typeface="Arial Black" panose="020B0A04020102020204" pitchFamily="34" charset="0"/>
                <a:ea typeface="HY울릉도B" panose="02030600000101010101" pitchFamily="18" charset="-127"/>
              </a:rPr>
              <a:t>App Dev.</a:t>
            </a:r>
            <a:endParaRPr lang="en-US" altLang="ko-KR" sz="2400" dirty="0">
              <a:latin typeface="Arial Black" panose="020B0A04020102020204" pitchFamily="34" charset="0"/>
              <a:ea typeface="HY울릉도B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Arial Black" panose="020B0A04020102020204" pitchFamily="34" charset="0"/>
                <a:ea typeface="HY울릉도B" panose="02030600000101010101" pitchFamily="18" charset="-127"/>
              </a:rPr>
              <a:t>이민우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68C18-A0FE-47B8-83D3-0E24BFEA2B12}"/>
              </a:ext>
            </a:extLst>
          </p:cNvPr>
          <p:cNvSpPr/>
          <p:nvPr/>
        </p:nvSpPr>
        <p:spPr>
          <a:xfrm>
            <a:off x="7516792" y="4736560"/>
            <a:ext cx="2337066" cy="1637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FF99"/>
                </a:solidFill>
                <a:latin typeface="Arial Black" panose="020B0A04020102020204" pitchFamily="34" charset="0"/>
                <a:ea typeface="HY울릉도B" panose="02030600000101010101" pitchFamily="18" charset="-127"/>
              </a:rPr>
              <a:t>H/W Dev.</a:t>
            </a:r>
          </a:p>
          <a:p>
            <a:pPr algn="ctr"/>
            <a:r>
              <a:rPr lang="ko-KR" altLang="en-US" sz="2400" dirty="0">
                <a:latin typeface="Arial Black" panose="020B0A04020102020204" pitchFamily="34" charset="0"/>
                <a:ea typeface="HY울릉도B" panose="02030600000101010101" pitchFamily="18" charset="-127"/>
              </a:rPr>
              <a:t>박종호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55845-C04E-435B-BE49-0847B97C93EE}"/>
              </a:ext>
            </a:extLst>
          </p:cNvPr>
          <p:cNvSpPr txBox="1"/>
          <p:nvPr/>
        </p:nvSpPr>
        <p:spPr>
          <a:xfrm>
            <a:off x="5438281" y="4474950"/>
            <a:ext cx="182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BEBEBE"/>
                </a:solidFill>
                <a:latin typeface="Arial Black" panose="020B0A04020102020204" pitchFamily="34" charset="0"/>
              </a:rPr>
              <a:t>&lt; G2C &gt;</a:t>
            </a:r>
            <a:endParaRPr lang="ko-KR" altLang="ko-KR" sz="2800" dirty="0">
              <a:solidFill>
                <a:srgbClr val="BEBEB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3E75EC71-DCF8-4246-87DC-859E5B4E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 2.Technology</a:t>
            </a:r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C9AC6B6-0BE5-4E0F-8AD6-F670477E5BA0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87EF23-02FD-4D1D-881B-9710D9CDAE08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6C18A9-CEE2-4C01-8D91-CF06F6294A5B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개발 도구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5A436-223B-4BE8-B814-4DFEB535F2A3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TOOL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5A1ABB-A21C-4922-996E-C30A22E663FC}"/>
              </a:ext>
            </a:extLst>
          </p:cNvPr>
          <p:cNvGrpSpPr/>
          <p:nvPr/>
        </p:nvGrpSpPr>
        <p:grpSpPr>
          <a:xfrm>
            <a:off x="2590800" y="1699027"/>
            <a:ext cx="7010400" cy="4305694"/>
            <a:chOff x="1823664" y="1473282"/>
            <a:chExt cx="8022836" cy="479963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CCE7518-5EAF-4740-9920-44454F83CDDE}"/>
                </a:ext>
              </a:extLst>
            </p:cNvPr>
            <p:cNvGrpSpPr/>
            <p:nvPr/>
          </p:nvGrpSpPr>
          <p:grpSpPr>
            <a:xfrm>
              <a:off x="1946867" y="1473282"/>
              <a:ext cx="7899633" cy="4734296"/>
              <a:chOff x="78557" y="-495680"/>
              <a:chExt cx="9631138" cy="608491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473CF58-CD9D-4248-AAA0-84F474FFE354}"/>
                  </a:ext>
                </a:extLst>
              </p:cNvPr>
              <p:cNvSpPr/>
              <p:nvPr/>
            </p:nvSpPr>
            <p:spPr>
              <a:xfrm>
                <a:off x="3575970" y="3096578"/>
                <a:ext cx="2762938" cy="86409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2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개발도구</a:t>
                </a:r>
                <a:r>
                  <a:rPr lang="en-US" altLang="ko-KR" sz="2200" dirty="0"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.</a:t>
                </a:r>
                <a:r>
                  <a:rPr lang="ko-KR" altLang="en-US" sz="2200" dirty="0">
                    <a:solidFill>
                      <a:srgbClr val="FFC000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endParaRPr lang="en-US" altLang="ko-KR" sz="2200" dirty="0">
                  <a:solidFill>
                    <a:srgbClr val="FFC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  <a:p>
                <a:pPr algn="ctr"/>
                <a:r>
                  <a:rPr lang="en-US" altLang="ko-KR" sz="2200" dirty="0">
                    <a:solidFill>
                      <a:srgbClr val="FFC000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TOOL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87C7957-58FD-4B4B-A3E5-5B0196F5986C}"/>
                  </a:ext>
                </a:extLst>
              </p:cNvPr>
              <p:cNvSpPr/>
              <p:nvPr/>
            </p:nvSpPr>
            <p:spPr>
              <a:xfrm>
                <a:off x="3558214" y="2150612"/>
                <a:ext cx="2808312" cy="2808312"/>
              </a:xfrm>
              <a:prstGeom prst="ellipse">
                <a:avLst/>
              </a:prstGeom>
              <a:noFill/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20B8371-1817-4CB9-BEB5-68FD4575193E}"/>
                  </a:ext>
                </a:extLst>
              </p:cNvPr>
              <p:cNvSpPr/>
              <p:nvPr/>
            </p:nvSpPr>
            <p:spPr>
              <a:xfrm>
                <a:off x="4268924" y="1268760"/>
                <a:ext cx="1368152" cy="136815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7275396-F9B8-4FB5-9EB2-ABD775DD7FFA}"/>
                  </a:ext>
                </a:extLst>
              </p:cNvPr>
              <p:cNvSpPr/>
              <p:nvPr/>
            </p:nvSpPr>
            <p:spPr>
              <a:xfrm>
                <a:off x="2936776" y="4194400"/>
                <a:ext cx="1368152" cy="136815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D132060D-F3FA-4A32-A0F3-02A53B590372}"/>
                  </a:ext>
                </a:extLst>
              </p:cNvPr>
              <p:cNvSpPr/>
              <p:nvPr/>
            </p:nvSpPr>
            <p:spPr>
              <a:xfrm>
                <a:off x="5637076" y="4221087"/>
                <a:ext cx="1368152" cy="136815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D08A812-DFFB-49A5-ABC3-5272AB7E7701}"/>
                  </a:ext>
                </a:extLst>
              </p:cNvPr>
              <p:cNvSpPr/>
              <p:nvPr/>
            </p:nvSpPr>
            <p:spPr>
              <a:xfrm>
                <a:off x="3670939" y="-495680"/>
                <a:ext cx="2758881" cy="605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하드웨어</a:t>
                </a:r>
                <a:endParaRPr lang="en-US" altLang="ko-KR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fontAlgn="base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B1F2BB4-CD4A-4F24-AFC0-C9144E654643}"/>
                  </a:ext>
                </a:extLst>
              </p:cNvPr>
              <p:cNvSpPr/>
              <p:nvPr/>
            </p:nvSpPr>
            <p:spPr>
              <a:xfrm>
                <a:off x="78557" y="3528625"/>
                <a:ext cx="2674010" cy="605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서버 </a:t>
                </a:r>
              </a:p>
              <a:p>
                <a:pPr fontAlgn="base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43639E-AC41-4D20-9530-8AC33F758C2C}"/>
                  </a:ext>
                </a:extLst>
              </p:cNvPr>
              <p:cNvSpPr/>
              <p:nvPr/>
            </p:nvSpPr>
            <p:spPr>
              <a:xfrm>
                <a:off x="7070086" y="3528625"/>
                <a:ext cx="2639609" cy="605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</a:t>
                </a:r>
                <a:r>
                  <a:rPr lang="ko-KR" altLang="en-US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디바이스</a:t>
                </a:r>
                <a:endParaRPr lang="en-US" altLang="ko-KR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fontAlgn="base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44" name="Picture 3" descr="C:\Users\user\Desktop\88.PNG">
              <a:extLst>
                <a:ext uri="{FF2B5EF4-FFF2-40B4-BE49-F238E27FC236}">
                  <a16:creationId xmlns:a16="http://schemas.microsoft.com/office/drawing/2014/main" id="{85D00A7A-8B02-492F-BC78-AD0855A33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7190" y="3038154"/>
              <a:ext cx="510936" cy="658539"/>
            </a:xfrm>
            <a:prstGeom prst="rect">
              <a:avLst/>
            </a:prstGeom>
            <a:noFill/>
          </p:spPr>
        </p:pic>
        <p:pic>
          <p:nvPicPr>
            <p:cNvPr id="45" name="Picture 4" descr="C:\Users\user\Desktop\77.PNG">
              <a:extLst>
                <a:ext uri="{FF2B5EF4-FFF2-40B4-BE49-F238E27FC236}">
                  <a16:creationId xmlns:a16="http://schemas.microsoft.com/office/drawing/2014/main" id="{F0C9046B-D400-4209-8B92-B3E00DA4A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04623" y="5305469"/>
              <a:ext cx="510936" cy="729909"/>
            </a:xfrm>
            <a:prstGeom prst="rect">
              <a:avLst/>
            </a:prstGeom>
            <a:noFill/>
          </p:spPr>
        </p:pic>
        <p:pic>
          <p:nvPicPr>
            <p:cNvPr id="46" name="Picture 5" descr="C:\Users\user\Desktop\6.PNG">
              <a:extLst>
                <a:ext uri="{FF2B5EF4-FFF2-40B4-BE49-F238E27FC236}">
                  <a16:creationId xmlns:a16="http://schemas.microsoft.com/office/drawing/2014/main" id="{60F9CC94-FECD-42EB-8514-694C1F8C9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62748" y="5321615"/>
              <a:ext cx="437945" cy="688199"/>
            </a:xfrm>
            <a:prstGeom prst="rect">
              <a:avLst/>
            </a:prstGeom>
            <a:noFill/>
          </p:spPr>
        </p:pic>
        <p:pic>
          <p:nvPicPr>
            <p:cNvPr id="47" name="Picture 7" descr="C:\Users\user\Desktop\555.PNG">
              <a:extLst>
                <a:ext uri="{FF2B5EF4-FFF2-40B4-BE49-F238E27FC236}">
                  <a16:creationId xmlns:a16="http://schemas.microsoft.com/office/drawing/2014/main" id="{768DD772-E9AA-464C-AB8D-702F40B69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83687" y="4990528"/>
              <a:ext cx="1062781" cy="1049242"/>
            </a:xfrm>
            <a:prstGeom prst="rect">
              <a:avLst/>
            </a:prstGeom>
            <a:noFill/>
          </p:spPr>
        </p:pic>
        <p:pic>
          <p:nvPicPr>
            <p:cNvPr id="48" name="Picture 8" descr="C:\Users\user\Desktop\666.PNG">
              <a:extLst>
                <a:ext uri="{FF2B5EF4-FFF2-40B4-BE49-F238E27FC236}">
                  <a16:creationId xmlns:a16="http://schemas.microsoft.com/office/drawing/2014/main" id="{3602F2F5-1912-43D9-85AB-481A76A0CB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b="34425"/>
            <a:stretch/>
          </p:blipFill>
          <p:spPr bwMode="auto">
            <a:xfrm>
              <a:off x="2546166" y="4990528"/>
              <a:ext cx="1140827" cy="889881"/>
            </a:xfrm>
            <a:prstGeom prst="rect">
              <a:avLst/>
            </a:prstGeom>
            <a:noFill/>
          </p:spPr>
        </p:pic>
        <p:pic>
          <p:nvPicPr>
            <p:cNvPr id="49" name="Picture 10" descr="C:\Users\user\Desktop\124.PNG">
              <a:extLst>
                <a:ext uri="{FF2B5EF4-FFF2-40B4-BE49-F238E27FC236}">
                  <a16:creationId xmlns:a16="http://schemas.microsoft.com/office/drawing/2014/main" id="{0B6AC94C-31B1-48CC-B5A5-2FFEEFFF7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27540" y="1770726"/>
              <a:ext cx="2228747" cy="844685"/>
            </a:xfrm>
            <a:prstGeom prst="rect">
              <a:avLst/>
            </a:prstGeom>
            <a:no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D0C456-98D0-47DD-85AD-EFCD55CD60EF}"/>
                </a:ext>
              </a:extLst>
            </p:cNvPr>
            <p:cNvSpPr txBox="1"/>
            <p:nvPr/>
          </p:nvSpPr>
          <p:spPr>
            <a:xfrm>
              <a:off x="5429173" y="2378140"/>
              <a:ext cx="1287458" cy="41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ARTIK IDE</a:t>
              </a:r>
              <a:endParaRPr lang="ko-KR" alt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38C307-51B2-4A4A-A3AB-C1B2150C420E}"/>
                </a:ext>
              </a:extLst>
            </p:cNvPr>
            <p:cNvSpPr txBox="1"/>
            <p:nvPr/>
          </p:nvSpPr>
          <p:spPr>
            <a:xfrm>
              <a:off x="7922012" y="5861213"/>
              <a:ext cx="1855494" cy="41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Android Studio</a:t>
              </a:r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3EB42E-0629-4507-B0D7-E1A4530D4F37}"/>
                </a:ext>
              </a:extLst>
            </p:cNvPr>
            <p:cNvSpPr txBox="1"/>
            <p:nvPr/>
          </p:nvSpPr>
          <p:spPr>
            <a:xfrm>
              <a:off x="1823664" y="5839715"/>
              <a:ext cx="2649396" cy="411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전자정부 프레임워크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3E75EC71-DCF8-4246-87DC-859E5B4E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 2.Technology</a:t>
            </a:r>
            <a:endParaRPr lang="ko-KR" altLang="en-US" sz="16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A6140F5-517E-4B32-BB34-67CB7CCEC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7" y="2204746"/>
            <a:ext cx="8090886" cy="338324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A55F67-4410-4EB4-85B1-D7CB72DA8C5C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5FD38D-57F5-4E03-9675-B276E5DE5D4F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2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18C540-A502-4AAF-8C4E-048035CA6746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언어 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&amp; </a:t>
              </a:r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데이터베이스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80F9E9-EAC1-4209-8E63-C0004D8D56DC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LANGUAGE &amp; DATABASE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68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4256"/>
            <a:ext cx="12192000" cy="58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/>
          </a:p>
          <a:p>
            <a:pPr indent="576580">
              <a:lnSpc>
                <a:spcPts val="2340"/>
              </a:lnSpc>
            </a:pPr>
            <a:r>
              <a:rPr lang="en-US" altLang="ko-KR" sz="2000" b="1" dirty="0">
                <a:solidFill>
                  <a:srgbClr val="8A001C"/>
                </a:solidFill>
              </a:rPr>
              <a:t>2. 상세기능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0F23E7-D114-4F85-ADC6-3CA5C168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01" y="1355598"/>
            <a:ext cx="265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CONTENTS</a:t>
            </a:r>
            <a:endParaRPr lang="ko-KR" altLang="ko-KR" sz="36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6106" y="1368533"/>
            <a:ext cx="1473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FFFFFF"/>
                </a:solidFill>
              </a:rPr>
              <a:t>1. Scenario</a:t>
            </a:r>
            <a:endParaRPr lang="ko-KR" altLang="ko-KR" sz="22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5414" y="192178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(1) </a:t>
            </a:r>
            <a:r>
              <a:rPr lang="ko-KR" altLang="en-US" dirty="0">
                <a:solidFill>
                  <a:srgbClr val="FFFFFF"/>
                </a:solidFill>
              </a:rPr>
              <a:t>제안배경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6046" y="23462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(2) </a:t>
            </a:r>
            <a:r>
              <a:rPr lang="ko-KR" altLang="en-US" dirty="0">
                <a:solidFill>
                  <a:srgbClr val="FFFFFF"/>
                </a:solidFill>
              </a:rPr>
              <a:t>목표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7FCC5-EEC9-4109-8485-2EB9EFC3E33A}"/>
              </a:ext>
            </a:extLst>
          </p:cNvPr>
          <p:cNvSpPr txBox="1"/>
          <p:nvPr/>
        </p:nvSpPr>
        <p:spPr>
          <a:xfrm>
            <a:off x="4455414" y="4629933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(1) 개발 Tool 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8F1C0-A562-48DD-AFA5-A78054E0368C}"/>
              </a:ext>
            </a:extLst>
          </p:cNvPr>
          <p:cNvSpPr txBox="1"/>
          <p:nvPr/>
        </p:nvSpPr>
        <p:spPr>
          <a:xfrm>
            <a:off x="4455414" y="5076128"/>
            <a:ext cx="259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(2) Language 및 Database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9D16-59D8-4CC3-9AC4-3E727FD6C3F3}"/>
              </a:ext>
            </a:extLst>
          </p:cNvPr>
          <p:cNvSpPr txBox="1"/>
          <p:nvPr/>
        </p:nvSpPr>
        <p:spPr>
          <a:xfrm>
            <a:off x="4107593" y="4172193"/>
            <a:ext cx="1848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rgbClr val="FFFFFF"/>
                </a:solidFill>
              </a:rPr>
              <a:t>2. Technology </a:t>
            </a:r>
            <a:endParaRPr lang="ko-KR" altLang="ko-KR" sz="2200" b="1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A74175-E1CA-46D8-8E94-8B6C4E24A5A8}"/>
              </a:ext>
            </a:extLst>
          </p:cNvPr>
          <p:cNvSpPr txBox="1"/>
          <p:nvPr/>
        </p:nvSpPr>
        <p:spPr>
          <a:xfrm>
            <a:off x="4458640" y="27297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(3) </a:t>
            </a:r>
            <a:r>
              <a:rPr lang="ko-KR" altLang="en-US" dirty="0">
                <a:solidFill>
                  <a:srgbClr val="FFFFFF"/>
                </a:solidFill>
              </a:rPr>
              <a:t>역할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865E3-8267-4B63-9008-DD0144BEBD79}"/>
              </a:ext>
            </a:extLst>
          </p:cNvPr>
          <p:cNvSpPr txBox="1"/>
          <p:nvPr/>
        </p:nvSpPr>
        <p:spPr>
          <a:xfrm>
            <a:off x="4455414" y="31089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(4) </a:t>
            </a:r>
            <a:r>
              <a:rPr lang="ko-KR" altLang="en-US" dirty="0">
                <a:solidFill>
                  <a:srgbClr val="FFFFFF"/>
                </a:solidFill>
              </a:rPr>
              <a:t>기능</a:t>
            </a:r>
            <a:endParaRPr lang="ko-KR" altLang="ko-KR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561A5-E4B9-43C4-998E-FC584DDFEA60}"/>
              </a:ext>
            </a:extLst>
          </p:cNvPr>
          <p:cNvSpPr txBox="1"/>
          <p:nvPr/>
        </p:nvSpPr>
        <p:spPr>
          <a:xfrm>
            <a:off x="4467761" y="348810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(5) </a:t>
            </a:r>
            <a:r>
              <a:rPr lang="ko-KR" altLang="en-US" dirty="0">
                <a:solidFill>
                  <a:srgbClr val="FFFFFF"/>
                </a:solidFill>
              </a:rPr>
              <a:t>학기말 시연 계획표</a:t>
            </a:r>
            <a:endParaRPr lang="ko-KR" altLang="ko-K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0" y="6034136"/>
            <a:ext cx="1482716" cy="68231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67FC45-4B95-47A6-B091-E715FCCA7078}"/>
              </a:ext>
            </a:extLst>
          </p:cNvPr>
          <p:cNvSpPr/>
          <p:nvPr/>
        </p:nvSpPr>
        <p:spPr>
          <a:xfrm>
            <a:off x="-12197" y="-15574"/>
            <a:ext cx="3934966" cy="6912000"/>
          </a:xfrm>
          <a:prstGeom prst="rect">
            <a:avLst/>
          </a:prstGeom>
          <a:solidFill>
            <a:srgbClr val="8A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87AAA0-F88E-4D8A-92C2-29F105066149}"/>
              </a:ext>
            </a:extLst>
          </p:cNvPr>
          <p:cNvGrpSpPr/>
          <p:nvPr/>
        </p:nvGrpSpPr>
        <p:grpSpPr>
          <a:xfrm>
            <a:off x="1025533" y="620688"/>
            <a:ext cx="1809455" cy="1938992"/>
            <a:chOff x="1155734" y="1085712"/>
            <a:chExt cx="2226731" cy="19288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2DCC71-12D0-4F20-9548-B5B0D9393A63}"/>
                </a:ext>
              </a:extLst>
            </p:cNvPr>
            <p:cNvSpPr/>
            <p:nvPr/>
          </p:nvSpPr>
          <p:spPr>
            <a:xfrm>
              <a:off x="1654521" y="1085712"/>
              <a:ext cx="1280658" cy="1928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401380E-91C8-41DA-9FD5-D0A94375112F}"/>
                </a:ext>
              </a:extLst>
            </p:cNvPr>
            <p:cNvCxnSpPr/>
            <p:nvPr/>
          </p:nvCxnSpPr>
          <p:spPr>
            <a:xfrm>
              <a:off x="1155734" y="2786758"/>
              <a:ext cx="222673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E697E9-7AF1-4460-B2E7-57848524D56B}"/>
              </a:ext>
            </a:extLst>
          </p:cNvPr>
          <p:cNvSpPr/>
          <p:nvPr/>
        </p:nvSpPr>
        <p:spPr>
          <a:xfrm>
            <a:off x="1112205" y="2636912"/>
            <a:ext cx="17027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시나리오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5A6A6-C5EA-4B65-A8CE-B5F86C02D3D3}"/>
              </a:ext>
            </a:extLst>
          </p:cNvPr>
          <p:cNvSpPr txBox="1"/>
          <p:nvPr/>
        </p:nvSpPr>
        <p:spPr>
          <a:xfrm>
            <a:off x="1117386" y="3591050"/>
            <a:ext cx="2708267" cy="2229328"/>
          </a:xfrm>
          <a:prstGeom prst="rect">
            <a:avLst/>
          </a:prstGeom>
          <a:solidFill>
            <a:srgbClr val="8A001C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제안배경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목표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기능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학기말 시연계획표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3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F6A91D-C466-495B-B223-760D86A81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1. Scenario 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52A4B2-E56B-44C5-8264-7C5B79BD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40" y="1835762"/>
            <a:ext cx="9525000" cy="46412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D869BD5-801E-4225-869F-2D733EE6A4E5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E4258-FE5B-4793-9E9E-217DA9F3AC4E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1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6A0152-C222-4A19-A308-4D7B737049D4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제안배경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 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1106D-F788-4884-A369-5F6ABFC2D5A7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BACKGROUND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8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CC7A90-651A-442D-A87F-3600D8ED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3" y="3265022"/>
            <a:ext cx="5334000" cy="3370016"/>
          </a:xfrm>
          <a:prstGeom prst="rect">
            <a:avLst/>
          </a:prstGeom>
        </p:spPr>
      </p:pic>
      <p:sp>
        <p:nvSpPr>
          <p:cNvPr id="16" name="제목 3">
            <a:extLst>
              <a:ext uri="{FF2B5EF4-FFF2-40B4-BE49-F238E27FC236}">
                <a16:creationId xmlns:a16="http://schemas.microsoft.com/office/drawing/2014/main" id="{4A5F91A0-BE19-488F-9AA0-9A4AA5D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1. Scenario 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8A52D8-5478-42D3-91DB-9D348DB4E073}"/>
              </a:ext>
            </a:extLst>
          </p:cNvPr>
          <p:cNvSpPr txBox="1"/>
          <p:nvPr/>
        </p:nvSpPr>
        <p:spPr>
          <a:xfrm>
            <a:off x="508332" y="1684425"/>
            <a:ext cx="3784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>
                <a:solidFill>
                  <a:srgbClr val="8A001C"/>
                </a:solidFill>
              </a:rPr>
              <a:t>프로젝트 명:  </a:t>
            </a:r>
            <a:r>
              <a:rPr lang="en-US" altLang="ko-KR" sz="1400" dirty="0" err="1">
                <a:solidFill>
                  <a:srgbClr val="000000"/>
                </a:solidFill>
              </a:rPr>
              <a:t>IoTrash</a:t>
            </a:r>
            <a:r>
              <a:rPr lang="en-US" altLang="ko-KR" sz="1400" dirty="0">
                <a:solidFill>
                  <a:srgbClr val="000000"/>
                </a:solidFill>
              </a:rPr>
              <a:t>(Internet of Thing + Trash)</a:t>
            </a:r>
            <a:endParaRPr lang="ko-KR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5B75E-E50E-4F76-A56C-18CD4049B063}"/>
              </a:ext>
            </a:extLst>
          </p:cNvPr>
          <p:cNvSpPr txBox="1"/>
          <p:nvPr/>
        </p:nvSpPr>
        <p:spPr>
          <a:xfrm>
            <a:off x="505510" y="2077329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>
                <a:solidFill>
                  <a:srgbClr val="8A001C"/>
                </a:solidFill>
              </a:rPr>
              <a:t>기간 : </a:t>
            </a:r>
            <a:r>
              <a:rPr lang="en-US" altLang="ko-KR" sz="1400" dirty="0">
                <a:solidFill>
                  <a:srgbClr val="000000"/>
                </a:solidFill>
              </a:rPr>
              <a:t>2017.11~ 2017.12(약 1</a:t>
            </a:r>
            <a:r>
              <a:rPr lang="ko-KR" altLang="en-US" sz="1400" dirty="0">
                <a:solidFill>
                  <a:srgbClr val="000000"/>
                </a:solidFill>
              </a:rPr>
              <a:t>달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endParaRPr lang="ko-KR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725F3-4DBF-4247-95A0-04A4703C7DD9}"/>
              </a:ext>
            </a:extLst>
          </p:cNvPr>
          <p:cNvSpPr txBox="1"/>
          <p:nvPr/>
        </p:nvSpPr>
        <p:spPr>
          <a:xfrm>
            <a:off x="522443" y="2470233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 err="1">
                <a:solidFill>
                  <a:srgbClr val="8A001C"/>
                </a:solidFill>
              </a:rPr>
              <a:t>프로젝트</a:t>
            </a:r>
            <a:r>
              <a:rPr lang="en-US" altLang="ko-KR" sz="1400" b="1" dirty="0">
                <a:solidFill>
                  <a:srgbClr val="8A001C"/>
                </a:solidFill>
              </a:rPr>
              <a:t> </a:t>
            </a:r>
            <a:r>
              <a:rPr lang="ko-KR" altLang="en-US" sz="1400" b="1" dirty="0">
                <a:solidFill>
                  <a:srgbClr val="8A001C"/>
                </a:solidFill>
              </a:rPr>
              <a:t>목표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  <a:endParaRPr lang="ko-KR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9CA1-BF8C-43AE-8138-424F7893ABF4}"/>
              </a:ext>
            </a:extLst>
          </p:cNvPr>
          <p:cNvSpPr txBox="1"/>
          <p:nvPr/>
        </p:nvSpPr>
        <p:spPr>
          <a:xfrm>
            <a:off x="685800" y="2863137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청소부 아주머니의 입장에서 학교의 쓰레기통 위치에 따른 쓰레기양을 한 눈에 확인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BF390-B3D3-43CF-A1C4-F052E8A02324}"/>
              </a:ext>
            </a:extLst>
          </p:cNvPr>
          <p:cNvSpPr txBox="1"/>
          <p:nvPr/>
        </p:nvSpPr>
        <p:spPr>
          <a:xfrm>
            <a:off x="702733" y="3241288"/>
            <a:ext cx="109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관리의 용이성이라는 측면을 중점으로 기능 및 서비스 구현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1FB1E5-58B6-4766-B9EA-EF9C976DACF4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377F37-46A7-44ED-B74B-D06110F70D3D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2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2019CD-6285-4019-9328-5AF3A9B4640A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목표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 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85533C-B6EB-43B9-BC23-7DAEDAAE3108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GOAL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2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>
            <a:extLst>
              <a:ext uri="{FF2B5EF4-FFF2-40B4-BE49-F238E27FC236}">
                <a16:creationId xmlns:a16="http://schemas.microsoft.com/office/drawing/2014/main" id="{4A5F91A0-BE19-488F-9AA0-9A4AA5D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1. Scenario 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67638-7D69-4E5C-B04E-4F07576B4A9D}"/>
              </a:ext>
            </a:extLst>
          </p:cNvPr>
          <p:cNvSpPr txBox="1"/>
          <p:nvPr/>
        </p:nvSpPr>
        <p:spPr>
          <a:xfrm>
            <a:off x="505510" y="1651681"/>
            <a:ext cx="333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 DEVELOPER</a:t>
            </a:r>
            <a:r>
              <a:rPr lang="en-US" altLang="ko-KR" sz="1400" b="1" dirty="0">
                <a:solidFill>
                  <a:srgbClr val="8A001C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조용훈</a:t>
            </a:r>
            <a:r>
              <a:rPr lang="en-US" altLang="ko-KR" sz="1400" dirty="0">
                <a:solidFill>
                  <a:srgbClr val="000000"/>
                </a:solidFill>
              </a:rPr>
              <a:t> , </a:t>
            </a:r>
            <a:r>
              <a:rPr lang="ko-KR" altLang="en-US" sz="1400" dirty="0">
                <a:solidFill>
                  <a:srgbClr val="000000"/>
                </a:solidFill>
              </a:rPr>
              <a:t>박종호</a:t>
            </a:r>
            <a:endParaRPr lang="ko-KR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69B77-B763-4C8E-82C7-2707C92443CF}"/>
              </a:ext>
            </a:extLst>
          </p:cNvPr>
          <p:cNvSpPr txBox="1"/>
          <p:nvPr/>
        </p:nvSpPr>
        <p:spPr>
          <a:xfrm>
            <a:off x="505510" y="2196565"/>
            <a:ext cx="2973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DEVELOPER</a:t>
            </a:r>
            <a:r>
              <a:rPr lang="en-US" altLang="ko-KR" sz="1400" b="1" dirty="0">
                <a:solidFill>
                  <a:srgbClr val="8A001C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이민우 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</a:rPr>
              <a:t>신훈</a:t>
            </a:r>
            <a:endParaRPr lang="ko-KR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DB4D4-09EA-4277-A41D-A8B18880011C}"/>
              </a:ext>
            </a:extLst>
          </p:cNvPr>
          <p:cNvSpPr txBox="1"/>
          <p:nvPr/>
        </p:nvSpPr>
        <p:spPr>
          <a:xfrm>
            <a:off x="505510" y="2741449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b="1" dirty="0">
                <a:solidFill>
                  <a:srgbClr val="8A00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 DEVELOPER</a:t>
            </a:r>
            <a:r>
              <a:rPr lang="en-US" altLang="ko-KR" sz="1400" b="1" dirty="0">
                <a:solidFill>
                  <a:srgbClr val="8A001C"/>
                </a:solidFill>
              </a:rPr>
              <a:t> 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서정현</a:t>
            </a:r>
            <a:endParaRPr lang="ko-KR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3D0E4-6E13-4F26-A948-B2FB5B2A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39" y="3003073"/>
            <a:ext cx="8148403" cy="336676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087C18FA-DA52-42D5-8F8E-271008A310F3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09A129-D027-48DF-A43F-CA1CC808EFAA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3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E5A2AA-BB45-4DB1-B608-BD58D7072857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역할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 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5B2860-3C03-482B-90AF-6C407C486F24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ROLE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9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>
            <a:extLst>
              <a:ext uri="{FF2B5EF4-FFF2-40B4-BE49-F238E27FC236}">
                <a16:creationId xmlns:a16="http://schemas.microsoft.com/office/drawing/2014/main" id="{4A5F91A0-BE19-488F-9AA0-9A4AA5D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1. Scenario 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678091-3311-4009-BC50-F5850DCB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17" y="1686688"/>
            <a:ext cx="7371966" cy="45987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3D51CA4-1D18-4CCE-B248-61125E828289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257ECD-F3F9-4FD3-B677-9ECD94A36F3A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4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A36F9A-2AE5-4CA5-A811-931910309B42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기능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 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6F87C3-C728-4982-9975-DA0C852C6362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FUNCTION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8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3">
            <a:extLst>
              <a:ext uri="{FF2B5EF4-FFF2-40B4-BE49-F238E27FC236}">
                <a16:creationId xmlns:a16="http://schemas.microsoft.com/office/drawing/2014/main" id="{4A5F91A0-BE19-488F-9AA0-9A4AA5D8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91000" cy="327378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1. Scenario 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B32E84-F083-4D91-B017-F537B492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0" y="1853695"/>
            <a:ext cx="8554027" cy="49767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680D16-328D-4777-BC87-4A0E0B2B5666}"/>
              </a:ext>
            </a:extLst>
          </p:cNvPr>
          <p:cNvGrpSpPr/>
          <p:nvPr/>
        </p:nvGrpSpPr>
        <p:grpSpPr>
          <a:xfrm>
            <a:off x="198050" y="633763"/>
            <a:ext cx="6248042" cy="1065263"/>
            <a:chOff x="198050" y="639634"/>
            <a:chExt cx="6248042" cy="10652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BE2240-C53C-403C-B3C6-1271871F14AB}"/>
                </a:ext>
              </a:extLst>
            </p:cNvPr>
            <p:cNvSpPr txBox="1"/>
            <p:nvPr/>
          </p:nvSpPr>
          <p:spPr>
            <a:xfrm>
              <a:off x="198050" y="639634"/>
              <a:ext cx="4625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rgbClr val="1A1F52"/>
                  </a:solidFill>
                  <a:ea typeface="나눔고딕" panose="020D0604000000000000" pitchFamily="50" charset="-127"/>
                </a:rPr>
                <a:t>5</a:t>
              </a:r>
              <a:endParaRPr lang="ko-KR" altLang="en-US" sz="4400" b="1" dirty="0">
                <a:solidFill>
                  <a:srgbClr val="1A1F52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0C0DEB-3F9A-42F4-AC25-8C57DA708B70}"/>
                </a:ext>
              </a:extLst>
            </p:cNvPr>
            <p:cNvSpPr txBox="1"/>
            <p:nvPr/>
          </p:nvSpPr>
          <p:spPr>
            <a:xfrm>
              <a:off x="685800" y="869549"/>
              <a:ext cx="4826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1A1F52"/>
                  </a:solidFill>
                  <a:latin typeface="+mj-ea"/>
                  <a:ea typeface="+mj-ea"/>
                </a:rPr>
                <a:t>학기말 시연 계획표</a:t>
              </a:r>
              <a:r>
                <a:rPr lang="en-US" altLang="ko-KR" b="1" dirty="0">
                  <a:solidFill>
                    <a:srgbClr val="1A1F52"/>
                  </a:solidFill>
                  <a:latin typeface="+mj-ea"/>
                  <a:ea typeface="+mj-ea"/>
                </a:rPr>
                <a:t> </a:t>
              </a:r>
              <a:endParaRPr lang="ko-KR" altLang="en-US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8BF5EF-D151-4A38-AEFE-050BB08C80F9}"/>
                </a:ext>
              </a:extLst>
            </p:cNvPr>
            <p:cNvSpPr txBox="1"/>
            <p:nvPr/>
          </p:nvSpPr>
          <p:spPr>
            <a:xfrm>
              <a:off x="685800" y="1304787"/>
              <a:ext cx="5760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A1F52"/>
                  </a:solidFill>
                  <a:latin typeface="+mj-ea"/>
                  <a:ea typeface="+mj-ea"/>
                </a:rPr>
                <a:t>SCHEDULE</a:t>
              </a:r>
              <a:endParaRPr lang="ko-KR" altLang="en-US" sz="2000" b="1" dirty="0">
                <a:solidFill>
                  <a:srgbClr val="1A1F5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10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0" y="6034136"/>
            <a:ext cx="1482716" cy="68231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139037" y="6264500"/>
            <a:ext cx="96163" cy="110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67FC45-4B95-47A6-B091-E715FCCA7078}"/>
              </a:ext>
            </a:extLst>
          </p:cNvPr>
          <p:cNvSpPr/>
          <p:nvPr/>
        </p:nvSpPr>
        <p:spPr>
          <a:xfrm>
            <a:off x="-12197" y="-15574"/>
            <a:ext cx="3934966" cy="6912000"/>
          </a:xfrm>
          <a:prstGeom prst="rect">
            <a:avLst/>
          </a:prstGeom>
          <a:solidFill>
            <a:srgbClr val="8A0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87AAA0-F88E-4D8A-92C2-29F105066149}"/>
              </a:ext>
            </a:extLst>
          </p:cNvPr>
          <p:cNvGrpSpPr/>
          <p:nvPr/>
        </p:nvGrpSpPr>
        <p:grpSpPr>
          <a:xfrm>
            <a:off x="1025533" y="620688"/>
            <a:ext cx="1809455" cy="1938992"/>
            <a:chOff x="1155734" y="1085712"/>
            <a:chExt cx="2226731" cy="19288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2DCC71-12D0-4F20-9548-B5B0D9393A63}"/>
                </a:ext>
              </a:extLst>
            </p:cNvPr>
            <p:cNvSpPr/>
            <p:nvPr/>
          </p:nvSpPr>
          <p:spPr>
            <a:xfrm>
              <a:off x="1654521" y="1085712"/>
              <a:ext cx="1280658" cy="1928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401380E-91C8-41DA-9FD5-D0A94375112F}"/>
                </a:ext>
              </a:extLst>
            </p:cNvPr>
            <p:cNvCxnSpPr/>
            <p:nvPr/>
          </p:nvCxnSpPr>
          <p:spPr>
            <a:xfrm>
              <a:off x="1155734" y="2786758"/>
              <a:ext cx="222673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E697E9-7AF1-4460-B2E7-57848524D56B}"/>
              </a:ext>
            </a:extLst>
          </p:cNvPr>
          <p:cNvSpPr/>
          <p:nvPr/>
        </p:nvSpPr>
        <p:spPr>
          <a:xfrm>
            <a:off x="875475" y="2636912"/>
            <a:ext cx="21761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기술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5A6A6-C5EA-4B65-A8CE-B5F86C02D3D3}"/>
              </a:ext>
            </a:extLst>
          </p:cNvPr>
          <p:cNvSpPr txBox="1"/>
          <p:nvPr/>
        </p:nvSpPr>
        <p:spPr>
          <a:xfrm>
            <a:off x="875475" y="3971443"/>
            <a:ext cx="2934525" cy="1096710"/>
          </a:xfrm>
          <a:prstGeom prst="rect">
            <a:avLst/>
          </a:prstGeom>
          <a:solidFill>
            <a:srgbClr val="8A001C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개발도구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b="1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언어 및 데이터 베이스</a:t>
            </a: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b="1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F6993FC-4EDA-4BA3-B7FB-DB7415FA9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694894"/>
              </p:ext>
            </p:extLst>
          </p:nvPr>
        </p:nvGraphicFramePr>
        <p:xfrm>
          <a:off x="4744800" y="1535115"/>
          <a:ext cx="6937993" cy="487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6E0683-B3BF-4B7C-A986-92DA01615183}"/>
              </a:ext>
            </a:extLst>
          </p:cNvPr>
          <p:cNvSpPr txBox="1"/>
          <p:nvPr/>
        </p:nvSpPr>
        <p:spPr>
          <a:xfrm>
            <a:off x="4648200" y="1880411"/>
            <a:ext cx="5925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A1F52"/>
                </a:solidFill>
                <a:latin typeface="+mj-ea"/>
                <a:ea typeface="+mj-ea"/>
              </a:rPr>
              <a:t> 활용 예상 요구치</a:t>
            </a:r>
          </a:p>
        </p:txBody>
      </p:sp>
    </p:spTree>
    <p:extLst>
      <p:ext uri="{BB962C8B-B14F-4D97-AF65-F5344CB8AC3E}">
        <p14:creationId xmlns:p14="http://schemas.microsoft.com/office/powerpoint/2010/main" val="36080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238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HY울릉도B</vt:lpstr>
      <vt:lpstr>나눔고딕</vt:lpstr>
      <vt:lpstr>맑은 고딕</vt:lpstr>
      <vt:lpstr>-윤고딕330</vt:lpstr>
      <vt:lpstr>-윤고딕340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1. Scenario </vt:lpstr>
      <vt:lpstr>1. Scenario </vt:lpstr>
      <vt:lpstr>1. Scenario </vt:lpstr>
      <vt:lpstr>1. Scenario </vt:lpstr>
      <vt:lpstr>1. Scenario </vt:lpstr>
      <vt:lpstr>PowerPoint 프레젠테이션</vt:lpstr>
      <vt:lpstr> 2.Technology</vt:lpstr>
      <vt:lpstr> 2.Technology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서정현</cp:lastModifiedBy>
  <cp:revision>35</cp:revision>
  <dcterms:created xsi:type="dcterms:W3CDTF">2006-08-16T00:00:00Z</dcterms:created>
  <dcterms:modified xsi:type="dcterms:W3CDTF">2017-10-23T12:11:19Z</dcterms:modified>
</cp:coreProperties>
</file>