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66" r:id="rId2"/>
    <p:sldId id="675" r:id="rId3"/>
    <p:sldId id="689" r:id="rId4"/>
    <p:sldId id="677" r:id="rId5"/>
    <p:sldId id="671" r:id="rId6"/>
    <p:sldId id="678" r:id="rId7"/>
    <p:sldId id="679" r:id="rId8"/>
    <p:sldId id="685" r:id="rId9"/>
    <p:sldId id="686" r:id="rId10"/>
    <p:sldId id="681" r:id="rId11"/>
    <p:sldId id="682" r:id="rId12"/>
    <p:sldId id="684" r:id="rId13"/>
    <p:sldId id="683" r:id="rId14"/>
    <p:sldId id="687" r:id="rId15"/>
    <p:sldId id="688" r:id="rId16"/>
    <p:sldId id="6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빈" initials="윤빈" lastIdx="3" clrIdx="0">
    <p:extLst>
      <p:ext uri="{19B8F6BF-5375-455C-9EA6-DF929625EA0E}">
        <p15:presenceInfo xmlns:p15="http://schemas.microsoft.com/office/powerpoint/2012/main" userId="344b4440900620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108" d="100"/>
          <a:sy n="108" d="100"/>
        </p:scale>
        <p:origin x="17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02:31:33.689" idx="1">
    <p:pos x="3646" y="-179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02:46:45.9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4D7A-529A-4013-81CA-ADB88461249F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D517-4E78-472F-B637-FE48A140B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3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D517-4E78-472F-B637-FE48A140BF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1037750" y="2751215"/>
            <a:ext cx="3365286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endParaRPr lang="ko-KR" altLang="en-US" sz="1200" spc="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735386" y="3296025"/>
            <a:ext cx="3544348" cy="263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및 </a:t>
            </a: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구성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ERD</a:t>
            </a: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시연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QnA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381843" y="3927680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401993" y="3533228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401993" y="404514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401993" y="4557058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401993" y="506897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AD0135-5874-4CF7-AFFC-C49333FFB045}"/>
              </a:ext>
            </a:extLst>
          </p:cNvPr>
          <p:cNvSpPr/>
          <p:nvPr/>
        </p:nvSpPr>
        <p:spPr>
          <a:xfrm>
            <a:off x="1401993" y="5580889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ko-KR" altLang="en-US" sz="1500" b="1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/>
          <p:nvPr/>
        </p:nvCxnSpPr>
        <p:spPr>
          <a:xfrm>
            <a:off x="1167466" y="3512767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BD4B4-53A0-4532-8E70-105C55553C9D}"/>
              </a:ext>
            </a:extLst>
          </p:cNvPr>
          <p:cNvGrpSpPr/>
          <p:nvPr/>
        </p:nvGrpSpPr>
        <p:grpSpPr>
          <a:xfrm>
            <a:off x="1037750" y="523532"/>
            <a:ext cx="1833515" cy="1782272"/>
            <a:chOff x="1954464" y="427696"/>
            <a:chExt cx="1833515" cy="17822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2D212B-FBB9-46E8-90EA-F7A0FC434960}"/>
                </a:ext>
              </a:extLst>
            </p:cNvPr>
            <p:cNvSpPr/>
            <p:nvPr/>
          </p:nvSpPr>
          <p:spPr>
            <a:xfrm>
              <a:off x="2130458" y="593889"/>
              <a:ext cx="744717" cy="80702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6FF0C4-6C93-4025-84AF-B11D48BF6D05}"/>
                </a:ext>
              </a:extLst>
            </p:cNvPr>
            <p:cNvSpPr/>
            <p:nvPr/>
          </p:nvSpPr>
          <p:spPr>
            <a:xfrm>
              <a:off x="2474536" y="427696"/>
              <a:ext cx="857839" cy="807026"/>
            </a:xfrm>
            <a:prstGeom prst="rect">
              <a:avLst/>
            </a:prstGeom>
            <a:noFill/>
            <a:ln w="762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540B16E-1D23-4CE2-B027-C56F6B967EE0}"/>
                </a:ext>
              </a:extLst>
            </p:cNvPr>
            <p:cNvSpPr/>
            <p:nvPr/>
          </p:nvSpPr>
          <p:spPr>
            <a:xfrm>
              <a:off x="2073896" y="703281"/>
              <a:ext cx="857839" cy="807026"/>
            </a:xfrm>
            <a:prstGeom prst="rect">
              <a:avLst/>
            </a:prstGeom>
            <a:noFill/>
            <a:ln w="762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F9F0DB-94F3-4515-AED3-9B4BE6546488}"/>
                </a:ext>
              </a:extLst>
            </p:cNvPr>
            <p:cNvSpPr txBox="1"/>
            <p:nvPr/>
          </p:nvSpPr>
          <p:spPr>
            <a:xfrm>
              <a:off x="1954464" y="1502082"/>
              <a:ext cx="18335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6">
                      <a:lumMod val="75000"/>
                    </a:schemeClr>
                  </a:solidFill>
                  <a:ea typeface="Noto Sans CJK KR Regular" panose="020B0500000000000000"/>
                </a:rPr>
                <a:t>미니지</a:t>
              </a:r>
              <a:endParaRPr lang="ko-KR" altLang="en-US" sz="3200" b="1" dirty="0">
                <a:solidFill>
                  <a:schemeClr val="accent6">
                    <a:lumMod val="75000"/>
                  </a:schemeClr>
                </a:solidFill>
                <a:ea typeface="Noto Sans CJK KR Regular" panose="020B050000000000000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A136B4-6EF9-4830-A864-A9688F85DB6B}"/>
              </a:ext>
            </a:extLst>
          </p:cNvPr>
          <p:cNvSpPr txBox="1"/>
          <p:nvPr/>
        </p:nvSpPr>
        <p:spPr>
          <a:xfrm>
            <a:off x="1062103" y="2231137"/>
            <a:ext cx="361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</a:rPr>
              <a:t>Office Communication solution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5105D-FD37-4083-AF2A-0B72D3C631BB}"/>
              </a:ext>
            </a:extLst>
          </p:cNvPr>
          <p:cNvSpPr txBox="1"/>
          <p:nvPr/>
        </p:nvSpPr>
        <p:spPr>
          <a:xfrm>
            <a:off x="5401558" y="226243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ial Rounded MT Bold" panose="020F0704030504030204" pitchFamily="34" charset="0"/>
              </a:rPr>
              <a:t>참여자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</a:p>
          <a:p>
            <a:r>
              <a:rPr lang="ko-KR" altLang="en-US" sz="1400" dirty="0"/>
              <a:t>이동열 윤빈 서진호 김재성 김범진</a:t>
            </a:r>
          </a:p>
        </p:txBody>
      </p: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F000273-2AB8-4C10-A4FA-DBE88C904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0" y="1654418"/>
            <a:ext cx="5502117" cy="1265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EC676-BF56-4738-BB7E-163A80EDD93A}"/>
              </a:ext>
            </a:extLst>
          </p:cNvPr>
          <p:cNvSpPr txBox="1"/>
          <p:nvPr/>
        </p:nvSpPr>
        <p:spPr>
          <a:xfrm>
            <a:off x="228620" y="11670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줄 바꿈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AF5E4-A640-4869-BF42-81954589ABF4}"/>
              </a:ext>
            </a:extLst>
          </p:cNvPr>
          <p:cNvSpPr txBox="1"/>
          <p:nvPr/>
        </p:nvSpPr>
        <p:spPr>
          <a:xfrm>
            <a:off x="180473" y="415300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채팅창에 </a:t>
            </a:r>
            <a:r>
              <a:rPr lang="ko-KR" altLang="en-US" dirty="0" err="1"/>
              <a:t>반영될때</a:t>
            </a:r>
            <a:r>
              <a:rPr lang="ko-KR" altLang="en-US" dirty="0"/>
              <a:t> 명령어를 </a:t>
            </a:r>
            <a:r>
              <a:rPr lang="en-US" altLang="ko-KR" dirty="0"/>
              <a:t>\n</a:t>
            </a:r>
            <a:r>
              <a:rPr lang="ko-KR" altLang="en-US" dirty="0"/>
              <a:t>으로 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2470F-4B59-4E4E-8FAC-EFDE1447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0" y="4742194"/>
            <a:ext cx="527349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6B6C5B5-A6A1-4657-A04E-15A0C4B12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817"/>
            <a:ext cx="6820491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29BD0-1AA4-45F2-A4DC-ACB54ABAC242}"/>
              </a:ext>
            </a:extLst>
          </p:cNvPr>
          <p:cNvSpPr txBox="1"/>
          <p:nvPr/>
        </p:nvSpPr>
        <p:spPr>
          <a:xfrm>
            <a:off x="414779" y="1225485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채팅방의 정보를 스트링 형태로 소켓으로 전달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961B40-90BB-4D35-B951-B6BD849E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5848"/>
            <a:ext cx="9144000" cy="1561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097D92-0E69-4F4F-8BEA-B7FC1CB18275}"/>
              </a:ext>
            </a:extLst>
          </p:cNvPr>
          <p:cNvSpPr txBox="1"/>
          <p:nvPr/>
        </p:nvSpPr>
        <p:spPr>
          <a:xfrm>
            <a:off x="311085" y="3044857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서버에서 받은 정보를 정리하여</a:t>
            </a:r>
            <a:r>
              <a:rPr lang="en-US" altLang="ko-KR" dirty="0"/>
              <a:t>, </a:t>
            </a:r>
            <a:r>
              <a:rPr lang="ko-KR" altLang="en-US" dirty="0"/>
              <a:t>클라이언트의 소켓으로 전달</a:t>
            </a:r>
          </a:p>
        </p:txBody>
      </p:sp>
    </p:spTree>
    <p:extLst>
      <p:ext uri="{BB962C8B-B14F-4D97-AF65-F5344CB8AC3E}">
        <p14:creationId xmlns:p14="http://schemas.microsoft.com/office/powerpoint/2010/main" val="19361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채팅 개발 주안점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DC3DC4-BF08-4436-94F7-F0942EE7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92"/>
            <a:ext cx="9144000" cy="4260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EB3ED-4125-4E0E-9918-219DE2953DC9}"/>
              </a:ext>
            </a:extLst>
          </p:cNvPr>
          <p:cNvSpPr txBox="1"/>
          <p:nvPr/>
        </p:nvSpPr>
        <p:spPr>
          <a:xfrm>
            <a:off x="343919" y="5903843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소켓에서 </a:t>
            </a:r>
            <a:r>
              <a:rPr lang="ko-KR" altLang="en-US" dirty="0" err="1"/>
              <a:t>클라이언트앱에</a:t>
            </a:r>
            <a:r>
              <a:rPr lang="ko-KR" altLang="en-US" dirty="0"/>
              <a:t> </a:t>
            </a:r>
            <a:r>
              <a:rPr lang="ko-KR" altLang="en-US" dirty="0" err="1"/>
              <a:t>이프문을통해</a:t>
            </a:r>
            <a:r>
              <a:rPr lang="ko-KR" altLang="en-US" dirty="0"/>
              <a:t> 명령문 마다 다른 기능을 수행</a:t>
            </a:r>
          </a:p>
        </p:txBody>
      </p:sp>
    </p:spTree>
    <p:extLst>
      <p:ext uri="{BB962C8B-B14F-4D97-AF65-F5344CB8AC3E}">
        <p14:creationId xmlns:p14="http://schemas.microsoft.com/office/powerpoint/2010/main" val="10630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3" y="79626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ea typeface="Noto Sans CJK KR Regular" panose="020B0500000000000000"/>
              </a:rPr>
              <a:t>Jtree</a:t>
            </a:r>
            <a:r>
              <a:rPr lang="en-US" altLang="ko-KR" sz="4400" dirty="0">
                <a:ea typeface="Noto Sans CJK KR Regular" panose="020B0500000000000000"/>
              </a:rPr>
              <a:t> </a:t>
            </a:r>
            <a:r>
              <a:rPr lang="ko-KR" altLang="en-US" sz="4400" dirty="0">
                <a:ea typeface="Noto Sans CJK KR Regular" panose="020B0500000000000000"/>
              </a:rPr>
              <a:t>주안점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67" y="1379666"/>
            <a:ext cx="358295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3584" y="1011982"/>
            <a:ext cx="5187820" cy="308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9396" y="4189445"/>
            <a:ext cx="5313976" cy="239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29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23F55-ABE1-4F3C-8A89-0FAE0A6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5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63280-200A-4C2B-BB4F-006506038CD8}"/>
              </a:ext>
            </a:extLst>
          </p:cNvPr>
          <p:cNvSpPr txBox="1"/>
          <p:nvPr/>
        </p:nvSpPr>
        <p:spPr>
          <a:xfrm>
            <a:off x="141402" y="593887"/>
            <a:ext cx="3846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이동열</a:t>
            </a:r>
            <a:endParaRPr lang="en-US" altLang="ko-KR" dirty="0"/>
          </a:p>
          <a:p>
            <a:r>
              <a:rPr lang="ko-KR" altLang="en-US" dirty="0"/>
              <a:t>뭐가 어렵고 어디로 접근을 </a:t>
            </a:r>
            <a:r>
              <a:rPr lang="ko-KR" altLang="en-US" dirty="0" err="1"/>
              <a:t>해야하는가</a:t>
            </a:r>
            <a:r>
              <a:rPr lang="ko-KR" altLang="en-US" dirty="0"/>
              <a:t> 방향이 잡힌 느낌이고</a:t>
            </a:r>
            <a:r>
              <a:rPr lang="en-US" altLang="ko-KR" dirty="0"/>
              <a:t>, </a:t>
            </a:r>
            <a:r>
              <a:rPr lang="ko-KR" altLang="en-US" dirty="0"/>
              <a:t>성취감과 흥미를 느끼고</a:t>
            </a:r>
            <a:r>
              <a:rPr lang="en-US" altLang="ko-KR" dirty="0"/>
              <a:t>, </a:t>
            </a:r>
            <a:r>
              <a:rPr lang="ko-KR" altLang="en-US" dirty="0"/>
              <a:t>아직 어렵지만 나름대로 자신감이 생긴 것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김재성</a:t>
            </a:r>
            <a:endParaRPr lang="en-US" altLang="ko-KR" dirty="0"/>
          </a:p>
          <a:p>
            <a:r>
              <a:rPr lang="ko-KR" altLang="en-US" dirty="0"/>
              <a:t>스윙으로 디자인을 하면서 너무 시간과 노력이 치중된 감이 있었다</a:t>
            </a:r>
            <a:r>
              <a:rPr lang="en-US" altLang="ko-KR" dirty="0"/>
              <a:t>. </a:t>
            </a:r>
            <a:r>
              <a:rPr lang="ko-KR" altLang="en-US" dirty="0"/>
              <a:t>기능을 우선적으로 진행하는게 맞았으나</a:t>
            </a:r>
            <a:r>
              <a:rPr lang="en-US" altLang="ko-KR" dirty="0"/>
              <a:t>, </a:t>
            </a:r>
            <a:r>
              <a:rPr lang="ko-KR" altLang="en-US" dirty="0"/>
              <a:t>기획구상단계에서 </a:t>
            </a:r>
            <a:r>
              <a:rPr lang="ko-KR" altLang="en-US" dirty="0" err="1"/>
              <a:t>놓친것</a:t>
            </a:r>
            <a:r>
              <a:rPr lang="ko-KR" altLang="en-US" dirty="0"/>
              <a:t> 같아 아쉬웠다</a:t>
            </a:r>
            <a:r>
              <a:rPr lang="en-US" altLang="ko-KR" dirty="0"/>
              <a:t>. </a:t>
            </a:r>
            <a:r>
              <a:rPr lang="ko-KR" altLang="en-US" dirty="0"/>
              <a:t>하지만 팀원전체가</a:t>
            </a:r>
            <a:endParaRPr lang="en-US" altLang="ko-KR" dirty="0"/>
          </a:p>
          <a:p>
            <a:r>
              <a:rPr lang="ko-KR" altLang="en-US" dirty="0"/>
              <a:t>본 프로젝트를 통해 </a:t>
            </a:r>
            <a:r>
              <a:rPr lang="ko-KR" altLang="en-US" dirty="0" err="1"/>
              <a:t>이루고자했던</a:t>
            </a:r>
            <a:r>
              <a:rPr lang="ko-KR" altLang="en-US" dirty="0"/>
              <a:t>  목표를</a:t>
            </a:r>
            <a:r>
              <a:rPr lang="en-US" altLang="ko-KR" dirty="0"/>
              <a:t> </a:t>
            </a:r>
            <a:r>
              <a:rPr lang="ko-KR" altLang="en-US" dirty="0"/>
              <a:t>달성할 수 있어 </a:t>
            </a:r>
            <a:r>
              <a:rPr lang="ko-KR" altLang="en-US" dirty="0" err="1"/>
              <a:t>한켠으론</a:t>
            </a:r>
            <a:r>
              <a:rPr lang="ko-KR" altLang="en-US" dirty="0"/>
              <a:t> 뿌듯하다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BBA2-3F14-4A04-9FB2-615D9C767783}"/>
              </a:ext>
            </a:extLst>
          </p:cNvPr>
          <p:cNvSpPr txBox="1"/>
          <p:nvPr/>
        </p:nvSpPr>
        <p:spPr>
          <a:xfrm>
            <a:off x="4496586" y="763571"/>
            <a:ext cx="4355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서진호</a:t>
            </a:r>
            <a:endParaRPr lang="en-US" altLang="ko-KR" dirty="0"/>
          </a:p>
          <a:p>
            <a:r>
              <a:rPr lang="ko-KR" altLang="en-US" dirty="0"/>
              <a:t>더 하고 싶은 기능 구현이 많았으나</a:t>
            </a:r>
            <a:r>
              <a:rPr lang="en-US" altLang="ko-KR" dirty="0"/>
              <a:t>, </a:t>
            </a:r>
            <a:r>
              <a:rPr lang="ko-KR" altLang="en-US" dirty="0"/>
              <a:t>개인기량의 미비로</a:t>
            </a:r>
            <a:r>
              <a:rPr lang="en-US" altLang="ko-KR" dirty="0"/>
              <a:t> </a:t>
            </a:r>
            <a:r>
              <a:rPr lang="ko-KR" altLang="en-US" dirty="0"/>
              <a:t>안타깝게 초기 구상한 아이디어를 모두 실현하지 못한 부분이 아쉽다</a:t>
            </a:r>
            <a:r>
              <a:rPr lang="en-US" altLang="ko-KR" dirty="0"/>
              <a:t>. </a:t>
            </a:r>
            <a:r>
              <a:rPr lang="ko-KR" altLang="en-US" dirty="0"/>
              <a:t>하지만 협업을 통해 프로젝트를 진행함에 있어</a:t>
            </a:r>
            <a:r>
              <a:rPr lang="en-US" altLang="ko-KR" dirty="0"/>
              <a:t>, </a:t>
            </a:r>
            <a:r>
              <a:rPr lang="ko-KR" altLang="en-US" dirty="0"/>
              <a:t>정보교류</a:t>
            </a:r>
            <a:r>
              <a:rPr lang="en-US" altLang="ko-KR" dirty="0"/>
              <a:t>, </a:t>
            </a:r>
            <a:r>
              <a:rPr lang="ko-KR" altLang="en-US" dirty="0" err="1"/>
              <a:t>워크플로우등</a:t>
            </a:r>
            <a:r>
              <a:rPr lang="ko-KR" altLang="en-US" dirty="0"/>
              <a:t> </a:t>
            </a:r>
            <a:r>
              <a:rPr lang="ko-KR" altLang="en-US" dirty="0" err="1"/>
              <a:t>배울점이</a:t>
            </a:r>
            <a:r>
              <a:rPr lang="ko-KR" altLang="en-US" dirty="0"/>
              <a:t>  많아 아쉽지만</a:t>
            </a:r>
            <a:r>
              <a:rPr lang="en-US" altLang="ko-KR" dirty="0"/>
              <a:t>, </a:t>
            </a:r>
            <a:r>
              <a:rPr lang="ko-KR" altLang="en-US" dirty="0" err="1"/>
              <a:t>뜻깊은</a:t>
            </a:r>
            <a:r>
              <a:rPr lang="ko-KR" altLang="en-US" dirty="0"/>
              <a:t> 경험이었다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윤빈</a:t>
            </a:r>
            <a:endParaRPr lang="en-US" altLang="ko-KR" dirty="0"/>
          </a:p>
          <a:p>
            <a:r>
              <a:rPr lang="ko-KR" altLang="en-US" dirty="0"/>
              <a:t>구상에서는 </a:t>
            </a:r>
            <a:r>
              <a:rPr lang="ko-KR" altLang="en-US" dirty="0" err="1"/>
              <a:t>모든게</a:t>
            </a:r>
            <a:r>
              <a:rPr lang="ko-KR" altLang="en-US" dirty="0"/>
              <a:t> 쉽게 느껴졌지만</a:t>
            </a:r>
            <a:r>
              <a:rPr lang="en-US" altLang="ko-KR" dirty="0"/>
              <a:t>, </a:t>
            </a:r>
            <a:r>
              <a:rPr lang="ko-KR" altLang="en-US" dirty="0"/>
              <a:t>막상 직접 코드를 짜보니 쉽지 않은 부분이 </a:t>
            </a:r>
            <a:r>
              <a:rPr lang="ko-KR" altLang="en-US" dirty="0" err="1"/>
              <a:t>많다는걸</a:t>
            </a:r>
            <a:r>
              <a:rPr lang="ko-KR" altLang="en-US" dirty="0"/>
              <a:t> 알게 되었다</a:t>
            </a:r>
            <a:r>
              <a:rPr lang="en-US" altLang="ko-KR" dirty="0"/>
              <a:t>. </a:t>
            </a:r>
            <a:r>
              <a:rPr lang="ko-KR" altLang="en-US" dirty="0"/>
              <a:t>부족한 기량으로 스파게티 코딩이 </a:t>
            </a:r>
            <a:r>
              <a:rPr lang="ko-KR" altLang="en-US" dirty="0" err="1"/>
              <a:t>계속되다보니</a:t>
            </a:r>
            <a:r>
              <a:rPr lang="ko-KR" altLang="en-US" dirty="0"/>
              <a:t> 기능추가</a:t>
            </a:r>
            <a:r>
              <a:rPr lang="en-US" altLang="ko-KR" dirty="0"/>
              <a:t>, </a:t>
            </a:r>
            <a:r>
              <a:rPr lang="ko-KR" altLang="en-US" dirty="0"/>
              <a:t>버그수정 시에 </a:t>
            </a:r>
            <a:r>
              <a:rPr lang="ko-KR" altLang="en-US" dirty="0" err="1"/>
              <a:t>산출물에비해</a:t>
            </a:r>
            <a:r>
              <a:rPr lang="ko-KR" altLang="en-US" dirty="0"/>
              <a:t> 쏟아지는 에너지와 시간이 너무 많았었다</a:t>
            </a:r>
            <a:r>
              <a:rPr lang="en-US" altLang="ko-KR" dirty="0"/>
              <a:t> </a:t>
            </a:r>
            <a:r>
              <a:rPr lang="ko-KR" altLang="en-US" dirty="0"/>
              <a:t>실현하진 못했지만 앞으로 어떠한 방향으로 </a:t>
            </a:r>
            <a:r>
              <a:rPr lang="ko-KR" altLang="en-US" dirty="0" err="1"/>
              <a:t>진행할지에대해</a:t>
            </a:r>
            <a:r>
              <a:rPr lang="ko-KR" altLang="en-US" dirty="0"/>
              <a:t> 감이 </a:t>
            </a:r>
            <a:r>
              <a:rPr lang="ko-KR" altLang="en-US" dirty="0" err="1"/>
              <a:t>잡힌것</a:t>
            </a:r>
            <a:r>
              <a:rPr lang="ko-KR" altLang="en-US" dirty="0"/>
              <a:t> 같고 덕분에 자신감을 잃고 또 얻는 중요한 시간이 되었던 것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4B1DA-9247-4449-92FB-254F2C350600}"/>
              </a:ext>
            </a:extLst>
          </p:cNvPr>
          <p:cNvSpPr txBox="1"/>
          <p:nvPr/>
        </p:nvSpPr>
        <p:spPr>
          <a:xfrm>
            <a:off x="292231" y="282803"/>
            <a:ext cx="251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72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3001504" y="2355289"/>
            <a:ext cx="3201953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endParaRPr lang="ko-KR" altLang="en-US" sz="1200" spc="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4CD29-7EB6-4DF8-8508-349FD52B000B}"/>
              </a:ext>
            </a:extLst>
          </p:cNvPr>
          <p:cNvSpPr txBox="1"/>
          <p:nvPr/>
        </p:nvSpPr>
        <p:spPr>
          <a:xfrm>
            <a:off x="2857686" y="1585848"/>
            <a:ext cx="580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Noto Sans CJK KR Regular" panose="020B0500000000000000"/>
              </a:rPr>
              <a:t>QnA</a:t>
            </a:r>
            <a:endParaRPr lang="ko-KR" altLang="en-US" sz="4400" dirty="0">
              <a:ea typeface="Noto Sans CJK KR Regular" panose="020B05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38B6-0C67-4323-86CB-013BBD77C61C}"/>
              </a:ext>
            </a:extLst>
          </p:cNvPr>
          <p:cNvSpPr txBox="1"/>
          <p:nvPr/>
        </p:nvSpPr>
        <p:spPr>
          <a:xfrm>
            <a:off x="117832" y="4431306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김재성</a:t>
            </a:r>
            <a:endParaRPr lang="en-US" altLang="ko-KR" sz="1600" b="1" i="1" dirty="0"/>
          </a:p>
          <a:p>
            <a:r>
              <a:rPr lang="ko-KR" altLang="en-US" sz="1600" dirty="0"/>
              <a:t>https://github.com/kjsj20/java_workspace/tree/master/TeamProject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79CD9-5409-4B70-8D72-BD7C0E74F292}"/>
              </a:ext>
            </a:extLst>
          </p:cNvPr>
          <p:cNvSpPr txBox="1"/>
          <p:nvPr/>
        </p:nvSpPr>
        <p:spPr>
          <a:xfrm>
            <a:off x="117831" y="5004849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윤빈</a:t>
            </a:r>
            <a:endParaRPr lang="en-US" altLang="ko-KR" sz="1600" b="1" i="1" dirty="0"/>
          </a:p>
          <a:p>
            <a:r>
              <a:rPr lang="en-US" altLang="ko-KR" sz="1600" dirty="0"/>
              <a:t>https://github.com/vini1006/TeamProject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53F5E-6E90-4CAF-BEA9-C0A33C648F2B}"/>
              </a:ext>
            </a:extLst>
          </p:cNvPr>
          <p:cNvSpPr txBox="1"/>
          <p:nvPr/>
        </p:nvSpPr>
        <p:spPr>
          <a:xfrm>
            <a:off x="117831" y="5570300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이동열</a:t>
            </a:r>
            <a:endParaRPr lang="en-US" altLang="ko-KR" sz="1600" b="1" i="1" dirty="0"/>
          </a:p>
          <a:p>
            <a:r>
              <a:rPr lang="en-US" altLang="ko-KR" sz="1600" dirty="0"/>
              <a:t>https://github.com/leedongyoul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F9C79-94C1-4620-826F-72F09638AAC7}"/>
              </a:ext>
            </a:extLst>
          </p:cNvPr>
          <p:cNvSpPr txBox="1"/>
          <p:nvPr/>
        </p:nvSpPr>
        <p:spPr>
          <a:xfrm>
            <a:off x="117832" y="6133073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서진호</a:t>
            </a:r>
            <a:endParaRPr lang="en-US" altLang="ko-KR" sz="1600" b="1" i="1" dirty="0"/>
          </a:p>
          <a:p>
            <a:r>
              <a:rPr lang="en-US" altLang="ko-KR" sz="1600" dirty="0"/>
              <a:t>https://github.com/seojinho5819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2BAA5-9735-4D7C-82E5-9EA4C4BE96AD}"/>
              </a:ext>
            </a:extLst>
          </p:cNvPr>
          <p:cNvSpPr txBox="1"/>
          <p:nvPr/>
        </p:nvSpPr>
        <p:spPr>
          <a:xfrm>
            <a:off x="117831" y="3826075"/>
            <a:ext cx="677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김범진</a:t>
            </a:r>
            <a:endParaRPr lang="en-US" altLang="ko-KR" sz="1600" b="1" i="1" dirty="0"/>
          </a:p>
          <a:p>
            <a:r>
              <a:rPr lang="en-US" altLang="ko-KR" sz="1600" dirty="0"/>
              <a:t>https://github.com/bum89452/js_workspace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E7189-0999-4464-BE8D-87E05F38ADF0}"/>
              </a:ext>
            </a:extLst>
          </p:cNvPr>
          <p:cNvSpPr txBox="1"/>
          <p:nvPr/>
        </p:nvSpPr>
        <p:spPr>
          <a:xfrm>
            <a:off x="3517326" y="1904745"/>
            <a:ext cx="2109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배운 것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,</a:t>
            </a: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그리고 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할 수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Regular" panose="020B0500000000000000"/>
            </a:endParaRPr>
          </a:p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 있는 것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.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Regular" panose="020B05000000000000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8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DEDBC-DA27-41DC-829C-EB078C777410}"/>
              </a:ext>
            </a:extLst>
          </p:cNvPr>
          <p:cNvSpPr txBox="1"/>
          <p:nvPr/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언어 </a:t>
            </a:r>
            <a:r>
              <a:rPr lang="en-US" altLang="ko-KR" sz="1700" dirty="0"/>
              <a:t>: Java ver8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IDE : Eclipse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DBMS : Oracle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OS : Window10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라이브러리 </a:t>
            </a:r>
            <a:r>
              <a:rPr lang="en-US" altLang="ko-KR" sz="1700" dirty="0"/>
              <a:t>: 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Javax.mail</a:t>
            </a:r>
            <a:endParaRPr lang="en-US" altLang="ko-KR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Jdbc.Oracle</a:t>
            </a:r>
            <a:endParaRPr lang="en-US" altLang="ko-KR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Jtattoo</a:t>
            </a:r>
            <a:r>
              <a:rPr lang="en-US" altLang="ko-KR" dirty="0"/>
              <a:t>(Swing Look and feel </a:t>
            </a:r>
            <a:r>
              <a:rPr lang="en-US" altLang="ko-KR" dirty="0" err="1"/>
              <a:t>Utill</a:t>
            </a:r>
            <a:r>
              <a:rPr lang="en-US" altLang="ko-K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62CE7-E619-4F0B-9C92-8E116BAF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52966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A11F48-BAB1-4252-A724-CCAA3EE7713E}"/>
              </a:ext>
            </a:extLst>
          </p:cNvPr>
          <p:cNvSpPr txBox="1"/>
          <p:nvPr/>
        </p:nvSpPr>
        <p:spPr>
          <a:xfrm>
            <a:off x="3724073" y="1607169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14494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BFCB874-B6BF-4173-9316-BA35D7DBA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1D855-E192-49B3-AC4D-C7F956CE6370}"/>
              </a:ext>
            </a:extLst>
          </p:cNvPr>
          <p:cNvSpPr txBox="1"/>
          <p:nvPr/>
        </p:nvSpPr>
        <p:spPr>
          <a:xfrm>
            <a:off x="180474" y="79626"/>
            <a:ext cx="214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C1AE5-1083-4390-BC31-359A4470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" y="1068137"/>
            <a:ext cx="1215190" cy="1071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75A82-A8FF-4BF9-A24B-EB8C48C43CA2}"/>
              </a:ext>
            </a:extLst>
          </p:cNvPr>
          <p:cNvSpPr txBox="1"/>
          <p:nvPr/>
        </p:nvSpPr>
        <p:spPr>
          <a:xfrm>
            <a:off x="1652337" y="1184782"/>
            <a:ext cx="16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사무 업무용 </a:t>
            </a:r>
            <a:r>
              <a:rPr lang="ko-KR" altLang="en-US" b="1" dirty="0" err="1"/>
              <a:t>커뮤니케이팅</a:t>
            </a:r>
            <a:r>
              <a:rPr lang="ko-KR" altLang="en-US" b="1" dirty="0"/>
              <a:t> 프로그램 잔디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CC339-602D-4491-931C-EF4758FB4E52}"/>
              </a:ext>
            </a:extLst>
          </p:cNvPr>
          <p:cNvSpPr>
            <a:spLocks noGrp="1"/>
          </p:cNvSpPr>
          <p:nvPr/>
        </p:nvSpPr>
        <p:spPr>
          <a:xfrm>
            <a:off x="631302" y="2453205"/>
            <a:ext cx="7875024" cy="414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디자인  </a:t>
            </a:r>
            <a:r>
              <a:rPr lang="ko-KR" altLang="en-US" sz="2400" b="1" dirty="0" err="1"/>
              <a:t>클로닝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en-US" altLang="ko-KR" sz="1800" dirty="0"/>
              <a:t>SWING</a:t>
            </a:r>
            <a:r>
              <a:rPr lang="ko-KR" altLang="en-US" sz="1800" dirty="0"/>
              <a:t>을 이용 </a:t>
            </a:r>
            <a:r>
              <a:rPr lang="ko-KR" altLang="en-US" sz="1800" dirty="0" err="1"/>
              <a:t>패널간의</a:t>
            </a:r>
            <a:r>
              <a:rPr lang="ko-KR" altLang="en-US" sz="1800" dirty="0"/>
              <a:t> 이동을  통한  기능 스위칭 구현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r>
              <a:rPr lang="en-US" altLang="ko-KR" sz="2400" b="1" dirty="0"/>
              <a:t>DB</a:t>
            </a:r>
            <a:r>
              <a:rPr lang="ko-KR" altLang="en-US" sz="2400" b="1" dirty="0"/>
              <a:t>관리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ko-KR" altLang="en-US" sz="1800" dirty="0"/>
              <a:t>오라클 연동을 통한</a:t>
            </a:r>
            <a:r>
              <a:rPr lang="en-US" altLang="ko-KR" sz="1800" dirty="0"/>
              <a:t> </a:t>
            </a:r>
            <a:r>
              <a:rPr lang="ko-KR" altLang="en-US" sz="1800" dirty="0"/>
              <a:t>회원</a:t>
            </a:r>
            <a:r>
              <a:rPr lang="en-US" altLang="ko-KR" sz="1800" dirty="0"/>
              <a:t>, </a:t>
            </a:r>
            <a:r>
              <a:rPr lang="ko-KR" altLang="en-US" sz="1800" dirty="0"/>
              <a:t>게시판</a:t>
            </a:r>
            <a:r>
              <a:rPr lang="en-US" altLang="ko-KR" sz="1800" dirty="0"/>
              <a:t>,  </a:t>
            </a:r>
            <a:r>
              <a:rPr lang="ko-KR" altLang="en-US" sz="1800" dirty="0" err="1"/>
              <a:t>채팅등</a:t>
            </a:r>
            <a:r>
              <a:rPr lang="ko-KR" altLang="en-US" sz="1800" dirty="0"/>
              <a:t> 데이터 관리</a:t>
            </a:r>
            <a:endParaRPr lang="en-US" altLang="ko-KR" sz="1800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 채팅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ko-KR" altLang="en-US" sz="1800" dirty="0" err="1"/>
              <a:t>서버소켓을</a:t>
            </a:r>
            <a:r>
              <a:rPr lang="ko-KR" altLang="en-US" sz="1800" dirty="0"/>
              <a:t> 활용하여 멀티 클라이언트 채팅기능 구현</a:t>
            </a:r>
            <a:endParaRPr lang="en-US" altLang="ko-KR" sz="1800" dirty="0"/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l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의 가시화 및  코드 </a:t>
            </a:r>
            <a:r>
              <a:rPr lang="ko-KR" altLang="en-US" sz="2400" b="1" dirty="0" err="1"/>
              <a:t>브랜치</a:t>
            </a:r>
            <a:r>
              <a:rPr lang="ko-KR" altLang="en-US" sz="2400" b="1" dirty="0"/>
              <a:t> 관리</a:t>
            </a:r>
            <a:endParaRPr lang="en-US" altLang="ko-KR" sz="2400" b="1" dirty="0"/>
          </a:p>
          <a:p>
            <a:pPr lvl="1">
              <a:buFont typeface="Wingdings" pitchFamily="2" charset="2"/>
              <a:buChar char="u"/>
            </a:pPr>
            <a:r>
              <a:rPr lang="en-US" altLang="ko-KR" sz="1800" dirty="0"/>
              <a:t>? ? ? ?</a:t>
            </a:r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 lvl="1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>
              <a:buFont typeface="Wingdings" pitchFamily="2" charset="2"/>
              <a:buChar char="l"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14BF9-A3EC-475F-A6F2-81FAF8734F1E}"/>
              </a:ext>
            </a:extLst>
          </p:cNvPr>
          <p:cNvSpPr txBox="1"/>
          <p:nvPr/>
        </p:nvSpPr>
        <p:spPr>
          <a:xfrm>
            <a:off x="3561346" y="1184782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+</a:t>
            </a:r>
            <a:endParaRPr lang="ko-KR" altLang="en-US" sz="4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91E805-768E-4468-936A-AFD1EF044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5" y="1424832"/>
            <a:ext cx="1156026" cy="6078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08671F-4309-4C0A-94BA-A4A5EB42EFD9}"/>
              </a:ext>
            </a:extLst>
          </p:cNvPr>
          <p:cNvSpPr txBox="1"/>
          <p:nvPr/>
        </p:nvSpPr>
        <p:spPr>
          <a:xfrm>
            <a:off x="5986759" y="1026646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2A9E51-4731-4B3B-9E52-F4B240A38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08" y="941655"/>
            <a:ext cx="1071563" cy="107156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445FDE-C19F-456E-848D-43892DD3AE11}"/>
              </a:ext>
            </a:extLst>
          </p:cNvPr>
          <p:cNvSpPr txBox="1"/>
          <p:nvPr/>
        </p:nvSpPr>
        <p:spPr>
          <a:xfrm>
            <a:off x="5172270" y="800061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3E5A6D-8C55-4784-B6C6-8BA820BB1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55" y="956701"/>
            <a:ext cx="923330" cy="9233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55F1D8-1CEB-41BA-855C-359C814DD8E4}"/>
              </a:ext>
            </a:extLst>
          </p:cNvPr>
          <p:cNvSpPr txBox="1"/>
          <p:nvPr/>
        </p:nvSpPr>
        <p:spPr>
          <a:xfrm>
            <a:off x="7347518" y="849067"/>
            <a:ext cx="26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9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98">
            <a:extLst>
              <a:ext uri="{FF2B5EF4-FFF2-40B4-BE49-F238E27FC236}">
                <a16:creationId xmlns:a16="http://schemas.microsoft.com/office/drawing/2014/main" id="{891E825F-8A3E-4D5F-A475-781D07C8D5AC}"/>
              </a:ext>
            </a:extLst>
          </p:cNvPr>
          <p:cNvSpPr/>
          <p:nvPr/>
        </p:nvSpPr>
        <p:spPr>
          <a:xfrm>
            <a:off x="268343" y="2968003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99">
            <a:extLst>
              <a:ext uri="{FF2B5EF4-FFF2-40B4-BE49-F238E27FC236}">
                <a16:creationId xmlns:a16="http://schemas.microsoft.com/office/drawing/2014/main" id="{6F50753D-103D-4C49-A067-BF050C64A324}"/>
              </a:ext>
            </a:extLst>
          </p:cNvPr>
          <p:cNvSpPr/>
          <p:nvPr/>
        </p:nvSpPr>
        <p:spPr>
          <a:xfrm>
            <a:off x="268343" y="1229363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100">
            <a:extLst>
              <a:ext uri="{FF2B5EF4-FFF2-40B4-BE49-F238E27FC236}">
                <a16:creationId xmlns:a16="http://schemas.microsoft.com/office/drawing/2014/main" id="{88837137-98CE-4A6B-9A01-24DBDFF5C810}"/>
              </a:ext>
            </a:extLst>
          </p:cNvPr>
          <p:cNvSpPr/>
          <p:nvPr/>
        </p:nvSpPr>
        <p:spPr>
          <a:xfrm>
            <a:off x="268343" y="4683978"/>
            <a:ext cx="8715637" cy="85576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9A49E-257D-4B7D-9FC2-25A3948C0831}"/>
              </a:ext>
            </a:extLst>
          </p:cNvPr>
          <p:cNvSpPr txBox="1"/>
          <p:nvPr/>
        </p:nvSpPr>
        <p:spPr>
          <a:xfrm>
            <a:off x="263630" y="1477829"/>
            <a:ext cx="2570355" cy="48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수립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3D702B-57C6-4DF5-885F-0BC15EB2AE77}"/>
              </a:ext>
            </a:extLst>
          </p:cNvPr>
          <p:cNvSpPr txBox="1"/>
          <p:nvPr/>
        </p:nvSpPr>
        <p:spPr>
          <a:xfrm>
            <a:off x="263630" y="2340997"/>
            <a:ext cx="2570355" cy="48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레이아웃 작업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BE890B-487C-4CA2-8A3D-5FED05BC1FC4}"/>
              </a:ext>
            </a:extLst>
          </p:cNvPr>
          <p:cNvSpPr txBox="1"/>
          <p:nvPr/>
        </p:nvSpPr>
        <p:spPr>
          <a:xfrm>
            <a:off x="263630" y="3215762"/>
            <a:ext cx="2570355" cy="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구현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defTabSz="914400">
              <a:defRPr/>
            </a:pP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1216E9-0938-4517-A158-3ADE5D931852}"/>
              </a:ext>
            </a:extLst>
          </p:cNvPr>
          <p:cNvSpPr txBox="1"/>
          <p:nvPr/>
        </p:nvSpPr>
        <p:spPr>
          <a:xfrm>
            <a:off x="263630" y="4104039"/>
            <a:ext cx="257035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ko-KR" altLang="en-US" sz="12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리팩터링</a:t>
            </a:r>
            <a:r>
              <a:rPr lang="ko-KR" altLang="en-US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및 기능 합치기 </a:t>
            </a:r>
            <a:endParaRPr lang="en-US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7" name="Rectangle 116">
            <a:extLst>
              <a:ext uri="{FF2B5EF4-FFF2-40B4-BE49-F238E27FC236}">
                <a16:creationId xmlns:a16="http://schemas.microsoft.com/office/drawing/2014/main" id="{7D3641A2-9D3B-4A67-884A-8A691080A54F}"/>
              </a:ext>
            </a:extLst>
          </p:cNvPr>
          <p:cNvSpPr/>
          <p:nvPr/>
        </p:nvSpPr>
        <p:spPr>
          <a:xfrm>
            <a:off x="2966714" y="2236181"/>
            <a:ext cx="2425690" cy="5728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~ 11/20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AF0E6DF-4125-4AAD-8A63-E33C048C4FF7}"/>
              </a:ext>
            </a:extLst>
          </p:cNvPr>
          <p:cNvCxnSpPr>
            <a:cxnSpLocks/>
          </p:cNvCxnSpPr>
          <p:nvPr/>
        </p:nvCxnSpPr>
        <p:spPr>
          <a:xfrm>
            <a:off x="115658" y="1229360"/>
            <a:ext cx="926419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>
            <a:extLst>
              <a:ext uri="{FF2B5EF4-FFF2-40B4-BE49-F238E27FC236}">
                <a16:creationId xmlns:a16="http://schemas.microsoft.com/office/drawing/2014/main" id="{F0FAAD12-F189-4CA9-9D46-CEC4EAD83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BFF282-DD93-4AB8-A4AB-8693B877E191}"/>
              </a:ext>
            </a:extLst>
          </p:cNvPr>
          <p:cNvSpPr txBox="1"/>
          <p:nvPr/>
        </p:nvSpPr>
        <p:spPr>
          <a:xfrm>
            <a:off x="180474" y="79626"/>
            <a:ext cx="3007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a typeface="Noto Sans CJK KR Regular" panose="020B0500000000000000"/>
              </a:rPr>
              <a:t>개발일정</a:t>
            </a:r>
          </a:p>
        </p:txBody>
      </p:sp>
      <p:sp>
        <p:nvSpPr>
          <p:cNvPr id="43" name="Rectangle 116">
            <a:extLst>
              <a:ext uri="{FF2B5EF4-FFF2-40B4-BE49-F238E27FC236}">
                <a16:creationId xmlns:a16="http://schemas.microsoft.com/office/drawing/2014/main" id="{D77493E7-27A6-4EB9-B07E-DD132E72B6E2}"/>
              </a:ext>
            </a:extLst>
          </p:cNvPr>
          <p:cNvSpPr/>
          <p:nvPr/>
        </p:nvSpPr>
        <p:spPr>
          <a:xfrm>
            <a:off x="2396889" y="1368419"/>
            <a:ext cx="1139649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~ 11/13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116">
            <a:extLst>
              <a:ext uri="{FF2B5EF4-FFF2-40B4-BE49-F238E27FC236}">
                <a16:creationId xmlns:a16="http://schemas.microsoft.com/office/drawing/2014/main" id="{7C181697-C817-4D72-AB7D-4A8544903598}"/>
              </a:ext>
            </a:extLst>
          </p:cNvPr>
          <p:cNvSpPr/>
          <p:nvPr/>
        </p:nvSpPr>
        <p:spPr>
          <a:xfrm>
            <a:off x="4179559" y="3129284"/>
            <a:ext cx="2894082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 11/26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116">
            <a:extLst>
              <a:ext uri="{FF2B5EF4-FFF2-40B4-BE49-F238E27FC236}">
                <a16:creationId xmlns:a16="http://schemas.microsoft.com/office/drawing/2014/main" id="{4D3BC954-7B0A-4E96-9297-449BA7546847}"/>
              </a:ext>
            </a:extLst>
          </p:cNvPr>
          <p:cNvSpPr/>
          <p:nvPr/>
        </p:nvSpPr>
        <p:spPr>
          <a:xfrm>
            <a:off x="6438965" y="3988901"/>
            <a:ext cx="1780517" cy="5262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 11/29</a:t>
            </a:r>
            <a:endParaRPr kumimoji="0" lang="id-ID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1A3E75-A8B7-4CE7-B949-497E73FB6B3E}"/>
              </a:ext>
            </a:extLst>
          </p:cNvPr>
          <p:cNvGrpSpPr/>
          <p:nvPr/>
        </p:nvGrpSpPr>
        <p:grpSpPr>
          <a:xfrm>
            <a:off x="263629" y="4885301"/>
            <a:ext cx="8347595" cy="526219"/>
            <a:chOff x="263629" y="4885301"/>
            <a:chExt cx="8347595" cy="52621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DAFB96-9406-4CFF-B533-A1DF1864F7E1}"/>
                </a:ext>
              </a:extLst>
            </p:cNvPr>
            <p:cNvSpPr txBox="1"/>
            <p:nvPr/>
          </p:nvSpPr>
          <p:spPr>
            <a:xfrm>
              <a:off x="263629" y="4907849"/>
              <a:ext cx="2570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ko-KR" altLang="en-US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최종 </a:t>
              </a:r>
              <a:r>
                <a:rPr lang="ko-KR" altLang="en-US" sz="1200" spc="-100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구현및</a:t>
              </a:r>
              <a:r>
                <a:rPr lang="ko-KR" altLang="en-US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문서작업 </a:t>
              </a:r>
              <a:endParaRPr lang="en-US" altLang="ko-KR" sz="12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6" name="Rectangle 116">
              <a:extLst>
                <a:ext uri="{FF2B5EF4-FFF2-40B4-BE49-F238E27FC236}">
                  <a16:creationId xmlns:a16="http://schemas.microsoft.com/office/drawing/2014/main" id="{6AC1AA8C-34D5-4554-9621-89458E8C895C}"/>
                </a:ext>
              </a:extLst>
            </p:cNvPr>
            <p:cNvSpPr/>
            <p:nvPr/>
          </p:nvSpPr>
          <p:spPr>
            <a:xfrm>
              <a:off x="3443745" y="4885301"/>
              <a:ext cx="5167479" cy="5262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~</a:t>
              </a:r>
              <a:r>
                <a:rPr lang="en-US" sz="1350" kern="0" dirty="0">
                  <a:solidFill>
                    <a:prstClr val="white"/>
                  </a:solidFill>
                  <a:latin typeface="Calibri" panose="020F0502020204030204"/>
                </a:rPr>
                <a:t> 11/30</a:t>
              </a:r>
              <a:endParaRPr kumimoji="0" lang="id-ID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6EF9E-6082-4A84-9F1E-EA3AB84B4BC1}"/>
              </a:ext>
            </a:extLst>
          </p:cNvPr>
          <p:cNvSpPr/>
          <p:nvPr/>
        </p:nvSpPr>
        <p:spPr>
          <a:xfrm>
            <a:off x="320511" y="1489435"/>
            <a:ext cx="2331720" cy="345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1A5E0-CEF0-43D2-BD08-357E553A34C8}"/>
              </a:ext>
            </a:extLst>
          </p:cNvPr>
          <p:cNvSpPr txBox="1"/>
          <p:nvPr/>
        </p:nvSpPr>
        <p:spPr>
          <a:xfrm>
            <a:off x="415290" y="990600"/>
            <a:ext cx="2331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 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registMemberVO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게시판 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boardVO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boardGroupVO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r>
              <a:rPr lang="en-US" altLang="ko-KR" dirty="0"/>
              <a:t>-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채팅관리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ChatV</a:t>
            </a:r>
            <a:r>
              <a:rPr lang="en-US" altLang="ko-KR" dirty="0" err="1"/>
              <a:t>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ChatMemberVO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Mess</a:t>
            </a:r>
            <a:r>
              <a:rPr lang="en-US" altLang="ko-KR" sz="1400" dirty="0" err="1"/>
              <a:t>ageVO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B4EF89-96BA-44F2-B281-BBAFE8861554}"/>
              </a:ext>
            </a:extLst>
          </p:cNvPr>
          <p:cNvCxnSpPr/>
          <p:nvPr/>
        </p:nvCxnSpPr>
        <p:spPr>
          <a:xfrm>
            <a:off x="3291840" y="3063240"/>
            <a:ext cx="21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782EE9-FEA6-4F32-9EB2-CADA235D690A}"/>
              </a:ext>
            </a:extLst>
          </p:cNvPr>
          <p:cNvCxnSpPr>
            <a:cxnSpLocks/>
          </p:cNvCxnSpPr>
          <p:nvPr/>
        </p:nvCxnSpPr>
        <p:spPr>
          <a:xfrm flipH="1">
            <a:off x="3230880" y="264414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900281-05B4-482C-9BC1-1C2A3A107A79}"/>
              </a:ext>
            </a:extLst>
          </p:cNvPr>
          <p:cNvSpPr txBox="1"/>
          <p:nvPr/>
        </p:nvSpPr>
        <p:spPr>
          <a:xfrm>
            <a:off x="6126480" y="1866900"/>
            <a:ext cx="29565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DB</a:t>
            </a:r>
            <a:endParaRPr lang="ko-KR" altLang="en-US" sz="115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DA6F57-38E3-47BE-88EC-4BABF66A0C7B}"/>
              </a:ext>
            </a:extLst>
          </p:cNvPr>
          <p:cNvGrpSpPr/>
          <p:nvPr/>
        </p:nvGrpSpPr>
        <p:grpSpPr>
          <a:xfrm>
            <a:off x="718798" y="4957961"/>
            <a:ext cx="7706403" cy="1818878"/>
            <a:chOff x="707488" y="4776252"/>
            <a:chExt cx="7706403" cy="18188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7C05AD-16ED-4C6C-A16B-284D52E9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09" y="5162021"/>
              <a:ext cx="931051" cy="14107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FB2D7-E8E0-4400-B872-7D8253FDA95C}"/>
                </a:ext>
              </a:extLst>
            </p:cNvPr>
            <p:cNvSpPr txBox="1"/>
            <p:nvPr/>
          </p:nvSpPr>
          <p:spPr>
            <a:xfrm>
              <a:off x="707488" y="4776252"/>
              <a:ext cx="11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LoginPage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68E628-64E1-4956-AA1C-A1F61F11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625" y="5145584"/>
              <a:ext cx="2331720" cy="14495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F17898-0D54-4509-819E-3B3527BDA463}"/>
                </a:ext>
              </a:extLst>
            </p:cNvPr>
            <p:cNvSpPr txBox="1"/>
            <p:nvPr/>
          </p:nvSpPr>
          <p:spPr>
            <a:xfrm>
              <a:off x="2778788" y="477625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MainApp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0D776E-878C-4F2C-914D-39F176E13A13}"/>
                </a:ext>
              </a:extLst>
            </p:cNvPr>
            <p:cNvSpPr txBox="1"/>
            <p:nvPr/>
          </p:nvSpPr>
          <p:spPr>
            <a:xfrm>
              <a:off x="5844619" y="5145584"/>
              <a:ext cx="2569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Util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Method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DBManager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3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67384D-F277-4E3C-93DB-9BBBBB5EE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-5906" r="2963" b="-5906"/>
          <a:stretch/>
        </p:blipFill>
        <p:spPr>
          <a:xfrm>
            <a:off x="0" y="820132"/>
            <a:ext cx="9144000" cy="603786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1D33749-799D-4B7B-AF57-111B2D824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E6DE1-992B-4374-8F1E-CA9644E0C398}"/>
              </a:ext>
            </a:extLst>
          </p:cNvPr>
          <p:cNvSpPr txBox="1"/>
          <p:nvPr/>
        </p:nvSpPr>
        <p:spPr>
          <a:xfrm>
            <a:off x="180474" y="79626"/>
            <a:ext cx="3007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Noto Sans CJK KR Regular" panose="020B0500000000000000"/>
              </a:rPr>
              <a:t>ERD</a:t>
            </a:r>
            <a:endParaRPr lang="ko-KR" altLang="en-US" sz="4400" dirty="0">
              <a:ea typeface="Noto Sans CJK KR Regula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7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2" y="79626"/>
            <a:ext cx="78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a typeface="Noto Sans CJK KR Regular" panose="020B0500000000000000"/>
              </a:rPr>
              <a:t>게시판 개발 주안점</a:t>
            </a:r>
            <a:r>
              <a:rPr lang="en-US" altLang="ko-KR" sz="3600" dirty="0">
                <a:ea typeface="Noto Sans CJK KR Regular" panose="020B0500000000000000"/>
              </a:rPr>
              <a:t>(</a:t>
            </a:r>
            <a:r>
              <a:rPr lang="ko-KR" altLang="en-US" sz="3600" dirty="0">
                <a:ea typeface="Noto Sans CJK KR Regular" panose="020B0500000000000000"/>
              </a:rPr>
              <a:t>패널 추가</a:t>
            </a:r>
            <a:r>
              <a:rPr lang="en-US" altLang="ko-KR" sz="3600" dirty="0">
                <a:ea typeface="Noto Sans CJK KR Regular" panose="020B0500000000000000"/>
              </a:rPr>
              <a:t>)</a:t>
            </a:r>
            <a:endParaRPr lang="ko-KR" altLang="en-US" sz="4400" dirty="0">
              <a:ea typeface="Noto Sans CJK KR Regular" panose="020B0500000000000000"/>
            </a:endParaRPr>
          </a:p>
        </p:txBody>
      </p:sp>
      <p:pic>
        <p:nvPicPr>
          <p:cNvPr id="1026" name="Picture 2" descr="C:\Users\JS\Desktop\게시판 패널 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9" y="928694"/>
            <a:ext cx="4839279" cy="585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S\Desktop\게시판 패널 추가 이벤트리스너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88" y="2049643"/>
            <a:ext cx="5791285" cy="45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1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20BFA0-8BF5-4021-9B63-FC542AD9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9797" t="16406" r="23207" b="77344"/>
          <a:stretch/>
        </p:blipFill>
        <p:spPr bwMode="auto">
          <a:xfrm>
            <a:off x="0" y="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160E5-75E6-490E-ADCA-7C18E725FEB7}"/>
              </a:ext>
            </a:extLst>
          </p:cNvPr>
          <p:cNvSpPr txBox="1"/>
          <p:nvPr/>
        </p:nvSpPr>
        <p:spPr>
          <a:xfrm>
            <a:off x="180472" y="79626"/>
            <a:ext cx="78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a typeface="Noto Sans CJK KR Regular" panose="020B0500000000000000"/>
              </a:rPr>
              <a:t>게시판 개발 주안점</a:t>
            </a:r>
            <a:r>
              <a:rPr lang="en-US" altLang="ko-KR" sz="3600" dirty="0">
                <a:ea typeface="Noto Sans CJK KR Regular" panose="020B0500000000000000"/>
              </a:rPr>
              <a:t>(</a:t>
            </a:r>
            <a:r>
              <a:rPr lang="ko-KR" altLang="en-US" sz="3600" dirty="0">
                <a:ea typeface="Noto Sans CJK KR Regular" panose="020B0500000000000000"/>
              </a:rPr>
              <a:t>페이지 추가</a:t>
            </a:r>
            <a:r>
              <a:rPr lang="en-US" altLang="ko-KR" sz="3600" dirty="0">
                <a:ea typeface="Noto Sans CJK KR Regular" panose="020B0500000000000000"/>
              </a:rPr>
              <a:t>)</a:t>
            </a:r>
            <a:endParaRPr lang="ko-KR" altLang="en-US" sz="4400" dirty="0">
              <a:ea typeface="Noto Sans CJK KR Regular" panose="020B050000000000000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9" y="2349080"/>
            <a:ext cx="5091689" cy="314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08" y="1036401"/>
            <a:ext cx="3809101" cy="577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435</Words>
  <Application>Microsoft Office PowerPoint</Application>
  <PresentationFormat>화면 슬라이드 쇼(4:3)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Noto Sans CJK KR Black</vt:lpstr>
      <vt:lpstr>Noto Sans CJK KR Bold</vt:lpstr>
      <vt:lpstr>Noto Sans CJK KR Regular</vt:lpstr>
      <vt:lpstr>고도 B</vt:lpstr>
      <vt:lpstr>맑은 고딕</vt:lpstr>
      <vt:lpstr>Arial</vt:lpstr>
      <vt:lpstr>Arial Rounded MT Bold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빈</dc:creator>
  <cp:lastModifiedBy>SeoJinHo</cp:lastModifiedBy>
  <cp:revision>5</cp:revision>
  <dcterms:created xsi:type="dcterms:W3CDTF">2020-11-30T07:07:07Z</dcterms:created>
  <dcterms:modified xsi:type="dcterms:W3CDTF">2021-01-20T01:18:20Z</dcterms:modified>
</cp:coreProperties>
</file>