
<file path=[Content_Types].xml><?xml version="1.0" encoding="utf-8"?>
<Types xmlns="http://schemas.openxmlformats.org/package/2006/content-types">
  <Default Extension="xml" ContentType="application/xml"/>
  <Default Extension="png&amp;ehk=rcCl" ContentType="image/png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6576000" cy="27432000"/>
  <p:notesSz cx="6858000" cy="9144000"/>
  <p:defaultTextStyle>
    <a:defPPr>
      <a:defRPr lang="en-US"/>
    </a:defPPr>
    <a:lvl1pPr marL="0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536130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3072261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608391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6144523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680653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9216783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752914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2289044" algn="l" defTabSz="3072261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79646"/>
    <a:srgbClr val="0A5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14" autoAdjust="0"/>
    <p:restoredTop sz="94660"/>
  </p:normalViewPr>
  <p:slideViewPr>
    <p:cSldViewPr snapToGrid="0">
      <p:cViewPr>
        <p:scale>
          <a:sx n="30" d="100"/>
          <a:sy n="30" d="100"/>
        </p:scale>
        <p:origin x="-288" y="-80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Sync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60.0</c:v>
                </c:pt>
                <c:pt idx="1">
                  <c:v>106.0</c:v>
                </c:pt>
                <c:pt idx="2">
                  <c:v>138.0</c:v>
                </c:pt>
                <c:pt idx="3">
                  <c:v>134.0</c:v>
                </c:pt>
                <c:pt idx="4">
                  <c:v>137.0</c:v>
                </c:pt>
                <c:pt idx="5">
                  <c:v>138.0</c:v>
                </c:pt>
                <c:pt idx="6">
                  <c:v>136.0</c:v>
                </c:pt>
                <c:pt idx="7">
                  <c:v>132.0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Async (1 witness)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ln>
                <a:solidFill>
                  <a:srgbClr val="3366FF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99.0</c:v>
                </c:pt>
                <c:pt idx="1">
                  <c:v>134.0</c:v>
                </c:pt>
                <c:pt idx="2">
                  <c:v>134.0</c:v>
                </c:pt>
                <c:pt idx="3">
                  <c:v>134.0</c:v>
                </c:pt>
                <c:pt idx="4">
                  <c:v>133.0</c:v>
                </c:pt>
                <c:pt idx="5">
                  <c:v>133.0</c:v>
                </c:pt>
                <c:pt idx="6">
                  <c:v>133.0</c:v>
                </c:pt>
                <c:pt idx="7">
                  <c:v>133.0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Lazy sync (1 witness)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ln>
                <a:solidFill>
                  <a:srgbClr val="00B050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102.0</c:v>
                </c:pt>
                <c:pt idx="1">
                  <c:v>185.0</c:v>
                </c:pt>
                <c:pt idx="2">
                  <c:v>267.0</c:v>
                </c:pt>
                <c:pt idx="3">
                  <c:v>326.0</c:v>
                </c:pt>
                <c:pt idx="4">
                  <c:v>385.0</c:v>
                </c:pt>
                <c:pt idx="5">
                  <c:v>433.0</c:v>
                </c:pt>
                <c:pt idx="6">
                  <c:v>474.0</c:v>
                </c:pt>
                <c:pt idx="7">
                  <c:v>505.0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181752"/>
        <c:axId val="2116174664"/>
      </c:lineChart>
      <c:catAx>
        <c:axId val="2116181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clients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16174664"/>
        <c:crosses val="autoZero"/>
        <c:auto val="1"/>
        <c:lblAlgn val="ctr"/>
        <c:lblOffset val="100"/>
        <c:noMultiLvlLbl val="0"/>
      </c:catAx>
      <c:valAx>
        <c:axId val="2116174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Write Throughput (kops/sec)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211618175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205720267282454"/>
          <c:y val="0.0411009563433244"/>
          <c:w val="0.491062293665511"/>
          <c:h val="0.195507814262515"/>
        </c:manualLayout>
      </c:layout>
      <c:overlay val="1"/>
      <c:spPr>
        <a:solidFill>
          <a:srgbClr val="FFFFFF"/>
        </a:solidFill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825500"/>
            <a:ext cx="25908000" cy="2095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5334000" y="2990503"/>
            <a:ext cx="25908000" cy="6924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4876800"/>
            <a:ext cx="10668000" cy="1016000"/>
          </a:xfrm>
          <a:prstGeom prst="round1Rect">
            <a:avLst/>
          </a:prstGeom>
          <a:solidFill>
            <a:schemeClr val="accent2"/>
          </a:solidFill>
        </p:spPr>
        <p:txBody>
          <a:bodyPr lIns="304788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952500" y="5892800"/>
            <a:ext cx="10668000" cy="5715000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" y="12527280"/>
            <a:ext cx="10668000" cy="1016000"/>
          </a:xfrm>
          <a:prstGeom prst="round1Rect">
            <a:avLst/>
          </a:prstGeom>
          <a:solidFill>
            <a:schemeClr val="accent3"/>
          </a:solidFill>
        </p:spPr>
        <p:txBody>
          <a:bodyPr lIns="304788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952500" y="13543280"/>
            <a:ext cx="10668000" cy="7573471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21526500"/>
            <a:ext cx="10668000" cy="1016000"/>
          </a:xfrm>
          <a:prstGeom prst="round1Rect">
            <a:avLst/>
          </a:prstGeom>
          <a:solidFill>
            <a:schemeClr val="accent4"/>
          </a:solidFill>
        </p:spPr>
        <p:txBody>
          <a:bodyPr lIns="304788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952500" y="22547580"/>
            <a:ext cx="10668000" cy="3810000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2954000" y="4876800"/>
            <a:ext cx="10668000" cy="1016000"/>
          </a:xfrm>
          <a:prstGeom prst="round1Rect">
            <a:avLst/>
          </a:prstGeom>
          <a:solidFill>
            <a:schemeClr val="accent5"/>
          </a:solidFill>
        </p:spPr>
        <p:txBody>
          <a:bodyPr lIns="304788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2954000" y="5892800"/>
            <a:ext cx="10668000" cy="3810000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2954000" y="9956800"/>
            <a:ext cx="10668000" cy="5143500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2954000" y="19558000"/>
            <a:ext cx="10668000" cy="1460500"/>
          </a:xfrm>
        </p:spPr>
        <p:txBody>
          <a:bodyPr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2954000" y="21526500"/>
            <a:ext cx="10668000" cy="1016000"/>
          </a:xfrm>
          <a:prstGeom prst="round1Rect">
            <a:avLst/>
          </a:prstGeom>
          <a:solidFill>
            <a:schemeClr val="accent6"/>
          </a:solidFill>
        </p:spPr>
        <p:txBody>
          <a:bodyPr lIns="304788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2954000" y="22547580"/>
            <a:ext cx="10668000" cy="3810000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4917400" y="4876800"/>
            <a:ext cx="10668000" cy="1016000"/>
          </a:xfrm>
          <a:prstGeom prst="round1Rect">
            <a:avLst/>
          </a:prstGeom>
          <a:solidFill>
            <a:schemeClr val="accent6"/>
          </a:solidFill>
        </p:spPr>
        <p:txBody>
          <a:bodyPr lIns="304788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4917400" y="5892800"/>
            <a:ext cx="10668000" cy="6096000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4917400" y="13197840"/>
            <a:ext cx="10668000" cy="6096000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17400" y="21526500"/>
            <a:ext cx="10668000" cy="1016000"/>
          </a:xfrm>
          <a:prstGeom prst="round1Rect">
            <a:avLst/>
          </a:prstGeom>
          <a:solidFill>
            <a:schemeClr val="accent1"/>
          </a:solidFill>
        </p:spPr>
        <p:txBody>
          <a:bodyPr lIns="304788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4917400" y="22547580"/>
            <a:ext cx="10668000" cy="3810000"/>
          </a:xfrm>
        </p:spPr>
        <p:txBody>
          <a:bodyPr lIns="304788" tIns="152394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36576000" y="2127249"/>
            <a:ext cx="10372725" cy="27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91" tIns="38098" rIns="228591" bIns="38098" rtlCol="0" anchor="t"/>
          <a:lstStyle/>
          <a:p>
            <a:pPr lvl="0">
              <a:spcBef>
                <a:spcPts val="1000"/>
              </a:spcBef>
            </a:pPr>
            <a:r>
              <a:rPr sz="80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000"/>
              </a:spcBef>
            </a:pP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250"/>
              </a:spcBef>
            </a:pPr>
            <a:endParaRPr sz="5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000"/>
              </a:spcBef>
            </a:pPr>
            <a:r>
              <a:rPr sz="7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000"/>
              </a:spcBef>
            </a:pP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5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5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000"/>
              </a:spcBef>
            </a:pP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000"/>
              </a:spcBef>
            </a:pP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000"/>
              </a:spcBef>
            </a:pP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5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5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55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6576000" cy="419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0" y="825500"/>
            <a:ext cx="25908000" cy="2095450"/>
          </a:xfrm>
          <a:prstGeom prst="rect">
            <a:avLst/>
          </a:prstGeom>
        </p:spPr>
        <p:txBody>
          <a:bodyPr vert="horz" lIns="76197" tIns="38098" rIns="76197" bIns="38098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0" y="5016500"/>
            <a:ext cx="25908000" cy="19691352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00" y="26762248"/>
            <a:ext cx="8229600" cy="381000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2100" y="26762248"/>
            <a:ext cx="18211800" cy="381000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93900" y="26762248"/>
            <a:ext cx="8229600" cy="381000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3657454" rtl="0" eaLnBrk="1" latinLnBrk="0" hangingPunct="1">
        <a:lnSpc>
          <a:spcPct val="90000"/>
        </a:lnSpc>
        <a:spcBef>
          <a:spcPct val="0"/>
        </a:spcBef>
        <a:buNone/>
        <a:defRPr sz="7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80985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63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63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63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63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63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914363" indent="-380985" algn="l" defTabSz="3657454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&amp;ehk=rcCl"/><Relationship Id="rId6" Type="http://schemas.openxmlformats.org/officeDocument/2006/relationships/chart" Target="../charts/chart1.xml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7307" y="500646"/>
            <a:ext cx="27186026" cy="209545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Don't Wait For Sync To Achieve Strong Consistency!</a:t>
            </a:r>
            <a:endParaRPr lang="en-US" sz="96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2447307" y="2623316"/>
            <a:ext cx="25908000" cy="692498"/>
          </a:xfrm>
        </p:spPr>
        <p:txBody>
          <a:bodyPr/>
          <a:lstStyle/>
          <a:p>
            <a:r>
              <a:rPr lang="en-US" sz="5400" dirty="0"/>
              <a:t>Seo Jin Park and John </a:t>
            </a:r>
            <a:r>
              <a:rPr lang="en-US" sz="5400" dirty="0" err="1"/>
              <a:t>Ousterhout</a:t>
            </a:r>
            <a:endParaRPr lang="en-US" sz="5400" dirty="0"/>
          </a:p>
          <a:p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 smtClean="0"/>
              <a:t>OVERVIEW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52500" y="10340168"/>
            <a:ext cx="10668000" cy="1016000"/>
          </a:xfrm>
        </p:spPr>
        <p:txBody>
          <a:bodyPr/>
          <a:lstStyle/>
          <a:p>
            <a:r>
              <a:rPr lang="en-US" cap="none" dirty="0" smtClean="0"/>
              <a:t>LET’S BACKUP ASYNC</a:t>
            </a:r>
            <a:endParaRPr lang="en-US" cap="non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952500" y="14480486"/>
            <a:ext cx="10668000" cy="180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State of art</a:t>
            </a:r>
            <a:r>
              <a:rPr lang="en-US" sz="2400" dirty="0" smtClean="0"/>
              <a:t>: Consistency</a:t>
            </a:r>
            <a:r>
              <a:rPr lang="en-US" sz="2400" b="1" dirty="0" smtClean="0"/>
              <a:t> OR </a:t>
            </a:r>
            <a:r>
              <a:rPr lang="en-US" sz="2400" dirty="0" smtClean="0"/>
              <a:t>Performance</a:t>
            </a:r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 replication + eventual consistency (</a:t>
            </a:r>
            <a:r>
              <a:rPr lang="en-US" sz="2400" dirty="0" err="1" smtClean="0"/>
              <a:t>eg</a:t>
            </a:r>
            <a:r>
              <a:rPr lang="en-US" sz="2400" dirty="0" smtClean="0"/>
              <a:t>. TAO, </a:t>
            </a:r>
            <a:r>
              <a:rPr lang="en-US" sz="2400" dirty="0" err="1" smtClean="0"/>
              <a:t>Redis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Sync replication + strong consistency (</a:t>
            </a:r>
            <a:r>
              <a:rPr lang="en-US" sz="2400" dirty="0" err="1" smtClean="0"/>
              <a:t>eg</a:t>
            </a:r>
            <a:r>
              <a:rPr lang="en-US" sz="2400" dirty="0" smtClean="0"/>
              <a:t>. RAMCloud)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52500" y="16824074"/>
            <a:ext cx="10668000" cy="1016000"/>
          </a:xfrm>
        </p:spPr>
        <p:txBody>
          <a:bodyPr/>
          <a:lstStyle/>
          <a:p>
            <a:r>
              <a:rPr lang="en-US" cap="none" spc="-150" dirty="0" smtClean="0"/>
              <a:t>CHALLENGES IN RECOVER BY RETRY</a:t>
            </a:r>
            <a:endParaRPr lang="en-US" cap="none" spc="-15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885543" y="18210069"/>
            <a:ext cx="10668000" cy="157696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a server crash, an update may or may not be recovered</a:t>
            </a:r>
          </a:p>
          <a:p>
            <a:pPr>
              <a:buFont typeface="Arial"/>
              <a:buChar char="•"/>
            </a:pPr>
            <a:r>
              <a:rPr lang="en-US" sz="2400" b="1" dirty="0"/>
              <a:t>RIFL</a:t>
            </a:r>
            <a:r>
              <a:rPr lang="en-US" sz="2400" dirty="0"/>
              <a:t> (Reusable Infrastructure for Linearizability) [SOSP15] </a:t>
            </a:r>
            <a:br>
              <a:rPr lang="en-US" sz="2400" dirty="0"/>
            </a:br>
            <a:r>
              <a:rPr lang="en-US" sz="2400" b="1" dirty="0"/>
              <a:t>will let server ignore retries for already completed </a:t>
            </a:r>
            <a:r>
              <a:rPr lang="en-US" sz="2400" b="1" dirty="0" smtClean="0"/>
              <a:t>updates</a:t>
            </a:r>
            <a:endParaRPr 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cap="none" dirty="0" smtClean="0"/>
              <a:t>CLIENT-DRIVEN RECOVERY</a:t>
            </a:r>
            <a:endParaRPr lang="en-US" cap="non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cap="none" dirty="0" smtClean="0"/>
              <a:t>FASTER + HIGHER THROUGHPUT</a:t>
            </a:r>
            <a:endParaRPr lang="en-US" cap="non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cap="none" dirty="0" smtClean="0"/>
              <a:t>CONCLUSIONS</a:t>
            </a:r>
            <a:endParaRPr lang="en-US" cap="none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Arial" panose="020B0604020202020204" pitchFamily="34" charset="0"/>
              </a:rPr>
              <a:t>Retry RPC requests if a server crashes</a:t>
            </a:r>
            <a:br>
              <a:rPr lang="en-US" sz="2400" dirty="0" smtClean="0">
                <a:cs typeface="Arial" panose="020B0604020202020204" pitchFamily="34" charset="0"/>
              </a:rPr>
            </a:b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smtClean="0">
                <a:cs typeface="Arial" panose="020B0604020202020204" pitchFamily="34" charset="0"/>
                <a:sym typeface="Wingdings"/>
              </a:rPr>
              <a:t> strong consistency &amp; durability (for witness) without synchronous backup.</a:t>
            </a:r>
          </a:p>
          <a:p>
            <a:r>
              <a:rPr lang="en-US" sz="2400" dirty="0">
                <a:cs typeface="Arial" panose="020B0604020202020204" pitchFamily="34" charset="0"/>
              </a:rPr>
              <a:t>Decoupling durability </a:t>
            </a:r>
            <a:r>
              <a:rPr lang="en-US" sz="2400" dirty="0" smtClean="0">
                <a:cs typeface="Arial" panose="020B0604020202020204" pitchFamily="34" charset="0"/>
              </a:rPr>
              <a:t>process from </a:t>
            </a:r>
            <a:r>
              <a:rPr lang="en-US" sz="2400" dirty="0">
                <a:cs typeface="Arial" panose="020B0604020202020204" pitchFamily="34" charset="0"/>
              </a:rPr>
              <a:t>critical path </a:t>
            </a:r>
            <a:r>
              <a:rPr lang="en-US" sz="2400" dirty="0" smtClean="0">
                <a:cs typeface="Arial" panose="020B0604020202020204" pitchFamily="34" charset="0"/>
              </a:rPr>
              <a:t>improved performance</a:t>
            </a:r>
          </a:p>
          <a:p>
            <a:pPr lvl="1"/>
            <a:r>
              <a:rPr lang="en-US" sz="2400" dirty="0" smtClean="0">
                <a:cs typeface="Arial" panose="020B0604020202020204" pitchFamily="34" charset="0"/>
              </a:rPr>
              <a:t>Lower latency: 7.5 µs regardless of backup media</a:t>
            </a:r>
            <a:endParaRPr lang="en-US" sz="2400" dirty="0" smtClean="0">
              <a:cs typeface="Arial" panose="020B0604020202020204" pitchFamily="34" charset="0"/>
              <a:sym typeface="Wingdings"/>
            </a:endParaRPr>
          </a:p>
          <a:p>
            <a:pPr lvl="1"/>
            <a:r>
              <a:rPr lang="en-US" sz="2400" dirty="0" smtClean="0">
                <a:cs typeface="Arial" panose="020B0604020202020204" pitchFamily="34" charset="0"/>
                <a:sym typeface="Wingdings"/>
              </a:rPr>
              <a:t>Higher t</a:t>
            </a:r>
            <a:r>
              <a:rPr lang="en-US" sz="2400" dirty="0" smtClean="0">
                <a:ea typeface="Wingdings"/>
                <a:cs typeface="Arial" panose="020B0604020202020204" pitchFamily="34" charset="0"/>
                <a:sym typeface="Wingdings"/>
              </a:rPr>
              <a:t>hroughput: 137kops  500 kops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RIFL (Reusable Infrastructure for Linearizability) eases design and reasoning of </a:t>
            </a:r>
            <a:r>
              <a:rPr lang="en-US" sz="2400" dirty="0" smtClean="0">
                <a:cs typeface="Arial" panose="020B0604020202020204" pitchFamily="34" charset="0"/>
              </a:rPr>
              <a:t>consistency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26" name="Picture 25" descr="platformlab-logo-vFINAL-color-po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238" y="1911828"/>
            <a:ext cx="7735110" cy="1898174"/>
          </a:xfrm>
          <a:prstGeom prst="rect">
            <a:avLst/>
          </a:prstGeom>
        </p:spPr>
      </p:pic>
      <p:pic>
        <p:nvPicPr>
          <p:cNvPr id="30" name="Picture 9" descr="stanf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9" y="1312317"/>
            <a:ext cx="1420986" cy="215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 descr="witness_timetrace_detail.pdf"/>
          <p:cNvPicPr>
            <a:picLocks noGrp="1" noChangeAspect="1"/>
          </p:cNvPicPr>
          <p:nvPr>
            <p:ph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9" b="-2189"/>
          <a:stretch>
            <a:fillRect/>
          </a:stretch>
        </p:blipFill>
        <p:spPr>
          <a:xfrm>
            <a:off x="25699551" y="5909527"/>
            <a:ext cx="9911760" cy="9584484"/>
          </a:xfrm>
        </p:spPr>
      </p:pic>
      <p:sp>
        <p:nvSpPr>
          <p:cNvPr id="24" name="TextBox 36"/>
          <p:cNvSpPr txBox="1">
            <a:spLocks noChangeArrowheads="1"/>
          </p:cNvSpPr>
          <p:nvPr/>
        </p:nvSpPr>
        <p:spPr bwMode="auto">
          <a:xfrm>
            <a:off x="1189376" y="5909527"/>
            <a:ext cx="10399233" cy="406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en-US" b="0" dirty="0" smtClean="0">
                <a:latin typeface="+mn-lt"/>
              </a:rPr>
              <a:t>Deterministic updates </a:t>
            </a:r>
            <a:r>
              <a:rPr lang="en-US" dirty="0" smtClean="0">
                <a:solidFill>
                  <a:srgbClr val="292934"/>
                </a:solidFill>
                <a:latin typeface="Arial"/>
              </a:rPr>
              <a:t>durable</a:t>
            </a:r>
            <a:r>
              <a:rPr lang="en-US" b="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b="0" dirty="0">
                <a:solidFill>
                  <a:srgbClr val="292934"/>
                </a:solidFill>
                <a:latin typeface="Arial"/>
              </a:rPr>
              <a:t>and </a:t>
            </a:r>
            <a:r>
              <a:rPr lang="en-US" dirty="0" smtClean="0">
                <a:solidFill>
                  <a:srgbClr val="292934"/>
                </a:solidFill>
                <a:latin typeface="Arial"/>
              </a:rPr>
              <a:t>consistent</a:t>
            </a:r>
            <a:r>
              <a:rPr lang="en-US" b="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b="0" dirty="0">
                <a:solidFill>
                  <a:srgbClr val="292934"/>
                </a:solidFill>
                <a:latin typeface="Arial"/>
              </a:rPr>
              <a:t>with </a:t>
            </a:r>
            <a:r>
              <a:rPr lang="en-US" dirty="0">
                <a:latin typeface="+mn-lt"/>
              </a:rPr>
              <a:t>asynchronous </a:t>
            </a:r>
            <a:r>
              <a:rPr lang="en-US" b="0" dirty="0">
                <a:latin typeface="+mn-lt"/>
              </a:rPr>
              <a:t>backup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b="0" dirty="0">
                <a:latin typeface="+mn-lt"/>
              </a:rPr>
              <a:t>Server returns to clients before making updates </a:t>
            </a:r>
            <a:r>
              <a:rPr lang="en-US" b="0" dirty="0" smtClean="0">
                <a:latin typeface="+mn-lt"/>
              </a:rPr>
              <a:t>durable.</a:t>
            </a:r>
            <a:endParaRPr lang="en-US" b="0" dirty="0">
              <a:latin typeface="+mn-lt"/>
            </a:endParaRP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b="0" dirty="0">
                <a:latin typeface="+mn-lt"/>
              </a:rPr>
              <a:t>Use “retries” of RPCs to recover from server </a:t>
            </a:r>
            <a:r>
              <a:rPr lang="en-US" b="0" dirty="0" smtClean="0">
                <a:latin typeface="+mn-lt"/>
              </a:rPr>
              <a:t>crash.</a:t>
            </a:r>
            <a:endParaRPr lang="en-US" b="0" dirty="0">
              <a:latin typeface="+mn-lt"/>
            </a:endParaRP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b="0" dirty="0">
                <a:latin typeface="+mn-lt"/>
              </a:rPr>
              <a:t>Two </a:t>
            </a:r>
            <a:r>
              <a:rPr lang="en-US" b="0" dirty="0" smtClean="0">
                <a:latin typeface="+mn-lt"/>
              </a:rPr>
              <a:t>ways to recover from crash.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b="0" dirty="0" smtClean="0">
                <a:latin typeface="+mn-lt"/>
              </a:rPr>
              <a:t>Client-driven retries.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b="0" dirty="0" smtClean="0">
                <a:latin typeface="+mn-lt"/>
              </a:rPr>
              <a:t>3</a:t>
            </a:r>
            <a:r>
              <a:rPr lang="en-US" b="0" baseline="30000" dirty="0" smtClean="0">
                <a:latin typeface="+mn-lt"/>
              </a:rPr>
              <a:t>rd</a:t>
            </a:r>
            <a:r>
              <a:rPr lang="en-US" b="0" dirty="0" smtClean="0">
                <a:latin typeface="+mn-lt"/>
              </a:rPr>
              <a:t> party (witness) driven retries.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b="0" dirty="0" smtClean="0">
                <a:latin typeface="+mn-lt"/>
              </a:rPr>
              <a:t>Better </a:t>
            </a:r>
            <a:r>
              <a:rPr lang="en-US" b="0" dirty="0">
                <a:latin typeface="+mn-lt"/>
              </a:rPr>
              <a:t>Performance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b="0" dirty="0" smtClean="0">
                <a:latin typeface="+mn-lt"/>
              </a:rPr>
              <a:t>Write </a:t>
            </a:r>
            <a:r>
              <a:rPr lang="en-US" b="0" dirty="0">
                <a:latin typeface="+mn-lt"/>
              </a:rPr>
              <a:t>latency: 15 µs </a:t>
            </a:r>
            <a:r>
              <a:rPr lang="en-US" b="0" dirty="0">
                <a:latin typeface="+mn-lt"/>
                <a:sym typeface="Wingdings"/>
              </a:rPr>
              <a:t></a:t>
            </a:r>
            <a:r>
              <a:rPr lang="en-US" b="0" dirty="0">
                <a:latin typeface="+mn-lt"/>
              </a:rPr>
              <a:t> 7.5 µs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b="0" dirty="0">
                <a:latin typeface="+mn-lt"/>
              </a:rPr>
              <a:t>Better throughput: 3x server throughput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87862" y="11563763"/>
            <a:ext cx="4162980" cy="2463376"/>
            <a:chOff x="4840925" y="1042768"/>
            <a:chExt cx="4162980" cy="246337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350570" y="1425244"/>
              <a:ext cx="0" cy="2080900"/>
            </a:xfrm>
            <a:prstGeom prst="line">
              <a:avLst/>
            </a:prstGeom>
            <a:ln w="19050" cap="rnd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427540" y="1425244"/>
              <a:ext cx="0" cy="2080900"/>
            </a:xfrm>
            <a:prstGeom prst="line">
              <a:avLst/>
            </a:prstGeom>
            <a:ln w="19050" cap="rnd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500552" y="1425244"/>
              <a:ext cx="8752" cy="2080900"/>
            </a:xfrm>
            <a:prstGeom prst="line">
              <a:avLst/>
            </a:prstGeom>
            <a:ln w="19050" cap="rnd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33424" y="1048612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Data Master(s)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673070" y="1425244"/>
              <a:ext cx="4341" cy="2080900"/>
            </a:xfrm>
            <a:prstGeom prst="line">
              <a:avLst/>
            </a:prstGeom>
            <a:ln w="12700" cap="rnd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4" idx="2"/>
            </p:cNvCxnSpPr>
            <p:nvPr/>
          </p:nvCxnSpPr>
          <p:spPr>
            <a:xfrm flipH="1">
              <a:off x="5228337" y="1448722"/>
              <a:ext cx="33537" cy="2057422"/>
            </a:xfrm>
            <a:prstGeom prst="line">
              <a:avLst/>
            </a:prstGeom>
            <a:ln w="19050"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40925" y="1048612"/>
              <a:ext cx="8418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4995" y="1042768"/>
              <a:ext cx="1168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Backups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543879" y="2279627"/>
              <a:ext cx="2097951" cy="560703"/>
              <a:chOff x="6212029" y="2453561"/>
              <a:chExt cx="1943539" cy="1066297"/>
            </a:xfrm>
            <a:solidFill>
              <a:schemeClr val="tx2">
                <a:lumMod val="20000"/>
                <a:lumOff val="80000"/>
                <a:alpha val="50000"/>
              </a:schemeClr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6334801" y="2655316"/>
                <a:ext cx="1820767" cy="864542"/>
              </a:xfrm>
              <a:prstGeom prst="rect">
                <a:avLst/>
              </a:prstGeom>
              <a:grpFill/>
              <a:ln>
                <a:solidFill>
                  <a:schemeClr val="dk1">
                    <a:alpha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269073" y="2556118"/>
                <a:ext cx="1820767" cy="864542"/>
              </a:xfrm>
              <a:prstGeom prst="rect">
                <a:avLst/>
              </a:prstGeom>
              <a:grpFill/>
              <a:ln>
                <a:solidFill>
                  <a:schemeClr val="dk1">
                    <a:alpha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6333350" y="2578325"/>
                <a:ext cx="1570396" cy="252477"/>
              </a:xfrm>
              <a:prstGeom prst="straightConnector1">
                <a:avLst/>
              </a:prstGeom>
              <a:grpFill/>
              <a:ln w="19050" cap="rnd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6324600" y="2957040"/>
                <a:ext cx="1570396" cy="252477"/>
              </a:xfrm>
              <a:prstGeom prst="straightConnector1">
                <a:avLst/>
              </a:prstGeom>
              <a:grpFill/>
              <a:ln w="19050" cap="rnd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6212029" y="2453561"/>
                <a:ext cx="1820767" cy="864542"/>
              </a:xfrm>
              <a:prstGeom prst="rect">
                <a:avLst/>
              </a:prstGeom>
              <a:grpFill/>
              <a:ln>
                <a:solidFill>
                  <a:schemeClr val="dk1">
                    <a:alpha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Durable Log Write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 rot="556114">
              <a:off x="5600310" y="1644080"/>
              <a:ext cx="777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21033727">
              <a:off x="5409201" y="2806743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216376" y="1809705"/>
              <a:ext cx="1455641" cy="252477"/>
            </a:xfrm>
            <a:prstGeom prst="straightConnector1">
              <a:avLst/>
            </a:prstGeom>
            <a:ln w="19050" cap="rnd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5228336" y="3062610"/>
              <a:ext cx="1449075" cy="252477"/>
            </a:xfrm>
            <a:prstGeom prst="straightConnector1">
              <a:avLst/>
            </a:prstGeom>
            <a:ln w="19050" cap="rnd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51425" y="11563763"/>
            <a:ext cx="4162980" cy="2463376"/>
            <a:chOff x="4850237" y="3789672"/>
            <a:chExt cx="4162980" cy="246337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8359882" y="4172148"/>
              <a:ext cx="0" cy="2080900"/>
            </a:xfrm>
            <a:prstGeom prst="line">
              <a:avLst/>
            </a:prstGeom>
            <a:ln w="19050" cap="rnd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436852" y="4172148"/>
              <a:ext cx="0" cy="2080900"/>
            </a:xfrm>
            <a:prstGeom prst="line">
              <a:avLst/>
            </a:prstGeom>
            <a:ln w="19050" cap="rnd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509864" y="4172148"/>
              <a:ext cx="8752" cy="2080900"/>
            </a:xfrm>
            <a:prstGeom prst="line">
              <a:avLst/>
            </a:prstGeom>
            <a:ln w="19050" cap="rnd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942736" y="3795516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Data Master(s)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682382" y="4172148"/>
              <a:ext cx="4341" cy="2080900"/>
            </a:xfrm>
            <a:prstGeom prst="line">
              <a:avLst/>
            </a:prstGeom>
            <a:ln w="12700" cap="rnd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3" idx="2"/>
            </p:cNvCxnSpPr>
            <p:nvPr/>
          </p:nvCxnSpPr>
          <p:spPr>
            <a:xfrm flipH="1">
              <a:off x="5237649" y="4195626"/>
              <a:ext cx="33537" cy="2057422"/>
            </a:xfrm>
            <a:prstGeom prst="line">
              <a:avLst/>
            </a:prstGeom>
            <a:ln w="19050"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850237" y="3795516"/>
              <a:ext cx="8418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44307" y="3789672"/>
              <a:ext cx="1168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Backups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553191" y="5026531"/>
              <a:ext cx="2097951" cy="560703"/>
              <a:chOff x="6212029" y="2453561"/>
              <a:chExt cx="1943539" cy="1066297"/>
            </a:xfrm>
            <a:solidFill>
              <a:schemeClr val="tx2">
                <a:lumMod val="20000"/>
                <a:lumOff val="80000"/>
                <a:alpha val="50000"/>
              </a:schemeClr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6334801" y="2655316"/>
                <a:ext cx="1820767" cy="864542"/>
              </a:xfrm>
              <a:prstGeom prst="rect">
                <a:avLst/>
              </a:prstGeom>
              <a:grpFill/>
              <a:ln>
                <a:solidFill>
                  <a:schemeClr val="dk1">
                    <a:alpha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269073" y="2556118"/>
                <a:ext cx="1820767" cy="864542"/>
              </a:xfrm>
              <a:prstGeom prst="rect">
                <a:avLst/>
              </a:prstGeom>
              <a:grpFill/>
              <a:ln>
                <a:solidFill>
                  <a:schemeClr val="dk1">
                    <a:alpha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6333350" y="2578325"/>
                <a:ext cx="1570396" cy="252477"/>
              </a:xfrm>
              <a:prstGeom prst="straightConnector1">
                <a:avLst/>
              </a:prstGeom>
              <a:grpFill/>
              <a:ln w="19050" cap="rnd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324600" y="2957040"/>
                <a:ext cx="1570396" cy="252477"/>
              </a:xfrm>
              <a:prstGeom prst="straightConnector1">
                <a:avLst/>
              </a:prstGeom>
              <a:grpFill/>
              <a:ln w="19050" cap="rnd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6212029" y="2453561"/>
                <a:ext cx="1820767" cy="864542"/>
              </a:xfrm>
              <a:prstGeom prst="rect">
                <a:avLst/>
              </a:prstGeom>
              <a:grpFill/>
              <a:ln>
                <a:solidFill>
                  <a:schemeClr val="dk1">
                    <a:alpha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Durable Log Write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 rot="556114">
              <a:off x="5609622" y="4390984"/>
              <a:ext cx="777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21033727">
              <a:off x="5459537" y="4949270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225688" y="4556609"/>
              <a:ext cx="1455641" cy="252477"/>
            </a:xfrm>
            <a:prstGeom prst="straightConnector1">
              <a:avLst/>
            </a:prstGeom>
            <a:ln w="19050" cap="rnd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5237648" y="4918505"/>
              <a:ext cx="1449075" cy="252477"/>
            </a:xfrm>
            <a:prstGeom prst="straightConnector1">
              <a:avLst/>
            </a:prstGeom>
            <a:ln w="19050" cap="rnd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Arrow: Striped Right 18"/>
          <p:cNvSpPr/>
          <p:nvPr/>
        </p:nvSpPr>
        <p:spPr>
          <a:xfrm>
            <a:off x="5697711" y="12281300"/>
            <a:ext cx="798615" cy="1327546"/>
          </a:xfrm>
          <a:prstGeom prst="strip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5" name="TextBox 64"/>
          <p:cNvSpPr txBox="1"/>
          <p:nvPr/>
        </p:nvSpPr>
        <p:spPr>
          <a:xfrm>
            <a:off x="3776235" y="14028256"/>
            <a:ext cx="6066596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asynchrony = weak consistency</a:t>
            </a:r>
            <a:r>
              <a:rPr lang="en-US" sz="2800" b="1" i="1" dirty="0" smtClean="0">
                <a:solidFill>
                  <a:srgbClr val="C00000"/>
                </a:solidFill>
              </a:rPr>
              <a:t>?</a:t>
            </a:r>
            <a:r>
              <a:rPr lang="en-US" sz="2800" b="1" i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68" name="Rounded Rectangle 183"/>
          <p:cNvSpPr/>
          <p:nvPr/>
        </p:nvSpPr>
        <p:spPr>
          <a:xfrm>
            <a:off x="5752323" y="19659442"/>
            <a:ext cx="1889411" cy="1569249"/>
          </a:xfrm>
          <a:prstGeom prst="roundRect">
            <a:avLst>
              <a:gd name="adj" fmla="val 5398"/>
            </a:avLst>
          </a:prstGeom>
          <a:solidFill>
            <a:srgbClr val="EFF3FB"/>
          </a:solidFill>
          <a:ln w="19050"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69" name="Rounded Rectangle 184"/>
          <p:cNvSpPr/>
          <p:nvPr/>
        </p:nvSpPr>
        <p:spPr>
          <a:xfrm>
            <a:off x="8680910" y="20640222"/>
            <a:ext cx="1605999" cy="1275015"/>
          </a:xfrm>
          <a:prstGeom prst="roundRect">
            <a:avLst>
              <a:gd name="adj" fmla="val 5398"/>
            </a:avLst>
          </a:prstGeom>
          <a:solidFill>
            <a:srgbClr val="EDFFED"/>
          </a:solidFill>
          <a:ln w="19050">
            <a:solidFill>
              <a:srgbClr val="4C8A4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1248179" y="20190013"/>
            <a:ext cx="156051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/>
              <a:t>Client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b="1" dirty="0"/>
              <a:t>Witness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2323" y="21228691"/>
            <a:ext cx="18894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Master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2823736" y="20371376"/>
            <a:ext cx="2834116" cy="0"/>
          </a:xfrm>
          <a:prstGeom prst="line">
            <a:avLst/>
          </a:pr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035735" y="20444066"/>
            <a:ext cx="1228117" cy="6865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573088" algn="l"/>
              </a:tabLst>
            </a:pPr>
            <a:r>
              <a:rPr lang="en-US" sz="2400" dirty="0"/>
              <a:t>X: 20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823736" y="20554128"/>
            <a:ext cx="2834116" cy="0"/>
          </a:xfrm>
          <a:prstGeom prst="line">
            <a:avLst/>
          </a:pr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76974" y="20571972"/>
            <a:ext cx="1320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success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680910" y="21915237"/>
            <a:ext cx="17004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Backups</a:t>
            </a:r>
          </a:p>
        </p:txBody>
      </p:sp>
      <p:sp>
        <p:nvSpPr>
          <p:cNvPr id="77" name="Rounded Rectangle 195"/>
          <p:cNvSpPr/>
          <p:nvPr/>
        </p:nvSpPr>
        <p:spPr>
          <a:xfrm>
            <a:off x="5752323" y="22066389"/>
            <a:ext cx="1889411" cy="1569249"/>
          </a:xfrm>
          <a:prstGeom prst="roundRect">
            <a:avLst>
              <a:gd name="adj" fmla="val 5398"/>
            </a:avLst>
          </a:prstGeom>
          <a:solidFill>
            <a:srgbClr val="EFF3FB"/>
          </a:solidFill>
          <a:ln w="19050"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/>
          </a:p>
        </p:txBody>
      </p:sp>
      <p:sp>
        <p:nvSpPr>
          <p:cNvPr id="78" name="TextBox 77"/>
          <p:cNvSpPr txBox="1"/>
          <p:nvPr/>
        </p:nvSpPr>
        <p:spPr>
          <a:xfrm>
            <a:off x="5752323" y="23635638"/>
            <a:ext cx="25481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Recovery Master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358323" y="21817159"/>
            <a:ext cx="1511529" cy="1471171"/>
          </a:xfrm>
          <a:prstGeom prst="straightConnector1">
            <a:avLst/>
          </a:pr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880585" y="22558567"/>
            <a:ext cx="141705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Crash</a:t>
            </a:r>
          </a:p>
          <a:p>
            <a:r>
              <a:rPr lang="en-US" sz="2400" dirty="0"/>
              <a:t>Recovery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263852" y="20787339"/>
            <a:ext cx="1511529" cy="833663"/>
          </a:xfrm>
          <a:prstGeom prst="straightConnector1">
            <a:avLst/>
          </a:pr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Freeform 205"/>
          <p:cNvSpPr/>
          <p:nvPr/>
        </p:nvSpPr>
        <p:spPr>
          <a:xfrm>
            <a:off x="2838147" y="21148348"/>
            <a:ext cx="2805294" cy="1869662"/>
          </a:xfrm>
          <a:custGeom>
            <a:avLst/>
            <a:gdLst>
              <a:gd name="connsiteX0" fmla="*/ 0 w 2262752"/>
              <a:gd name="connsiteY0" fmla="*/ 0 h 2572719"/>
              <a:gd name="connsiteX1" fmla="*/ 418454 w 2262752"/>
              <a:gd name="connsiteY1" fmla="*/ 0 h 2572719"/>
              <a:gd name="connsiteX2" fmla="*/ 418454 w 2262752"/>
              <a:gd name="connsiteY2" fmla="*/ 2572719 h 2572719"/>
              <a:gd name="connsiteX3" fmla="*/ 2262752 w 2262752"/>
              <a:gd name="connsiteY3" fmla="*/ 2572719 h 25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752" h="2572719">
                <a:moveTo>
                  <a:pt x="0" y="0"/>
                </a:moveTo>
                <a:lnTo>
                  <a:pt x="418454" y="0"/>
                </a:lnTo>
                <a:lnTo>
                  <a:pt x="418454" y="2572719"/>
                </a:lnTo>
                <a:lnTo>
                  <a:pt x="2262752" y="2572719"/>
                </a:lnTo>
              </a:path>
            </a:pathLst>
          </a:cu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508946" y="22568770"/>
            <a:ext cx="17004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 err="1">
                <a:solidFill>
                  <a:srgbClr val="292934"/>
                </a:solidFill>
              </a:rPr>
              <a:t>x.value</a:t>
            </a:r>
            <a:r>
              <a:rPr lang="en-US" sz="2400" dirty="0">
                <a:solidFill>
                  <a:srgbClr val="292934"/>
                </a:solidFill>
              </a:rPr>
              <a:t> = 20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88033" y="21356596"/>
            <a:ext cx="9974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retry</a:t>
            </a:r>
          </a:p>
        </p:txBody>
      </p:sp>
      <p:sp>
        <p:nvSpPr>
          <p:cNvPr id="85" name="Freeform 208"/>
          <p:cNvSpPr/>
          <p:nvPr/>
        </p:nvSpPr>
        <p:spPr>
          <a:xfrm>
            <a:off x="2838147" y="21236539"/>
            <a:ext cx="2776473" cy="1922578"/>
          </a:xfrm>
          <a:custGeom>
            <a:avLst/>
            <a:gdLst>
              <a:gd name="connsiteX0" fmla="*/ 2239505 w 2239505"/>
              <a:gd name="connsiteY0" fmla="*/ 2479728 h 2479728"/>
              <a:gd name="connsiteX1" fmla="*/ 247973 w 2239505"/>
              <a:gd name="connsiteY1" fmla="*/ 2479728 h 2479728"/>
              <a:gd name="connsiteX2" fmla="*/ 247973 w 2239505"/>
              <a:gd name="connsiteY2" fmla="*/ 0 h 2479728"/>
              <a:gd name="connsiteX3" fmla="*/ 0 w 2239505"/>
              <a:gd name="connsiteY3" fmla="*/ 0 h 247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505" h="2479728">
                <a:moveTo>
                  <a:pt x="2239505" y="2479728"/>
                </a:moveTo>
                <a:lnTo>
                  <a:pt x="247973" y="2479728"/>
                </a:lnTo>
                <a:lnTo>
                  <a:pt x="247973" y="0"/>
                </a:lnTo>
                <a:lnTo>
                  <a:pt x="0" y="0"/>
                </a:lnTo>
              </a:path>
            </a:pathLst>
          </a:cu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225534" y="23220547"/>
            <a:ext cx="22672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It must succeed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28175" y="20683514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D2533C"/>
                </a:solidFill>
              </a:rPr>
              <a:t>?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27679" y="22798905"/>
            <a:ext cx="1228117" cy="6865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573088" algn="l"/>
              </a:tabLst>
            </a:pPr>
            <a:r>
              <a:rPr lang="en-US" sz="2400" dirty="0"/>
              <a:t>X: 20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867325" y="21135052"/>
            <a:ext cx="1228117" cy="6865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573088" algn="l"/>
              </a:tabLst>
            </a:pPr>
            <a:r>
              <a:rPr lang="en-US" sz="2400" dirty="0"/>
              <a:t>X: 20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218496" y="21029341"/>
            <a:ext cx="78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D2533C"/>
                </a:solidFill>
              </a:rPr>
              <a:t>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88033" y="19983503"/>
            <a:ext cx="17949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write(x, 20)</a:t>
            </a:r>
          </a:p>
        </p:txBody>
      </p:sp>
      <p:pic>
        <p:nvPicPr>
          <p:cNvPr id="93" name="Picture 92" descr="&lt;strong&gt;Hard&lt;/strong&gt; &lt;strong&gt;Drive&lt;/strong&gt; | Free Stock Photo | Illustration of a computer &lt;strong&gt;hard&lt;/strong&gt; &lt;strong&gt;drive&lt;/strong&gt;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795" y="18233349"/>
            <a:ext cx="2821198" cy="2054542"/>
          </a:xfrm>
          <a:prstGeom prst="rect">
            <a:avLst/>
          </a:prstGeom>
        </p:spPr>
      </p:pic>
      <p:sp>
        <p:nvSpPr>
          <p:cNvPr id="96" name="Text Placeholder 8"/>
          <p:cNvSpPr txBox="1">
            <a:spLocks/>
          </p:cNvSpPr>
          <p:nvPr/>
        </p:nvSpPr>
        <p:spPr>
          <a:xfrm>
            <a:off x="12944329" y="13631084"/>
            <a:ext cx="10668000" cy="1016000"/>
          </a:xfrm>
          <a:prstGeom prst="round1Rect">
            <a:avLst/>
          </a:prstGeom>
          <a:solidFill>
            <a:schemeClr val="accent5"/>
          </a:solidFill>
        </p:spPr>
        <p:txBody>
          <a:bodyPr vert="horz" lIns="304788" tIns="38098" rIns="76197" bIns="38098" rtlCol="0" anchor="ctr">
            <a:noAutofit/>
          </a:bodyPr>
          <a:lstStyle>
            <a:lvl1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365745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cap="none" dirty="0" smtClean="0"/>
              <a:t>3</a:t>
            </a:r>
            <a:r>
              <a:rPr lang="en-US" cap="none" baseline="30000" dirty="0" smtClean="0"/>
              <a:t>RD</a:t>
            </a:r>
            <a:r>
              <a:rPr lang="en-US" cap="none" dirty="0" smtClean="0"/>
              <a:t> PARTY-</a:t>
            </a:r>
            <a:r>
              <a:rPr lang="en-US" cap="none" smtClean="0"/>
              <a:t>DRIVEN </a:t>
            </a:r>
            <a:r>
              <a:rPr lang="en-US" cap="none"/>
              <a:t>RECOVERY</a:t>
            </a:r>
            <a:endParaRPr lang="en-US" cap="none" dirty="0"/>
          </a:p>
        </p:txBody>
      </p:sp>
      <p:graphicFrame>
        <p:nvGraphicFramePr>
          <p:cNvPr id="100" name="Content Placeholder 99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33233706"/>
              </p:ext>
            </p:extLst>
          </p:nvPr>
        </p:nvGraphicFramePr>
        <p:xfrm>
          <a:off x="15202564" y="15146271"/>
          <a:ext cx="251099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647">
                  <a:extLst>
                    <a:ext uri="{9D8B030D-6E8A-4147-A177-3AD203B41FA5}">
                      <a16:colId xmlns="" xmlns:a16="http://schemas.microsoft.com/office/drawing/2014/main" val="1774844567"/>
                    </a:ext>
                  </a:extLst>
                </a:gridCol>
                <a:gridCol w="2048351">
                  <a:extLst>
                    <a:ext uri="{9D8B030D-6E8A-4147-A177-3AD203B41FA5}">
                      <a16:colId xmlns="" xmlns:a16="http://schemas.microsoft.com/office/drawing/2014/main" val="2077518970"/>
                    </a:ext>
                  </a:extLst>
                </a:gridCol>
              </a:tblGrid>
              <a:tr h="301016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Buffer (NVRAM,</a:t>
                      </a:r>
                      <a:r>
                        <a:rPr lang="en-US" sz="2000" baseline="0" dirty="0" smtClean="0"/>
                        <a:t> 1MB)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830090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(b,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445434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2449504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Write(x,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3561697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8112213"/>
                  </a:ext>
                </a:extLst>
              </a:tr>
            </a:tbl>
          </a:graphicData>
        </a:graphic>
      </p:graphicFrame>
      <p:sp>
        <p:nvSpPr>
          <p:cNvPr id="101" name="Oval 100"/>
          <p:cNvSpPr/>
          <p:nvPr/>
        </p:nvSpPr>
        <p:spPr>
          <a:xfrm>
            <a:off x="12744625" y="17737510"/>
            <a:ext cx="1290899" cy="7040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cxnSp>
        <p:nvCxnSpPr>
          <p:cNvPr id="102" name="Straight Connector 101"/>
          <p:cNvCxnSpPr>
            <a:cxnSpLocks/>
          </p:cNvCxnSpPr>
          <p:nvPr/>
        </p:nvCxnSpPr>
        <p:spPr>
          <a:xfrm flipV="1">
            <a:off x="13615160" y="16686727"/>
            <a:ext cx="1561431" cy="864436"/>
          </a:xfrm>
          <a:prstGeom prst="line">
            <a:avLst/>
          </a:prstGeom>
          <a:ln w="28575" cap="rnd" cmpd="sng"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13770110" y="18503260"/>
            <a:ext cx="1473892" cy="913699"/>
          </a:xfrm>
          <a:prstGeom prst="line">
            <a:avLst/>
          </a:prstGeom>
          <a:ln w="28575" cap="rnd" cmpd="sng"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83"/>
          <p:cNvSpPr/>
          <p:nvPr/>
        </p:nvSpPr>
        <p:spPr>
          <a:xfrm>
            <a:off x="15362622" y="18607378"/>
            <a:ext cx="2851407" cy="1474377"/>
          </a:xfrm>
          <a:prstGeom prst="roundRect">
            <a:avLst>
              <a:gd name="adj" fmla="val 5398"/>
            </a:avLst>
          </a:prstGeom>
          <a:solidFill>
            <a:srgbClr val="EFF3FB"/>
          </a:solidFill>
          <a:ln w="19050"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5375450" y="20107383"/>
            <a:ext cx="28514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/>
              <a:t>Master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5790334" y="19097878"/>
            <a:ext cx="1853414" cy="8608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573088" algn="l"/>
              </a:tabLst>
            </a:pPr>
            <a:r>
              <a:rPr lang="en-US" sz="2400" dirty="0"/>
              <a:t>X: 20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244002" y="17325496"/>
            <a:ext cx="28514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/>
              <a:t>Witness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0598111" y="20095977"/>
            <a:ext cx="207215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/>
              <a:t>Backup</a:t>
            </a:r>
          </a:p>
        </p:txBody>
      </p:sp>
      <p:sp>
        <p:nvSpPr>
          <p:cNvPr id="115" name="Arrow: Striped Right 114"/>
          <p:cNvSpPr/>
          <p:nvPr/>
        </p:nvSpPr>
        <p:spPr>
          <a:xfrm>
            <a:off x="19004099" y="19260914"/>
            <a:ext cx="1131690" cy="760927"/>
          </a:xfrm>
          <a:prstGeom prst="stripedRightArrow">
            <a:avLst>
              <a:gd name="adj1" fmla="val 5092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2" name="Rectangle 1"/>
          <p:cNvSpPr/>
          <p:nvPr/>
        </p:nvSpPr>
        <p:spPr>
          <a:xfrm>
            <a:off x="18524196" y="14950443"/>
            <a:ext cx="5004762" cy="286232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WitnessRecord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request){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occupied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occupied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request;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TextBox 94"/>
          <p:cNvSpPr txBox="1"/>
          <p:nvPr/>
        </p:nvSpPr>
        <p:spPr>
          <a:xfrm rot="19826196">
            <a:off x="12657857" y="16607755"/>
            <a:ext cx="2350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record(</a:t>
            </a:r>
            <a:r>
              <a:rPr lang="en-US" sz="2000" b="1" dirty="0">
                <a:solidFill>
                  <a:srgbClr val="C00000"/>
                </a:solidFill>
              </a:rPr>
              <a:t>hash(x)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solidFill>
                  <a:srgbClr val="0070C0"/>
                </a:solidFill>
              </a:rPr>
              <a:t>"Write (x,20)"</a:t>
            </a:r>
            <a:r>
              <a:rPr lang="en-US" sz="2000" dirty="0"/>
              <a:t>)</a:t>
            </a:r>
          </a:p>
        </p:txBody>
      </p:sp>
      <p:cxnSp>
        <p:nvCxnSpPr>
          <p:cNvPr id="108" name="Straight Connector 107"/>
          <p:cNvCxnSpPr>
            <a:cxnSpLocks/>
          </p:cNvCxnSpPr>
          <p:nvPr/>
        </p:nvCxnSpPr>
        <p:spPr>
          <a:xfrm flipH="1">
            <a:off x="13736502" y="16835455"/>
            <a:ext cx="1435938" cy="819814"/>
          </a:xfrm>
          <a:prstGeom prst="line">
            <a:avLst/>
          </a:prstGeom>
          <a:ln w="28575" cap="rnd" cmpd="sng"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19843393">
            <a:off x="13936911" y="17178311"/>
            <a:ext cx="119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accepted</a:t>
            </a:r>
          </a:p>
        </p:txBody>
      </p:sp>
      <p:sp>
        <p:nvSpPr>
          <p:cNvPr id="105" name="Rectangle 104"/>
          <p:cNvSpPr/>
          <p:nvPr/>
        </p:nvSpPr>
        <p:spPr>
          <a:xfrm rot="1872370">
            <a:off x="13859962" y="18593398"/>
            <a:ext cx="14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Write(x, 20)</a:t>
            </a:r>
          </a:p>
        </p:txBody>
      </p:sp>
      <p:cxnSp>
        <p:nvCxnSpPr>
          <p:cNvPr id="116" name="Straight Connector 115"/>
          <p:cNvCxnSpPr>
            <a:cxnSpLocks/>
          </p:cNvCxnSpPr>
          <p:nvPr/>
        </p:nvCxnSpPr>
        <p:spPr>
          <a:xfrm flipH="1" flipV="1">
            <a:off x="13677153" y="18626026"/>
            <a:ext cx="1444931" cy="882319"/>
          </a:xfrm>
          <a:prstGeom prst="line">
            <a:avLst/>
          </a:prstGeom>
          <a:ln w="28575" cap="rnd" cmpd="sng"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72301">
            <a:off x="13687271" y="18969846"/>
            <a:ext cx="119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Success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035632" y="23593995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rgbClr val="0A5AB2"/>
                </a:solidFill>
                <a:latin typeface="+mn-lt"/>
                <a:ea typeface="+mn-ea"/>
                <a:cs typeface="+mn-cs"/>
              </a:rPr>
              <a:t>Client 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3035632" y="24540888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3035632" y="22647103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3035632" y="25593534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14209869" y="21863911"/>
            <a:ext cx="852535" cy="95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8692122">
            <a:off x="13842049" y="22045989"/>
            <a:ext cx="141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 = 10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4191045" y="22818225"/>
            <a:ext cx="556896" cy="191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4437585">
            <a:off x="13543495" y="23298952"/>
            <a:ext cx="14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 = 10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14398670" y="21888116"/>
            <a:ext cx="277409" cy="18931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17135862">
            <a:off x="14066162" y="22966916"/>
            <a:ext cx="114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x = 20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14414668" y="23795875"/>
            <a:ext cx="744377" cy="9489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2966949">
            <a:off x="14304012" y="24016186"/>
            <a:ext cx="105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x = 20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13994551" y="21874526"/>
            <a:ext cx="1479097" cy="3899124"/>
            <a:chOff x="1416118" y="1965707"/>
            <a:chExt cx="6346008" cy="3899124"/>
          </a:xfrm>
        </p:grpSpPr>
        <p:cxnSp>
          <p:nvCxnSpPr>
            <p:cNvPr id="128" name="Straight Arrow Connector 127"/>
            <p:cNvCxnSpPr/>
            <p:nvPr/>
          </p:nvCxnSpPr>
          <p:spPr>
            <a:xfrm>
              <a:off x="1416121" y="2917860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416120" y="3887056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416119" y="4868238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1416118" y="5864831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cxnSpLocks/>
            </p:cNvCxnSpPr>
            <p:nvPr/>
          </p:nvCxnSpPr>
          <p:spPr>
            <a:xfrm>
              <a:off x="1416118" y="1965707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13035629" y="21694950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Witness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0911004" y="24384478"/>
            <a:ext cx="565078" cy="56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1470944" y="24384478"/>
            <a:ext cx="565078" cy="56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3366FF"/>
                </a:solidFill>
              </a:rPr>
              <a:t>20</a:t>
            </a:r>
            <a:endParaRPr lang="en-US" sz="1800" b="1" dirty="0">
              <a:solidFill>
                <a:srgbClr val="3366FF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911004" y="25334701"/>
            <a:ext cx="565078" cy="56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10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1470944" y="25334701"/>
            <a:ext cx="565078" cy="56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18517966" y="21845303"/>
            <a:ext cx="852535" cy="95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0802969" y="22711103"/>
            <a:ext cx="1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Write x = 10</a:t>
            </a:r>
          </a:p>
        </p:txBody>
      </p:sp>
      <p:sp>
        <p:nvSpPr>
          <p:cNvPr id="140" name="TextBox 139"/>
          <p:cNvSpPr txBox="1"/>
          <p:nvPr/>
        </p:nvSpPr>
        <p:spPr>
          <a:xfrm rot="18692122">
            <a:off x="18173790" y="22111258"/>
            <a:ext cx="112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 = 10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8499142" y="22799617"/>
            <a:ext cx="556896" cy="191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4437585">
            <a:off x="17926603" y="23180728"/>
            <a:ext cx="122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 = 10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0764485" y="21551947"/>
            <a:ext cx="2459105" cy="876755"/>
            <a:chOff x="7958622" y="2124339"/>
            <a:chExt cx="1729908" cy="876755"/>
          </a:xfrm>
        </p:grpSpPr>
        <p:sp>
          <p:nvSpPr>
            <p:cNvPr id="144" name="Rectangle 143"/>
            <p:cNvSpPr/>
            <p:nvPr/>
          </p:nvSpPr>
          <p:spPr>
            <a:xfrm>
              <a:off x="7958622" y="2708843"/>
              <a:ext cx="668555" cy="2922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Hash(x)</a:t>
              </a:r>
              <a:endParaRPr lang="en-US" sz="18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623660" y="2708842"/>
              <a:ext cx="1064870" cy="2922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Write x = </a:t>
              </a:r>
              <a:r>
                <a:rPr lang="en-US" sz="1800" dirty="0" smtClean="0"/>
                <a:t>20</a:t>
              </a:r>
              <a:endParaRPr lang="en-US" sz="18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8622" y="2416591"/>
              <a:ext cx="668555" cy="2922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…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8623660" y="2416590"/>
              <a:ext cx="1064870" cy="2922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8622" y="2124340"/>
              <a:ext cx="668555" cy="2922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Key</a:t>
              </a:r>
              <a:endParaRPr lang="en-US" sz="18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627177" y="2124339"/>
              <a:ext cx="1061353" cy="2922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Rpc</a:t>
              </a:r>
              <a:r>
                <a:rPr lang="en-US" sz="1800" dirty="0"/>
                <a:t> Request</a:t>
              </a:r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>
            <a:off x="19376723" y="21875010"/>
            <a:ext cx="439759" cy="8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19099378" y="22825980"/>
            <a:ext cx="393692" cy="192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3863810">
            <a:off x="19236654" y="22194765"/>
            <a:ext cx="10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conflict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19099378" y="24764309"/>
            <a:ext cx="410560" cy="98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4171428">
            <a:off x="18964455" y="25278621"/>
            <a:ext cx="10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sync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19533837" y="24766904"/>
            <a:ext cx="426377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18706767" y="21869508"/>
            <a:ext cx="277409" cy="18931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17135862">
            <a:off x="18357699" y="22926491"/>
            <a:ext cx="119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x = 20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8722765" y="23777267"/>
            <a:ext cx="744377" cy="9489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 rot="2966949">
            <a:off x="18658319" y="23955145"/>
            <a:ext cx="10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x = 20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19032139" y="21891547"/>
            <a:ext cx="503410" cy="18710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20053003" y="23786324"/>
            <a:ext cx="426377" cy="9691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4266582">
            <a:off x="19185382" y="23328594"/>
            <a:ext cx="97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Accept</a:t>
            </a:r>
          </a:p>
        </p:txBody>
      </p:sp>
      <p:sp>
        <p:nvSpPr>
          <p:cNvPr id="163" name="TextBox 162"/>
          <p:cNvSpPr txBox="1"/>
          <p:nvPr/>
        </p:nvSpPr>
        <p:spPr>
          <a:xfrm rot="17483237">
            <a:off x="19893097" y="23939358"/>
            <a:ext cx="133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Ok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057610" y="24949556"/>
            <a:ext cx="29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1604507" y="24955618"/>
            <a:ext cx="29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2151404" y="24947449"/>
            <a:ext cx="29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2036015" y="24383553"/>
            <a:ext cx="565078" cy="56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8" name="Rectangle 167"/>
          <p:cNvSpPr/>
          <p:nvPr/>
        </p:nvSpPr>
        <p:spPr>
          <a:xfrm>
            <a:off x="22036015" y="25337027"/>
            <a:ext cx="565078" cy="56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9" name="TextBox 168"/>
          <p:cNvSpPr txBox="1"/>
          <p:nvPr/>
        </p:nvSpPr>
        <p:spPr>
          <a:xfrm rot="17049691">
            <a:off x="18691067" y="22839628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Ok </a:t>
            </a:r>
            <a:endParaRPr lang="en-US" sz="18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18302647" y="21855918"/>
            <a:ext cx="2380439" cy="3899124"/>
            <a:chOff x="1416118" y="1965707"/>
            <a:chExt cx="6346008" cy="3899124"/>
          </a:xfrm>
        </p:grpSpPr>
        <p:cxnSp>
          <p:nvCxnSpPr>
            <p:cNvPr id="171" name="Straight Arrow Connector 170"/>
            <p:cNvCxnSpPr/>
            <p:nvPr/>
          </p:nvCxnSpPr>
          <p:spPr>
            <a:xfrm>
              <a:off x="1416121" y="2917860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1416120" y="3887056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416119" y="4868238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1416118" y="5864831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/>
            </p:cNvCxnSpPr>
            <p:nvPr/>
          </p:nvCxnSpPr>
          <p:spPr>
            <a:xfrm>
              <a:off x="1416118" y="1965707"/>
              <a:ext cx="6346005" cy="0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20802969" y="23549467"/>
            <a:ext cx="1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Write x = 20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2898655" y="20863838"/>
            <a:ext cx="8977994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</a:rPr>
              <a:t>Witness detects out-of-order recording and reject.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395634" y="23579625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rgbClr val="0A5AB2"/>
                </a:solidFill>
                <a:latin typeface="+mn-lt"/>
                <a:ea typeface="+mn-ea"/>
                <a:cs typeface="+mn-cs"/>
              </a:rPr>
              <a:t>Client B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395634" y="24526518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7395634" y="22632733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7395634" y="25579164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7395631" y="21680580"/>
            <a:ext cx="9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Witness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22977" y="22580342"/>
            <a:ext cx="2004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Witness and </a:t>
            </a:r>
          </a:p>
          <a:p>
            <a:r>
              <a:rPr lang="en-US" sz="2000" dirty="0" smtClean="0"/>
              <a:t>master receive</a:t>
            </a:r>
          </a:p>
          <a:p>
            <a:r>
              <a:rPr lang="en-US" sz="2000" dirty="0" smtClean="0"/>
              <a:t>RPCs in </a:t>
            </a:r>
            <a:r>
              <a:rPr lang="en-US" sz="2000" u="sng" dirty="0" smtClean="0"/>
              <a:t>different</a:t>
            </a:r>
          </a:p>
          <a:p>
            <a:r>
              <a:rPr lang="en-US" sz="2000" u="sng" dirty="0" smtClean="0"/>
              <a:t>order</a:t>
            </a:r>
            <a:endParaRPr lang="en-US" sz="2000" dirty="0" smtClean="0"/>
          </a:p>
        </p:txBody>
      </p:sp>
      <p:sp>
        <p:nvSpPr>
          <p:cNvPr id="184" name="Content Placeholder 12"/>
          <p:cNvSpPr>
            <a:spLocks noGrp="1"/>
          </p:cNvSpPr>
          <p:nvPr>
            <p:ph sz="quarter" idx="26"/>
          </p:nvPr>
        </p:nvSpPr>
        <p:spPr>
          <a:xfrm>
            <a:off x="755725" y="24729903"/>
            <a:ext cx="11168019" cy="157696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Allow </a:t>
            </a:r>
            <a:r>
              <a:rPr lang="en-US" sz="2400" dirty="0" smtClean="0"/>
              <a:t>1 </a:t>
            </a:r>
            <a:r>
              <a:rPr lang="en-US" sz="2400" dirty="0"/>
              <a:t>not-replicated </a:t>
            </a:r>
            <a:r>
              <a:rPr lang="en-US" sz="2400" dirty="0" smtClean="0"/>
              <a:t>update per key (overwrites </a:t>
            </a:r>
            <a:r>
              <a:rPr lang="en-US" sz="2400" dirty="0"/>
              <a:t>wait </a:t>
            </a:r>
            <a:r>
              <a:rPr lang="en-US" sz="2400" dirty="0" smtClean="0"/>
              <a:t>for sync of previous value)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2400" dirty="0" smtClean="0"/>
              <a:t>Pro: Any </a:t>
            </a:r>
            <a:r>
              <a:rPr lang="en-US" sz="2400" dirty="0"/>
              <a:t>deterministic operations </a:t>
            </a:r>
            <a:r>
              <a:rPr lang="en-US" sz="2400" dirty="0" smtClean="0"/>
              <a:t>can be recovered by retries.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Con: </a:t>
            </a:r>
            <a:r>
              <a:rPr lang="en-US" sz="2400" dirty="0"/>
              <a:t>continuously overwritten object can be </a:t>
            </a:r>
            <a:r>
              <a:rPr lang="en-US" sz="2400" dirty="0" smtClean="0"/>
              <a:t>slow.</a:t>
            </a:r>
            <a:endParaRPr lang="en-US" sz="2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039117" y="17823705"/>
            <a:ext cx="89779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A5AB2"/>
                </a:solidFill>
              </a:rPr>
              <a:t>Issue 1. Retry may re-execute</a:t>
            </a:r>
            <a:endParaRPr lang="en-US" sz="3200" b="1" dirty="0">
              <a:solidFill>
                <a:srgbClr val="0A5AB2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32769" y="24290621"/>
            <a:ext cx="89779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A5AB2"/>
                </a:solidFill>
              </a:rPr>
              <a:t>Issue 2. Out-of-order retries</a:t>
            </a:r>
            <a:endParaRPr lang="en-US" sz="3200" b="1" dirty="0">
              <a:solidFill>
                <a:srgbClr val="0A5AB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83119" y="16085595"/>
            <a:ext cx="1157576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We can get: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Performace</a:t>
            </a:r>
            <a:r>
              <a:rPr lang="en-US" sz="2800" b="1" i="1" dirty="0" smtClean="0">
                <a:solidFill>
                  <a:srgbClr val="C00000"/>
                </a:solidFill>
              </a:rPr>
              <a:t> &amp; Strong Consistency &amp; simplicity of Primary-Backup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664432337"/>
              </p:ext>
            </p:extLst>
          </p:nvPr>
        </p:nvGraphicFramePr>
        <p:xfrm>
          <a:off x="30255163" y="16074038"/>
          <a:ext cx="5620122" cy="513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9" name="Content Placeholder 1"/>
          <p:cNvSpPr txBox="1">
            <a:spLocks/>
          </p:cNvSpPr>
          <p:nvPr/>
        </p:nvSpPr>
        <p:spPr bwMode="auto">
          <a:xfrm>
            <a:off x="12962952" y="11291292"/>
            <a:ext cx="4740675" cy="1769871"/>
          </a:xfrm>
          <a:prstGeom prst="rect">
            <a:avLst/>
          </a:prstGeom>
          <a:noFill/>
          <a:ln w="76200" cmpd="sng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amcloud.write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(1, “Bob”, “2”);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ramcloud.write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(1, “Bill”, “2”);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ramcloud.sync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(“Updated Bob and Bill”)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TextBox 28"/>
          <p:cNvSpPr txBox="1">
            <a:spLocks noChangeArrowheads="1"/>
          </p:cNvSpPr>
          <p:nvPr/>
        </p:nvSpPr>
        <p:spPr bwMode="auto">
          <a:xfrm>
            <a:off x="12783913" y="10788151"/>
            <a:ext cx="2313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rgbClr val="2222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2800" dirty="0">
              <a:solidFill>
                <a:srgbClr val="22228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1" name="TextBox 24"/>
          <p:cNvSpPr txBox="1">
            <a:spLocks noChangeArrowheads="1"/>
          </p:cNvSpPr>
          <p:nvPr/>
        </p:nvSpPr>
        <p:spPr bwMode="auto">
          <a:xfrm>
            <a:off x="12995802" y="5889779"/>
            <a:ext cx="1068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rgbClr val="2222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Consistency Model: consistency w/o durability</a:t>
            </a:r>
            <a:endParaRPr lang="en-US" sz="2800" dirty="0">
              <a:solidFill>
                <a:srgbClr val="22228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2" name="TextBox 36"/>
          <p:cNvSpPr txBox="1">
            <a:spLocks noChangeArrowheads="1"/>
          </p:cNvSpPr>
          <p:nvPr/>
        </p:nvSpPr>
        <p:spPr bwMode="auto">
          <a:xfrm>
            <a:off x="13157200" y="6324600"/>
            <a:ext cx="9931400" cy="449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+mn-lt"/>
              </a:rPr>
              <a:t>All reads are consistent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b="0" dirty="0" smtClean="0">
                <a:latin typeface="+mn-lt"/>
              </a:rPr>
              <a:t>Reads are </a:t>
            </a:r>
            <a:r>
              <a:rPr lang="en-US" b="0" u="sng" dirty="0" smtClean="0">
                <a:latin typeface="+mn-lt"/>
              </a:rPr>
              <a:t>blocked</a:t>
            </a:r>
            <a:r>
              <a:rPr lang="en-US" b="0" dirty="0" smtClean="0">
                <a:latin typeface="+mn-lt"/>
              </a:rPr>
              <a:t> until data become durable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+mn-lt"/>
              </a:rPr>
              <a:t>Client written data should never experience anomaly as long as it is alive.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>
                <a:latin typeface="+mn-lt"/>
              </a:rPr>
              <a:t>When </a:t>
            </a:r>
            <a:r>
              <a:rPr lang="en-US" b="0" dirty="0">
                <a:latin typeface="+mn-lt"/>
              </a:rPr>
              <a:t>a server crashes, client retries previously returned writes.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+mn-lt"/>
              </a:rPr>
              <a:t>Write (last two) is </a:t>
            </a:r>
            <a:r>
              <a:rPr lang="en-US" dirty="0">
                <a:latin typeface="+mn-lt"/>
              </a:rPr>
              <a:t>lost only if </a:t>
            </a:r>
            <a:r>
              <a:rPr lang="en-US" u="sng" dirty="0">
                <a:latin typeface="+mn-lt"/>
              </a:rPr>
              <a:t>both client and server </a:t>
            </a:r>
            <a:r>
              <a:rPr lang="en-US" dirty="0" smtClean="0">
                <a:latin typeface="+mn-lt"/>
              </a:rPr>
              <a:t>crash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+mn-lt"/>
              </a:rPr>
              <a:t>Client may </a:t>
            </a:r>
            <a:r>
              <a:rPr lang="en-US" u="sng" dirty="0">
                <a:latin typeface="+mn-lt"/>
              </a:rPr>
              <a:t>wait for durability</a:t>
            </a:r>
            <a:r>
              <a:rPr lang="en-US" dirty="0">
                <a:latin typeface="+mn-lt"/>
              </a:rPr>
              <a:t> before </a:t>
            </a:r>
            <a:r>
              <a:rPr lang="en-US" u="sng" dirty="0" smtClean="0">
                <a:latin typeface="+mn-lt"/>
              </a:rPr>
              <a:t>externalization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Conditional write is still consistent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+mn-lt"/>
              </a:rPr>
              <a:t>Non-durable atomic (ACI) transaction</a:t>
            </a:r>
          </a:p>
        </p:txBody>
      </p:sp>
      <p:sp>
        <p:nvSpPr>
          <p:cNvPr id="193" name="TextBox 24"/>
          <p:cNvSpPr txBox="1">
            <a:spLocks noChangeArrowheads="1"/>
          </p:cNvSpPr>
          <p:nvPr/>
        </p:nvSpPr>
        <p:spPr bwMode="auto">
          <a:xfrm>
            <a:off x="17943620" y="10782734"/>
            <a:ext cx="479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2222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n-US" dirty="0">
              <a:solidFill>
                <a:srgbClr val="22228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4" name="TextBox 36"/>
          <p:cNvSpPr txBox="1">
            <a:spLocks noChangeArrowheads="1"/>
          </p:cNvSpPr>
          <p:nvPr/>
        </p:nvSpPr>
        <p:spPr bwMode="auto">
          <a:xfrm>
            <a:off x="18159759" y="11119022"/>
            <a:ext cx="555456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b="0" dirty="0" smtClean="0">
                <a:latin typeface="+mn-lt"/>
              </a:rPr>
              <a:t>Things don’t care durability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b="0" dirty="0" smtClean="0">
                <a:latin typeface="+mn-lt"/>
              </a:rPr>
              <a:t>Split of update / validate client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b="0" dirty="0" smtClean="0">
                <a:latin typeface="+mn-lt"/>
              </a:rPr>
              <a:t>Many updates before externalization.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3032659" y="12924160"/>
            <a:ext cx="10736982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Don’t guarantee invariants. App still need to clean up for crashed clients.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17780406" y="15540552"/>
            <a:ext cx="267375" cy="1804709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5400000">
            <a:off x="17680141" y="16192255"/>
            <a:ext cx="1113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512 slots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479" y="16288172"/>
            <a:ext cx="5973439" cy="4506628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3537525" y="9277350"/>
            <a:ext cx="133350" cy="1524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77" grpId="0" animBg="1"/>
      <p:bldP spid="185" grpId="0"/>
      <p:bldP spid="186" grpId="0"/>
      <p:bldP spid="187" grpId="0" animBg="1"/>
      <p:bldP spid="195" grpId="0" animBg="1"/>
    </p:bld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1669414</Value>
      <Value>1669470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2013-01-21T12:05:00+00:00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TP104001550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F945EE-6400-432A-A9B1-179A0A2A37CE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F7E4019-AE58-4CAA-B67D-559F9FEEB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652</Words>
  <Application>Microsoft Macintosh PowerPoint</Application>
  <PresentationFormat>Custom</PresentationFormat>
  <Paragraphs>154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Medical Poster</vt:lpstr>
      <vt:lpstr>Don't Wait For Sync To Achieve Strong Consistency!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2013-01-20T21:08:27Z</dcterms:created>
  <dcterms:modified xsi:type="dcterms:W3CDTF">2017-02-09T10:35:30Z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