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>
      <a:defRPr lang="en-US"/>
    </a:defPPr>
    <a:lvl1pPr marL="0" algn="l" defTabSz="473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3019" algn="l" defTabSz="473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6038" algn="l" defTabSz="473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9057" algn="l" defTabSz="473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92076" algn="l" defTabSz="473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65096" algn="l" defTabSz="473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38115" algn="l" defTabSz="473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11134" algn="l" defTabSz="473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84153" algn="l" defTabSz="473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>
          <p15:clr>
            <a:srgbClr val="A4A3A4"/>
          </p15:clr>
        </p15:guide>
        <p15:guide id="2" pos="10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FF66"/>
    <a:srgbClr val="66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38" autoAdjust="0"/>
    <p:restoredTop sz="99509" autoAdjust="0"/>
  </p:normalViewPr>
  <p:slideViewPr>
    <p:cSldViewPr snapToGrid="0">
      <p:cViewPr varScale="1">
        <p:scale>
          <a:sx n="18" d="100"/>
          <a:sy n="18" d="100"/>
        </p:scale>
        <p:origin x="3768" y="156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9BA62-7628-439E-A816-BAD2C4385D0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8EBCD-A052-46C1-A952-9913DB2F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4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60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3019" algn="l" defTabSz="9460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6038" algn="l" defTabSz="9460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9057" algn="l" defTabSz="9460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92076" algn="l" defTabSz="9460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65096" algn="l" defTabSz="9460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38115" algn="l" defTabSz="9460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11134" algn="l" defTabSz="9460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84153" algn="l" defTabSz="9460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8EBCD-A052-46C1-A952-9913DB2F3F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2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5" y="7070887"/>
            <a:ext cx="27543442" cy="15041880"/>
          </a:xfrm>
        </p:spPr>
        <p:txBody>
          <a:bodyPr anchor="b"/>
          <a:lstStyle>
            <a:lvl1pPr algn="ctr">
              <a:defRPr sz="20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7" y="22692840"/>
            <a:ext cx="24303038" cy="10431300"/>
          </a:xfrm>
        </p:spPr>
        <p:txBody>
          <a:bodyPr/>
          <a:lstStyle>
            <a:lvl1pPr marL="0" indent="0" algn="ctr">
              <a:buNone/>
              <a:defRPr sz="8200"/>
            </a:lvl1pPr>
            <a:lvl2pPr marL="1566119" indent="0" algn="ctr">
              <a:buNone/>
              <a:defRPr sz="6900"/>
            </a:lvl2pPr>
            <a:lvl3pPr marL="3132238" indent="0" algn="ctr">
              <a:buNone/>
              <a:defRPr sz="6200"/>
            </a:lvl3pPr>
            <a:lvl4pPr marL="4698357" indent="0" algn="ctr">
              <a:buNone/>
              <a:defRPr sz="5500"/>
            </a:lvl4pPr>
            <a:lvl5pPr marL="6264476" indent="0" algn="ctr">
              <a:buNone/>
              <a:defRPr sz="5500"/>
            </a:lvl5pPr>
            <a:lvl6pPr marL="7830595" indent="0" algn="ctr">
              <a:buNone/>
              <a:defRPr sz="5500"/>
            </a:lvl6pPr>
            <a:lvl7pPr marL="9396714" indent="0" algn="ctr">
              <a:buNone/>
              <a:defRPr sz="5500"/>
            </a:lvl7pPr>
            <a:lvl8pPr marL="10962833" indent="0" algn="ctr">
              <a:buNone/>
              <a:defRPr sz="5500"/>
            </a:lvl8pPr>
            <a:lvl9pPr marL="12528952" indent="0" algn="ctr">
              <a:buNone/>
              <a:defRPr sz="5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3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4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1" y="2300288"/>
            <a:ext cx="6987123" cy="366145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1" y="2300288"/>
            <a:ext cx="20556319" cy="366145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8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7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10771360"/>
            <a:ext cx="27948493" cy="17972243"/>
          </a:xfrm>
        </p:spPr>
        <p:txBody>
          <a:bodyPr anchor="b"/>
          <a:lstStyle>
            <a:lvl1pPr>
              <a:defRPr sz="20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8913627"/>
            <a:ext cx="27948493" cy="9451178"/>
          </a:xfrm>
        </p:spPr>
        <p:txBody>
          <a:bodyPr/>
          <a:lstStyle>
            <a:lvl1pPr marL="0" indent="0">
              <a:buNone/>
              <a:defRPr sz="8200">
                <a:solidFill>
                  <a:schemeClr val="tx1"/>
                </a:solidFill>
              </a:defRPr>
            </a:lvl1pPr>
            <a:lvl2pPr marL="156611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1322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3pPr>
            <a:lvl4pPr marL="469835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4pPr>
            <a:lvl5pPr marL="6264476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5pPr>
            <a:lvl6pPr marL="7830595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6pPr>
            <a:lvl7pPr marL="939671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7pPr>
            <a:lvl8pPr marL="10962833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8pPr>
            <a:lvl9pPr marL="1252895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8" y="11501437"/>
            <a:ext cx="13771722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11501437"/>
            <a:ext cx="13771722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1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300297"/>
            <a:ext cx="27948493" cy="83510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10591327"/>
            <a:ext cx="13708430" cy="51906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6119" indent="0">
              <a:buNone/>
              <a:defRPr sz="6900" b="1"/>
            </a:lvl2pPr>
            <a:lvl3pPr marL="3132238" indent="0">
              <a:buNone/>
              <a:defRPr sz="6200" b="1"/>
            </a:lvl3pPr>
            <a:lvl4pPr marL="4698357" indent="0">
              <a:buNone/>
              <a:defRPr sz="5500" b="1"/>
            </a:lvl4pPr>
            <a:lvl5pPr marL="6264476" indent="0">
              <a:buNone/>
              <a:defRPr sz="5500" b="1"/>
            </a:lvl5pPr>
            <a:lvl6pPr marL="7830595" indent="0">
              <a:buNone/>
              <a:defRPr sz="5500" b="1"/>
            </a:lvl6pPr>
            <a:lvl7pPr marL="9396714" indent="0">
              <a:buNone/>
              <a:defRPr sz="5500" b="1"/>
            </a:lvl7pPr>
            <a:lvl8pPr marL="10962833" indent="0">
              <a:buNone/>
              <a:defRPr sz="5500" b="1"/>
            </a:lvl8pPr>
            <a:lvl9pPr marL="12528952" indent="0">
              <a:buNone/>
              <a:defRPr sz="55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5781974"/>
            <a:ext cx="13708430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10591327"/>
            <a:ext cx="13775942" cy="51906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6119" indent="0">
              <a:buNone/>
              <a:defRPr sz="6900" b="1"/>
            </a:lvl2pPr>
            <a:lvl3pPr marL="3132238" indent="0">
              <a:buNone/>
              <a:defRPr sz="6200" b="1"/>
            </a:lvl3pPr>
            <a:lvl4pPr marL="4698357" indent="0">
              <a:buNone/>
              <a:defRPr sz="5500" b="1"/>
            </a:lvl4pPr>
            <a:lvl5pPr marL="6264476" indent="0">
              <a:buNone/>
              <a:defRPr sz="5500" b="1"/>
            </a:lvl5pPr>
            <a:lvl6pPr marL="7830595" indent="0">
              <a:buNone/>
              <a:defRPr sz="5500" b="1"/>
            </a:lvl6pPr>
            <a:lvl7pPr marL="9396714" indent="0">
              <a:buNone/>
              <a:defRPr sz="5500" b="1"/>
            </a:lvl7pPr>
            <a:lvl8pPr marL="10962833" indent="0">
              <a:buNone/>
              <a:defRPr sz="5500" b="1"/>
            </a:lvl8pPr>
            <a:lvl9pPr marL="12528952" indent="0">
              <a:buNone/>
              <a:defRPr sz="55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5781974"/>
            <a:ext cx="13775942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0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8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49" cy="10081260"/>
          </a:xfrm>
        </p:spPr>
        <p:txBody>
          <a:bodyPr anchor="b"/>
          <a:lstStyle>
            <a:lvl1pPr>
              <a:defRPr sz="11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6220788"/>
            <a:ext cx="16404551" cy="30703838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20"/>
            <a:ext cx="10451149" cy="24013005"/>
          </a:xfrm>
        </p:spPr>
        <p:txBody>
          <a:bodyPr/>
          <a:lstStyle>
            <a:lvl1pPr marL="0" indent="0">
              <a:buNone/>
              <a:defRPr sz="5500"/>
            </a:lvl1pPr>
            <a:lvl2pPr marL="1566119" indent="0">
              <a:buNone/>
              <a:defRPr sz="4800"/>
            </a:lvl2pPr>
            <a:lvl3pPr marL="3132238" indent="0">
              <a:buNone/>
              <a:defRPr sz="4100"/>
            </a:lvl3pPr>
            <a:lvl4pPr marL="4698357" indent="0">
              <a:buNone/>
              <a:defRPr sz="3400"/>
            </a:lvl4pPr>
            <a:lvl5pPr marL="6264476" indent="0">
              <a:buNone/>
              <a:defRPr sz="3400"/>
            </a:lvl5pPr>
            <a:lvl6pPr marL="7830595" indent="0">
              <a:buNone/>
              <a:defRPr sz="3400"/>
            </a:lvl6pPr>
            <a:lvl7pPr marL="9396714" indent="0">
              <a:buNone/>
              <a:defRPr sz="3400"/>
            </a:lvl7pPr>
            <a:lvl8pPr marL="10962833" indent="0">
              <a:buNone/>
              <a:defRPr sz="3400"/>
            </a:lvl8pPr>
            <a:lvl9pPr marL="12528952" indent="0">
              <a:buNone/>
              <a:defRPr sz="3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49" cy="10081260"/>
          </a:xfrm>
        </p:spPr>
        <p:txBody>
          <a:bodyPr anchor="b"/>
          <a:lstStyle>
            <a:lvl1pPr>
              <a:defRPr sz="11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6220788"/>
            <a:ext cx="16404551" cy="30703838"/>
          </a:xfrm>
        </p:spPr>
        <p:txBody>
          <a:bodyPr anchor="t"/>
          <a:lstStyle>
            <a:lvl1pPr marL="0" indent="0">
              <a:buNone/>
              <a:defRPr sz="11000"/>
            </a:lvl1pPr>
            <a:lvl2pPr marL="1566119" indent="0">
              <a:buNone/>
              <a:defRPr sz="9600"/>
            </a:lvl2pPr>
            <a:lvl3pPr marL="3132238" indent="0">
              <a:buNone/>
              <a:defRPr sz="8200"/>
            </a:lvl3pPr>
            <a:lvl4pPr marL="4698357" indent="0">
              <a:buNone/>
              <a:defRPr sz="6900"/>
            </a:lvl4pPr>
            <a:lvl5pPr marL="6264476" indent="0">
              <a:buNone/>
              <a:defRPr sz="6900"/>
            </a:lvl5pPr>
            <a:lvl6pPr marL="7830595" indent="0">
              <a:buNone/>
              <a:defRPr sz="6900"/>
            </a:lvl6pPr>
            <a:lvl7pPr marL="9396714" indent="0">
              <a:buNone/>
              <a:defRPr sz="6900"/>
            </a:lvl7pPr>
            <a:lvl8pPr marL="10962833" indent="0">
              <a:buNone/>
              <a:defRPr sz="6900"/>
            </a:lvl8pPr>
            <a:lvl9pPr marL="12528952" indent="0">
              <a:buNone/>
              <a:defRPr sz="69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20"/>
            <a:ext cx="10451149" cy="24013005"/>
          </a:xfrm>
        </p:spPr>
        <p:txBody>
          <a:bodyPr/>
          <a:lstStyle>
            <a:lvl1pPr marL="0" indent="0">
              <a:buNone/>
              <a:defRPr sz="5500"/>
            </a:lvl1pPr>
            <a:lvl2pPr marL="1566119" indent="0">
              <a:buNone/>
              <a:defRPr sz="4800"/>
            </a:lvl2pPr>
            <a:lvl3pPr marL="3132238" indent="0">
              <a:buNone/>
              <a:defRPr sz="4100"/>
            </a:lvl3pPr>
            <a:lvl4pPr marL="4698357" indent="0">
              <a:buNone/>
              <a:defRPr sz="3400"/>
            </a:lvl4pPr>
            <a:lvl5pPr marL="6264476" indent="0">
              <a:buNone/>
              <a:defRPr sz="3400"/>
            </a:lvl5pPr>
            <a:lvl6pPr marL="7830595" indent="0">
              <a:buNone/>
              <a:defRPr sz="3400"/>
            </a:lvl6pPr>
            <a:lvl7pPr marL="9396714" indent="0">
              <a:buNone/>
              <a:defRPr sz="3400"/>
            </a:lvl7pPr>
            <a:lvl8pPr marL="10962833" indent="0">
              <a:buNone/>
              <a:defRPr sz="3400"/>
            </a:lvl8pPr>
            <a:lvl9pPr marL="12528952" indent="0">
              <a:buNone/>
              <a:defRPr sz="3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300297"/>
            <a:ext cx="27948493" cy="8351047"/>
          </a:xfrm>
          <a:prstGeom prst="rect">
            <a:avLst/>
          </a:prstGeom>
        </p:spPr>
        <p:txBody>
          <a:bodyPr vert="horz" lIns="94604" tIns="47302" rIns="94604" bIns="47302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1501437"/>
            <a:ext cx="27948493" cy="27413429"/>
          </a:xfrm>
          <a:prstGeom prst="rect">
            <a:avLst/>
          </a:prstGeom>
        </p:spPr>
        <p:txBody>
          <a:bodyPr vert="horz" lIns="94604" tIns="47302" rIns="94604" bIns="47302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40045014"/>
            <a:ext cx="7290911" cy="2300287"/>
          </a:xfrm>
          <a:prstGeom prst="rect">
            <a:avLst/>
          </a:prstGeom>
        </p:spPr>
        <p:txBody>
          <a:bodyPr vert="horz" lIns="94604" tIns="47302" rIns="94604" bIns="47302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D6-9AC6-42A3-B095-2EE017B40EA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3" y="40045014"/>
            <a:ext cx="10936366" cy="2300287"/>
          </a:xfrm>
          <a:prstGeom prst="rect">
            <a:avLst/>
          </a:prstGeom>
        </p:spPr>
        <p:txBody>
          <a:bodyPr vert="horz" lIns="94604" tIns="47302" rIns="94604" bIns="47302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1" y="40045014"/>
            <a:ext cx="7290911" cy="2300287"/>
          </a:xfrm>
          <a:prstGeom prst="rect">
            <a:avLst/>
          </a:prstGeom>
        </p:spPr>
        <p:txBody>
          <a:bodyPr vert="horz" lIns="94604" tIns="47302" rIns="94604" bIns="47302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99F19-AAD6-4D50-A293-1D91CEF4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32238" rtl="0" eaLnBrk="1" latinLnBrk="1" hangingPunct="1">
        <a:lnSpc>
          <a:spcPct val="90000"/>
        </a:lnSpc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060" indent="-783060" algn="l" defTabSz="3132238" rtl="0" eaLnBrk="1" latinLnBrk="1" hangingPunct="1">
        <a:lnSpc>
          <a:spcPct val="90000"/>
        </a:lnSpc>
        <a:spcBef>
          <a:spcPts val="3426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349178" indent="-783060" algn="l" defTabSz="3132238" rtl="0" eaLnBrk="1" latinLnBrk="1" hangingPunct="1">
        <a:lnSpc>
          <a:spcPct val="90000"/>
        </a:lnSpc>
        <a:spcBef>
          <a:spcPts val="1712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3915298" indent="-783060" algn="l" defTabSz="3132238" rtl="0" eaLnBrk="1" latinLnBrk="1" hangingPunct="1">
        <a:lnSpc>
          <a:spcPct val="90000"/>
        </a:lnSpc>
        <a:spcBef>
          <a:spcPts val="1712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1416" indent="-783060" algn="l" defTabSz="3132238" rtl="0" eaLnBrk="1" latinLnBrk="1" hangingPunct="1">
        <a:lnSpc>
          <a:spcPct val="90000"/>
        </a:lnSpc>
        <a:spcBef>
          <a:spcPts val="1712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7047536" indent="-783060" algn="l" defTabSz="3132238" rtl="0" eaLnBrk="1" latinLnBrk="1" hangingPunct="1">
        <a:lnSpc>
          <a:spcPct val="90000"/>
        </a:lnSpc>
        <a:spcBef>
          <a:spcPts val="1712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8613654" indent="-783060" algn="l" defTabSz="3132238" rtl="0" eaLnBrk="1" latinLnBrk="1" hangingPunct="1">
        <a:lnSpc>
          <a:spcPct val="90000"/>
        </a:lnSpc>
        <a:spcBef>
          <a:spcPts val="1712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10179774" indent="-783060" algn="l" defTabSz="3132238" rtl="0" eaLnBrk="1" latinLnBrk="1" hangingPunct="1">
        <a:lnSpc>
          <a:spcPct val="90000"/>
        </a:lnSpc>
        <a:spcBef>
          <a:spcPts val="1712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745892" indent="-783060" algn="l" defTabSz="3132238" rtl="0" eaLnBrk="1" latinLnBrk="1" hangingPunct="1">
        <a:lnSpc>
          <a:spcPct val="90000"/>
        </a:lnSpc>
        <a:spcBef>
          <a:spcPts val="1712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3312012" indent="-783060" algn="l" defTabSz="3132238" rtl="0" eaLnBrk="1" latinLnBrk="1" hangingPunct="1">
        <a:lnSpc>
          <a:spcPct val="90000"/>
        </a:lnSpc>
        <a:spcBef>
          <a:spcPts val="1712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2238" rtl="0" eaLnBrk="1" latinLnBrk="1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6119" algn="l" defTabSz="3132238" rtl="0" eaLnBrk="1" latinLnBrk="1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2238" algn="l" defTabSz="3132238" rtl="0" eaLnBrk="1" latinLnBrk="1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698357" algn="l" defTabSz="3132238" rtl="0" eaLnBrk="1" latinLnBrk="1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4476" algn="l" defTabSz="3132238" rtl="0" eaLnBrk="1" latinLnBrk="1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0595" algn="l" defTabSz="3132238" rtl="0" eaLnBrk="1" latinLnBrk="1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396714" algn="l" defTabSz="3132238" rtl="0" eaLnBrk="1" latinLnBrk="1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2833" algn="l" defTabSz="3132238" rtl="0" eaLnBrk="1" latinLnBrk="1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8952" algn="l" defTabSz="3132238" rtl="0" eaLnBrk="1" latinLnBrk="1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16066" y="-96060"/>
            <a:ext cx="32520116" cy="6453232"/>
            <a:chOff x="0" y="891540"/>
            <a:chExt cx="32520116" cy="6453232"/>
          </a:xfrm>
        </p:grpSpPr>
        <p:sp>
          <p:nvSpPr>
            <p:cNvPr id="8" name="직사각형 7"/>
            <p:cNvSpPr/>
            <p:nvPr/>
          </p:nvSpPr>
          <p:spPr>
            <a:xfrm>
              <a:off x="116066" y="891540"/>
              <a:ext cx="32404050" cy="64532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22E453-54E5-4E7D-9F3B-E21032C9C41A}"/>
                </a:ext>
              </a:extLst>
            </p:cNvPr>
            <p:cNvSpPr txBox="1"/>
            <p:nvPr/>
          </p:nvSpPr>
          <p:spPr>
            <a:xfrm>
              <a:off x="0" y="1617176"/>
              <a:ext cx="32404050" cy="3204071"/>
            </a:xfrm>
            <a:prstGeom prst="rect">
              <a:avLst/>
            </a:prstGeom>
            <a:noFill/>
          </p:spPr>
          <p:txBody>
            <a:bodyPr wrap="square" lIns="94604" tIns="47302" rIns="94604" bIns="47302" rtlCol="0">
              <a:spAutoFit/>
            </a:bodyPr>
            <a:lstStyle/>
            <a:p>
              <a:pPr algn="ctr"/>
              <a:r>
                <a:rPr lang="ko-KR" altLang="en-US" sz="9100" b="1" dirty="0">
                  <a:solidFill>
                    <a:schemeClr val="bg1"/>
                  </a:solidFill>
                </a:rPr>
                <a:t>차량 시뮬레이터에서의 운전자 시선 추적 및 물체 인식</a:t>
              </a:r>
              <a:endParaRPr lang="en-US" altLang="ko-KR" sz="9100" b="1" dirty="0">
                <a:solidFill>
                  <a:schemeClr val="bg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100" b="1" dirty="0">
                  <a:solidFill>
                    <a:schemeClr val="bg1"/>
                  </a:solidFill>
                </a:rPr>
                <a:t>Driver Gaze Tracking and Object Detection in a Driving Simulator</a:t>
              </a:r>
              <a:endParaRPr lang="ko-KR" altLang="en-US" sz="9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00100" y="7050263"/>
            <a:ext cx="30815280" cy="8298931"/>
          </a:xfrm>
          <a:prstGeom prst="roundRect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118272E-C63C-423E-A859-F0DEF0B3C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8" y="41672350"/>
            <a:ext cx="3529372" cy="1040139"/>
          </a:xfrm>
          <a:prstGeom prst="rect">
            <a:avLst/>
          </a:prstGeom>
        </p:spPr>
      </p:pic>
      <p:pic>
        <p:nvPicPr>
          <p:cNvPr id="74" name="Picture 2" descr="한국자동차공학회">
            <a:extLst>
              <a:ext uri="{FF2B5EF4-FFF2-40B4-BE49-F238E27FC236}">
                <a16:creationId xmlns:a16="http://schemas.microsoft.com/office/drawing/2014/main" id="{5AD12ACF-8CEB-4BA0-A337-E8E4B586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784" y="41915770"/>
            <a:ext cx="5504099" cy="79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모서리가 둥근 직사각형 77"/>
          <p:cNvSpPr/>
          <p:nvPr/>
        </p:nvSpPr>
        <p:spPr>
          <a:xfrm>
            <a:off x="806535" y="16470015"/>
            <a:ext cx="30821715" cy="15275975"/>
          </a:xfrm>
          <a:prstGeom prst="roundRect">
            <a:avLst>
              <a:gd name="adj" fmla="val 9099"/>
            </a:avLst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800100" y="32626150"/>
            <a:ext cx="30812782" cy="8807600"/>
          </a:xfrm>
          <a:prstGeom prst="roundRect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49083" y="6476472"/>
            <a:ext cx="5623318" cy="1150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Introduction</a:t>
            </a:r>
            <a:endParaRPr lang="ko-KR" altLang="en-US" sz="6600" b="1" dirty="0"/>
          </a:p>
        </p:txBody>
      </p:sp>
      <p:sp>
        <p:nvSpPr>
          <p:cNvPr id="99" name="직사각형 98"/>
          <p:cNvSpPr/>
          <p:nvPr/>
        </p:nvSpPr>
        <p:spPr>
          <a:xfrm>
            <a:off x="2149083" y="15831216"/>
            <a:ext cx="5623318" cy="1150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Main Subject</a:t>
            </a:r>
            <a:endParaRPr lang="ko-KR" altLang="en-US" sz="6600" b="1" dirty="0"/>
          </a:p>
        </p:txBody>
      </p:sp>
      <p:sp>
        <p:nvSpPr>
          <p:cNvPr id="101" name="직사각형 100"/>
          <p:cNvSpPr/>
          <p:nvPr/>
        </p:nvSpPr>
        <p:spPr>
          <a:xfrm>
            <a:off x="2149083" y="32050738"/>
            <a:ext cx="5623318" cy="1150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Result</a:t>
            </a:r>
            <a:endParaRPr lang="ko-KR" altLang="en-US" sz="6600" b="1" dirty="0"/>
          </a:p>
        </p:txBody>
      </p:sp>
      <p:sp>
        <p:nvSpPr>
          <p:cNvPr id="24" name="대각선 방향의 모서리가 둥근 사각형 23"/>
          <p:cNvSpPr/>
          <p:nvPr/>
        </p:nvSpPr>
        <p:spPr>
          <a:xfrm>
            <a:off x="1381156" y="7146019"/>
            <a:ext cx="9353677" cy="7704275"/>
          </a:xfrm>
          <a:prstGeom prst="round2DiagRect">
            <a:avLst/>
          </a:prstGeom>
          <a:noFill/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tx1"/>
                </a:solidFill>
              </a:rPr>
              <a:t>ㆍ</a:t>
            </a:r>
            <a:r>
              <a:rPr lang="en-US" altLang="ko-KR" sz="4000" b="1" dirty="0">
                <a:solidFill>
                  <a:schemeClr val="tx1"/>
                </a:solidFill>
              </a:rPr>
              <a:t>Motivation for Research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ko-KR" altLang="en-US" sz="4000" b="1" dirty="0">
                <a:solidFill>
                  <a:schemeClr val="tx1"/>
                </a:solidFill>
              </a:rPr>
              <a:t>운전자의 안전 사고는 여러 요인에 의해 발생되지만 그 중 대부분은 운전자의 주의 집중 부족에 기인한다</a:t>
            </a:r>
            <a:r>
              <a:rPr lang="en-US" altLang="ko-KR" sz="4000" b="1" dirty="0">
                <a:solidFill>
                  <a:schemeClr val="tx1"/>
                </a:solidFill>
              </a:rPr>
              <a:t>. </a:t>
            </a:r>
            <a:r>
              <a:rPr lang="ko-KR" altLang="en-US" sz="4000" b="1" dirty="0">
                <a:solidFill>
                  <a:schemeClr val="tx1"/>
                </a:solidFill>
              </a:rPr>
              <a:t>현재 상용화 된 지능형 차량의</a:t>
            </a:r>
            <a:r>
              <a:rPr lang="en-US" altLang="ko-KR" sz="4000" b="1" dirty="0">
                <a:solidFill>
                  <a:schemeClr val="tx1"/>
                </a:solidFill>
              </a:rPr>
              <a:t> ADAS</a:t>
            </a:r>
            <a:r>
              <a:rPr lang="ko-KR" altLang="en-US" sz="4000" b="1" dirty="0">
                <a:solidFill>
                  <a:schemeClr val="tx1"/>
                </a:solidFill>
              </a:rPr>
              <a:t>는 시선 추적 장치가 설치되어 있지 않아서 운전자의 주의 집중을 판단하는 능력이 없다</a:t>
            </a:r>
            <a:r>
              <a:rPr lang="en-US" altLang="ko-KR" sz="4000" b="1" dirty="0">
                <a:solidFill>
                  <a:schemeClr val="tx1"/>
                </a:solidFill>
              </a:rPr>
              <a:t>. ADAS</a:t>
            </a:r>
            <a:r>
              <a:rPr lang="ko-KR" altLang="en-US" sz="4000" b="1" dirty="0">
                <a:solidFill>
                  <a:schemeClr val="tx1"/>
                </a:solidFill>
              </a:rPr>
              <a:t>가 운전자 주의</a:t>
            </a:r>
            <a:r>
              <a:rPr lang="en-US" altLang="ko-KR" sz="4000" b="1" dirty="0">
                <a:solidFill>
                  <a:schemeClr val="tx1"/>
                </a:solidFill>
              </a:rPr>
              <a:t> </a:t>
            </a:r>
            <a:r>
              <a:rPr lang="ko-KR" altLang="en-US" sz="4000" b="1" dirty="0">
                <a:solidFill>
                  <a:schemeClr val="tx1"/>
                </a:solidFill>
              </a:rPr>
              <a:t>집중에 관한 정보를 가지면 시스템은 운전자의 의도를 보다 쉽게 감지하고 대응할 수 있다</a:t>
            </a:r>
            <a:r>
              <a:rPr lang="en-US" altLang="ko-KR" sz="4000" b="1" dirty="0">
                <a:solidFill>
                  <a:schemeClr val="tx1"/>
                </a:solidFill>
              </a:rPr>
              <a:t>.</a:t>
            </a:r>
            <a:r>
              <a:rPr lang="ko-KR" altLang="ko-KR" dirty="0"/>
              <a:t> 수 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09" name="대각선 방향의 모서리가 둥근 사각형 108"/>
          <p:cNvSpPr/>
          <p:nvPr/>
        </p:nvSpPr>
        <p:spPr>
          <a:xfrm>
            <a:off x="11197871" y="7146019"/>
            <a:ext cx="9353677" cy="7704275"/>
          </a:xfrm>
          <a:prstGeom prst="round2DiagRect">
            <a:avLst/>
          </a:prstGeom>
          <a:noFill/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tx1"/>
                </a:solidFill>
              </a:rPr>
              <a:t>ㆍ</a:t>
            </a:r>
            <a:r>
              <a:rPr lang="en-US" altLang="ko-KR" sz="4000" b="1" dirty="0">
                <a:solidFill>
                  <a:schemeClr val="tx1"/>
                </a:solidFill>
              </a:rPr>
              <a:t>Purpose of the Research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시뮬레이터에서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Tobii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착용형 시선 추적기를 기반으로 운전자의 시선 정보를 취득하고 딥러닝 모델인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YOLO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를 사용하여 물체 인식을 하여 운전자의 의도를 파악하고 경고를 하는 시스템을 구축한다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36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8FDD7-167F-4082-AA00-50584491A3A4}"/>
              </a:ext>
            </a:extLst>
          </p:cNvPr>
          <p:cNvSpPr txBox="1"/>
          <p:nvPr/>
        </p:nvSpPr>
        <p:spPr>
          <a:xfrm>
            <a:off x="5866116" y="4143269"/>
            <a:ext cx="20689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김규빈</a:t>
            </a:r>
            <a:r>
              <a:rPr lang="en-US" altLang="ko-KR" sz="6000" baseline="30000" dirty="0">
                <a:solidFill>
                  <a:schemeClr val="bg1"/>
                </a:solidFill>
              </a:rPr>
              <a:t>1)</a:t>
            </a:r>
            <a:r>
              <a:rPr lang="ko-KR" altLang="en-US" sz="6000" dirty="0">
                <a:solidFill>
                  <a:schemeClr val="bg1"/>
                </a:solidFill>
              </a:rPr>
              <a:t>  김성민</a:t>
            </a:r>
            <a:r>
              <a:rPr lang="en-US" altLang="ko-KR" sz="6000" baseline="30000" dirty="0">
                <a:solidFill>
                  <a:schemeClr val="bg1"/>
                </a:solidFill>
              </a:rPr>
              <a:t>1)</a:t>
            </a:r>
            <a:r>
              <a:rPr lang="ko-KR" altLang="en-US" sz="6000" dirty="0">
                <a:solidFill>
                  <a:schemeClr val="bg1"/>
                </a:solidFill>
              </a:rPr>
              <a:t>  </a:t>
            </a:r>
            <a:r>
              <a:rPr lang="ko-KR" altLang="en-US" sz="6000" dirty="0" err="1">
                <a:solidFill>
                  <a:schemeClr val="bg1"/>
                </a:solidFill>
              </a:rPr>
              <a:t>선민혁</a:t>
            </a:r>
            <a:r>
              <a:rPr lang="en-US" altLang="ko-KR" sz="6000" baseline="30000" dirty="0">
                <a:solidFill>
                  <a:schemeClr val="bg1"/>
                </a:solidFill>
              </a:rPr>
              <a:t>2)</a:t>
            </a:r>
            <a:r>
              <a:rPr lang="ko-KR" altLang="en-US" sz="6000" dirty="0">
                <a:solidFill>
                  <a:schemeClr val="bg1"/>
                </a:solidFill>
              </a:rPr>
              <a:t>  이지원</a:t>
            </a:r>
            <a:r>
              <a:rPr lang="en-US" altLang="ko-KR" sz="6000" baseline="30000" dirty="0">
                <a:solidFill>
                  <a:schemeClr val="bg1"/>
                </a:solidFill>
              </a:rPr>
              <a:t>1)</a:t>
            </a:r>
            <a:r>
              <a:rPr lang="ko-KR" altLang="en-US" sz="6000" dirty="0">
                <a:solidFill>
                  <a:schemeClr val="bg1"/>
                </a:solidFill>
              </a:rPr>
              <a:t>  </a:t>
            </a:r>
            <a:r>
              <a:rPr lang="ko-KR" altLang="en-US" sz="6000" dirty="0" err="1">
                <a:solidFill>
                  <a:schemeClr val="bg1"/>
                </a:solidFill>
              </a:rPr>
              <a:t>현석종</a:t>
            </a:r>
            <a:r>
              <a:rPr lang="en-US" altLang="ko-KR" sz="6000" baseline="30000" dirty="0">
                <a:solidFill>
                  <a:schemeClr val="bg1"/>
                </a:solidFill>
              </a:rPr>
              <a:t>1)</a:t>
            </a:r>
            <a:r>
              <a:rPr lang="ko-KR" altLang="en-US" sz="6000" dirty="0">
                <a:solidFill>
                  <a:schemeClr val="bg1"/>
                </a:solidFill>
              </a:rPr>
              <a:t>  이상헌</a:t>
            </a:r>
            <a:r>
              <a:rPr lang="en-US" altLang="ko-KR" sz="6000" baseline="30000" dirty="0">
                <a:solidFill>
                  <a:schemeClr val="bg1"/>
                </a:solidFill>
              </a:rPr>
              <a:t>*1)</a:t>
            </a:r>
            <a:endParaRPr lang="en-US" altLang="ko-KR" sz="60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국민대학교 자동차</a:t>
            </a:r>
            <a:r>
              <a:rPr lang="en-US" altLang="ko-KR" sz="6000" dirty="0">
                <a:solidFill>
                  <a:schemeClr val="bg1"/>
                </a:solidFill>
              </a:rPr>
              <a:t>IT</a:t>
            </a:r>
            <a:r>
              <a:rPr lang="ko-KR" altLang="en-US" sz="6000" dirty="0">
                <a:solidFill>
                  <a:schemeClr val="bg1"/>
                </a:solidFill>
              </a:rPr>
              <a:t>융합학과</a:t>
            </a:r>
            <a:r>
              <a:rPr lang="en-US" altLang="ko-KR" sz="6000" baseline="30000" dirty="0">
                <a:solidFill>
                  <a:schemeClr val="bg1"/>
                </a:solidFill>
              </a:rPr>
              <a:t>1)</a:t>
            </a:r>
            <a:r>
              <a:rPr lang="ko-KR" altLang="en-US" sz="6000" dirty="0">
                <a:solidFill>
                  <a:schemeClr val="bg1"/>
                </a:solidFill>
              </a:rPr>
              <a:t>  국민대학교 자동차공학과</a:t>
            </a:r>
            <a:r>
              <a:rPr lang="en-US" altLang="ko-KR" sz="6000" baseline="30000" dirty="0">
                <a:solidFill>
                  <a:schemeClr val="bg1"/>
                </a:solidFill>
              </a:rPr>
              <a:t>2)</a:t>
            </a:r>
            <a:endParaRPr lang="ko-KR" altLang="en-US" sz="6000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A342B50-36D9-4D39-8649-452829F6A114}"/>
              </a:ext>
            </a:extLst>
          </p:cNvPr>
          <p:cNvGrpSpPr/>
          <p:nvPr/>
        </p:nvGrpSpPr>
        <p:grpSpPr>
          <a:xfrm>
            <a:off x="20853772" y="7637819"/>
            <a:ext cx="10169121" cy="6831215"/>
            <a:chOff x="755620" y="2188460"/>
            <a:chExt cx="6477650" cy="326783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E66B281-E017-483B-BEBF-B3A58A30C541}"/>
                </a:ext>
              </a:extLst>
            </p:cNvPr>
            <p:cNvGrpSpPr/>
            <p:nvPr/>
          </p:nvGrpSpPr>
          <p:grpSpPr>
            <a:xfrm>
              <a:off x="5321498" y="2652868"/>
              <a:ext cx="1876692" cy="1387554"/>
              <a:chOff x="8387599" y="4717955"/>
              <a:chExt cx="2404036" cy="1777452"/>
            </a:xfrm>
          </p:grpSpPr>
          <p:pic>
            <p:nvPicPr>
              <p:cNvPr id="118" name="Picture 14">
                <a:extLst>
                  <a:ext uri="{FF2B5EF4-FFF2-40B4-BE49-F238E27FC236}">
                    <a16:creationId xmlns:a16="http://schemas.microsoft.com/office/drawing/2014/main" id="{99ABC2A2-33D9-4EDB-8D53-C637D268C4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599" y="4717955"/>
                <a:ext cx="2404036" cy="1279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2" descr="UC-win/Road Ver.14 Advanced">
                <a:extLst>
                  <a:ext uri="{FF2B5EF4-FFF2-40B4-BE49-F238E27FC236}">
                    <a16:creationId xmlns:a16="http://schemas.microsoft.com/office/drawing/2014/main" id="{CA29DFD4-C151-414D-8D28-9F2F21A3CF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600" y="4717955"/>
                <a:ext cx="1222264" cy="755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TextBox 89">
                <a:extLst>
                  <a:ext uri="{FF2B5EF4-FFF2-40B4-BE49-F238E27FC236}">
                    <a16:creationId xmlns:a16="http://schemas.microsoft.com/office/drawing/2014/main" id="{A5AC18BA-EDDA-4F5A-92FF-77D82E130DEC}"/>
                  </a:ext>
                </a:extLst>
              </p:cNvPr>
              <p:cNvSpPr txBox="1"/>
              <p:nvPr/>
            </p:nvSpPr>
            <p:spPr>
              <a:xfrm>
                <a:off x="9001438" y="6022294"/>
                <a:ext cx="1176355" cy="473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S Reference Sans Serif" panose="020B0604030504040204" pitchFamily="34" charset="0"/>
                    <a:ea typeface="맑은 고딕" panose="020B0503020000020004" pitchFamily="50" charset="-127"/>
                    <a:cs typeface="+mn-cs"/>
                  </a:rPr>
                  <a:t>UC-Win/Road</a:t>
                </a:r>
                <a:endPara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9" name="TextBox 54">
              <a:extLst>
                <a:ext uri="{FF2B5EF4-FFF2-40B4-BE49-F238E27FC236}">
                  <a16:creationId xmlns:a16="http://schemas.microsoft.com/office/drawing/2014/main" id="{D9354EE1-3958-4671-836A-B4EF0BF99000}"/>
                </a:ext>
              </a:extLst>
            </p:cNvPr>
            <p:cNvSpPr txBox="1"/>
            <p:nvPr/>
          </p:nvSpPr>
          <p:spPr>
            <a:xfrm>
              <a:off x="1504598" y="4204112"/>
              <a:ext cx="639048" cy="25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rPr>
                <a:t>user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Reference Sans Serif" panose="020B0604030504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0" name="Picture 8" descr="무료 사람 아이콘">
              <a:extLst>
                <a:ext uri="{FF2B5EF4-FFF2-40B4-BE49-F238E27FC236}">
                  <a16:creationId xmlns:a16="http://schemas.microsoft.com/office/drawing/2014/main" id="{4064508A-31BF-4E8F-9EB5-54AB7C50C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639" y="3314696"/>
              <a:ext cx="799744" cy="875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C9454A0-B82D-4E88-BBBB-082C4F7AC01D}"/>
                </a:ext>
              </a:extLst>
            </p:cNvPr>
            <p:cNvGrpSpPr/>
            <p:nvPr/>
          </p:nvGrpSpPr>
          <p:grpSpPr>
            <a:xfrm>
              <a:off x="2112799" y="3541849"/>
              <a:ext cx="934588" cy="735046"/>
              <a:chOff x="2688756" y="3470141"/>
              <a:chExt cx="934588" cy="735046"/>
            </a:xfrm>
          </p:grpSpPr>
          <p:pic>
            <p:nvPicPr>
              <p:cNvPr id="114" name="Picture 6">
                <a:extLst>
                  <a:ext uri="{FF2B5EF4-FFF2-40B4-BE49-F238E27FC236}">
                    <a16:creationId xmlns:a16="http://schemas.microsoft.com/office/drawing/2014/main" id="{A883DDB0-1E5A-430F-9200-39A5977F9C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88" r="21888"/>
              <a:stretch/>
            </p:blipFill>
            <p:spPr bwMode="auto">
              <a:xfrm>
                <a:off x="2718752" y="3470141"/>
                <a:ext cx="904592" cy="5868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" name="TextBox 57">
                <a:extLst>
                  <a:ext uri="{FF2B5EF4-FFF2-40B4-BE49-F238E27FC236}">
                    <a16:creationId xmlns:a16="http://schemas.microsoft.com/office/drawing/2014/main" id="{F6D1BB2E-44DA-42B2-A5A9-B414F75BC74E}"/>
                  </a:ext>
                </a:extLst>
              </p:cNvPr>
              <p:cNvSpPr txBox="1"/>
              <p:nvPr/>
            </p:nvSpPr>
            <p:spPr>
              <a:xfrm>
                <a:off x="2688756" y="3908710"/>
                <a:ext cx="934587" cy="29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S Reference Sans Serif" panose="020B0604030504040204" pitchFamily="34" charset="0"/>
                    <a:ea typeface="맑은 고딕" panose="020B0503020000020004" pitchFamily="50" charset="-127"/>
                    <a:cs typeface="+mn-cs"/>
                  </a:rPr>
                  <a:t>Tobii</a:t>
                </a:r>
                <a:r>
                  <a:rPr kumimoji="0" lang="en-US" altLang="ko-K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S Reference Sans Serif" panose="020B0604030504040204" pitchFamily="34" charset="0"/>
                    <a:ea typeface="맑은 고딕" panose="020B0503020000020004" pitchFamily="50" charset="-127"/>
                    <a:cs typeface="+mn-cs"/>
                  </a:rPr>
                  <a:t> glasses2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S Reference Sans Serif" panose="020B0604030504040204" pitchFamily="34" charset="0"/>
                    <a:ea typeface="맑은 고딕" panose="020B0503020000020004" pitchFamily="50" charset="-127"/>
                    <a:cs typeface="+mn-cs"/>
                  </a:rPr>
                  <a:t>Eye tracker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6FE4082-CD9F-4798-82FF-14882EE02F53}"/>
                </a:ext>
              </a:extLst>
            </p:cNvPr>
            <p:cNvGrpSpPr/>
            <p:nvPr/>
          </p:nvGrpSpPr>
          <p:grpSpPr>
            <a:xfrm>
              <a:off x="2978910" y="3504209"/>
              <a:ext cx="1205130" cy="1026506"/>
              <a:chOff x="3707996" y="2664829"/>
              <a:chExt cx="1979141" cy="1685795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8CCFEF39-466E-4460-B20D-4F79BED3EE9E}"/>
                  </a:ext>
                </a:extLst>
              </p:cNvPr>
              <p:cNvSpPr/>
              <p:nvPr/>
            </p:nvSpPr>
            <p:spPr>
              <a:xfrm>
                <a:off x="3707996" y="2664829"/>
                <a:ext cx="1979141" cy="498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00" name="Picture 10" descr="getperspective_transform_01">
                <a:extLst>
                  <a:ext uri="{FF2B5EF4-FFF2-40B4-BE49-F238E27FC236}">
                    <a16:creationId xmlns:a16="http://schemas.microsoft.com/office/drawing/2014/main" id="{EF7DCA74-1345-41B2-8D8A-2452533C75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077" y="2792372"/>
                <a:ext cx="1324532" cy="9760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F3D348ED-1182-4EB3-AF51-F82209B7C606}"/>
                  </a:ext>
                </a:extLst>
              </p:cNvPr>
              <p:cNvSpPr/>
              <p:nvPr/>
            </p:nvSpPr>
            <p:spPr>
              <a:xfrm flipH="1" flipV="1">
                <a:off x="4095224" y="3193561"/>
                <a:ext cx="64547" cy="7272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FF0C54A8-3ACF-41F7-A9FF-5F64BD1EEC5C}"/>
                  </a:ext>
                </a:extLst>
              </p:cNvPr>
              <p:cNvSpPr/>
              <p:nvPr/>
            </p:nvSpPr>
            <p:spPr>
              <a:xfrm flipH="1" flipV="1">
                <a:off x="4495063" y="2999966"/>
                <a:ext cx="64547" cy="7272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FBFB6B40-82C0-45B6-8DD8-CBF4A98DDD94}"/>
                  </a:ext>
                </a:extLst>
              </p:cNvPr>
              <p:cNvSpPr/>
              <p:nvPr/>
            </p:nvSpPr>
            <p:spPr>
              <a:xfrm flipH="1" flipV="1">
                <a:off x="4255801" y="3510188"/>
                <a:ext cx="64547" cy="7272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46921C12-659D-4F7B-B23E-BAB109BCFDE1}"/>
                  </a:ext>
                </a:extLst>
              </p:cNvPr>
              <p:cNvSpPr/>
              <p:nvPr/>
            </p:nvSpPr>
            <p:spPr>
              <a:xfrm flipH="1" flipV="1">
                <a:off x="4655695" y="3224845"/>
                <a:ext cx="64547" cy="727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4FDE6116-8859-424C-A615-39A6D3200FD3}"/>
                  </a:ext>
                </a:extLst>
              </p:cNvPr>
              <p:cNvSpPr/>
              <p:nvPr/>
            </p:nvSpPr>
            <p:spPr>
              <a:xfrm flipH="1" flipV="1">
                <a:off x="5273922" y="3263201"/>
                <a:ext cx="64547" cy="727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1A69741-2C51-46B1-B4EC-1E44F8125657}"/>
                  </a:ext>
                </a:extLst>
              </p:cNvPr>
              <p:cNvSpPr/>
              <p:nvPr/>
            </p:nvSpPr>
            <p:spPr>
              <a:xfrm flipH="1" flipV="1">
                <a:off x="4699641" y="3266039"/>
                <a:ext cx="64547" cy="7272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E7732C3E-3DEF-45A0-8DF2-FBD31B8E5D52}"/>
                  </a:ext>
                </a:extLst>
              </p:cNvPr>
              <p:cNvSpPr/>
              <p:nvPr/>
            </p:nvSpPr>
            <p:spPr>
              <a:xfrm flipH="1" flipV="1">
                <a:off x="5270711" y="2814828"/>
                <a:ext cx="64547" cy="7272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9F7556C-E66D-4611-8D93-B64CFAC16CDF}"/>
                  </a:ext>
                </a:extLst>
              </p:cNvPr>
              <p:cNvSpPr/>
              <p:nvPr/>
            </p:nvSpPr>
            <p:spPr>
              <a:xfrm flipH="1" flipV="1">
                <a:off x="4700200" y="2814828"/>
                <a:ext cx="64547" cy="7272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3" name="TextBox 86">
                <a:extLst>
                  <a:ext uri="{FF2B5EF4-FFF2-40B4-BE49-F238E27FC236}">
                    <a16:creationId xmlns:a16="http://schemas.microsoft.com/office/drawing/2014/main" id="{2F79B3A6-1FF6-4E67-8F7D-DDE951597B72}"/>
                  </a:ext>
                </a:extLst>
              </p:cNvPr>
              <p:cNvSpPr txBox="1"/>
              <p:nvPr/>
            </p:nvSpPr>
            <p:spPr>
              <a:xfrm>
                <a:off x="3912124" y="3744083"/>
                <a:ext cx="1534836" cy="606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S Reference Sans Serif" panose="020B0604030504040204" pitchFamily="34" charset="0"/>
                    <a:ea typeface="맑은 고딕" panose="020B0503020000020004" pitchFamily="50" charset="-127"/>
                    <a:cs typeface="+mn-cs"/>
                  </a:rPr>
                  <a:t>Perspective Transform</a:t>
                </a:r>
                <a:endPara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B4AE29A-EA70-46FB-B805-C87181A32867}"/>
                </a:ext>
              </a:extLst>
            </p:cNvPr>
            <p:cNvSpPr/>
            <p:nvPr/>
          </p:nvSpPr>
          <p:spPr>
            <a:xfrm>
              <a:off x="1673050" y="3443447"/>
              <a:ext cx="3557416" cy="591178"/>
            </a:xfrm>
            <a:custGeom>
              <a:avLst/>
              <a:gdLst>
                <a:gd name="connsiteX0" fmla="*/ 0 w 5190565"/>
                <a:gd name="connsiteY0" fmla="*/ 436615 h 1566168"/>
                <a:gd name="connsiteX1" fmla="*/ 1335741 w 5190565"/>
                <a:gd name="connsiteY1" fmla="*/ 239391 h 1566168"/>
                <a:gd name="connsiteX2" fmla="*/ 3254188 w 5190565"/>
                <a:gd name="connsiteY2" fmla="*/ 15273 h 1566168"/>
                <a:gd name="connsiteX3" fmla="*/ 4607859 w 5190565"/>
                <a:gd name="connsiteY3" fmla="*/ 696591 h 1566168"/>
                <a:gd name="connsiteX4" fmla="*/ 5190565 w 5190565"/>
                <a:gd name="connsiteY4" fmla="*/ 1566168 h 1566168"/>
                <a:gd name="connsiteX0" fmla="*/ 0 w 5190565"/>
                <a:gd name="connsiteY0" fmla="*/ 302396 h 1431949"/>
                <a:gd name="connsiteX1" fmla="*/ 1335741 w 5190565"/>
                <a:gd name="connsiteY1" fmla="*/ 105172 h 1431949"/>
                <a:gd name="connsiteX2" fmla="*/ 3196899 w 5190565"/>
                <a:gd name="connsiteY2" fmla="*/ 26299 h 1431949"/>
                <a:gd name="connsiteX3" fmla="*/ 4607859 w 5190565"/>
                <a:gd name="connsiteY3" fmla="*/ 562372 h 1431949"/>
                <a:gd name="connsiteX4" fmla="*/ 5190565 w 5190565"/>
                <a:gd name="connsiteY4" fmla="*/ 1431949 h 1431949"/>
                <a:gd name="connsiteX0" fmla="*/ 0 w 5486558"/>
                <a:gd name="connsiteY0" fmla="*/ 302396 h 1254427"/>
                <a:gd name="connsiteX1" fmla="*/ 1335741 w 5486558"/>
                <a:gd name="connsiteY1" fmla="*/ 105172 h 1254427"/>
                <a:gd name="connsiteX2" fmla="*/ 3196899 w 5486558"/>
                <a:gd name="connsiteY2" fmla="*/ 26299 h 1254427"/>
                <a:gd name="connsiteX3" fmla="*/ 4607859 w 5486558"/>
                <a:gd name="connsiteY3" fmla="*/ 562372 h 1254427"/>
                <a:gd name="connsiteX4" fmla="*/ 5486558 w 5486558"/>
                <a:gd name="connsiteY4" fmla="*/ 1254427 h 1254427"/>
                <a:gd name="connsiteX0" fmla="*/ 0 w 5591587"/>
                <a:gd name="connsiteY0" fmla="*/ 302396 h 1238289"/>
                <a:gd name="connsiteX1" fmla="*/ 1335741 w 5591587"/>
                <a:gd name="connsiteY1" fmla="*/ 105172 h 1238289"/>
                <a:gd name="connsiteX2" fmla="*/ 3196899 w 5591587"/>
                <a:gd name="connsiteY2" fmla="*/ 26299 h 1238289"/>
                <a:gd name="connsiteX3" fmla="*/ 4607859 w 5591587"/>
                <a:gd name="connsiteY3" fmla="*/ 562372 h 1238289"/>
                <a:gd name="connsiteX4" fmla="*/ 5591587 w 5591587"/>
                <a:gd name="connsiteY4" fmla="*/ 1238289 h 1238289"/>
                <a:gd name="connsiteX0" fmla="*/ 0 w 5591587"/>
                <a:gd name="connsiteY0" fmla="*/ 299741 h 1235634"/>
                <a:gd name="connsiteX1" fmla="*/ 1335741 w 5591587"/>
                <a:gd name="connsiteY1" fmla="*/ 102517 h 1235634"/>
                <a:gd name="connsiteX2" fmla="*/ 3196899 w 5591587"/>
                <a:gd name="connsiteY2" fmla="*/ 23644 h 1235634"/>
                <a:gd name="connsiteX3" fmla="*/ 4699949 w 5591587"/>
                <a:gd name="connsiteY3" fmla="*/ 521615 h 1235634"/>
                <a:gd name="connsiteX4" fmla="*/ 5591587 w 5591587"/>
                <a:gd name="connsiteY4" fmla="*/ 1235634 h 1235634"/>
                <a:gd name="connsiteX0" fmla="*/ 0 w 5591587"/>
                <a:gd name="connsiteY0" fmla="*/ 299741 h 1235634"/>
                <a:gd name="connsiteX1" fmla="*/ 1335741 w 5591587"/>
                <a:gd name="connsiteY1" fmla="*/ 102517 h 1235634"/>
                <a:gd name="connsiteX2" fmla="*/ 3196899 w 5591587"/>
                <a:gd name="connsiteY2" fmla="*/ 23644 h 1235634"/>
                <a:gd name="connsiteX3" fmla="*/ 4699949 w 5591587"/>
                <a:gd name="connsiteY3" fmla="*/ 521615 h 1235634"/>
                <a:gd name="connsiteX4" fmla="*/ 5591587 w 5591587"/>
                <a:gd name="connsiteY4" fmla="*/ 1235634 h 1235634"/>
                <a:gd name="connsiteX0" fmla="*/ 0 w 5591587"/>
                <a:gd name="connsiteY0" fmla="*/ 299741 h 1235634"/>
                <a:gd name="connsiteX1" fmla="*/ 1335741 w 5591587"/>
                <a:gd name="connsiteY1" fmla="*/ 102517 h 1235634"/>
                <a:gd name="connsiteX2" fmla="*/ 3196899 w 5591587"/>
                <a:gd name="connsiteY2" fmla="*/ 23644 h 1235634"/>
                <a:gd name="connsiteX3" fmla="*/ 4699949 w 5591587"/>
                <a:gd name="connsiteY3" fmla="*/ 521615 h 1235634"/>
                <a:gd name="connsiteX4" fmla="*/ 5591587 w 5591587"/>
                <a:gd name="connsiteY4" fmla="*/ 1235634 h 1235634"/>
                <a:gd name="connsiteX0" fmla="*/ 0 w 5583345"/>
                <a:gd name="connsiteY0" fmla="*/ 639588 h 890659"/>
                <a:gd name="connsiteX1" fmla="*/ 1335741 w 5583345"/>
                <a:gd name="connsiteY1" fmla="*/ 442364 h 890659"/>
                <a:gd name="connsiteX2" fmla="*/ 3196899 w 5583345"/>
                <a:gd name="connsiteY2" fmla="*/ 363491 h 890659"/>
                <a:gd name="connsiteX3" fmla="*/ 4699949 w 5583345"/>
                <a:gd name="connsiteY3" fmla="*/ 861462 h 890659"/>
                <a:gd name="connsiteX4" fmla="*/ 5583345 w 5583345"/>
                <a:gd name="connsiteY4" fmla="*/ 44824 h 890659"/>
                <a:gd name="connsiteX0" fmla="*/ 0 w 5583345"/>
                <a:gd name="connsiteY0" fmla="*/ 668081 h 668081"/>
                <a:gd name="connsiteX1" fmla="*/ 1335741 w 5583345"/>
                <a:gd name="connsiteY1" fmla="*/ 470857 h 668081"/>
                <a:gd name="connsiteX2" fmla="*/ 3196899 w 5583345"/>
                <a:gd name="connsiteY2" fmla="*/ 391984 h 668081"/>
                <a:gd name="connsiteX3" fmla="*/ 4469161 w 5583345"/>
                <a:gd name="connsiteY3" fmla="*/ 288387 h 668081"/>
                <a:gd name="connsiteX4" fmla="*/ 5583345 w 5583345"/>
                <a:gd name="connsiteY4" fmla="*/ 73317 h 668081"/>
                <a:gd name="connsiteX0" fmla="*/ 0 w 5583345"/>
                <a:gd name="connsiteY0" fmla="*/ 668081 h 668081"/>
                <a:gd name="connsiteX1" fmla="*/ 1335741 w 5583345"/>
                <a:gd name="connsiteY1" fmla="*/ 470857 h 668081"/>
                <a:gd name="connsiteX2" fmla="*/ 3196899 w 5583345"/>
                <a:gd name="connsiteY2" fmla="*/ 391984 h 668081"/>
                <a:gd name="connsiteX3" fmla="*/ 4469161 w 5583345"/>
                <a:gd name="connsiteY3" fmla="*/ 288387 h 668081"/>
                <a:gd name="connsiteX4" fmla="*/ 5583345 w 5583345"/>
                <a:gd name="connsiteY4" fmla="*/ 73317 h 668081"/>
                <a:gd name="connsiteX0" fmla="*/ 0 w 5583345"/>
                <a:gd name="connsiteY0" fmla="*/ 699110 h 699110"/>
                <a:gd name="connsiteX1" fmla="*/ 1335741 w 5583345"/>
                <a:gd name="connsiteY1" fmla="*/ 501886 h 699110"/>
                <a:gd name="connsiteX2" fmla="*/ 3196899 w 5583345"/>
                <a:gd name="connsiteY2" fmla="*/ 423013 h 699110"/>
                <a:gd name="connsiteX3" fmla="*/ 4469161 w 5583345"/>
                <a:gd name="connsiteY3" fmla="*/ 319416 h 699110"/>
                <a:gd name="connsiteX4" fmla="*/ 5583345 w 5583345"/>
                <a:gd name="connsiteY4" fmla="*/ 104346 h 699110"/>
                <a:gd name="connsiteX0" fmla="*/ 0 w 5228919"/>
                <a:gd name="connsiteY0" fmla="*/ 821664 h 821664"/>
                <a:gd name="connsiteX1" fmla="*/ 1335741 w 5228919"/>
                <a:gd name="connsiteY1" fmla="*/ 624440 h 821664"/>
                <a:gd name="connsiteX2" fmla="*/ 3196899 w 5228919"/>
                <a:gd name="connsiteY2" fmla="*/ 545567 h 821664"/>
                <a:gd name="connsiteX3" fmla="*/ 4469161 w 5228919"/>
                <a:gd name="connsiteY3" fmla="*/ 441970 h 821664"/>
                <a:gd name="connsiteX4" fmla="*/ 5228919 w 5228919"/>
                <a:gd name="connsiteY4" fmla="*/ 86535 h 821664"/>
                <a:gd name="connsiteX0" fmla="*/ 0 w 5228919"/>
                <a:gd name="connsiteY0" fmla="*/ 735129 h 735129"/>
                <a:gd name="connsiteX1" fmla="*/ 1335741 w 5228919"/>
                <a:gd name="connsiteY1" fmla="*/ 537905 h 735129"/>
                <a:gd name="connsiteX2" fmla="*/ 3196899 w 5228919"/>
                <a:gd name="connsiteY2" fmla="*/ 459032 h 735129"/>
                <a:gd name="connsiteX3" fmla="*/ 4469161 w 5228919"/>
                <a:gd name="connsiteY3" fmla="*/ 355435 h 735129"/>
                <a:gd name="connsiteX4" fmla="*/ 5228919 w 5228919"/>
                <a:gd name="connsiteY4" fmla="*/ 0 h 735129"/>
                <a:gd name="connsiteX0" fmla="*/ 0 w 5121767"/>
                <a:gd name="connsiteY0" fmla="*/ 748497 h 748497"/>
                <a:gd name="connsiteX1" fmla="*/ 1335741 w 5121767"/>
                <a:gd name="connsiteY1" fmla="*/ 551273 h 748497"/>
                <a:gd name="connsiteX2" fmla="*/ 3196899 w 5121767"/>
                <a:gd name="connsiteY2" fmla="*/ 472400 h 748497"/>
                <a:gd name="connsiteX3" fmla="*/ 4469161 w 5121767"/>
                <a:gd name="connsiteY3" fmla="*/ 368803 h 748497"/>
                <a:gd name="connsiteX4" fmla="*/ 5121767 w 5121767"/>
                <a:gd name="connsiteY4" fmla="*/ 0 h 748497"/>
                <a:gd name="connsiteX0" fmla="*/ 0 w 5426739"/>
                <a:gd name="connsiteY0" fmla="*/ 748497 h 748497"/>
                <a:gd name="connsiteX1" fmla="*/ 1335741 w 5426739"/>
                <a:gd name="connsiteY1" fmla="*/ 551273 h 748497"/>
                <a:gd name="connsiteX2" fmla="*/ 3196899 w 5426739"/>
                <a:gd name="connsiteY2" fmla="*/ 472400 h 748497"/>
                <a:gd name="connsiteX3" fmla="*/ 4469161 w 5426739"/>
                <a:gd name="connsiteY3" fmla="*/ 368803 h 748497"/>
                <a:gd name="connsiteX4" fmla="*/ 5426739 w 5426739"/>
                <a:gd name="connsiteY4" fmla="*/ 0 h 748497"/>
                <a:gd name="connsiteX0" fmla="*/ 0 w 5426739"/>
                <a:gd name="connsiteY0" fmla="*/ 748497 h 748497"/>
                <a:gd name="connsiteX1" fmla="*/ 1335741 w 5426739"/>
                <a:gd name="connsiteY1" fmla="*/ 551273 h 748497"/>
                <a:gd name="connsiteX2" fmla="*/ 3196899 w 5426739"/>
                <a:gd name="connsiteY2" fmla="*/ 472400 h 748497"/>
                <a:gd name="connsiteX3" fmla="*/ 5426739 w 5426739"/>
                <a:gd name="connsiteY3" fmla="*/ 0 h 748497"/>
                <a:gd name="connsiteX0" fmla="*/ 0 w 5426739"/>
                <a:gd name="connsiteY0" fmla="*/ 748497 h 748497"/>
                <a:gd name="connsiteX1" fmla="*/ 1335741 w 5426739"/>
                <a:gd name="connsiteY1" fmla="*/ 551273 h 748497"/>
                <a:gd name="connsiteX2" fmla="*/ 3196899 w 5426739"/>
                <a:gd name="connsiteY2" fmla="*/ 472400 h 748497"/>
                <a:gd name="connsiteX3" fmla="*/ 4503581 w 5426739"/>
                <a:gd name="connsiteY3" fmla="*/ 404920 h 748497"/>
                <a:gd name="connsiteX4" fmla="*/ 5426739 w 5426739"/>
                <a:gd name="connsiteY4" fmla="*/ 0 h 748497"/>
                <a:gd name="connsiteX0" fmla="*/ 0 w 5377284"/>
                <a:gd name="connsiteY0" fmla="*/ 761865 h 761865"/>
                <a:gd name="connsiteX1" fmla="*/ 1335741 w 5377284"/>
                <a:gd name="connsiteY1" fmla="*/ 564641 h 761865"/>
                <a:gd name="connsiteX2" fmla="*/ 3196899 w 5377284"/>
                <a:gd name="connsiteY2" fmla="*/ 485768 h 761865"/>
                <a:gd name="connsiteX3" fmla="*/ 4503581 w 5377284"/>
                <a:gd name="connsiteY3" fmla="*/ 418288 h 761865"/>
                <a:gd name="connsiteX4" fmla="*/ 5377284 w 5377284"/>
                <a:gd name="connsiteY4" fmla="*/ 0 h 761865"/>
                <a:gd name="connsiteX0" fmla="*/ 0 w 5336071"/>
                <a:gd name="connsiteY0" fmla="*/ 768549 h 768549"/>
                <a:gd name="connsiteX1" fmla="*/ 1335741 w 5336071"/>
                <a:gd name="connsiteY1" fmla="*/ 571325 h 768549"/>
                <a:gd name="connsiteX2" fmla="*/ 3196899 w 5336071"/>
                <a:gd name="connsiteY2" fmla="*/ 492452 h 768549"/>
                <a:gd name="connsiteX3" fmla="*/ 4503581 w 5336071"/>
                <a:gd name="connsiteY3" fmla="*/ 424972 h 768549"/>
                <a:gd name="connsiteX4" fmla="*/ 5336071 w 5336071"/>
                <a:gd name="connsiteY4" fmla="*/ 0 h 768549"/>
                <a:gd name="connsiteX0" fmla="*/ 0 w 5336071"/>
                <a:gd name="connsiteY0" fmla="*/ 768549 h 768549"/>
                <a:gd name="connsiteX1" fmla="*/ 1335741 w 5336071"/>
                <a:gd name="connsiteY1" fmla="*/ 571325 h 768549"/>
                <a:gd name="connsiteX2" fmla="*/ 3196899 w 5336071"/>
                <a:gd name="connsiteY2" fmla="*/ 492452 h 768549"/>
                <a:gd name="connsiteX3" fmla="*/ 4503581 w 5336071"/>
                <a:gd name="connsiteY3" fmla="*/ 424972 h 768549"/>
                <a:gd name="connsiteX4" fmla="*/ 5336071 w 5336071"/>
                <a:gd name="connsiteY4" fmla="*/ 0 h 768549"/>
                <a:gd name="connsiteX0" fmla="*/ 0 w 4000330"/>
                <a:gd name="connsiteY0" fmla="*/ 571325 h 571325"/>
                <a:gd name="connsiteX1" fmla="*/ 1861158 w 4000330"/>
                <a:gd name="connsiteY1" fmla="*/ 492452 h 571325"/>
                <a:gd name="connsiteX2" fmla="*/ 3167840 w 4000330"/>
                <a:gd name="connsiteY2" fmla="*/ 424972 h 571325"/>
                <a:gd name="connsiteX3" fmla="*/ 4000330 w 4000330"/>
                <a:gd name="connsiteY3" fmla="*/ 0 h 571325"/>
                <a:gd name="connsiteX0" fmla="*/ 0 w 4189908"/>
                <a:gd name="connsiteY0" fmla="*/ 564641 h 564641"/>
                <a:gd name="connsiteX1" fmla="*/ 2050736 w 4189908"/>
                <a:gd name="connsiteY1" fmla="*/ 492452 h 564641"/>
                <a:gd name="connsiteX2" fmla="*/ 3357418 w 4189908"/>
                <a:gd name="connsiteY2" fmla="*/ 424972 h 564641"/>
                <a:gd name="connsiteX3" fmla="*/ 4189908 w 4189908"/>
                <a:gd name="connsiteY3" fmla="*/ 0 h 564641"/>
                <a:gd name="connsiteX0" fmla="*/ 0 w 4189908"/>
                <a:gd name="connsiteY0" fmla="*/ 564641 h 564641"/>
                <a:gd name="connsiteX1" fmla="*/ 2050736 w 4189908"/>
                <a:gd name="connsiteY1" fmla="*/ 492452 h 564641"/>
                <a:gd name="connsiteX2" fmla="*/ 3357418 w 4189908"/>
                <a:gd name="connsiteY2" fmla="*/ 424972 h 564641"/>
                <a:gd name="connsiteX3" fmla="*/ 4189908 w 4189908"/>
                <a:gd name="connsiteY3" fmla="*/ 0 h 56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908" h="564641">
                  <a:moveTo>
                    <a:pt x="0" y="564641"/>
                  </a:moveTo>
                  <a:cubicBezTo>
                    <a:pt x="541060" y="525308"/>
                    <a:pt x="1491166" y="515730"/>
                    <a:pt x="2050736" y="492452"/>
                  </a:cubicBezTo>
                  <a:cubicBezTo>
                    <a:pt x="2610306" y="469174"/>
                    <a:pt x="2985778" y="503705"/>
                    <a:pt x="3357418" y="424972"/>
                  </a:cubicBezTo>
                  <a:cubicBezTo>
                    <a:pt x="3729058" y="346239"/>
                    <a:pt x="4020938" y="91995"/>
                    <a:pt x="4189908" y="0"/>
                  </a:cubicBezTo>
                </a:path>
              </a:pathLst>
            </a:custGeom>
            <a:noFill/>
            <a:ln w="190500">
              <a:solidFill>
                <a:srgbClr val="00B050">
                  <a:alpha val="38000"/>
                </a:srgb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D33C15E9-F801-45D8-86D7-E1573FE993FD}"/>
                </a:ext>
              </a:extLst>
            </p:cNvPr>
            <p:cNvSpPr/>
            <p:nvPr/>
          </p:nvSpPr>
          <p:spPr>
            <a:xfrm>
              <a:off x="4151696" y="3727272"/>
              <a:ext cx="720925" cy="43627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rPr>
                <a:t>socket communication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S Reference Sans Serif" panose="020B0604030504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485508E-D2F4-49AE-94C5-C1225DF96C88}"/>
                </a:ext>
              </a:extLst>
            </p:cNvPr>
            <p:cNvSpPr/>
            <p:nvPr/>
          </p:nvSpPr>
          <p:spPr>
            <a:xfrm flipV="1">
              <a:off x="755620" y="2850483"/>
              <a:ext cx="1533168" cy="425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6" name="Picture 4" descr="New Eagle Branded Kvaser Leaf Light HS V2 (685-0)">
              <a:extLst>
                <a:ext uri="{FF2B5EF4-FFF2-40B4-BE49-F238E27FC236}">
                  <a16:creationId xmlns:a16="http://schemas.microsoft.com/office/drawing/2014/main" id="{0A87D73D-1064-4F36-8449-4918903A9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043" y="2188460"/>
              <a:ext cx="521781" cy="75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12">
              <a:extLst>
                <a:ext uri="{FF2B5EF4-FFF2-40B4-BE49-F238E27FC236}">
                  <a16:creationId xmlns:a16="http://schemas.microsoft.com/office/drawing/2014/main" id="{B189559A-CE7B-4BA1-B329-81B1D4FC3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717" y="2242386"/>
              <a:ext cx="1291220" cy="92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64">
              <a:extLst>
                <a:ext uri="{FF2B5EF4-FFF2-40B4-BE49-F238E27FC236}">
                  <a16:creationId xmlns:a16="http://schemas.microsoft.com/office/drawing/2014/main" id="{807E44AD-DB9D-480D-B7CC-D80C3B4A462E}"/>
                </a:ext>
              </a:extLst>
            </p:cNvPr>
            <p:cNvSpPr txBox="1"/>
            <p:nvPr/>
          </p:nvSpPr>
          <p:spPr>
            <a:xfrm>
              <a:off x="1050395" y="2985076"/>
              <a:ext cx="918312" cy="288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rPr>
                <a:t>K7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rPr>
                <a:t>Simulator</a:t>
              </a:r>
              <a:endParaRPr kumimoji="0" lang="ko-KR" altLang="en-US" sz="10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Reference Sans Serif" panose="020B0604030504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TextBox 66">
              <a:extLst>
                <a:ext uri="{FF2B5EF4-FFF2-40B4-BE49-F238E27FC236}">
                  <a16:creationId xmlns:a16="http://schemas.microsoft.com/office/drawing/2014/main" id="{A314E1B4-1530-4137-ADC5-7EF2DD8C29D0}"/>
                </a:ext>
              </a:extLst>
            </p:cNvPr>
            <p:cNvSpPr txBox="1"/>
            <p:nvPr/>
          </p:nvSpPr>
          <p:spPr>
            <a:xfrm>
              <a:off x="2310039" y="2864131"/>
              <a:ext cx="1310295" cy="288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rPr>
                <a:t>kvaser</a:t>
              </a:r>
              <a:r>
                <a:rPr kumimoji="0" lang="en-US" altLang="ko-KR" sz="1000" b="1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rPr>
                <a:t> leaf light v2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rPr>
                <a:t>Can USB interface</a:t>
              </a:r>
              <a:endPara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MS Reference Sans Serif" panose="020B0604030504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A3A8AED-AD65-46CE-9CC7-8823F17B352C}"/>
                </a:ext>
              </a:extLst>
            </p:cNvPr>
            <p:cNvSpPr/>
            <p:nvPr/>
          </p:nvSpPr>
          <p:spPr>
            <a:xfrm>
              <a:off x="1423952" y="2465337"/>
              <a:ext cx="3777793" cy="582305"/>
            </a:xfrm>
            <a:custGeom>
              <a:avLst/>
              <a:gdLst>
                <a:gd name="connsiteX0" fmla="*/ 0 w 5190565"/>
                <a:gd name="connsiteY0" fmla="*/ 436615 h 1566168"/>
                <a:gd name="connsiteX1" fmla="*/ 1335741 w 5190565"/>
                <a:gd name="connsiteY1" fmla="*/ 239391 h 1566168"/>
                <a:gd name="connsiteX2" fmla="*/ 3254188 w 5190565"/>
                <a:gd name="connsiteY2" fmla="*/ 15273 h 1566168"/>
                <a:gd name="connsiteX3" fmla="*/ 4607859 w 5190565"/>
                <a:gd name="connsiteY3" fmla="*/ 696591 h 1566168"/>
                <a:gd name="connsiteX4" fmla="*/ 5190565 w 5190565"/>
                <a:gd name="connsiteY4" fmla="*/ 1566168 h 1566168"/>
                <a:gd name="connsiteX0" fmla="*/ 0 w 5190565"/>
                <a:gd name="connsiteY0" fmla="*/ 302396 h 1431949"/>
                <a:gd name="connsiteX1" fmla="*/ 1335741 w 5190565"/>
                <a:gd name="connsiteY1" fmla="*/ 105172 h 1431949"/>
                <a:gd name="connsiteX2" fmla="*/ 3196899 w 5190565"/>
                <a:gd name="connsiteY2" fmla="*/ 26299 h 1431949"/>
                <a:gd name="connsiteX3" fmla="*/ 4607859 w 5190565"/>
                <a:gd name="connsiteY3" fmla="*/ 562372 h 1431949"/>
                <a:gd name="connsiteX4" fmla="*/ 5190565 w 5190565"/>
                <a:gd name="connsiteY4" fmla="*/ 1431949 h 1431949"/>
                <a:gd name="connsiteX0" fmla="*/ 0 w 5486558"/>
                <a:gd name="connsiteY0" fmla="*/ 302396 h 1254427"/>
                <a:gd name="connsiteX1" fmla="*/ 1335741 w 5486558"/>
                <a:gd name="connsiteY1" fmla="*/ 105172 h 1254427"/>
                <a:gd name="connsiteX2" fmla="*/ 3196899 w 5486558"/>
                <a:gd name="connsiteY2" fmla="*/ 26299 h 1254427"/>
                <a:gd name="connsiteX3" fmla="*/ 4607859 w 5486558"/>
                <a:gd name="connsiteY3" fmla="*/ 562372 h 1254427"/>
                <a:gd name="connsiteX4" fmla="*/ 5486558 w 5486558"/>
                <a:gd name="connsiteY4" fmla="*/ 1254427 h 1254427"/>
                <a:gd name="connsiteX0" fmla="*/ 0 w 5591587"/>
                <a:gd name="connsiteY0" fmla="*/ 302396 h 1238289"/>
                <a:gd name="connsiteX1" fmla="*/ 1335741 w 5591587"/>
                <a:gd name="connsiteY1" fmla="*/ 105172 h 1238289"/>
                <a:gd name="connsiteX2" fmla="*/ 3196899 w 5591587"/>
                <a:gd name="connsiteY2" fmla="*/ 26299 h 1238289"/>
                <a:gd name="connsiteX3" fmla="*/ 4607859 w 5591587"/>
                <a:gd name="connsiteY3" fmla="*/ 562372 h 1238289"/>
                <a:gd name="connsiteX4" fmla="*/ 5591587 w 5591587"/>
                <a:gd name="connsiteY4" fmla="*/ 1238289 h 1238289"/>
                <a:gd name="connsiteX0" fmla="*/ 0 w 5591587"/>
                <a:gd name="connsiteY0" fmla="*/ 299741 h 1235634"/>
                <a:gd name="connsiteX1" fmla="*/ 1335741 w 5591587"/>
                <a:gd name="connsiteY1" fmla="*/ 102517 h 1235634"/>
                <a:gd name="connsiteX2" fmla="*/ 3196899 w 5591587"/>
                <a:gd name="connsiteY2" fmla="*/ 23644 h 1235634"/>
                <a:gd name="connsiteX3" fmla="*/ 4699949 w 5591587"/>
                <a:gd name="connsiteY3" fmla="*/ 521615 h 1235634"/>
                <a:gd name="connsiteX4" fmla="*/ 5591587 w 5591587"/>
                <a:gd name="connsiteY4" fmla="*/ 1235634 h 1235634"/>
                <a:gd name="connsiteX0" fmla="*/ 0 w 5591587"/>
                <a:gd name="connsiteY0" fmla="*/ 299741 h 1235634"/>
                <a:gd name="connsiteX1" fmla="*/ 1335741 w 5591587"/>
                <a:gd name="connsiteY1" fmla="*/ 102517 h 1235634"/>
                <a:gd name="connsiteX2" fmla="*/ 3196899 w 5591587"/>
                <a:gd name="connsiteY2" fmla="*/ 23644 h 1235634"/>
                <a:gd name="connsiteX3" fmla="*/ 4699949 w 5591587"/>
                <a:gd name="connsiteY3" fmla="*/ 521615 h 1235634"/>
                <a:gd name="connsiteX4" fmla="*/ 5591587 w 5591587"/>
                <a:gd name="connsiteY4" fmla="*/ 1235634 h 1235634"/>
                <a:gd name="connsiteX0" fmla="*/ 0 w 5591587"/>
                <a:gd name="connsiteY0" fmla="*/ 299741 h 1235634"/>
                <a:gd name="connsiteX1" fmla="*/ 1335741 w 5591587"/>
                <a:gd name="connsiteY1" fmla="*/ 102517 h 1235634"/>
                <a:gd name="connsiteX2" fmla="*/ 3196899 w 5591587"/>
                <a:gd name="connsiteY2" fmla="*/ 23644 h 1235634"/>
                <a:gd name="connsiteX3" fmla="*/ 4699949 w 5591587"/>
                <a:gd name="connsiteY3" fmla="*/ 521615 h 1235634"/>
                <a:gd name="connsiteX4" fmla="*/ 5591587 w 5591587"/>
                <a:gd name="connsiteY4" fmla="*/ 1235634 h 1235634"/>
                <a:gd name="connsiteX0" fmla="*/ 0 w 5591587"/>
                <a:gd name="connsiteY0" fmla="*/ 351112 h 1287005"/>
                <a:gd name="connsiteX1" fmla="*/ 1335741 w 5591587"/>
                <a:gd name="connsiteY1" fmla="*/ 153888 h 1287005"/>
                <a:gd name="connsiteX2" fmla="*/ 3196899 w 5591587"/>
                <a:gd name="connsiteY2" fmla="*/ 75015 h 1287005"/>
                <a:gd name="connsiteX3" fmla="*/ 5591587 w 5591587"/>
                <a:gd name="connsiteY3" fmla="*/ 1287005 h 1287005"/>
                <a:gd name="connsiteX0" fmla="*/ 0 w 4458889"/>
                <a:gd name="connsiteY0" fmla="*/ 318570 h 806205"/>
                <a:gd name="connsiteX1" fmla="*/ 1335741 w 4458889"/>
                <a:gd name="connsiteY1" fmla="*/ 121346 h 806205"/>
                <a:gd name="connsiteX2" fmla="*/ 3196899 w 4458889"/>
                <a:gd name="connsiteY2" fmla="*/ 42473 h 806205"/>
                <a:gd name="connsiteX3" fmla="*/ 4458889 w 4458889"/>
                <a:gd name="connsiteY3" fmla="*/ 806205 h 806205"/>
                <a:gd name="connsiteX0" fmla="*/ 0 w 4458889"/>
                <a:gd name="connsiteY0" fmla="*/ 345456 h 833091"/>
                <a:gd name="connsiteX1" fmla="*/ 1565964 w 4458889"/>
                <a:gd name="connsiteY1" fmla="*/ 66730 h 833091"/>
                <a:gd name="connsiteX2" fmla="*/ 3196899 w 4458889"/>
                <a:gd name="connsiteY2" fmla="*/ 69359 h 833091"/>
                <a:gd name="connsiteX3" fmla="*/ 4458889 w 4458889"/>
                <a:gd name="connsiteY3" fmla="*/ 833091 h 833091"/>
                <a:gd name="connsiteX0" fmla="*/ 0 w 4458889"/>
                <a:gd name="connsiteY0" fmla="*/ 315159 h 802794"/>
                <a:gd name="connsiteX1" fmla="*/ 1565964 w 4458889"/>
                <a:gd name="connsiteY1" fmla="*/ 36433 h 802794"/>
                <a:gd name="connsiteX2" fmla="*/ 3224526 w 4458889"/>
                <a:gd name="connsiteY2" fmla="*/ 87963 h 802794"/>
                <a:gd name="connsiteX3" fmla="*/ 4458889 w 4458889"/>
                <a:gd name="connsiteY3" fmla="*/ 802794 h 802794"/>
                <a:gd name="connsiteX0" fmla="*/ 0 w 4483807"/>
                <a:gd name="connsiteY0" fmla="*/ 315159 h 611666"/>
                <a:gd name="connsiteX1" fmla="*/ 1565964 w 4483807"/>
                <a:gd name="connsiteY1" fmla="*/ 36433 h 611666"/>
                <a:gd name="connsiteX2" fmla="*/ 3224526 w 4483807"/>
                <a:gd name="connsiteY2" fmla="*/ 87963 h 611666"/>
                <a:gd name="connsiteX3" fmla="*/ 4483807 w 4483807"/>
                <a:gd name="connsiteY3" fmla="*/ 611666 h 6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3807" h="611666">
                  <a:moveTo>
                    <a:pt x="0" y="315159"/>
                  </a:moveTo>
                  <a:cubicBezTo>
                    <a:pt x="396688" y="251659"/>
                    <a:pt x="1028543" y="74299"/>
                    <a:pt x="1565964" y="36433"/>
                  </a:cubicBezTo>
                  <a:cubicBezTo>
                    <a:pt x="2103385" y="-1433"/>
                    <a:pt x="2742372" y="-39764"/>
                    <a:pt x="3224526" y="87963"/>
                  </a:cubicBezTo>
                  <a:cubicBezTo>
                    <a:pt x="3706680" y="215690"/>
                    <a:pt x="3984914" y="359168"/>
                    <a:pt x="4483807" y="611666"/>
                  </a:cubicBezTo>
                </a:path>
              </a:pathLst>
            </a:custGeom>
            <a:noFill/>
            <a:ln w="190500">
              <a:solidFill>
                <a:schemeClr val="accent5">
                  <a:lumMod val="60000"/>
                  <a:lumOff val="40000"/>
                  <a:alpha val="6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045FB58A-6F8F-4659-9819-2B1CD0C90799}"/>
                </a:ext>
              </a:extLst>
            </p:cNvPr>
            <p:cNvSpPr/>
            <p:nvPr/>
          </p:nvSpPr>
          <p:spPr>
            <a:xfrm>
              <a:off x="3682963" y="2395554"/>
              <a:ext cx="715403" cy="42426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rPr>
                <a:t>socket communication</a:t>
              </a:r>
              <a:endPara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S Reference Sans Serif" panose="020B0604030504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EE8780D5-C80F-4F06-82BF-521B5E050754}"/>
                </a:ext>
              </a:extLst>
            </p:cNvPr>
            <p:cNvSpPr/>
            <p:nvPr/>
          </p:nvSpPr>
          <p:spPr>
            <a:xfrm>
              <a:off x="2625348" y="3991749"/>
              <a:ext cx="2623048" cy="852342"/>
            </a:xfrm>
            <a:custGeom>
              <a:avLst/>
              <a:gdLst>
                <a:gd name="connsiteX0" fmla="*/ 0 w 5190565"/>
                <a:gd name="connsiteY0" fmla="*/ 436615 h 1566168"/>
                <a:gd name="connsiteX1" fmla="*/ 1335741 w 5190565"/>
                <a:gd name="connsiteY1" fmla="*/ 239391 h 1566168"/>
                <a:gd name="connsiteX2" fmla="*/ 3254188 w 5190565"/>
                <a:gd name="connsiteY2" fmla="*/ 15273 h 1566168"/>
                <a:gd name="connsiteX3" fmla="*/ 4607859 w 5190565"/>
                <a:gd name="connsiteY3" fmla="*/ 696591 h 1566168"/>
                <a:gd name="connsiteX4" fmla="*/ 5190565 w 5190565"/>
                <a:gd name="connsiteY4" fmla="*/ 1566168 h 1566168"/>
                <a:gd name="connsiteX0" fmla="*/ 0 w 5190565"/>
                <a:gd name="connsiteY0" fmla="*/ 302396 h 1431949"/>
                <a:gd name="connsiteX1" fmla="*/ 1335741 w 5190565"/>
                <a:gd name="connsiteY1" fmla="*/ 105172 h 1431949"/>
                <a:gd name="connsiteX2" fmla="*/ 3196899 w 5190565"/>
                <a:gd name="connsiteY2" fmla="*/ 26299 h 1431949"/>
                <a:gd name="connsiteX3" fmla="*/ 4607859 w 5190565"/>
                <a:gd name="connsiteY3" fmla="*/ 562372 h 1431949"/>
                <a:gd name="connsiteX4" fmla="*/ 5190565 w 5190565"/>
                <a:gd name="connsiteY4" fmla="*/ 1431949 h 1431949"/>
                <a:gd name="connsiteX0" fmla="*/ 0 w 5486558"/>
                <a:gd name="connsiteY0" fmla="*/ 302396 h 1254427"/>
                <a:gd name="connsiteX1" fmla="*/ 1335741 w 5486558"/>
                <a:gd name="connsiteY1" fmla="*/ 105172 h 1254427"/>
                <a:gd name="connsiteX2" fmla="*/ 3196899 w 5486558"/>
                <a:gd name="connsiteY2" fmla="*/ 26299 h 1254427"/>
                <a:gd name="connsiteX3" fmla="*/ 4607859 w 5486558"/>
                <a:gd name="connsiteY3" fmla="*/ 562372 h 1254427"/>
                <a:gd name="connsiteX4" fmla="*/ 5486558 w 5486558"/>
                <a:gd name="connsiteY4" fmla="*/ 1254427 h 1254427"/>
                <a:gd name="connsiteX0" fmla="*/ 0 w 5591587"/>
                <a:gd name="connsiteY0" fmla="*/ 302396 h 1238289"/>
                <a:gd name="connsiteX1" fmla="*/ 1335741 w 5591587"/>
                <a:gd name="connsiteY1" fmla="*/ 105172 h 1238289"/>
                <a:gd name="connsiteX2" fmla="*/ 3196899 w 5591587"/>
                <a:gd name="connsiteY2" fmla="*/ 26299 h 1238289"/>
                <a:gd name="connsiteX3" fmla="*/ 4607859 w 5591587"/>
                <a:gd name="connsiteY3" fmla="*/ 562372 h 1238289"/>
                <a:gd name="connsiteX4" fmla="*/ 5591587 w 5591587"/>
                <a:gd name="connsiteY4" fmla="*/ 1238289 h 1238289"/>
                <a:gd name="connsiteX0" fmla="*/ 0 w 5591587"/>
                <a:gd name="connsiteY0" fmla="*/ 299741 h 1235634"/>
                <a:gd name="connsiteX1" fmla="*/ 1335741 w 5591587"/>
                <a:gd name="connsiteY1" fmla="*/ 102517 h 1235634"/>
                <a:gd name="connsiteX2" fmla="*/ 3196899 w 5591587"/>
                <a:gd name="connsiteY2" fmla="*/ 23644 h 1235634"/>
                <a:gd name="connsiteX3" fmla="*/ 4699949 w 5591587"/>
                <a:gd name="connsiteY3" fmla="*/ 521615 h 1235634"/>
                <a:gd name="connsiteX4" fmla="*/ 5591587 w 5591587"/>
                <a:gd name="connsiteY4" fmla="*/ 1235634 h 1235634"/>
                <a:gd name="connsiteX0" fmla="*/ 0 w 5591587"/>
                <a:gd name="connsiteY0" fmla="*/ 299741 h 1235634"/>
                <a:gd name="connsiteX1" fmla="*/ 1335741 w 5591587"/>
                <a:gd name="connsiteY1" fmla="*/ 102517 h 1235634"/>
                <a:gd name="connsiteX2" fmla="*/ 3196899 w 5591587"/>
                <a:gd name="connsiteY2" fmla="*/ 23644 h 1235634"/>
                <a:gd name="connsiteX3" fmla="*/ 4699949 w 5591587"/>
                <a:gd name="connsiteY3" fmla="*/ 521615 h 1235634"/>
                <a:gd name="connsiteX4" fmla="*/ 5591587 w 5591587"/>
                <a:gd name="connsiteY4" fmla="*/ 1235634 h 1235634"/>
                <a:gd name="connsiteX0" fmla="*/ 0 w 5591587"/>
                <a:gd name="connsiteY0" fmla="*/ 299741 h 1235634"/>
                <a:gd name="connsiteX1" fmla="*/ 1335741 w 5591587"/>
                <a:gd name="connsiteY1" fmla="*/ 102517 h 1235634"/>
                <a:gd name="connsiteX2" fmla="*/ 3196899 w 5591587"/>
                <a:gd name="connsiteY2" fmla="*/ 23644 h 1235634"/>
                <a:gd name="connsiteX3" fmla="*/ 4699949 w 5591587"/>
                <a:gd name="connsiteY3" fmla="*/ 521615 h 1235634"/>
                <a:gd name="connsiteX4" fmla="*/ 5591587 w 5591587"/>
                <a:gd name="connsiteY4" fmla="*/ 1235634 h 1235634"/>
                <a:gd name="connsiteX0" fmla="*/ 0 w 5583345"/>
                <a:gd name="connsiteY0" fmla="*/ 639588 h 890659"/>
                <a:gd name="connsiteX1" fmla="*/ 1335741 w 5583345"/>
                <a:gd name="connsiteY1" fmla="*/ 442364 h 890659"/>
                <a:gd name="connsiteX2" fmla="*/ 3196899 w 5583345"/>
                <a:gd name="connsiteY2" fmla="*/ 363491 h 890659"/>
                <a:gd name="connsiteX3" fmla="*/ 4699949 w 5583345"/>
                <a:gd name="connsiteY3" fmla="*/ 861462 h 890659"/>
                <a:gd name="connsiteX4" fmla="*/ 5583345 w 5583345"/>
                <a:gd name="connsiteY4" fmla="*/ 44824 h 890659"/>
                <a:gd name="connsiteX0" fmla="*/ 0 w 5583345"/>
                <a:gd name="connsiteY0" fmla="*/ 668081 h 668081"/>
                <a:gd name="connsiteX1" fmla="*/ 1335741 w 5583345"/>
                <a:gd name="connsiteY1" fmla="*/ 470857 h 668081"/>
                <a:gd name="connsiteX2" fmla="*/ 3196899 w 5583345"/>
                <a:gd name="connsiteY2" fmla="*/ 391984 h 668081"/>
                <a:gd name="connsiteX3" fmla="*/ 4469161 w 5583345"/>
                <a:gd name="connsiteY3" fmla="*/ 288387 h 668081"/>
                <a:gd name="connsiteX4" fmla="*/ 5583345 w 5583345"/>
                <a:gd name="connsiteY4" fmla="*/ 73317 h 668081"/>
                <a:gd name="connsiteX0" fmla="*/ 0 w 5583345"/>
                <a:gd name="connsiteY0" fmla="*/ 668081 h 668081"/>
                <a:gd name="connsiteX1" fmla="*/ 1335741 w 5583345"/>
                <a:gd name="connsiteY1" fmla="*/ 470857 h 668081"/>
                <a:gd name="connsiteX2" fmla="*/ 3196899 w 5583345"/>
                <a:gd name="connsiteY2" fmla="*/ 391984 h 668081"/>
                <a:gd name="connsiteX3" fmla="*/ 4469161 w 5583345"/>
                <a:gd name="connsiteY3" fmla="*/ 288387 h 668081"/>
                <a:gd name="connsiteX4" fmla="*/ 5583345 w 5583345"/>
                <a:gd name="connsiteY4" fmla="*/ 73317 h 668081"/>
                <a:gd name="connsiteX0" fmla="*/ 0 w 5583345"/>
                <a:gd name="connsiteY0" fmla="*/ 699110 h 699110"/>
                <a:gd name="connsiteX1" fmla="*/ 1335741 w 5583345"/>
                <a:gd name="connsiteY1" fmla="*/ 501886 h 699110"/>
                <a:gd name="connsiteX2" fmla="*/ 3196899 w 5583345"/>
                <a:gd name="connsiteY2" fmla="*/ 423013 h 699110"/>
                <a:gd name="connsiteX3" fmla="*/ 4469161 w 5583345"/>
                <a:gd name="connsiteY3" fmla="*/ 319416 h 699110"/>
                <a:gd name="connsiteX4" fmla="*/ 5583345 w 5583345"/>
                <a:gd name="connsiteY4" fmla="*/ 104346 h 699110"/>
                <a:gd name="connsiteX0" fmla="*/ 0 w 5228919"/>
                <a:gd name="connsiteY0" fmla="*/ 821664 h 821664"/>
                <a:gd name="connsiteX1" fmla="*/ 1335741 w 5228919"/>
                <a:gd name="connsiteY1" fmla="*/ 624440 h 821664"/>
                <a:gd name="connsiteX2" fmla="*/ 3196899 w 5228919"/>
                <a:gd name="connsiteY2" fmla="*/ 545567 h 821664"/>
                <a:gd name="connsiteX3" fmla="*/ 4469161 w 5228919"/>
                <a:gd name="connsiteY3" fmla="*/ 441970 h 821664"/>
                <a:gd name="connsiteX4" fmla="*/ 5228919 w 5228919"/>
                <a:gd name="connsiteY4" fmla="*/ 86535 h 821664"/>
                <a:gd name="connsiteX0" fmla="*/ 0 w 5228919"/>
                <a:gd name="connsiteY0" fmla="*/ 735129 h 735129"/>
                <a:gd name="connsiteX1" fmla="*/ 1335741 w 5228919"/>
                <a:gd name="connsiteY1" fmla="*/ 537905 h 735129"/>
                <a:gd name="connsiteX2" fmla="*/ 3196899 w 5228919"/>
                <a:gd name="connsiteY2" fmla="*/ 459032 h 735129"/>
                <a:gd name="connsiteX3" fmla="*/ 4469161 w 5228919"/>
                <a:gd name="connsiteY3" fmla="*/ 355435 h 735129"/>
                <a:gd name="connsiteX4" fmla="*/ 5228919 w 5228919"/>
                <a:gd name="connsiteY4" fmla="*/ 0 h 735129"/>
                <a:gd name="connsiteX0" fmla="*/ 0 w 5121767"/>
                <a:gd name="connsiteY0" fmla="*/ 748497 h 748497"/>
                <a:gd name="connsiteX1" fmla="*/ 1335741 w 5121767"/>
                <a:gd name="connsiteY1" fmla="*/ 551273 h 748497"/>
                <a:gd name="connsiteX2" fmla="*/ 3196899 w 5121767"/>
                <a:gd name="connsiteY2" fmla="*/ 472400 h 748497"/>
                <a:gd name="connsiteX3" fmla="*/ 4469161 w 5121767"/>
                <a:gd name="connsiteY3" fmla="*/ 368803 h 748497"/>
                <a:gd name="connsiteX4" fmla="*/ 5121767 w 5121767"/>
                <a:gd name="connsiteY4" fmla="*/ 0 h 748497"/>
                <a:gd name="connsiteX0" fmla="*/ 0 w 5426739"/>
                <a:gd name="connsiteY0" fmla="*/ 748497 h 748497"/>
                <a:gd name="connsiteX1" fmla="*/ 1335741 w 5426739"/>
                <a:gd name="connsiteY1" fmla="*/ 551273 h 748497"/>
                <a:gd name="connsiteX2" fmla="*/ 3196899 w 5426739"/>
                <a:gd name="connsiteY2" fmla="*/ 472400 h 748497"/>
                <a:gd name="connsiteX3" fmla="*/ 4469161 w 5426739"/>
                <a:gd name="connsiteY3" fmla="*/ 368803 h 748497"/>
                <a:gd name="connsiteX4" fmla="*/ 5426739 w 5426739"/>
                <a:gd name="connsiteY4" fmla="*/ 0 h 748497"/>
                <a:gd name="connsiteX0" fmla="*/ 0 w 5426739"/>
                <a:gd name="connsiteY0" fmla="*/ 748497 h 1669014"/>
                <a:gd name="connsiteX1" fmla="*/ 1475863 w 5426739"/>
                <a:gd name="connsiteY1" fmla="*/ 1667515 h 1669014"/>
                <a:gd name="connsiteX2" fmla="*/ 3196899 w 5426739"/>
                <a:gd name="connsiteY2" fmla="*/ 472400 h 1669014"/>
                <a:gd name="connsiteX3" fmla="*/ 4469161 w 5426739"/>
                <a:gd name="connsiteY3" fmla="*/ 368803 h 1669014"/>
                <a:gd name="connsiteX4" fmla="*/ 5426739 w 5426739"/>
                <a:gd name="connsiteY4" fmla="*/ 0 h 1669014"/>
                <a:gd name="connsiteX0" fmla="*/ 0 w 5385527"/>
                <a:gd name="connsiteY0" fmla="*/ 621500 h 1667917"/>
                <a:gd name="connsiteX1" fmla="*/ 1434651 w 5385527"/>
                <a:gd name="connsiteY1" fmla="*/ 1667515 h 1667917"/>
                <a:gd name="connsiteX2" fmla="*/ 3155687 w 5385527"/>
                <a:gd name="connsiteY2" fmla="*/ 472400 h 1667917"/>
                <a:gd name="connsiteX3" fmla="*/ 4427949 w 5385527"/>
                <a:gd name="connsiteY3" fmla="*/ 368803 h 1667917"/>
                <a:gd name="connsiteX4" fmla="*/ 5385527 w 5385527"/>
                <a:gd name="connsiteY4" fmla="*/ 0 h 1667917"/>
                <a:gd name="connsiteX0" fmla="*/ 0 w 5385527"/>
                <a:gd name="connsiteY0" fmla="*/ 621500 h 1668090"/>
                <a:gd name="connsiteX1" fmla="*/ 1434651 w 5385527"/>
                <a:gd name="connsiteY1" fmla="*/ 1667515 h 1668090"/>
                <a:gd name="connsiteX2" fmla="*/ 3155687 w 5385527"/>
                <a:gd name="connsiteY2" fmla="*/ 472400 h 1668090"/>
                <a:gd name="connsiteX3" fmla="*/ 4427949 w 5385527"/>
                <a:gd name="connsiteY3" fmla="*/ 368803 h 1668090"/>
                <a:gd name="connsiteX4" fmla="*/ 5385527 w 5385527"/>
                <a:gd name="connsiteY4" fmla="*/ 0 h 1668090"/>
                <a:gd name="connsiteX0" fmla="*/ 0 w 5385527"/>
                <a:gd name="connsiteY0" fmla="*/ 621500 h 1897417"/>
                <a:gd name="connsiteX1" fmla="*/ 1434651 w 5385527"/>
                <a:gd name="connsiteY1" fmla="*/ 1667515 h 1897417"/>
                <a:gd name="connsiteX2" fmla="*/ 3147444 w 5385527"/>
                <a:gd name="connsiteY2" fmla="*/ 1789165 h 1897417"/>
                <a:gd name="connsiteX3" fmla="*/ 4427949 w 5385527"/>
                <a:gd name="connsiteY3" fmla="*/ 368803 h 1897417"/>
                <a:gd name="connsiteX4" fmla="*/ 5385527 w 5385527"/>
                <a:gd name="connsiteY4" fmla="*/ 0 h 1897417"/>
                <a:gd name="connsiteX0" fmla="*/ 0 w 5385527"/>
                <a:gd name="connsiteY0" fmla="*/ 621500 h 1813610"/>
                <a:gd name="connsiteX1" fmla="*/ 1434651 w 5385527"/>
                <a:gd name="connsiteY1" fmla="*/ 1667515 h 1813610"/>
                <a:gd name="connsiteX2" fmla="*/ 3147444 w 5385527"/>
                <a:gd name="connsiteY2" fmla="*/ 1789165 h 1813610"/>
                <a:gd name="connsiteX3" fmla="*/ 4724678 w 5385527"/>
                <a:gd name="connsiteY3" fmla="*/ 1511782 h 1813610"/>
                <a:gd name="connsiteX4" fmla="*/ 5385527 w 5385527"/>
                <a:gd name="connsiteY4" fmla="*/ 0 h 1813610"/>
                <a:gd name="connsiteX0" fmla="*/ 0 w 5294860"/>
                <a:gd name="connsiteY0" fmla="*/ 0 h 1261106"/>
                <a:gd name="connsiteX1" fmla="*/ 1434651 w 5294860"/>
                <a:gd name="connsiteY1" fmla="*/ 1046015 h 1261106"/>
                <a:gd name="connsiteX2" fmla="*/ 3147444 w 5294860"/>
                <a:gd name="connsiteY2" fmla="*/ 1167665 h 1261106"/>
                <a:gd name="connsiteX3" fmla="*/ 4724678 w 5294860"/>
                <a:gd name="connsiteY3" fmla="*/ 890282 h 1261106"/>
                <a:gd name="connsiteX4" fmla="*/ 5294860 w 5294860"/>
                <a:gd name="connsiteY4" fmla="*/ 1216624 h 1261106"/>
                <a:gd name="connsiteX0" fmla="*/ 0 w 5294860"/>
                <a:gd name="connsiteY0" fmla="*/ 0 h 1216624"/>
                <a:gd name="connsiteX1" fmla="*/ 1434651 w 5294860"/>
                <a:gd name="connsiteY1" fmla="*/ 1046015 h 1216624"/>
                <a:gd name="connsiteX2" fmla="*/ 3147444 w 5294860"/>
                <a:gd name="connsiteY2" fmla="*/ 1167665 h 1216624"/>
                <a:gd name="connsiteX3" fmla="*/ 5294860 w 5294860"/>
                <a:gd name="connsiteY3" fmla="*/ 1216624 h 1216624"/>
                <a:gd name="connsiteX0" fmla="*/ 0 w 3835942"/>
                <a:gd name="connsiteY0" fmla="*/ 0 h 1174350"/>
                <a:gd name="connsiteX1" fmla="*/ 1434651 w 3835942"/>
                <a:gd name="connsiteY1" fmla="*/ 1046015 h 1174350"/>
                <a:gd name="connsiteX2" fmla="*/ 3147444 w 3835942"/>
                <a:gd name="connsiteY2" fmla="*/ 1167665 h 1174350"/>
                <a:gd name="connsiteX3" fmla="*/ 3835942 w 3835942"/>
                <a:gd name="connsiteY3" fmla="*/ 1143099 h 1174350"/>
                <a:gd name="connsiteX0" fmla="*/ 0 w 3835942"/>
                <a:gd name="connsiteY0" fmla="*/ 0 h 1158561"/>
                <a:gd name="connsiteX1" fmla="*/ 1434651 w 3835942"/>
                <a:gd name="connsiteY1" fmla="*/ 1046015 h 1158561"/>
                <a:gd name="connsiteX2" fmla="*/ 3835942 w 3835942"/>
                <a:gd name="connsiteY2" fmla="*/ 1143099 h 1158561"/>
                <a:gd name="connsiteX0" fmla="*/ 0 w 3959579"/>
                <a:gd name="connsiteY0" fmla="*/ 0 h 1062900"/>
                <a:gd name="connsiteX1" fmla="*/ 1434651 w 3959579"/>
                <a:gd name="connsiteY1" fmla="*/ 1046015 h 1062900"/>
                <a:gd name="connsiteX2" fmla="*/ 3959579 w 3959579"/>
                <a:gd name="connsiteY2" fmla="*/ 681897 h 1062900"/>
                <a:gd name="connsiteX0" fmla="*/ 0 w 3959579"/>
                <a:gd name="connsiteY0" fmla="*/ 0 h 1067412"/>
                <a:gd name="connsiteX1" fmla="*/ 1434651 w 3959579"/>
                <a:gd name="connsiteY1" fmla="*/ 1046015 h 1067412"/>
                <a:gd name="connsiteX2" fmla="*/ 3959579 w 3959579"/>
                <a:gd name="connsiteY2" fmla="*/ 681897 h 1067412"/>
                <a:gd name="connsiteX0" fmla="*/ 0 w 4050246"/>
                <a:gd name="connsiteY0" fmla="*/ 0 h 1074427"/>
                <a:gd name="connsiteX1" fmla="*/ 1525318 w 4050246"/>
                <a:gd name="connsiteY1" fmla="*/ 1052699 h 1074427"/>
                <a:gd name="connsiteX2" fmla="*/ 4050246 w 4050246"/>
                <a:gd name="connsiteY2" fmla="*/ 688581 h 1074427"/>
                <a:gd name="connsiteX0" fmla="*/ 0 w 4050246"/>
                <a:gd name="connsiteY0" fmla="*/ 0 h 845749"/>
                <a:gd name="connsiteX1" fmla="*/ 1574773 w 4050246"/>
                <a:gd name="connsiteY1" fmla="*/ 798703 h 845749"/>
                <a:gd name="connsiteX2" fmla="*/ 4050246 w 4050246"/>
                <a:gd name="connsiteY2" fmla="*/ 688581 h 845749"/>
                <a:gd name="connsiteX0" fmla="*/ 0 w 4050246"/>
                <a:gd name="connsiteY0" fmla="*/ 0 h 815288"/>
                <a:gd name="connsiteX1" fmla="*/ 1574773 w 4050246"/>
                <a:gd name="connsiteY1" fmla="*/ 758599 h 815288"/>
                <a:gd name="connsiteX2" fmla="*/ 4050246 w 4050246"/>
                <a:gd name="connsiteY2" fmla="*/ 688581 h 815288"/>
                <a:gd name="connsiteX0" fmla="*/ 0 w 4050246"/>
                <a:gd name="connsiteY0" fmla="*/ 0 h 796957"/>
                <a:gd name="connsiteX1" fmla="*/ 1599500 w 4050246"/>
                <a:gd name="connsiteY1" fmla="*/ 731863 h 796957"/>
                <a:gd name="connsiteX2" fmla="*/ 4050246 w 4050246"/>
                <a:gd name="connsiteY2" fmla="*/ 688581 h 796957"/>
                <a:gd name="connsiteX0" fmla="*/ 0 w 3089414"/>
                <a:gd name="connsiteY0" fmla="*/ 0 h 814081"/>
                <a:gd name="connsiteX1" fmla="*/ 638668 w 3089414"/>
                <a:gd name="connsiteY1" fmla="*/ 748987 h 814081"/>
                <a:gd name="connsiteX2" fmla="*/ 3089414 w 3089414"/>
                <a:gd name="connsiteY2" fmla="*/ 705705 h 814081"/>
                <a:gd name="connsiteX0" fmla="*/ 0 w 3089414"/>
                <a:gd name="connsiteY0" fmla="*/ 0 h 814081"/>
                <a:gd name="connsiteX1" fmla="*/ 638668 w 3089414"/>
                <a:gd name="connsiteY1" fmla="*/ 748987 h 814081"/>
                <a:gd name="connsiteX2" fmla="*/ 3089414 w 3089414"/>
                <a:gd name="connsiteY2" fmla="*/ 705705 h 81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9414" h="814081">
                  <a:moveTo>
                    <a:pt x="0" y="0"/>
                  </a:moveTo>
                  <a:cubicBezTo>
                    <a:pt x="57246" y="318321"/>
                    <a:pt x="-36373" y="634223"/>
                    <a:pt x="638668" y="748987"/>
                  </a:cubicBezTo>
                  <a:cubicBezTo>
                    <a:pt x="1313709" y="863751"/>
                    <a:pt x="2539690" y="812477"/>
                    <a:pt x="3089414" y="705705"/>
                  </a:cubicBezTo>
                </a:path>
              </a:pathLst>
            </a:custGeom>
            <a:noFill/>
            <a:ln w="190500">
              <a:solidFill>
                <a:srgbClr val="00B050">
                  <a:alpha val="38000"/>
                </a:srgb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E0A401F1-0293-44E2-98BC-1EB44A34F08D}"/>
                </a:ext>
              </a:extLst>
            </p:cNvPr>
            <p:cNvGrpSpPr/>
            <p:nvPr/>
          </p:nvGrpSpPr>
          <p:grpSpPr>
            <a:xfrm>
              <a:off x="4872621" y="4101331"/>
              <a:ext cx="2360649" cy="1036470"/>
              <a:chOff x="6749711" y="3562463"/>
              <a:chExt cx="3023984" cy="1327715"/>
            </a:xfrm>
          </p:grpSpPr>
          <p:pic>
            <p:nvPicPr>
              <p:cNvPr id="96" name="그림 95" descr="모니터, 스크린샷, 화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E159D2A8-5939-4850-8174-3B3FC9740A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78"/>
              <a:stretch/>
            </p:blipFill>
            <p:spPr>
              <a:xfrm>
                <a:off x="6749711" y="3562463"/>
                <a:ext cx="3023984" cy="1327715"/>
              </a:xfrm>
              <a:prstGeom prst="rect">
                <a:avLst/>
              </a:prstGeom>
            </p:spPr>
          </p:pic>
          <p:sp>
            <p:nvSpPr>
              <p:cNvPr id="97" name="TextBox 73">
                <a:extLst>
                  <a:ext uri="{FF2B5EF4-FFF2-40B4-BE49-F238E27FC236}">
                    <a16:creationId xmlns:a16="http://schemas.microsoft.com/office/drawing/2014/main" id="{D623C4D8-0802-4FB9-83EF-BEC8B7E4525C}"/>
                  </a:ext>
                </a:extLst>
              </p:cNvPr>
              <p:cNvSpPr txBox="1"/>
              <p:nvPr/>
            </p:nvSpPr>
            <p:spPr>
              <a:xfrm>
                <a:off x="7560795" y="3947760"/>
                <a:ext cx="1479052" cy="473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>
                    <a:solidFill>
                      <a:srgbClr val="7030A0"/>
                    </a:solidFill>
                    <a:latin typeface="MS Reference Sans Serif" panose="020B0604030504040204" pitchFamily="34" charset="0"/>
                  </a:rPr>
                  <a:t>Darknet</a:t>
                </a:r>
              </a:p>
            </p:txBody>
          </p:sp>
        </p:grpSp>
        <p:sp>
          <p:nvSpPr>
            <p:cNvPr id="95" name="TextBox 71">
              <a:extLst>
                <a:ext uri="{FF2B5EF4-FFF2-40B4-BE49-F238E27FC236}">
                  <a16:creationId xmlns:a16="http://schemas.microsoft.com/office/drawing/2014/main" id="{AAE34862-A19A-4EE1-816F-1F793BA5FB24}"/>
                </a:ext>
              </a:extLst>
            </p:cNvPr>
            <p:cNvSpPr txBox="1"/>
            <p:nvPr/>
          </p:nvSpPr>
          <p:spPr>
            <a:xfrm>
              <a:off x="5547873" y="5167976"/>
              <a:ext cx="1010144" cy="288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S Reference Sans Serif" panose="020B0604030504040204" pitchFamily="34" charset="0"/>
                  <a:ea typeface="맑은 고딕" panose="020B0503020000020004" pitchFamily="50" charset="-127"/>
                  <a:cs typeface="+mn-cs"/>
                </a:rPr>
                <a:t>Darknet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dirty="0">
                  <a:solidFill>
                    <a:prstClr val="black"/>
                  </a:solidFill>
                  <a:latin typeface="MS Reference Sans Serif" panose="020B0604030504040204" pitchFamily="34" charset="0"/>
                  <a:ea typeface="맑은 고딕" panose="020B0503020000020004" pitchFamily="50" charset="-127"/>
                </a:rPr>
                <a:t>For object Detect</a:t>
              </a:r>
              <a:endParaRPr kumimoji="0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Reference Sans Serif" panose="020B0604030504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1" name="대각선 방향의 모서리가 둥근 사각형 23">
            <a:extLst>
              <a:ext uri="{FF2B5EF4-FFF2-40B4-BE49-F238E27FC236}">
                <a16:creationId xmlns:a16="http://schemas.microsoft.com/office/drawing/2014/main" id="{307D3910-DA7A-4423-BB67-DDDDDACE173D}"/>
              </a:ext>
            </a:extLst>
          </p:cNvPr>
          <p:cNvSpPr/>
          <p:nvPr/>
        </p:nvSpPr>
        <p:spPr>
          <a:xfrm>
            <a:off x="1401867" y="17464061"/>
            <a:ext cx="13990529" cy="13076586"/>
          </a:xfrm>
          <a:prstGeom prst="round2DiagRect">
            <a:avLst/>
          </a:prstGeom>
          <a:noFill/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marL="0" marR="0" indent="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1.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연구범위 및 연구수행 방법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가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연구범위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◯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통신 및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UC-Win/Road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등의 가상환경 시뮬레이션 소프트웨어에 대한 연구를 진행하고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더불어 현실과 더욱 밀접한 디지털 트윈 공간의 구현을 실현한다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◯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시선 추적기를 이용하여 운전자의 주의가 어디에 집중되고 있는지 알아내어 운전자의 위험 인지 여부와 의도를 파악하는 알고리즘을 개발한다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나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연구수행 방법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○ 센서 데이터 융합 기술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센서 융합에 대한 전문 지식을 습득하기 위해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Udacity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Sensor Fusion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강좌 수강하며 기존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Deep Learning Model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들을 조사한다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○ 디지털 트윈 구현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디지털 가상 환경을 구현하기 위한 개발 툴인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UC-Win/Road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사용법을 공부한다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센서 데이터를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UC-Win/Road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로 전송하기 위한 통신 시스템을 연구한다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전송한 데이터를 사용하여 디지털 트윈을 구축한다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endParaRPr lang="en-US" altLang="ko-KR" sz="1200" kern="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pPr marR="0" lvl="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2.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연구수행 내용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R="0" lvl="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가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연구내용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algn="just" fontAlgn="base" latinLnBrk="1">
              <a:lnSpc>
                <a:spcPct val="169000"/>
              </a:lnSpc>
              <a:spcBef>
                <a:spcPts val="550"/>
              </a:spcBef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○ 센서 데이터 수집 및 분석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algn="just" fontAlgn="base" latinLnBrk="1">
              <a:lnSpc>
                <a:spcPct val="169000"/>
              </a:lnSpc>
              <a:spcBef>
                <a:spcPts val="550"/>
              </a:spcBef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CAN/Mobileye : 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통신 디바이스인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Kvaser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연결한 후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ROS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통해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NIRO 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정보와 차량 내부에 부착된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Mobileye 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정보를 가져온다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 latinLnBrk="1">
              <a:lnSpc>
                <a:spcPct val="169000"/>
              </a:lnSpc>
              <a:spcBef>
                <a:spcPts val="550"/>
              </a:spcBef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eye tracker : eye-tracker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이용하여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gaze point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25fps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 맞춰 저장하여 최종적으로 영상과 그 영상과 동기화 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gaze point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얻는다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○ 센서 데이터 이용 및 처리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CAN/Mobileye :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  <a:ea typeface="휴먼명조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순수한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 data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그대로 활용할 수 없기 때문에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Mobileye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Niro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매뉴얼을 이용해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데이터를 디코딩하는 작업을 수행한다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</a:p>
          <a:p>
            <a:pPr marL="342900" indent="-342900" algn="just" fontAlgn="base" latinLnBrk="1">
              <a:lnSpc>
                <a:spcPct val="169000"/>
              </a:lnSpc>
              <a:spcBef>
                <a:spcPts val="550"/>
              </a:spcBef>
              <a:buFont typeface="Wingdings" panose="05000000000000000000" pitchFamily="2" charset="2"/>
              <a:buChar char="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eye tracker :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　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openCV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yolo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결합시켜 영상을 재생시키고 동기화 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gaze point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영상에 원으로 투영시켜 영상을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record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할 때의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eye-tracker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착용자의 시선을 알 수 있고 그에 해당하는 물체의 정보를 받아올 수 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○ 데이터 통신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소켓을 이용한 데이터 통신 방법에는 크게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TCP/IP, UDP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두 가지가 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UDP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통신은 비 연결지향형 소켓으로서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전송 순서는 빠르지만 데이터 손실의 우려가 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따라서 속도는 상대적으로 느리지만 데이터의 손실 없이 전송 순서대로 데이터가 전송되는 연결지향형 소켓인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TCP/IP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통신을 이용한다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Windows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Server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가 되어 연결지향형 소켓을 생성하고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IP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주소와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Port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번호 등을 설정하고 연결 대기를 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ROS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에서는 연결지향형 소켓을 생성하고 연결을 요청한 후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Server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수락을 받아 데이터를 전송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(Write)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하게 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소켓 통신은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언어로 하게 되는데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디지털 트윈 환경을 구축하는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UC-win/Road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는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Delphi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언어로 구현된다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동일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Windows PC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이지만 소켓을 통해 받은 데이터를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Delphi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에서 이용하는 것은 불가능하다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따라서 이를 가능하게 하는 별도의 장치를 마련해야 하는데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그 방법으로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Shared Memory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이용한다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C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파일에서 소켓을 통해 데이터를 받는 동시에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Shared Memory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 기록하고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Delphi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에서는 실시간으로 이를 읽어 차량을 디지털 환경에서 이동시킨다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○ 가상 환경 구축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UC-win/Road SDK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ModelControlSample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플러그인이 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 플러그인에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Shared Memory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 기록된 차량의 좌표 데이터를 읽어 해당 위치에 차량을 띄우는 내용을 코딩한다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매우 짧은 시간 간격의 두 점의 좌표를 읽어 방향벡터를 이용하면 차량이 이산적으로 움직이지 않고 자연스럽게 주행하게 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R="0" lvl="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just" fontAlgn="base" latinLnBrk="1">
              <a:lnSpc>
                <a:spcPct val="169000"/>
              </a:lnSpc>
              <a:spcBef>
                <a:spcPts val="550"/>
              </a:spcBef>
            </a:pP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endParaRPr lang="en-US" altLang="ko-KR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R="0" lvl="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BE55F8-2E66-4009-A803-6ECD911D406A}"/>
              </a:ext>
            </a:extLst>
          </p:cNvPr>
          <p:cNvCxnSpPr>
            <a:cxnSpLocks/>
          </p:cNvCxnSpPr>
          <p:nvPr/>
        </p:nvCxnSpPr>
        <p:spPr>
          <a:xfrm>
            <a:off x="16020242" y="16889154"/>
            <a:ext cx="0" cy="140529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대각선 방향의 모서리가 둥근 사각형 23">
            <a:extLst>
              <a:ext uri="{FF2B5EF4-FFF2-40B4-BE49-F238E27FC236}">
                <a16:creationId xmlns:a16="http://schemas.microsoft.com/office/drawing/2014/main" id="{94910ADD-E063-4E7B-A571-98F0B68A61AC}"/>
              </a:ext>
            </a:extLst>
          </p:cNvPr>
          <p:cNvSpPr/>
          <p:nvPr/>
        </p:nvSpPr>
        <p:spPr>
          <a:xfrm>
            <a:off x="1401867" y="33201561"/>
            <a:ext cx="9353677" cy="6722098"/>
          </a:xfrm>
          <a:prstGeom prst="round2DiagRect">
            <a:avLst/>
          </a:prstGeom>
          <a:noFill/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tx1"/>
                </a:solidFill>
              </a:rPr>
              <a:t>ㆍ</a:t>
            </a:r>
            <a:r>
              <a:rPr lang="ko-KR" altLang="en-US" sz="4000" b="1" dirty="0">
                <a:solidFill>
                  <a:schemeClr val="tx1"/>
                </a:solidFill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</a:rPr>
              <a:t>Reasons Implemented by Simulator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</a:rPr>
              <a:t>시뮬레이터는 다양한 실험 조건에서 사전 디버깅을 하며 오류를 줄일 수 있는 환경을 제공한다</a:t>
            </a:r>
            <a:r>
              <a:rPr lang="en-US" altLang="ko-KR" sz="4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</a:rPr>
              <a:t>실제 차량에서 연구 결과를 적용하기 전에 안전한 모델을 만들 수 있다</a:t>
            </a:r>
            <a:r>
              <a:rPr lang="en-US" altLang="ko-KR" sz="4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31" name="대각선 방향의 모서리가 둥근 사각형 23">
            <a:extLst>
              <a:ext uri="{FF2B5EF4-FFF2-40B4-BE49-F238E27FC236}">
                <a16:creationId xmlns:a16="http://schemas.microsoft.com/office/drawing/2014/main" id="{AC3E6861-9E5B-4AE8-93E8-AFCEA8AE3EAD}"/>
              </a:ext>
            </a:extLst>
          </p:cNvPr>
          <p:cNvSpPr/>
          <p:nvPr/>
        </p:nvSpPr>
        <p:spPr>
          <a:xfrm>
            <a:off x="11343403" y="33201561"/>
            <a:ext cx="9353677" cy="7621974"/>
          </a:xfrm>
          <a:prstGeom prst="round2DiagRect">
            <a:avLst/>
          </a:prstGeom>
          <a:noFill/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tx1"/>
                </a:solidFill>
              </a:rPr>
              <a:t>ㆍ</a:t>
            </a:r>
            <a:r>
              <a:rPr lang="ko-KR" altLang="en-US" sz="4000" b="1" dirty="0">
                <a:solidFill>
                  <a:schemeClr val="tx1"/>
                </a:solidFill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</a:rPr>
              <a:t>Application of Research Model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</a:rPr>
              <a:t>본 연구 결과 모델은 운전자 시선 정보 처리와 객체 인식을 통해 차량에 해당 정보를 제공하고</a:t>
            </a:r>
            <a:r>
              <a:rPr lang="en-US" altLang="ko-KR" sz="4000" b="1" dirty="0">
                <a:solidFill>
                  <a:schemeClr val="tx1"/>
                </a:solidFill>
              </a:rPr>
              <a:t>,</a:t>
            </a:r>
            <a:r>
              <a:rPr lang="ko-KR" altLang="en-US" sz="4000" b="1" dirty="0">
                <a:solidFill>
                  <a:schemeClr val="tx1"/>
                </a:solidFill>
              </a:rPr>
              <a:t> 경고를 하는 등의 방법을 통해 운전자에게  안전한 주행 환경을 제공할 수</a:t>
            </a:r>
            <a:r>
              <a:rPr lang="en-US" altLang="ko-KR" sz="4000" b="1" dirty="0">
                <a:solidFill>
                  <a:schemeClr val="tx1"/>
                </a:solidFill>
              </a:rPr>
              <a:t> </a:t>
            </a:r>
            <a:r>
              <a:rPr lang="ko-KR" altLang="en-US" sz="4000" b="1" dirty="0">
                <a:solidFill>
                  <a:schemeClr val="tx1"/>
                </a:solidFill>
              </a:rPr>
              <a:t>있을 것이다</a:t>
            </a:r>
            <a:r>
              <a:rPr lang="en-US" altLang="ko-KR" sz="4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8" name="대각선 방향의 모서리가 둥근 사각형 23">
            <a:extLst>
              <a:ext uri="{FF2B5EF4-FFF2-40B4-BE49-F238E27FC236}">
                <a16:creationId xmlns:a16="http://schemas.microsoft.com/office/drawing/2014/main" id="{93D11E83-812D-49AB-BA3B-5FBE39509E61}"/>
              </a:ext>
            </a:extLst>
          </p:cNvPr>
          <p:cNvSpPr/>
          <p:nvPr/>
        </p:nvSpPr>
        <p:spPr>
          <a:xfrm>
            <a:off x="21284939" y="33201561"/>
            <a:ext cx="9353677" cy="7621974"/>
          </a:xfrm>
          <a:prstGeom prst="round2DiagRect">
            <a:avLst/>
          </a:prstGeom>
          <a:noFill/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tx1"/>
                </a:solidFill>
              </a:rPr>
              <a:t>ㆍ</a:t>
            </a:r>
            <a:r>
              <a:rPr lang="ko-KR" altLang="en-US" sz="4000" b="1" dirty="0">
                <a:solidFill>
                  <a:schemeClr val="tx1"/>
                </a:solidFill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</a:rPr>
              <a:t>Future Work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</a:rPr>
              <a:t>본 연구 결과 모델을 통해 취득한 시선 정보를 빅데이터화 하여 운전자에게 특화된 정보를 제공하여 효율적인 운행이 가능할 것으로 기대할 수 있다</a:t>
            </a:r>
            <a:r>
              <a:rPr lang="en-US" altLang="ko-KR" sz="4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대각선 방향의 모서리가 둥근 사각형 23">
            <a:extLst>
              <a:ext uri="{FF2B5EF4-FFF2-40B4-BE49-F238E27FC236}">
                <a16:creationId xmlns:a16="http://schemas.microsoft.com/office/drawing/2014/main" id="{B7666733-59DB-46A4-939D-3D924925F382}"/>
              </a:ext>
            </a:extLst>
          </p:cNvPr>
          <p:cNvSpPr/>
          <p:nvPr/>
        </p:nvSpPr>
        <p:spPr>
          <a:xfrm>
            <a:off x="16133024" y="16836032"/>
            <a:ext cx="13990529" cy="13076586"/>
          </a:xfrm>
          <a:prstGeom prst="round2DiagRect">
            <a:avLst/>
          </a:prstGeom>
          <a:noFill/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just" fontAlgn="base" latinLnBrk="1">
              <a:lnSpc>
                <a:spcPct val="169000"/>
              </a:lnSpc>
              <a:spcBef>
                <a:spcPts val="550"/>
              </a:spcBef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나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연구결과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○ 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NIRO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통신 디바이스인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Kvaser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연결해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ROS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통해서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NIRO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자체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정보와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Mobileye 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정보를 가져온다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 작업을 위해 몇가지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ROS Package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제작하였다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can_tx_to_taw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라는 패키지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Node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통해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Kvaser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통해 받아들여지는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데이터들을 컴퓨터로 가지고 온다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그 후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can_Mobileye_Decoder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와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can_Converter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Node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이용해서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데이터들을 우리가 이해하고 활용할 수 있는 데이터로 바꿔준다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디지털 트윈을 구현하기 위해서는 위에서 얻어낸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정보를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-Win/Road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로 보내주어야 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can_Mobileye_Decoder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Node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토픽으로부터 주변 차량의 정보를 가져와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-Win/Road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 보내주었다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 작업을 수행하기 위해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gps_tude_to_XY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Node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생성하는 코드에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TCP/IP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위한 코드를 넣어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주변 차량의 정보들을 실시간으로 실험실 컴퓨터에 보낼 수 있었다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이런 방식으로 간단한 디지털 트윈을 구현하였다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</a:p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○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-Win/Road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TCP/IP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통신으로 수신한 데이터는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Shared Memory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 기록된다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Delphi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에서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Mapviewoffile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()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함수를 이용하면 이를 읽어올 수 있고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읽은 데이터를 처리하는 함수를 생성하여 차량의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x,y,z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좌표를 얻는다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 좌표에 해당하는 위치에 차량을 위치시키게 되고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두 점 사이의 방향벡터를 계산하여 자연스러운 움직임으로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구동시킨다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○ 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eye tracker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YOLO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와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Opencv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이용하여 주행 중에 인식할 수 있는 사물들을 바탕으로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darknet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을 이용하여 딥러닝 모델을 만들어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gaze point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 해당되는 사물의 정보를 받아온다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face tracker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eye tracker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이용하여 운전자가 바라보는 물체에 대한 거리를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3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차원 좌표 변환을 통해 차량과 인식한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물체간의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거리를 구한다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uc-winLoad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가상환경에서 주행을 가정하여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gaze point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가 머무는 좌표의 물체와의 좌표관계를 받아온다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시뮬레이터에서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uc-winLoad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상의 좌표를 얻기 위해서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opencv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추가라이브러리인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aruco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이용하여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qr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code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를 생성하여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전방 모니터의 각 모서리에 부착된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qr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code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gaze point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정보만 가져온다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</a:p>
          <a:p>
            <a:pPr marL="0" marR="0" indent="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3.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연구수행 달성도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가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연구목표 대비 달성도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R="0" lvl="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B7DD77C-81CF-4AA8-8C6E-732C7245D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27078"/>
              </p:ext>
            </p:extLst>
          </p:nvPr>
        </p:nvGraphicFramePr>
        <p:xfrm>
          <a:off x="16863263" y="24401274"/>
          <a:ext cx="6048248" cy="6139373"/>
        </p:xfrm>
        <a:graphic>
          <a:graphicData uri="http://schemas.openxmlformats.org/drawingml/2006/table">
            <a:tbl>
              <a:tblPr/>
              <a:tblGrid>
                <a:gridCol w="3024124">
                  <a:extLst>
                    <a:ext uri="{9D8B030D-6E8A-4147-A177-3AD203B41FA5}">
                      <a16:colId xmlns:a16="http://schemas.microsoft.com/office/drawing/2014/main" val="2419944891"/>
                    </a:ext>
                  </a:extLst>
                </a:gridCol>
                <a:gridCol w="3024124">
                  <a:extLst>
                    <a:ext uri="{9D8B030D-6E8A-4147-A177-3AD203B41FA5}">
                      <a16:colId xmlns:a16="http://schemas.microsoft.com/office/drawing/2014/main" val="3710059726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연구 세부 목표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연구 달성도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2613"/>
                  </a:ext>
                </a:extLst>
              </a:tr>
              <a:tr h="30924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(1)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실험 및 개발 환경의 구축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(100%)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4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45426"/>
                  </a:ext>
                </a:extLst>
              </a:tr>
              <a:tr h="9988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차량 시뮬레이터 및 실차 실험 환경의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(100%)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Hardware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시뮬레이터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– PC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연결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Mobileye ECU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차량에 설치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Software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데이터 수집용 노트북에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ROS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설치 및 환경구축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014745"/>
                  </a:ext>
                </a:extLst>
              </a:tr>
              <a:tr h="5924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딥러닝 장비 및 개발 환경의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(100%)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딥러닝용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PC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장비 설치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Anaconda, Keras, Jupyter Notebook, Pycharm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설치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237511"/>
                  </a:ext>
                </a:extLst>
              </a:tr>
              <a:tr h="30924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(2)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데이터 수집 및 분석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(100%)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4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81171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차량 시뮬레이터 및 실차 상에서의 센서 데이터 수집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(100%)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Mobileye data,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Can Network data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취득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4544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센서 데이터 분석 및 특징 추출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(100%)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연구 결과 참조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882574"/>
                  </a:ext>
                </a:extLst>
              </a:tr>
              <a:tr h="30924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(3)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운전자 시선 집중 물체 추적 시스템의 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4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9580"/>
                  </a:ext>
                </a:extLst>
              </a:tr>
              <a:tr h="3910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운전자의 머리 추적 및 시선 추적 데이터를 차량 좌표계로 변환하는 계산 알고리즘 개발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(30%)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uc-win Load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상의 좌표를 받아와 좌표변환을 하기전 동기화작업중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293101"/>
                  </a:ext>
                </a:extLst>
              </a:tr>
              <a:tr h="4831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운전자 시선 추적기에서 얻은 영상에서 운전자의 시선이 머무는 곳의 물체 인식 기능 개발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(100%)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darknet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을 이용하여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boxing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을 마친 후 인식률을 높이기 위해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opencv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추가 라이브러리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aruco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이용하여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qr code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구현 중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374"/>
                  </a:ext>
                </a:extLst>
              </a:tr>
              <a:tr h="30924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(4)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딥러닝 모델 검증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4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54926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차랑 시뮬레이터 데이터를 이용한 모델 검증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(0%)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더 높은 성능의 모델 개발 후 수행 예정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46558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실차 데이터를 이용한 모델 검증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(0%)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더 높은 성능의 모델 개발 후 수행 예정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773943"/>
                  </a:ext>
                </a:extLst>
              </a:tr>
            </a:tbl>
          </a:graphicData>
        </a:graphic>
      </p:graphicFrame>
      <p:sp>
        <p:nvSpPr>
          <p:cNvPr id="50" name="Rectangle 31">
            <a:extLst>
              <a:ext uri="{FF2B5EF4-FFF2-40B4-BE49-F238E27FC236}">
                <a16:creationId xmlns:a16="http://schemas.microsoft.com/office/drawing/2014/main" id="{E37C7250-FEF0-4BEF-83BC-116406D8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3200" y="24400736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1EAAAC-61F4-43F0-9CE1-7E5C38250EB1}"/>
              </a:ext>
            </a:extLst>
          </p:cNvPr>
          <p:cNvSpPr txBox="1"/>
          <p:nvPr/>
        </p:nvSpPr>
        <p:spPr>
          <a:xfrm>
            <a:off x="23294020" y="23996430"/>
            <a:ext cx="7939927" cy="596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1650" marR="0" indent="-50165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나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자체평가 및 향후 보완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/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개선점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◯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Mobileye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에서 나오는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데이터를 우리가 쓸 수 있는 데이터로 디코딩하는 데 성공했다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이를 통해 주변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obstacle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정보를 받아올 수 있었고 시뮬레이션을 제작하는 데 있어 큰 도움이 되었다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하지만 아직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NIRO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자체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셰시의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CAN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데이터를 디코딩하지 못했다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추후의 작업들을 위해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NIRO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자체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셰시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정보들을 가져오는 작업이 필요하다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◯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UC-win/road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에서 가상환경을 구현하고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Mobileye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에서 받아온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Obstacle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정보를 활용하여 시뮬레이션을 할 수 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하지만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가끔씩의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센서 오류로 인해 주변 차량들을 잠시 감지하지 못하는 경우가 발생하곤 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이런 문제를 해결한다면 보다 신뢰할 수 있는 디지털 트윈 구현이 가능할 것이다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◯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기존에 사용하던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YOLO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모델의 성능 향상이 필요하다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이를 위해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YOLO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모델을 기반으로 새로운 심층 신경망을 개발한다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기존의 훈련 데이터로 새로 개발한 모델의 검증과정이 끝나면 차량 시뮬레이터 데이터를 이용하여 추가 검증한다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마지막 단계로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실차에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부착된 센서로부터 데이터를 받아 최종적으로 검증한다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◯"/>
            </a:pP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실차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데이터를 받아와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UC-win/road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로 옮기는 과정에서 차량 설정이 제한되는 문제가 발생했고 데이터를 받아와 바로 실행시키는 실시간 작업에 어려움이 있었다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이러한 문제를 해결하기 위해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UC-win/road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에서의 통제 변수를 확인하고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다른 실시간성을 해결할 수 있는 다른 문제를 모색해야 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marR="0" lvl="0" indent="-342900" algn="just" fontAlgn="base" latinLnBrk="1">
              <a:lnSpc>
                <a:spcPct val="169000"/>
              </a:lnSpc>
              <a:spcBef>
                <a:spcPts val="550"/>
              </a:spcBef>
              <a:spcAft>
                <a:spcPts val="0"/>
              </a:spcAft>
              <a:buFont typeface="Wingdings" panose="05000000000000000000" pitchFamily="2" charset="2"/>
              <a:buChar char="◯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eye tracker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에서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darknet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을 이용한 학습 과정에서 인식률 개선을 위한 방향으로의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hyper parameter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의 수정이 필요하다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또한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시뮬레이터에서 전방 모니터를 바라볼 때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qr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code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가 전부 보이지 않을 경우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그에 따른 해결방안이 필요하다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810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1486</Words>
  <Application>Microsoft Office PowerPoint</Application>
  <PresentationFormat>사용자 지정</PresentationFormat>
  <Paragraphs>122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맑은 고딕</vt:lpstr>
      <vt:lpstr>바탕</vt:lpstr>
      <vt:lpstr>휴먼명조</vt:lpstr>
      <vt:lpstr>Arial</vt:lpstr>
      <vt:lpstr>Calibri</vt:lpstr>
      <vt:lpstr>Calibri Light</vt:lpstr>
      <vt:lpstr>MS Reference Sans Serif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김규빈</dc:creator>
  <cp:lastModifiedBy>eye-tracker</cp:lastModifiedBy>
  <cp:revision>71</cp:revision>
  <dcterms:created xsi:type="dcterms:W3CDTF">2019-11-08T03:07:55Z</dcterms:created>
  <dcterms:modified xsi:type="dcterms:W3CDTF">2020-11-08T08:28:50Z</dcterms:modified>
</cp:coreProperties>
</file>