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311" r:id="rId7"/>
    <p:sldId id="312" r:id="rId8"/>
    <p:sldId id="319" r:id="rId9"/>
    <p:sldId id="316" r:id="rId10"/>
    <p:sldId id="317" r:id="rId11"/>
    <p:sldId id="263" r:id="rId12"/>
  </p:sldIdLst>
  <p:sldSz cx="18288000" cy="10287000"/>
  <p:notesSz cx="6858000" cy="9144000"/>
  <p:embeddedFontLst>
    <p:embeddedFont>
      <p:font typeface="Source Han Sans KR" panose="020B0400000000000000" pitchFamily="34" charset="-128"/>
      <p:regular r:id="rId14"/>
      <p:bold r:id="rId15"/>
      <p:italic r:id="rId16"/>
      <p:boldItalic r:id="rId17"/>
    </p:embeddedFont>
    <p:embeddedFont>
      <p:font typeface="Source Han Sans KR Bold" panose="020B0800000000000000" pitchFamily="34" charset="-128"/>
      <p:regular r:id="rId18"/>
      <p:bold r:id="rId19"/>
      <p:italic r:id="rId20"/>
      <p:boldItalic r:id="rId21"/>
    </p:embeddedFont>
    <p:embeddedFont>
      <p:font typeface="Source Han Sans KR Medium" panose="020B0600000000000000" pitchFamily="34" charset="-128"/>
      <p:regular r:id="rId22"/>
      <p:bold r:id="rId23"/>
      <p:italic r:id="rId24"/>
      <p:boldItalic r:id="rId25"/>
    </p:embeddedFont>
    <p:embeddedFont>
      <p:font typeface="맑은 고딕" panose="020B0503020000020004" pitchFamily="34" charset="-127"/>
      <p:regular r:id="rId26"/>
      <p:bold r:id="rId27"/>
    </p:embeddedFont>
    <p:embeddedFont>
      <p:font typeface="Bruno" pitchFamily="2" charset="-79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5B3FF"/>
    <a:srgbClr val="FF999A"/>
    <a:srgbClr val="EB1D26"/>
    <a:srgbClr val="C2C2F0"/>
    <a:srgbClr val="99FF99"/>
    <a:srgbClr val="EC1D26"/>
    <a:srgbClr val="7E7E7E"/>
    <a:srgbClr val="1A1A1A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82599-FF4C-4397-8031-36581894F58A}" v="5945" dt="2025-05-29T08:40:20.114"/>
    <p1510:client id="{C8E4FED4-3C4E-8E4D-BC7F-DDE7E78AB3D1}" v="3284" dt="2025-05-29T21:29:01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/>
    <p:restoredTop sz="94681"/>
  </p:normalViewPr>
  <p:slideViewPr>
    <p:cSldViewPr snapToGrid="0">
      <p:cViewPr>
        <p:scale>
          <a:sx n="77" d="100"/>
          <a:sy n="77" d="100"/>
        </p:scale>
        <p:origin x="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728D2-346F-A34D-B7AE-5DF235F2352A}" type="datetimeFigureOut">
              <a:rPr kumimoji="1" lang="ko-KR" altLang="en-US" smtClean="0"/>
              <a:t>2025. 5. 30.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A058-FBB0-D745-8307-3C1658B4759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146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A058-FBB0-D745-8307-3C1658B4759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757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발표순서는 데이터 전처리부터 시작해서 </a:t>
            </a:r>
            <a:endParaRPr kumimoji="1" lang="en-US" altLang="ko-KR"/>
          </a:p>
          <a:p>
            <a:r>
              <a:rPr kumimoji="1" lang="ko-KR" altLang="en-US"/>
              <a:t>실험 및 결과</a:t>
            </a:r>
            <a:r>
              <a:rPr kumimoji="1" lang="en-US" altLang="ko-KR"/>
              <a:t>, </a:t>
            </a:r>
            <a:r>
              <a:rPr kumimoji="1" lang="ko-KR" altLang="en-US"/>
              <a:t>향후 계획</a:t>
            </a:r>
            <a:endParaRPr kumimoji="1" lang="en-US" altLang="ko-KR"/>
          </a:p>
          <a:p>
            <a:r>
              <a:rPr kumimoji="1" lang="ko-KR" altLang="en-US"/>
              <a:t>그리고 추가로 </a:t>
            </a:r>
            <a:r>
              <a:rPr kumimoji="1" lang="en-US" altLang="ko-KR"/>
              <a:t>ChatGPT </a:t>
            </a:r>
            <a:r>
              <a:rPr kumimoji="1" lang="ko-KR" altLang="en-US"/>
              <a:t>그리고</a:t>
            </a:r>
            <a:r>
              <a:rPr kumimoji="1" lang="en-US" altLang="ko-KR"/>
              <a:t> </a:t>
            </a:r>
            <a:r>
              <a:rPr kumimoji="1" lang="en-US" altLang="ko-KR" err="1"/>
              <a:t>Github</a:t>
            </a:r>
            <a:r>
              <a:rPr kumimoji="1" lang="en-US" altLang="ko-KR"/>
              <a:t> </a:t>
            </a:r>
            <a:r>
              <a:rPr kumimoji="1" lang="ko-KR" altLang="en-US"/>
              <a:t>결과 순으로 발표하고 마치겠습니다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A058-FBB0-D745-8307-3C1658B4759D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17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B3C64-07E5-A577-115C-D4BCB1A1D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98664E-EB61-C3B5-88A4-1B471068F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D09D8F-E88F-9F37-E9F3-7654FF56C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저희가 선정한 논문은 스마트 </a:t>
            </a:r>
            <a:r>
              <a:rPr kumimoji="1" lang="ko-KR" altLang="en-US" err="1"/>
              <a:t>미터링</a:t>
            </a:r>
            <a:r>
              <a:rPr kumimoji="1" lang="ko-KR" altLang="en-US"/>
              <a:t> 시스템에서의 이상치 탐지입니다</a:t>
            </a:r>
            <a:r>
              <a:rPr kumimoji="1"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해당 논문은 </a:t>
            </a:r>
            <a:r>
              <a:rPr kumimoji="1" lang="en-US" altLang="ko-KR"/>
              <a:t>GCN Bi LSTM-AE</a:t>
            </a:r>
            <a:r>
              <a:rPr kumimoji="1" lang="ko-KR" altLang="en-US" err="1"/>
              <a:t>를</a:t>
            </a:r>
            <a:r>
              <a:rPr kumimoji="1" lang="ko-KR" altLang="en-US"/>
              <a:t> 통한 더 정밀하고 빠른 이상치 탐지 방법을 제안했습니다</a:t>
            </a:r>
            <a:r>
              <a:rPr kumimoji="1" lang="en-US" altLang="ko-KR"/>
              <a:t>,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3A7A5F-9265-8942-9358-E2B997F05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A058-FBB0-D745-8307-3C1658B4759D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025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5B31E-1C0C-11B0-BE91-696356C46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B71DBB-1B3A-ABCD-22A5-7DFA4DE09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A32FA5-C337-188D-D05C-59CE396D6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GCN</a:t>
            </a:r>
            <a:r>
              <a:rPr kumimoji="1" lang="ko-KR" altLang="en-US"/>
              <a:t>은 </a:t>
            </a:r>
            <a:r>
              <a:rPr kumimoji="1" lang="en-US" altLang="ko-KR"/>
              <a:t>CNN</a:t>
            </a:r>
            <a:r>
              <a:rPr kumimoji="1" lang="ko-KR" altLang="en-US"/>
              <a:t>의 일반화된 형태로 연결 구조</a:t>
            </a:r>
            <a:r>
              <a:rPr kumimoji="1" lang="en-US" altLang="ko-KR"/>
              <a:t>(</a:t>
            </a:r>
            <a:r>
              <a:rPr kumimoji="1" lang="ko-KR" altLang="en-US"/>
              <a:t>관계성</a:t>
            </a:r>
            <a:r>
              <a:rPr kumimoji="1" lang="en-US" altLang="ko-KR"/>
              <a:t>)</a:t>
            </a:r>
            <a:r>
              <a:rPr kumimoji="1" lang="ko-KR" altLang="en-US" err="1"/>
              <a:t>에</a:t>
            </a:r>
            <a:r>
              <a:rPr kumimoji="1" lang="ko-KR" altLang="en-US"/>
              <a:t> 집중을 했으며</a:t>
            </a:r>
            <a:endParaRPr kumimoji="1"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노드 연결수가 가변적이고 노드가 정렬되지 않은 데이터를 처리 가능합니다</a:t>
            </a:r>
            <a:r>
              <a:rPr kumimoji="1"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(</a:t>
            </a:r>
            <a:r>
              <a:rPr kumimoji="1" lang="ko-KR" altLang="en-US"/>
              <a:t>그래프 같은 형식으로 표현 가능한 데이터를 말하는 것이 맞는지</a:t>
            </a:r>
            <a:r>
              <a:rPr kumimoji="1" lang="en-US" altLang="ko-KR"/>
              <a:t>?)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인접 노드를 분석해 특정 노드의 표현을 개선하고 </a:t>
            </a:r>
            <a:r>
              <a:rPr kumimoji="1" lang="en-US" altLang="ko-KR"/>
              <a:t>spatial, spectral GCN</a:t>
            </a:r>
            <a:r>
              <a:rPr kumimoji="1" lang="ko-KR" altLang="en-US"/>
              <a:t>은 일반적으로 시계열 이미지 데이터 처리에</a:t>
            </a:r>
            <a:endParaRPr kumimoji="1"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사용됩니다</a:t>
            </a:r>
            <a:r>
              <a:rPr kumimoji="1"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(</a:t>
            </a:r>
            <a:r>
              <a:rPr kumimoji="1" lang="ko-KR" altLang="en-US"/>
              <a:t>시계열 이미지 데이터는 어떤 형식으로 생겼는지</a:t>
            </a:r>
            <a:r>
              <a:rPr kumimoji="1" lang="en-US" altLang="ko-KR"/>
              <a:t>?)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/>
              <a:t>Bidirectional LSTM</a:t>
            </a:r>
            <a:r>
              <a:rPr kumimoji="1" lang="ko-KR" altLang="en-US"/>
              <a:t>은 순방향 역방향 </a:t>
            </a:r>
            <a:r>
              <a:rPr kumimoji="1" lang="en-US" altLang="ko-KR"/>
              <a:t>LSTM </a:t>
            </a:r>
            <a:r>
              <a:rPr kumimoji="1" lang="ko-KR" altLang="en-US"/>
              <a:t>네트워크를 독립적으로 활용하고  데이터의 시간적 패턴을 학습합니다</a:t>
            </a:r>
            <a:r>
              <a:rPr kumimoji="1"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이 특성을 통해 데이터의 앞뒤 문맥을 고려해 이상치 탐지의 정밀성을 향상시킬 수 있습니다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D3875F-E6C8-2ADD-62AE-CE22319DB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A058-FBB0-D745-8307-3C1658B4759D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711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10DF1-4018-33DD-D05C-7A987B238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473BCA-D3BE-4385-B06F-2B0BAEF3D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A35116-C7C4-03B0-F164-2278A922F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/>
              <a:t>이 그림은 두 개의 독립적인 </a:t>
            </a:r>
            <a:r>
              <a:rPr lang="en-US" altLang="ko-KR"/>
              <a:t>LSTM </a:t>
            </a:r>
            <a:r>
              <a:rPr lang="ko-KR" altLang="en-US"/>
              <a:t>네트워크를 사용하는 모델의 구조를 나타내는 그림입니다</a:t>
            </a:r>
            <a:r>
              <a:rPr lang="en-US" altLang="ko-KR"/>
              <a:t>.</a:t>
            </a:r>
          </a:p>
          <a:p>
            <a:pPr>
              <a:buNone/>
            </a:pPr>
            <a:r>
              <a:rPr lang="ko-KR" altLang="en-US"/>
              <a:t>이 모델에서는 순방향과 역방향</a:t>
            </a:r>
            <a:r>
              <a:rPr lang="en-US" altLang="ko-KR"/>
              <a:t>, </a:t>
            </a:r>
            <a:r>
              <a:rPr lang="ko-KR" altLang="en-US"/>
              <a:t>두 방향의 </a:t>
            </a:r>
            <a:r>
              <a:rPr lang="en-US" altLang="ko-KR"/>
              <a:t>LSTM</a:t>
            </a:r>
            <a:r>
              <a:rPr lang="ko-KR" altLang="en-US"/>
              <a:t>을 모두 활용하여 데이터를 처리합니다</a:t>
            </a:r>
            <a:r>
              <a:rPr lang="en-US" altLang="ko-KR"/>
              <a:t>.</a:t>
            </a:r>
          </a:p>
          <a:p>
            <a:pPr>
              <a:buNone/>
            </a:pPr>
            <a:r>
              <a:rPr lang="ko-KR" altLang="en-US"/>
              <a:t>인코더 부분에서는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순방향 </a:t>
            </a:r>
            <a:r>
              <a:rPr lang="en-US" altLang="ko-KR"/>
              <a:t>LSTM</a:t>
            </a:r>
            <a:r>
              <a:rPr lang="ko-KR" altLang="en-US"/>
              <a:t>이 데이터를 시간 순서대로 처리하고</a:t>
            </a:r>
            <a:r>
              <a:rPr lang="en-US" altLang="ko-KR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역방향 </a:t>
            </a:r>
            <a:r>
              <a:rPr lang="en-US" altLang="ko-KR"/>
              <a:t>LSTM</a:t>
            </a:r>
            <a:r>
              <a:rPr lang="ko-KR" altLang="en-US"/>
              <a:t>이 데이터를 반대 방향으로 처리하여</a:t>
            </a:r>
            <a:br>
              <a:rPr lang="ko-KR" altLang="en-US"/>
            </a:br>
            <a:r>
              <a:rPr lang="ko-KR" altLang="en-US"/>
              <a:t>각 시점에서 두 네트워크의 </a:t>
            </a:r>
            <a:r>
              <a:rPr lang="ko-KR" altLang="en-US" err="1"/>
              <a:t>출력값을</a:t>
            </a:r>
            <a:r>
              <a:rPr lang="ko-KR" altLang="en-US"/>
              <a:t> 결합하게 됩니다</a:t>
            </a:r>
            <a:r>
              <a:rPr lang="en-US" altLang="ko-KR"/>
              <a:t>. </a:t>
            </a:r>
            <a:r>
              <a:rPr lang="ko-KR" altLang="en-US"/>
              <a:t>이렇게 결합된 결과는 시계열의 문맥 정보를 더 풍부하게 반영할 수 있습니다</a:t>
            </a:r>
            <a:r>
              <a:rPr lang="en-US" altLang="ko-KR"/>
              <a:t>.</a:t>
            </a:r>
          </a:p>
          <a:p>
            <a:pPr>
              <a:buNone/>
            </a:pPr>
            <a:r>
              <a:rPr lang="ko-KR" altLang="en-US"/>
              <a:t>그 다음 </a:t>
            </a:r>
            <a:r>
              <a:rPr lang="ko-KR" altLang="en-US" err="1"/>
              <a:t>디코더에서는</a:t>
            </a:r>
            <a:r>
              <a:rPr lang="ko-KR" altLang="en-US"/>
              <a:t> 인코더와 동일한 방식으로 데이터를 복원하게 됩니다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입력 데이터와 </a:t>
            </a:r>
            <a:r>
              <a:rPr lang="ko-KR" altLang="en-US" err="1"/>
              <a:t>디코더의</a:t>
            </a:r>
            <a:r>
              <a:rPr lang="ko-KR" altLang="en-US"/>
              <a:t> 출력 데이터 사이의 오차가 특정 </a:t>
            </a:r>
            <a:r>
              <a:rPr lang="ko-KR" altLang="en-US" err="1"/>
              <a:t>임계값을</a:t>
            </a:r>
            <a:r>
              <a:rPr lang="ko-KR" altLang="en-US"/>
              <a:t> 초과하게 되면</a:t>
            </a:r>
            <a:r>
              <a:rPr lang="en-US" altLang="ko-KR"/>
              <a:t>, </a:t>
            </a:r>
            <a:r>
              <a:rPr lang="ko-KR" altLang="en-US"/>
              <a:t>이를 이상치로 탐지하게 됩니다</a:t>
            </a:r>
            <a:r>
              <a:rPr lang="en-US" altLang="ko-KR"/>
              <a:t>.</a:t>
            </a:r>
          </a:p>
          <a:p>
            <a:pPr>
              <a:buNone/>
            </a:pPr>
            <a:r>
              <a:rPr lang="ko-KR" altLang="en-US"/>
              <a:t>이 구조의 장점은 크게 두 가지입니다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첫째</a:t>
            </a:r>
            <a:r>
              <a:rPr lang="en-US" altLang="ko-KR"/>
              <a:t>, </a:t>
            </a:r>
            <a:r>
              <a:rPr lang="ko-KR" altLang="en-US"/>
              <a:t>역방향 </a:t>
            </a:r>
            <a:r>
              <a:rPr lang="en-US" altLang="ko-KR"/>
              <a:t>LSTM</a:t>
            </a:r>
            <a:r>
              <a:rPr lang="ko-KR" altLang="en-US"/>
              <a:t>을 통해 미래 데이터를 고려할 수 있기 때문에 문맥적 이상치 탐지가 가능합니다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둘째</a:t>
            </a:r>
            <a:r>
              <a:rPr lang="en-US" altLang="ko-KR"/>
              <a:t>, </a:t>
            </a:r>
            <a:r>
              <a:rPr lang="ko-KR" altLang="en-US"/>
              <a:t>기존 </a:t>
            </a:r>
            <a:r>
              <a:rPr lang="en-US" altLang="ko-KR"/>
              <a:t>LSTM</a:t>
            </a:r>
            <a:r>
              <a:rPr lang="ko-KR" altLang="en-US"/>
              <a:t>과 동일한 시간 </a:t>
            </a:r>
            <a:r>
              <a:rPr lang="ko-KR" altLang="en-US" err="1"/>
              <a:t>역전파</a:t>
            </a:r>
            <a:r>
              <a:rPr lang="ko-KR" altLang="en-US"/>
              <a:t> 방식으로 학습하기 때문에 계산 비용이 줄어든다는 이점이 있습니다</a:t>
            </a:r>
            <a:r>
              <a:rPr lang="en-US" altLang="ko-KR"/>
              <a:t>.</a:t>
            </a:r>
          </a:p>
          <a:p>
            <a:r>
              <a:rPr lang="en-US" altLang="ko-KR"/>
              <a:t>GCN-Bidirectional LSTM-AE</a:t>
            </a:r>
            <a:r>
              <a:rPr lang="ko-KR" altLang="en-US"/>
              <a:t>는 시계열 이상치 탐지에 효과적인 구조를 갖추고 있으며</a:t>
            </a:r>
            <a:r>
              <a:rPr lang="en-US" altLang="ko-KR"/>
              <a:t>, </a:t>
            </a:r>
            <a:r>
              <a:rPr lang="ko-KR" altLang="en-US"/>
              <a:t>실제 데이터의 구조적 특징과 시간적 흐름을 동시에 반영하는 데 강점을 가지고 있습니다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10193-001E-B4B6-1691-5F57035F9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A058-FBB0-D745-8307-3C1658B4759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8284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01466-0D7C-2E21-7A43-2CE7D546C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CD36AC-6157-0108-47EE-D6DB504146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58B6C0-F75E-701E-9C3D-DCFB12FFA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위 그림은 저희가 사용한 </a:t>
            </a:r>
            <a:r>
              <a:rPr kumimoji="1" lang="en-US" altLang="ko-KR"/>
              <a:t>LSTM</a:t>
            </a:r>
            <a:r>
              <a:rPr kumimoji="1" lang="ko-KR" altLang="en-US"/>
              <a:t> 셀 구조입니다</a:t>
            </a:r>
            <a:r>
              <a:rPr kumimoji="1"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보이는 바와 같이 방향이 하나인 단방향 알고리즘으로 </a:t>
            </a:r>
            <a:endParaRPr kumimoji="1"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이는 단순 점 이상치가 아닌 맥락 이상치나 집단 이상치에 대해 탐지하기 어렵다는 한계가 존재합니다</a:t>
            </a:r>
            <a:r>
              <a:rPr kumimoji="1"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이때 아래</a:t>
            </a:r>
            <a:r>
              <a:rPr kumimoji="1" lang="en-US" altLang="ko-KR"/>
              <a:t> </a:t>
            </a:r>
            <a:r>
              <a:rPr kumimoji="1" lang="ko-KR" altLang="en-US"/>
              <a:t>이미지와 같이 역방향이 추가된 </a:t>
            </a:r>
            <a:r>
              <a:rPr kumimoji="1" lang="en-US" altLang="ko-KR"/>
              <a:t>BI-LSTM</a:t>
            </a:r>
            <a:r>
              <a:rPr kumimoji="1" lang="ko-KR" altLang="en-US"/>
              <a:t>을 사용한다면 미래 시점의 정보도 고려할 수 있어 맥락 및 집단 이상치를 탐지하기 어려웠던 기존 </a:t>
            </a:r>
            <a:r>
              <a:rPr kumimoji="1" lang="en-US" altLang="ko-KR"/>
              <a:t>LSTM</a:t>
            </a:r>
            <a:r>
              <a:rPr kumimoji="1" lang="ko-KR" altLang="en-US"/>
              <a:t>의</a:t>
            </a:r>
            <a:r>
              <a:rPr kumimoji="1" lang="en-US" altLang="ko-KR"/>
              <a:t> </a:t>
            </a:r>
            <a:r>
              <a:rPr kumimoji="1" lang="ko-KR" altLang="en-US"/>
              <a:t>한계를 </a:t>
            </a:r>
            <a:r>
              <a:rPr kumimoji="1" lang="ko-KR" altLang="en-US" err="1"/>
              <a:t>보완할수</a:t>
            </a:r>
            <a:r>
              <a:rPr kumimoji="1" lang="ko-KR" altLang="en-US"/>
              <a:t> 있습니다</a:t>
            </a:r>
            <a:r>
              <a:rPr kumimoji="1"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D8E6CC-0393-3E5E-C0E6-F1487186C0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A058-FBB0-D745-8307-3C1658B4759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3930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9E8DF-14FA-AE50-65B8-B797694A4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CFE11B-7F57-3784-8C77-306FB8841A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4E6980-9208-9ED3-A389-5768D85FE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다음은 </a:t>
            </a:r>
            <a:r>
              <a:rPr kumimoji="1" lang="en-US" altLang="ko-KR"/>
              <a:t>MI-FGSM</a:t>
            </a:r>
            <a:r>
              <a:rPr kumimoji="1" lang="ko-KR" altLang="en-US" err="1"/>
              <a:t>에</a:t>
            </a:r>
            <a:r>
              <a:rPr kumimoji="1" lang="ko-KR" altLang="en-US"/>
              <a:t> 역방향 모멘텀 업데이트를 추가한 </a:t>
            </a:r>
            <a:r>
              <a:rPr kumimoji="1" lang="en-US" altLang="ko-KR"/>
              <a:t>Bi-MI-FGSM </a:t>
            </a:r>
            <a:r>
              <a:rPr kumimoji="1" lang="ko-KR" altLang="en-US"/>
              <a:t>예상 의사코드 입니다</a:t>
            </a:r>
            <a:r>
              <a:rPr kumimoji="1"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먼저 각 방향의 가중치 베타를 도입하고</a:t>
            </a:r>
            <a:r>
              <a:rPr kumimoji="1" lang="en-US" altLang="ko-KR"/>
              <a:t>,</a:t>
            </a:r>
            <a:r>
              <a:rPr kumimoji="1" lang="ko-KR" altLang="en-US"/>
              <a:t> 현재 값에 모멘텀 방향으로 </a:t>
            </a:r>
            <a:r>
              <a:rPr kumimoji="1" lang="en-US" altLang="ko-KR"/>
              <a:t>‘</a:t>
            </a:r>
            <a:r>
              <a:rPr kumimoji="1" lang="ko-KR" altLang="en-US"/>
              <a:t>알파 사인 쥐 티</a:t>
            </a:r>
            <a:r>
              <a:rPr kumimoji="1" lang="en-US" altLang="ko-KR"/>
              <a:t>’</a:t>
            </a:r>
            <a:r>
              <a:rPr kumimoji="1" lang="ko-KR" altLang="en-US"/>
              <a:t> 만큼 이동한 </a:t>
            </a:r>
            <a:r>
              <a:rPr kumimoji="1" lang="en-US" altLang="ko-KR" err="1"/>
              <a:t>X_pred</a:t>
            </a:r>
            <a:r>
              <a:rPr kumimoji="1" lang="ko-KR" altLang="en-US"/>
              <a:t>로 역방향 </a:t>
            </a:r>
            <a:r>
              <a:rPr kumimoji="1" lang="ko-KR" altLang="en-US" err="1"/>
              <a:t>그래디언트를</a:t>
            </a:r>
            <a:r>
              <a:rPr kumimoji="1" lang="ko-KR" altLang="en-US"/>
              <a:t> 계산해줍니다</a:t>
            </a:r>
            <a:r>
              <a:rPr kumimoji="1"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이를 기존에 존재하던 </a:t>
            </a:r>
            <a:r>
              <a:rPr kumimoji="1" lang="ko-KR" altLang="en-US" err="1"/>
              <a:t>정방향</a:t>
            </a:r>
            <a:r>
              <a:rPr kumimoji="1" lang="ko-KR" altLang="en-US"/>
              <a:t> </a:t>
            </a:r>
            <a:r>
              <a:rPr kumimoji="1" lang="ko-KR" altLang="en-US" err="1"/>
              <a:t>그래디언트</a:t>
            </a:r>
            <a:r>
              <a:rPr kumimoji="1" lang="ko-KR" altLang="en-US"/>
              <a:t> 방향 정보와 더해서 다음 시점의 모멘텀을 결정하는데</a:t>
            </a:r>
            <a:r>
              <a:rPr kumimoji="1" lang="en-US" altLang="ko-KR"/>
              <a:t>,</a:t>
            </a:r>
            <a:r>
              <a:rPr kumimoji="1" lang="ko-KR" altLang="en-US"/>
              <a:t> 이때 방향에 대한 가중치인 베타를 통해 다음 시점의 모멘텀을 결정합니다</a:t>
            </a:r>
            <a:r>
              <a:rPr kumimoji="1"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/>
              <a:t>이러한 </a:t>
            </a:r>
            <a:r>
              <a:rPr kumimoji="1" lang="en-US" altLang="ko-KR"/>
              <a:t>Bi-MI-FGSM</a:t>
            </a:r>
            <a:r>
              <a:rPr kumimoji="1" lang="ko-KR" altLang="en-US"/>
              <a:t>을 사용할 경우</a:t>
            </a:r>
            <a:r>
              <a:rPr kumimoji="1" lang="en-US" altLang="ko-KR"/>
              <a:t>,</a:t>
            </a:r>
            <a:r>
              <a:rPr kumimoji="1" lang="ko-KR" altLang="en-US"/>
              <a:t> 기존에 비해 수렴 속도가 향상되고</a:t>
            </a:r>
            <a:r>
              <a:rPr kumimoji="1" lang="en-US" altLang="ko-KR"/>
              <a:t>,</a:t>
            </a:r>
            <a:r>
              <a:rPr kumimoji="1" lang="ko-KR" altLang="en-US"/>
              <a:t> </a:t>
            </a:r>
            <a:r>
              <a:rPr kumimoji="1" lang="en-US" altLang="ko-KR"/>
              <a:t>Poor Local Maxima</a:t>
            </a:r>
            <a:r>
              <a:rPr kumimoji="1" lang="ko-KR" altLang="en-US"/>
              <a:t> 문제를 더 잘 해결할 것으로 기대할 수 있습니다</a:t>
            </a:r>
            <a:r>
              <a:rPr kumimoji="1" lang="en-US" altLang="ko-KR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FE85B5-8BE5-42A0-15F3-7235669D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A058-FBB0-D745-8307-3C1658B4759D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9412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이상으로 발표 마치겠습니다</a:t>
            </a:r>
            <a:r>
              <a:rPr kumimoji="1" lang="en-US" altLang="ko-KR"/>
              <a:t>. </a:t>
            </a:r>
            <a:r>
              <a:rPr kumimoji="1" lang="ko-KR" altLang="en-US"/>
              <a:t>감사합니다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A058-FBB0-D745-8307-3C1658B4759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12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07222" y="9779778"/>
            <a:ext cx="17273556" cy="0"/>
          </a:xfrm>
          <a:prstGeom prst="line">
            <a:avLst/>
          </a:prstGeom>
          <a:ln w="9525" cap="flat">
            <a:solidFill>
              <a:srgbClr val="AFAFA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/>
          <p:cNvSpPr txBox="1"/>
          <p:nvPr/>
        </p:nvSpPr>
        <p:spPr>
          <a:xfrm>
            <a:off x="1402181" y="4092709"/>
            <a:ext cx="5648474" cy="1309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74"/>
              </a:lnSpc>
              <a:spcBef>
                <a:spcPct val="0"/>
              </a:spcBef>
            </a:pPr>
            <a:r>
              <a:rPr lang="en-US" sz="7696" b="1" err="1">
                <a:solidFill>
                  <a:srgbClr val="000000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EcoAI</a:t>
            </a:r>
            <a:r>
              <a:rPr lang="en-US" sz="7696" b="1">
                <a:solidFill>
                  <a:srgbClr val="000000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 </a:t>
            </a:r>
            <a:r>
              <a:rPr lang="en-US" sz="7696" b="1" err="1">
                <a:solidFill>
                  <a:srgbClr val="000000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세미나</a:t>
            </a:r>
            <a:endParaRPr lang="en-US" sz="7696" b="1">
              <a:solidFill>
                <a:srgbClr val="000000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938004" y="990600"/>
            <a:ext cx="1664196" cy="335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2025.05.29.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02181" y="6515897"/>
            <a:ext cx="4465218" cy="1143616"/>
            <a:chOff x="0" y="-192881"/>
            <a:chExt cx="5953623" cy="1524820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-192881"/>
              <a:ext cx="5953623" cy="1524820"/>
              <a:chOff x="0" y="-38100"/>
              <a:chExt cx="1176024" cy="30119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18399"/>
                <a:ext cx="1176024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733922" h="186926">
                    <a:moveTo>
                      <a:pt x="93463" y="0"/>
                    </a:moveTo>
                    <a:lnTo>
                      <a:pt x="640459" y="0"/>
                    </a:lnTo>
                    <a:cubicBezTo>
                      <a:pt x="665247" y="0"/>
                      <a:pt x="689020" y="9847"/>
                      <a:pt x="706548" y="27375"/>
                    </a:cubicBezTo>
                    <a:cubicBezTo>
                      <a:pt x="724075" y="44902"/>
                      <a:pt x="733922" y="68675"/>
                      <a:pt x="733922" y="93463"/>
                    </a:cubicBezTo>
                    <a:lnTo>
                      <a:pt x="733922" y="93463"/>
                    </a:lnTo>
                    <a:cubicBezTo>
                      <a:pt x="733922" y="118251"/>
                      <a:pt x="724075" y="142024"/>
                      <a:pt x="706548" y="159551"/>
                    </a:cubicBezTo>
                    <a:cubicBezTo>
                      <a:pt x="689020" y="177079"/>
                      <a:pt x="665247" y="186926"/>
                      <a:pt x="640459" y="186926"/>
                    </a:cubicBezTo>
                    <a:lnTo>
                      <a:pt x="93463" y="186926"/>
                    </a:lnTo>
                    <a:cubicBezTo>
                      <a:pt x="68675" y="186926"/>
                      <a:pt x="44902" y="177079"/>
                      <a:pt x="27375" y="159551"/>
                    </a:cubicBezTo>
                    <a:cubicBezTo>
                      <a:pt x="9847" y="142024"/>
                      <a:pt x="0" y="118251"/>
                      <a:pt x="0" y="93463"/>
                    </a:cubicBezTo>
                    <a:lnTo>
                      <a:pt x="0" y="93463"/>
                    </a:lnTo>
                    <a:cubicBezTo>
                      <a:pt x="0" y="68675"/>
                      <a:pt x="9847" y="44902"/>
                      <a:pt x="27375" y="27375"/>
                    </a:cubicBezTo>
                    <a:cubicBezTo>
                      <a:pt x="44902" y="9847"/>
                      <a:pt x="68675" y="0"/>
                      <a:pt x="93463" y="0"/>
                    </a:cubicBezTo>
                    <a:close/>
                  </a:path>
                </a:pathLst>
              </a:custGeom>
              <a:solidFill>
                <a:srgbClr val="EB1D26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733922" cy="22502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739251" y="281222"/>
              <a:ext cx="4604774" cy="8479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310"/>
                </a:lnSpc>
                <a:spcBef>
                  <a:spcPct val="0"/>
                </a:spcBef>
              </a:pPr>
              <a:r>
                <a:rPr lang="en-US" sz="3793" b="1" err="1">
                  <a:solidFill>
                    <a:srgbClr val="F9F3EF"/>
                  </a:solidFill>
                  <a:latin typeface="+mj-lt"/>
                  <a:ea typeface="Source Han Sans KR Medium"/>
                  <a:cs typeface="Source Han Sans KR Medium"/>
                  <a:sym typeface="Source Han Sans KR Medium"/>
                </a:rPr>
                <a:t>장현석</a:t>
              </a:r>
              <a:r>
                <a:rPr lang="en-US" altLang="ko-KR" sz="3793" b="1">
                  <a:solidFill>
                    <a:srgbClr val="F9F3EF"/>
                  </a:solidFill>
                  <a:latin typeface="+mj-lt"/>
                  <a:ea typeface="Source Han Sans KR Medium"/>
                  <a:cs typeface="Source Han Sans KR Medium"/>
                  <a:sym typeface="Source Han Sans KR Medium"/>
                </a:rPr>
                <a:t>, </a:t>
              </a:r>
              <a:r>
                <a:rPr lang="ko-KR" altLang="en-US" sz="3793" b="1">
                  <a:solidFill>
                    <a:srgbClr val="F9F3EF"/>
                  </a:solidFill>
                  <a:latin typeface="+mj-lt"/>
                  <a:ea typeface="Source Han Sans KR Medium"/>
                  <a:cs typeface="Source Han Sans KR Medium"/>
                  <a:sym typeface="Source Han Sans KR Medium"/>
                </a:rPr>
                <a:t>정민성</a:t>
              </a:r>
              <a:endParaRPr lang="en-US" sz="3793" b="1">
                <a:solidFill>
                  <a:srgbClr val="F9F3EF"/>
                </a:solidFill>
                <a:latin typeface="+mj-lt"/>
                <a:ea typeface="Source Han Sans KR Medium"/>
                <a:cs typeface="Source Han Sans KR Medium"/>
                <a:sym typeface="Source Han Sans KR Medium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A271D82-D989-9E85-6AAC-1E61129B53FA}"/>
              </a:ext>
            </a:extLst>
          </p:cNvPr>
          <p:cNvSpPr txBox="1"/>
          <p:nvPr/>
        </p:nvSpPr>
        <p:spPr>
          <a:xfrm>
            <a:off x="1450226" y="5169169"/>
            <a:ext cx="16645750" cy="141577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3200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Anomaly Detection of Smart Metering System for Power Management </a:t>
            </a:r>
          </a:p>
          <a:p>
            <a:r>
              <a:rPr lang="en-US" altLang="ko-KR" sz="3200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with Battery Storage System/Electric Vehicle</a:t>
            </a:r>
            <a:endParaRPr lang="en-US" altLang="ko-KR" sz="3200">
              <a:solidFill>
                <a:srgbClr val="000000"/>
              </a:solidFill>
              <a:latin typeface="Source Han Sans KR Medium" panose="020B0600000000000000" pitchFamily="34" charset="-128"/>
              <a:ea typeface="Source Han Sans KR Medium" panose="020B0600000000000000" pitchFamily="34" charset="-128"/>
              <a:sym typeface="Source Han Sans KR Bold"/>
            </a:endParaRPr>
          </a:p>
          <a:p>
            <a:r>
              <a:rPr lang="en-US" altLang="ko-KR" sz="2800">
                <a:solidFill>
                  <a:srgbClr val="000000"/>
                </a:solidFill>
                <a:latin typeface="Source Han Sans KR Medium" panose="020B0600000000000000" pitchFamily="34" charset="-128"/>
                <a:ea typeface="Source Han Sans KR Medium" panose="020B0600000000000000" pitchFamily="34" charset="-128"/>
                <a:sym typeface="Source Han Sans KR Bold"/>
              </a:rPr>
              <a:t>(SCIE </a:t>
            </a:r>
            <a:r>
              <a:rPr lang="ko-KR" altLang="en-US" sz="2800">
                <a:solidFill>
                  <a:srgbClr val="000000"/>
                </a:solidFill>
                <a:latin typeface="Source Han Sans KR Medium" panose="020B0600000000000000" pitchFamily="34" charset="-128"/>
                <a:ea typeface="Source Han Sans KR Medium" panose="020B0600000000000000" pitchFamily="34" charset="-128"/>
                <a:sym typeface="Source Han Sans KR Bold"/>
              </a:rPr>
              <a:t>논문의 접목 가능 요소 탐색</a:t>
            </a:r>
            <a:r>
              <a:rPr lang="en-US" altLang="ko-KR" sz="2800">
                <a:solidFill>
                  <a:srgbClr val="000000"/>
                </a:solidFill>
                <a:latin typeface="Source Han Sans KR Medium" panose="020B0600000000000000" pitchFamily="34" charset="-128"/>
                <a:ea typeface="Source Han Sans KR Medium" panose="020B0600000000000000" pitchFamily="34" charset="-128"/>
                <a:sym typeface="Source Han Sans KR Bold"/>
              </a:rPr>
              <a:t>)</a:t>
            </a:r>
            <a:endParaRPr lang="en-US" altLang="ko-KR" sz="2800">
              <a:solidFill>
                <a:srgbClr val="000000"/>
              </a:solidFill>
              <a:latin typeface="Source Han Sans KR Medium" panose="020B0600000000000000" pitchFamily="34" charset="-128"/>
              <a:ea typeface="Source Han Sans KR Medium" panose="020B0600000000000000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117475"/>
            <a:ext cx="304502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b="1">
                <a:solidFill>
                  <a:srgbClr val="EB1D26"/>
                </a:solidFill>
                <a:latin typeface="+mj-lt"/>
                <a:ea typeface="Bruno Bold"/>
                <a:cs typeface="Bruno Bold"/>
                <a:sym typeface="Bruno Bold"/>
              </a:rPr>
              <a:t>CONTENTS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49CF2EC-1B4B-96A9-5A11-16A2B4FA7EBE}"/>
              </a:ext>
            </a:extLst>
          </p:cNvPr>
          <p:cNvGrpSpPr/>
          <p:nvPr/>
        </p:nvGrpSpPr>
        <p:grpSpPr>
          <a:xfrm>
            <a:off x="0" y="1196645"/>
            <a:ext cx="16942968" cy="7599982"/>
            <a:chOff x="-77467" y="1080266"/>
            <a:chExt cx="20045570" cy="8753304"/>
          </a:xfrm>
        </p:grpSpPr>
        <p:sp>
          <p:nvSpPr>
            <p:cNvPr id="4" name="TextBox 4"/>
            <p:cNvSpPr txBox="1"/>
            <p:nvPr/>
          </p:nvSpPr>
          <p:spPr>
            <a:xfrm>
              <a:off x="3490497" y="1094976"/>
              <a:ext cx="14278756" cy="16551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2928"/>
                </a:lnSpc>
              </a:pPr>
              <a:r>
                <a:rPr lang="ko-KR" altLang="en-US" sz="5900" b="1">
                  <a:solidFill>
                    <a:srgbClr val="000000"/>
                  </a:solidFill>
                  <a:latin typeface="Source Han Sans KR"/>
                  <a:ea typeface="Source Han Sans KR"/>
                  <a:cs typeface="Source Han Sans KR"/>
                </a:rPr>
                <a:t>논문 소개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490496" y="3498880"/>
              <a:ext cx="15466797" cy="16551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2928"/>
                </a:lnSpc>
              </a:pPr>
              <a:r>
                <a:rPr lang="en-US" altLang="ko-KR" sz="5900" b="1">
                  <a:solidFill>
                    <a:srgbClr val="000000"/>
                  </a:solidFill>
                  <a:latin typeface="Source Han Sans KR"/>
                  <a:ea typeface="Source Han Sans KR"/>
                  <a:cs typeface="Source Han Sans KR"/>
                </a:rPr>
                <a:t>GCN-Bidirectional LSTM-AE</a:t>
              </a:r>
              <a:endParaRPr lang="ko-KR" altLang="en-US" sz="5900" b="1">
                <a:solidFill>
                  <a:srgbClr val="000000"/>
                </a:solidFill>
                <a:latin typeface="Source Han Sans KR"/>
                <a:ea typeface="Source Han Sans KR"/>
                <a:cs typeface="Source Han Sans KR"/>
              </a:endParaRPr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758205" y="1080266"/>
              <a:ext cx="1877929" cy="1877929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B1D26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758205" y="3466585"/>
              <a:ext cx="1877929" cy="1877929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B1D26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1073818" y="1481881"/>
              <a:ext cx="1234494" cy="11077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506"/>
                </a:lnSpc>
                <a:spcBef>
                  <a:spcPct val="0"/>
                </a:spcBef>
              </a:pPr>
              <a:r>
                <a:rPr lang="en-US" sz="5361">
                  <a:solidFill>
                    <a:srgbClr val="FAFAFA"/>
                  </a:solidFill>
                  <a:latin typeface="Bruno"/>
                  <a:ea typeface="Bruno"/>
                  <a:cs typeface="Bruno"/>
                  <a:sym typeface="Bruno"/>
                </a:rPr>
                <a:t>01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44888" y="3868200"/>
              <a:ext cx="1695769" cy="11077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506"/>
                </a:lnSpc>
                <a:spcBef>
                  <a:spcPct val="0"/>
                </a:spcBef>
              </a:pPr>
              <a:r>
                <a:rPr lang="en-US" sz="5361">
                  <a:solidFill>
                    <a:srgbClr val="FAFAFA"/>
                  </a:solidFill>
                  <a:latin typeface="Bruno"/>
                  <a:ea typeface="Bruno"/>
                  <a:cs typeface="Bruno"/>
                  <a:sym typeface="Bruno"/>
                </a:rPr>
                <a:t>02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flipV="1">
              <a:off x="1697168" y="2911073"/>
              <a:ext cx="16236305" cy="37706"/>
            </a:xfrm>
            <a:prstGeom prst="line">
              <a:avLst/>
            </a:prstGeom>
            <a:ln w="25106" cap="flat">
              <a:solidFill>
                <a:srgbClr val="EB1D26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AutoShape 15"/>
            <p:cNvSpPr/>
            <p:nvPr/>
          </p:nvSpPr>
          <p:spPr>
            <a:xfrm>
              <a:off x="1697170" y="5335100"/>
              <a:ext cx="16072082" cy="0"/>
            </a:xfrm>
            <a:prstGeom prst="line">
              <a:avLst/>
            </a:prstGeom>
            <a:ln w="25106" cap="flat">
              <a:solidFill>
                <a:srgbClr val="EB1D26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490496" y="5867617"/>
              <a:ext cx="16477607" cy="16551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2928"/>
                </a:lnSpc>
              </a:pPr>
              <a:r>
                <a:rPr lang="ko-KR" altLang="en-US" sz="5900" b="1">
                  <a:solidFill>
                    <a:srgbClr val="000000"/>
                  </a:solidFill>
                  <a:latin typeface="Source Han Sans KR"/>
                  <a:ea typeface="Source Han Sans KR"/>
                  <a:cs typeface="Source Han Sans KR"/>
                </a:rPr>
                <a:t>접목 가능성</a:t>
              </a:r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758205" y="5852905"/>
              <a:ext cx="1877929" cy="1877929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B1D26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821878" y="6233283"/>
              <a:ext cx="1738371" cy="110775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506"/>
                </a:lnSpc>
                <a:spcBef>
                  <a:spcPct val="0"/>
                </a:spcBef>
              </a:pPr>
              <a:r>
                <a:rPr lang="en-US" sz="5361">
                  <a:solidFill>
                    <a:srgbClr val="FAFAFA"/>
                  </a:solidFill>
                  <a:latin typeface="Bruno"/>
                  <a:ea typeface="Bruno"/>
                  <a:cs typeface="Bruno"/>
                  <a:sym typeface="Bruno"/>
                </a:rPr>
                <a:t>03</a:t>
              </a:r>
            </a:p>
          </p:txBody>
        </p:sp>
        <p:sp>
          <p:nvSpPr>
            <p:cNvPr id="21" name="AutoShape 21"/>
            <p:cNvSpPr/>
            <p:nvPr/>
          </p:nvSpPr>
          <p:spPr>
            <a:xfrm flipV="1">
              <a:off x="1697170" y="7664385"/>
              <a:ext cx="16072083" cy="57035"/>
            </a:xfrm>
            <a:prstGeom prst="line">
              <a:avLst/>
            </a:prstGeom>
            <a:ln w="25106" cap="flat">
              <a:solidFill>
                <a:srgbClr val="EB1D26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261E9CCD-2059-7499-A7D3-7958D48F4C79}"/>
                </a:ext>
              </a:extLst>
            </p:cNvPr>
            <p:cNvSpPr txBox="1"/>
            <p:nvPr/>
          </p:nvSpPr>
          <p:spPr>
            <a:xfrm>
              <a:off x="934259" y="8219724"/>
              <a:ext cx="1525817" cy="16138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  <p:sp>
          <p:nvSpPr>
            <p:cNvPr id="32" name="TextBox 12">
              <a:extLst>
                <a:ext uri="{FF2B5EF4-FFF2-40B4-BE49-F238E27FC236}">
                  <a16:creationId xmlns:a16="http://schemas.microsoft.com/office/drawing/2014/main" id="{3F705610-0DF1-5526-8AD5-68F9E7F9C917}"/>
                </a:ext>
              </a:extLst>
            </p:cNvPr>
            <p:cNvSpPr txBox="1"/>
            <p:nvPr/>
          </p:nvSpPr>
          <p:spPr>
            <a:xfrm>
              <a:off x="-77467" y="8583947"/>
              <a:ext cx="3540479" cy="96180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506"/>
                </a:lnSpc>
                <a:spcBef>
                  <a:spcPct val="0"/>
                </a:spcBef>
              </a:pPr>
              <a:r>
                <a:rPr lang="en-US" sz="5350">
                  <a:solidFill>
                    <a:srgbClr val="FAFAFA"/>
                  </a:solidFill>
                  <a:latin typeface="Bruno"/>
                  <a:ea typeface="Bruno"/>
                  <a:cs typeface="Bruno"/>
                  <a:sym typeface="Bruno"/>
                </a:rPr>
                <a:t>04</a:t>
              </a:r>
              <a:endParaRPr lang="en-US" sz="5361">
                <a:solidFill>
                  <a:srgbClr val="FAFAFA"/>
                </a:solidFill>
                <a:latin typeface="Bruno"/>
                <a:ea typeface="Bruno"/>
                <a:cs typeface="Bruno"/>
                <a:sym typeface="Brun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57F14-3B21-3622-67CC-6337E0F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9823A29-4B48-65F1-711C-3E6B898D90D0}"/>
              </a:ext>
            </a:extLst>
          </p:cNvPr>
          <p:cNvSpPr/>
          <p:nvPr/>
        </p:nvSpPr>
        <p:spPr>
          <a:xfrm>
            <a:off x="507222" y="9779778"/>
            <a:ext cx="17254506" cy="0"/>
          </a:xfrm>
          <a:prstGeom prst="line">
            <a:avLst/>
          </a:prstGeom>
          <a:ln w="9525" cap="flat">
            <a:solidFill>
              <a:srgbClr val="AFAFA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B40049C-0DBB-CC6B-3513-C851559702F4}"/>
              </a:ext>
            </a:extLst>
          </p:cNvPr>
          <p:cNvSpPr txBox="1"/>
          <p:nvPr/>
        </p:nvSpPr>
        <p:spPr>
          <a:xfrm>
            <a:off x="757128" y="-135122"/>
            <a:ext cx="9457804" cy="699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ko-KR" altLang="en-US" sz="2800" b="1">
                <a:solidFill>
                  <a:srgbClr val="EB1D26"/>
                </a:solidFill>
                <a:latin typeface="Source Han Sans KR Bold" panose="020B0800000000000000" pitchFamily="34" charset="-128"/>
                <a:ea typeface="Source Han Sans KR Bold"/>
                <a:cs typeface="Source Han Sans KR Bold"/>
              </a:rPr>
              <a:t>논문 소개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7F6FE96-6417-563B-2BD1-EFF9E6C4D1D9}"/>
              </a:ext>
            </a:extLst>
          </p:cNvPr>
          <p:cNvGrpSpPr/>
          <p:nvPr/>
        </p:nvGrpSpPr>
        <p:grpSpPr>
          <a:xfrm>
            <a:off x="76200" y="-282549"/>
            <a:ext cx="535013" cy="854049"/>
            <a:chOff x="687867" y="1226520"/>
            <a:chExt cx="1877929" cy="2997767"/>
          </a:xfrm>
        </p:grpSpPr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9ECBC7FA-ADCF-2E74-59EC-5EBD38A24C35}"/>
                </a:ext>
              </a:extLst>
            </p:cNvPr>
            <p:cNvSpPr/>
            <p:nvPr/>
          </p:nvSpPr>
          <p:spPr>
            <a:xfrm>
              <a:off x="687867" y="2346358"/>
              <a:ext cx="1877929" cy="1877929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B1D26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2D71847E-CE1C-AD4A-0020-03ABDBF1E218}"/>
                </a:ext>
              </a:extLst>
            </p:cNvPr>
            <p:cNvSpPr txBox="1"/>
            <p:nvPr/>
          </p:nvSpPr>
          <p:spPr>
            <a:xfrm>
              <a:off x="900917" y="1226520"/>
              <a:ext cx="1429926" cy="221049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506"/>
                </a:lnSpc>
                <a:spcBef>
                  <a:spcPct val="0"/>
                </a:spcBef>
              </a:pPr>
              <a:r>
                <a:rPr lang="en-US">
                  <a:solidFill>
                    <a:srgbClr val="FAFAFA"/>
                  </a:solidFill>
                  <a:latin typeface="Bruno"/>
                  <a:ea typeface="Bruno"/>
                  <a:cs typeface="Bruno"/>
                  <a:sym typeface="Bruno"/>
                </a:rPr>
                <a:t>0</a:t>
              </a:r>
              <a:r>
                <a:rPr lang="en-US" altLang="ko-KR">
                  <a:solidFill>
                    <a:srgbClr val="FAFAFA"/>
                  </a:solidFill>
                  <a:latin typeface="Bruno"/>
                  <a:ea typeface="Bruno"/>
                  <a:cs typeface="Bruno"/>
                  <a:sym typeface="Bruno"/>
                </a:rPr>
                <a:t>1</a:t>
              </a:r>
              <a:endParaRPr lang="en-US">
                <a:solidFill>
                  <a:srgbClr val="FAFAFA"/>
                </a:solidFill>
                <a:latin typeface="Bruno"/>
                <a:ea typeface="Bruno"/>
                <a:cs typeface="Bruno"/>
                <a:sym typeface="Bruno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1141881-661F-7851-7142-C99EFD5512A1}"/>
              </a:ext>
            </a:extLst>
          </p:cNvPr>
          <p:cNvSpPr txBox="1"/>
          <p:nvPr/>
        </p:nvSpPr>
        <p:spPr>
          <a:xfrm>
            <a:off x="909045" y="677630"/>
            <a:ext cx="17013195" cy="5078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700" b="1">
                <a:latin typeface="Source Han Sans KR Medium" panose="020B0600000000000000" pitchFamily="34" charset="-128"/>
              </a:rPr>
              <a:t>Anomaly Detection of Smart Metering System for Power Management with Battery Storage System/Electric Vehicle</a:t>
            </a:r>
            <a:endParaRPr lang="en-US" altLang="ko-KR" sz="2700" b="1">
              <a:effectLst/>
              <a:latin typeface="Source Han Sans KR Medium" panose="020B0600000000000000" pitchFamily="34" charset="-128"/>
              <a:ea typeface="Source Han Sans KR Bold" panose="020B0800000000000000" pitchFamily="34" charset="-128"/>
              <a:cs typeface="Calibri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751140E-9078-D980-13D8-BF357157D9E4}"/>
              </a:ext>
            </a:extLst>
          </p:cNvPr>
          <p:cNvSpPr/>
          <p:nvPr/>
        </p:nvSpPr>
        <p:spPr>
          <a:xfrm>
            <a:off x="602546" y="754357"/>
            <a:ext cx="388796" cy="364761"/>
          </a:xfrm>
          <a:custGeom>
            <a:avLst/>
            <a:gdLst/>
            <a:ahLst/>
            <a:cxnLst/>
            <a:rect l="l" t="t" r="r" b="b"/>
            <a:pathLst>
              <a:path w="648352" h="608272">
                <a:moveTo>
                  <a:pt x="0" y="0"/>
                </a:moveTo>
                <a:lnTo>
                  <a:pt x="648351" y="0"/>
                </a:lnTo>
                <a:lnTo>
                  <a:pt x="648351" y="608272"/>
                </a:lnTo>
                <a:lnTo>
                  <a:pt x="0" y="608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6F875-B79D-14C2-BB4F-3F03CCA3AF40}"/>
              </a:ext>
            </a:extLst>
          </p:cNvPr>
          <p:cNvSpPr txBox="1"/>
          <p:nvPr/>
        </p:nvSpPr>
        <p:spPr>
          <a:xfrm>
            <a:off x="2790162" y="2481766"/>
            <a:ext cx="15376746" cy="53860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ko-KR" altLang="en-US" sz="2900">
              <a:latin typeface="Source Han Sans KR Medium" panose="020B0600000000000000" pitchFamily="34" charset="-128"/>
              <a:ea typeface="Source Han Sans KR Medium" panose="020B0600000000000000" pitchFamily="34" charset="-128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1F82F8-652A-A75F-B6C1-D055D3969281}"/>
              </a:ext>
            </a:extLst>
          </p:cNvPr>
          <p:cNvSpPr txBox="1"/>
          <p:nvPr/>
        </p:nvSpPr>
        <p:spPr>
          <a:xfrm>
            <a:off x="10427634" y="3193943"/>
            <a:ext cx="9093185" cy="1695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>
                <a:latin typeface="Source Han Sans KR Medium"/>
                <a:ea typeface="Source Han Sans KR Medium"/>
              </a:rPr>
              <a:t>배경</a:t>
            </a:r>
            <a:r>
              <a:rPr kumimoji="1" lang="en-US" altLang="ko-KR" sz="2400">
                <a:latin typeface="Source Han Sans KR Medium"/>
                <a:ea typeface="Source Han Sans KR Medium"/>
              </a:rPr>
              <a:t>: </a:t>
            </a:r>
            <a:r>
              <a:rPr kumimoji="1" lang="ko-KR" altLang="en-US" sz="2400">
                <a:latin typeface="Source Han Sans KR Medium"/>
                <a:ea typeface="Source Han Sans KR Medium"/>
              </a:rPr>
              <a:t>신 재생 에너지 활용 필요성이 강조</a:t>
            </a:r>
            <a:endParaRPr kumimoji="1" lang="en-US" altLang="ko-KR" sz="2400">
              <a:latin typeface="Source Han Sans KR Medium"/>
              <a:ea typeface="Source Han Sans KR Medium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>
                <a:latin typeface="Source Han Sans KR Medium"/>
                <a:ea typeface="Source Han Sans KR Medium"/>
              </a:rPr>
              <a:t>               전체 전력 사용량 중 가정 내 에너지 소비가 비중이 큼</a:t>
            </a:r>
            <a:endParaRPr kumimoji="1" lang="en-US" altLang="ko-KR" sz="2400">
              <a:latin typeface="Source Han Sans KR Medium"/>
              <a:ea typeface="Source Han Sans KR Medium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>
                <a:latin typeface="Source Han Sans KR Medium"/>
                <a:ea typeface="Source Han Sans KR Medium"/>
              </a:rPr>
              <a:t>                </a:t>
            </a:r>
            <a:r>
              <a:rPr kumimoji="1" lang="ko-KR" altLang="en-US" sz="2400">
                <a:latin typeface="Source Han Sans KR Medium"/>
                <a:ea typeface="Source Han Sans KR Medium"/>
              </a:rPr>
              <a:t>가정의 전력 관리 최적화 필요</a:t>
            </a:r>
            <a:endParaRPr kumimoji="1" lang="en-US" altLang="ko-KR" sz="2400">
              <a:latin typeface="Source Han Sans KR Medium"/>
              <a:ea typeface="Source Han Sans KR Medium"/>
            </a:endParaRPr>
          </a:p>
        </p:txBody>
      </p:sp>
      <p:cxnSp>
        <p:nvCxnSpPr>
          <p:cNvPr id="16" name="직선 연결선[R] 20">
            <a:extLst>
              <a:ext uri="{FF2B5EF4-FFF2-40B4-BE49-F238E27FC236}">
                <a16:creationId xmlns:a16="http://schemas.microsoft.com/office/drawing/2014/main" id="{0DDD28C3-BD74-4A57-7CA6-3A24C6B8F155}"/>
              </a:ext>
            </a:extLst>
          </p:cNvPr>
          <p:cNvCxnSpPr>
            <a:cxnSpLocks/>
          </p:cNvCxnSpPr>
          <p:nvPr/>
        </p:nvCxnSpPr>
        <p:spPr>
          <a:xfrm>
            <a:off x="10214932" y="1348227"/>
            <a:ext cx="0" cy="8247942"/>
          </a:xfrm>
          <a:prstGeom prst="line">
            <a:avLst/>
          </a:prstGeom>
          <a:ln w="57150">
            <a:solidFill>
              <a:srgbClr val="1A1A1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991DF6-99ED-E059-2C6C-399CFC7C775F}"/>
              </a:ext>
            </a:extLst>
          </p:cNvPr>
          <p:cNvSpPr/>
          <p:nvPr/>
        </p:nvSpPr>
        <p:spPr>
          <a:xfrm>
            <a:off x="2790162" y="1995055"/>
            <a:ext cx="1050318" cy="349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A87687B-6707-60C5-CF69-A3C87BD19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50" y="1558121"/>
            <a:ext cx="6658819" cy="86612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840139-D9C6-747D-05F3-7E57D123B15C}"/>
              </a:ext>
            </a:extLst>
          </p:cNvPr>
          <p:cNvSpPr txBox="1"/>
          <p:nvPr/>
        </p:nvSpPr>
        <p:spPr>
          <a:xfrm>
            <a:off x="10427634" y="5027177"/>
            <a:ext cx="9093185" cy="1141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>
                <a:latin typeface="Source Han Sans KR Medium"/>
                <a:ea typeface="Source Han Sans KR Medium"/>
              </a:rPr>
              <a:t>목적</a:t>
            </a:r>
            <a:r>
              <a:rPr kumimoji="1" lang="en-US" altLang="ko-KR" sz="2400">
                <a:latin typeface="Source Han Sans KR Medium"/>
                <a:ea typeface="Source Han Sans KR Medium"/>
              </a:rPr>
              <a:t>: </a:t>
            </a:r>
            <a:r>
              <a:rPr kumimoji="1" lang="ko-KR" altLang="en-US" sz="2400">
                <a:latin typeface="Source Han Sans KR Medium"/>
                <a:ea typeface="Source Han Sans KR Medium"/>
              </a:rPr>
              <a:t>스마트 미터 데이터에서 이상치를 탐지</a:t>
            </a:r>
            <a:endParaRPr kumimoji="1" lang="en-US" altLang="ko-KR" sz="2400">
              <a:latin typeface="Source Han Sans KR Medium"/>
              <a:ea typeface="Source Han Sans KR Medium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>
                <a:latin typeface="Source Han Sans KR Medium"/>
                <a:ea typeface="Source Han Sans KR Medium"/>
              </a:rPr>
              <a:t>               </a:t>
            </a:r>
            <a:r>
              <a:rPr kumimoji="1" lang="ko-KR" altLang="en-US" sz="2400">
                <a:latin typeface="Source Han Sans KR Medium"/>
                <a:ea typeface="Source Han Sans KR Medium"/>
              </a:rPr>
              <a:t>효율적인 전력 관리를 가능하게 함</a:t>
            </a:r>
            <a:endParaRPr kumimoji="1" lang="en-US" altLang="ko-KR" sz="2400">
              <a:latin typeface="Source Han Sans KR Medium"/>
              <a:ea typeface="Source Han Sans KR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181F9C-9F7F-AFA5-A92C-AE1C9FD1C368}"/>
              </a:ext>
            </a:extLst>
          </p:cNvPr>
          <p:cNvSpPr txBox="1"/>
          <p:nvPr/>
        </p:nvSpPr>
        <p:spPr>
          <a:xfrm>
            <a:off x="10427634" y="6396710"/>
            <a:ext cx="7952897" cy="1141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>
                <a:latin typeface="Source Han Sans KR Medium"/>
                <a:ea typeface="Source Han Sans KR Medium"/>
              </a:rPr>
              <a:t>방법론</a:t>
            </a:r>
            <a:r>
              <a:rPr kumimoji="1" lang="en-US" altLang="ko-KR" sz="2400">
                <a:latin typeface="Source Han Sans KR Medium"/>
                <a:ea typeface="Source Han Sans KR Medium"/>
              </a:rPr>
              <a:t>: GCN</a:t>
            </a:r>
            <a:r>
              <a:rPr kumimoji="1" lang="ko-KR" altLang="en-US" sz="2400">
                <a:latin typeface="Source Han Sans KR Medium"/>
                <a:ea typeface="Source Han Sans KR Medium"/>
              </a:rPr>
              <a:t>과 </a:t>
            </a:r>
            <a:r>
              <a:rPr kumimoji="1" lang="en-US" altLang="ko-KR" sz="2400">
                <a:latin typeface="Source Han Sans KR Medium"/>
                <a:ea typeface="Source Han Sans KR Medium"/>
              </a:rPr>
              <a:t>Bidirectional LSTM</a:t>
            </a:r>
            <a:r>
              <a:rPr kumimoji="1" lang="ko-KR" altLang="en-US" sz="2400">
                <a:latin typeface="Source Han Sans KR Medium"/>
                <a:ea typeface="Source Han Sans KR Medium"/>
              </a:rPr>
              <a:t>을 활용한           </a:t>
            </a:r>
            <a:endParaRPr kumimoji="1" lang="en-US" altLang="ko-KR" sz="2400">
              <a:latin typeface="Source Han Sans KR Medium"/>
              <a:ea typeface="Source Han Sans KR Medium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>
                <a:latin typeface="Source Han Sans KR Medium"/>
                <a:ea typeface="Source Han Sans KR Medium"/>
              </a:rPr>
              <a:t>                   Autoencoder</a:t>
            </a:r>
            <a:r>
              <a:rPr kumimoji="1" lang="ko-KR" altLang="en-US" sz="2400">
                <a:latin typeface="Source Han Sans KR Medium"/>
                <a:ea typeface="Source Han Sans KR Medium"/>
              </a:rPr>
              <a:t>를 사용 데이터 분석 및 이상치 탐지</a:t>
            </a:r>
            <a:endParaRPr kumimoji="1" lang="en-US" altLang="ko-KR" sz="2400">
              <a:latin typeface="Source Han Sans KR Medium"/>
              <a:ea typeface="Source Han Sans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83590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002373-99DA-A641-55E1-7F369E49E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699CD52-C69C-7357-4AE4-266BE420B86B}"/>
              </a:ext>
            </a:extLst>
          </p:cNvPr>
          <p:cNvSpPr/>
          <p:nvPr/>
        </p:nvSpPr>
        <p:spPr>
          <a:xfrm>
            <a:off x="507222" y="9779778"/>
            <a:ext cx="17254506" cy="0"/>
          </a:xfrm>
          <a:prstGeom prst="line">
            <a:avLst/>
          </a:prstGeom>
          <a:ln w="9525" cap="flat">
            <a:solidFill>
              <a:srgbClr val="AFAFA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54BDF68-37CC-759E-4A29-2CE3236DF3C5}"/>
              </a:ext>
            </a:extLst>
          </p:cNvPr>
          <p:cNvSpPr txBox="1"/>
          <p:nvPr/>
        </p:nvSpPr>
        <p:spPr>
          <a:xfrm>
            <a:off x="757128" y="-135122"/>
            <a:ext cx="9457804" cy="699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" altLang="ko-KR" sz="2800" b="1">
                <a:solidFill>
                  <a:srgbClr val="EB1D26"/>
                </a:solidFill>
                <a:latin typeface="Source Han Sans KR Bold" panose="020B0800000000000000" pitchFamily="34" charset="-128"/>
                <a:ea typeface="Source Han Sans KR Bold"/>
                <a:cs typeface="Source Han Sans KR Bold"/>
              </a:rPr>
              <a:t>GCN-Bidirectional LSTM-AE 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D411EF6-F2CD-B702-E490-5A46D9B21F31}"/>
              </a:ext>
            </a:extLst>
          </p:cNvPr>
          <p:cNvGrpSpPr/>
          <p:nvPr/>
        </p:nvGrpSpPr>
        <p:grpSpPr>
          <a:xfrm>
            <a:off x="76200" y="-299174"/>
            <a:ext cx="535013" cy="870674"/>
            <a:chOff x="687867" y="1168165"/>
            <a:chExt cx="1877929" cy="3056122"/>
          </a:xfrm>
        </p:grpSpPr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771BCEE-EAB0-D443-7774-25A668F9B5A6}"/>
                </a:ext>
              </a:extLst>
            </p:cNvPr>
            <p:cNvSpPr/>
            <p:nvPr/>
          </p:nvSpPr>
          <p:spPr>
            <a:xfrm>
              <a:off x="687867" y="2346358"/>
              <a:ext cx="1877929" cy="1877929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B1D26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D445F70A-EA62-AF8C-116D-77B28CB415C9}"/>
                </a:ext>
              </a:extLst>
            </p:cNvPr>
            <p:cNvSpPr txBox="1"/>
            <p:nvPr/>
          </p:nvSpPr>
          <p:spPr>
            <a:xfrm>
              <a:off x="784208" y="1168165"/>
              <a:ext cx="1664879" cy="2775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506"/>
                </a:lnSpc>
                <a:spcBef>
                  <a:spcPct val="0"/>
                </a:spcBef>
              </a:pPr>
              <a:r>
                <a:rPr lang="en-US">
                  <a:solidFill>
                    <a:srgbClr val="FAFAFA"/>
                  </a:solidFill>
                  <a:latin typeface="Bruno"/>
                  <a:ea typeface="Bruno"/>
                  <a:cs typeface="Bruno"/>
                  <a:sym typeface="Bruno"/>
                </a:rPr>
                <a:t>0</a:t>
              </a:r>
              <a:r>
                <a:rPr lang="en-US" altLang="ko-KR">
                  <a:solidFill>
                    <a:srgbClr val="FAFAFA"/>
                  </a:solidFill>
                  <a:latin typeface="Bruno"/>
                  <a:ea typeface="Bruno"/>
                  <a:cs typeface="Bruno"/>
                  <a:sym typeface="Bruno"/>
                </a:rPr>
                <a:t>2</a:t>
              </a:r>
              <a:endParaRPr lang="en-US">
                <a:solidFill>
                  <a:srgbClr val="FAFAFA"/>
                </a:solidFill>
                <a:latin typeface="Bruno"/>
                <a:ea typeface="Bruno"/>
                <a:cs typeface="Bruno"/>
                <a:sym typeface="Bruno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749A58C-5B85-5DEF-A0EE-67DA55C67CD8}"/>
              </a:ext>
            </a:extLst>
          </p:cNvPr>
          <p:cNvSpPr txBox="1"/>
          <p:nvPr/>
        </p:nvSpPr>
        <p:spPr>
          <a:xfrm>
            <a:off x="2790162" y="2481766"/>
            <a:ext cx="15376746" cy="53860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ko-KR" altLang="en-US" sz="2900">
              <a:latin typeface="Source Han Sans KR Medium" panose="020B0600000000000000" pitchFamily="34" charset="-128"/>
              <a:ea typeface="Source Han Sans KR Medium" panose="020B0600000000000000" pitchFamily="34" charset="-128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FE46EB-C887-3126-B040-9B2136D659CF}"/>
              </a:ext>
            </a:extLst>
          </p:cNvPr>
          <p:cNvSpPr txBox="1"/>
          <p:nvPr/>
        </p:nvSpPr>
        <p:spPr>
          <a:xfrm>
            <a:off x="896018" y="877016"/>
            <a:ext cx="325907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>
                <a:effectLst/>
                <a:latin typeface="Source Han Sans KR Bold"/>
                <a:ea typeface="Source Han Sans KR Bold"/>
                <a:cs typeface="Calibri"/>
              </a:rPr>
              <a:t>GCN</a:t>
            </a:r>
            <a:endParaRPr lang="ko-KR" altLang="en-US" sz="2400" b="1">
              <a:latin typeface="Source Han Sans KR Medium" panose="020B0600000101010101" charset="-127"/>
              <a:ea typeface="Source Han Sans KR Medium" panose="020B0600000101010101" charset="-127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78FFDDD-CFC6-A247-809B-1959EF0DB1B1}"/>
              </a:ext>
            </a:extLst>
          </p:cNvPr>
          <p:cNvSpPr/>
          <p:nvPr/>
        </p:nvSpPr>
        <p:spPr>
          <a:xfrm>
            <a:off x="507222" y="925469"/>
            <a:ext cx="388796" cy="364761"/>
          </a:xfrm>
          <a:custGeom>
            <a:avLst/>
            <a:gdLst/>
            <a:ahLst/>
            <a:cxnLst/>
            <a:rect l="l" t="t" r="r" b="b"/>
            <a:pathLst>
              <a:path w="648352" h="608272">
                <a:moveTo>
                  <a:pt x="0" y="0"/>
                </a:moveTo>
                <a:lnTo>
                  <a:pt x="648351" y="0"/>
                </a:lnTo>
                <a:lnTo>
                  <a:pt x="648351" y="608272"/>
                </a:lnTo>
                <a:lnTo>
                  <a:pt x="0" y="608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50E2AC-4B57-2DE4-D26E-D7D9EAC0CB3A}"/>
              </a:ext>
            </a:extLst>
          </p:cNvPr>
          <p:cNvSpPr txBox="1"/>
          <p:nvPr/>
        </p:nvSpPr>
        <p:spPr>
          <a:xfrm>
            <a:off x="896018" y="4218539"/>
            <a:ext cx="325907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b="1">
                <a:latin typeface="Source Han Sans KR Bold"/>
                <a:ea typeface="Source Han Sans KR Bold"/>
                <a:cs typeface="Calibri"/>
              </a:rPr>
              <a:t>Bidirectional LSTM</a:t>
            </a:r>
            <a:endParaRPr lang="ko-KR" altLang="en-US" sz="2400" b="1">
              <a:latin typeface="Source Han Sans KR Medium" panose="020B0600000101010101" charset="-127"/>
              <a:ea typeface="Source Han Sans KR Medium" panose="020B0600000101010101" charset="-127"/>
            </a:endParaRP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4B1A1955-991F-E698-015A-CDDB21D7985C}"/>
              </a:ext>
            </a:extLst>
          </p:cNvPr>
          <p:cNvSpPr/>
          <p:nvPr/>
        </p:nvSpPr>
        <p:spPr>
          <a:xfrm>
            <a:off x="507222" y="4266992"/>
            <a:ext cx="388796" cy="364761"/>
          </a:xfrm>
          <a:custGeom>
            <a:avLst/>
            <a:gdLst/>
            <a:ahLst/>
            <a:cxnLst/>
            <a:rect l="l" t="t" r="r" b="b"/>
            <a:pathLst>
              <a:path w="648352" h="608272">
                <a:moveTo>
                  <a:pt x="0" y="0"/>
                </a:moveTo>
                <a:lnTo>
                  <a:pt x="648351" y="0"/>
                </a:lnTo>
                <a:lnTo>
                  <a:pt x="648351" y="608272"/>
                </a:lnTo>
                <a:lnTo>
                  <a:pt x="0" y="608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CD049-1652-D75E-0654-00580C3CA4B6}"/>
              </a:ext>
            </a:extLst>
          </p:cNvPr>
          <p:cNvSpPr txBox="1"/>
          <p:nvPr/>
        </p:nvSpPr>
        <p:spPr>
          <a:xfrm>
            <a:off x="757128" y="1478589"/>
            <a:ext cx="10810334" cy="224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Source Han Sans KR Bold" panose="020B0600000101010101" charset="-127"/>
                <a:ea typeface="Source Han Sans KR Bold" panose="020B0600000101010101" charset="-127"/>
              </a:rPr>
              <a:t>CNN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의 일반화된 형태로 연결 구조에 집중</a:t>
            </a: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노드 연결 수가 가변적이고 노드가 정렬되지 않은 데이터를 처리 가능</a:t>
            </a: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인접한 노드를 분석해 특정 노드의 표현을 개선</a:t>
            </a: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Source Han Sans KR Bold" panose="020B0600000101010101" charset="-127"/>
                <a:ea typeface="Source Han Sans KR Bold" panose="020B0600000101010101" charset="-127"/>
              </a:rPr>
              <a:t>Spatial, Spectral GCN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은 일반적으로 시계열 이미지 데이터 처리에 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5AB377-2D14-570F-CE68-241195FF0CA3}"/>
              </a:ext>
            </a:extLst>
          </p:cNvPr>
          <p:cNvSpPr txBox="1"/>
          <p:nvPr/>
        </p:nvSpPr>
        <p:spPr>
          <a:xfrm>
            <a:off x="7340843" y="5969181"/>
            <a:ext cx="109471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순방향</a:t>
            </a:r>
            <a:r>
              <a:rPr lang="en-US" altLang="ko-KR" sz="2400">
                <a:latin typeface="Source Han Sans KR Bold" panose="020B0600000101010101" charset="-127"/>
                <a:ea typeface="Source Han Sans KR Bold" panose="020B0600000101010101" charset="-127"/>
              </a:rPr>
              <a:t>, 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역방향 </a:t>
            </a:r>
            <a:r>
              <a:rPr lang="en-US" altLang="ko-KR" sz="2400">
                <a:latin typeface="Source Han Sans KR Bold" panose="020B0600000101010101" charset="-127"/>
                <a:ea typeface="Source Han Sans KR Bold" panose="020B0600000101010101" charset="-127"/>
              </a:rPr>
              <a:t>LSTM 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네트워크를 독립적으로 활용</a:t>
            </a: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 데이터의 시간적 패턴 학습</a:t>
            </a: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데이터의 앞뒤 문맥을 고려해 이상치 탐지의 정밀성 향상</a:t>
            </a: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7A6A1BF-632D-5FF5-10A9-C4D9B6FB30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19" y="5008139"/>
            <a:ext cx="6565451" cy="424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3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CBF03-E956-AD63-F286-FA8BA0165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247A1C2-5F21-28EA-2B87-BFB5F013AF5F}"/>
              </a:ext>
            </a:extLst>
          </p:cNvPr>
          <p:cNvSpPr/>
          <p:nvPr/>
        </p:nvSpPr>
        <p:spPr>
          <a:xfrm>
            <a:off x="507222" y="9779778"/>
            <a:ext cx="17254506" cy="0"/>
          </a:xfrm>
          <a:prstGeom prst="line">
            <a:avLst/>
          </a:prstGeom>
          <a:ln w="9525" cap="flat">
            <a:solidFill>
              <a:srgbClr val="AFAFA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37869F8-3814-8BA5-7F1C-B04C8BD027EC}"/>
              </a:ext>
            </a:extLst>
          </p:cNvPr>
          <p:cNvSpPr txBox="1"/>
          <p:nvPr/>
        </p:nvSpPr>
        <p:spPr>
          <a:xfrm>
            <a:off x="757128" y="-135122"/>
            <a:ext cx="9457804" cy="699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en" altLang="ko-KR" sz="2800" b="1">
                <a:solidFill>
                  <a:srgbClr val="EB1D26"/>
                </a:solidFill>
                <a:latin typeface="Source Han Sans KR Bold" panose="020B0800000000000000" pitchFamily="34" charset="-128"/>
                <a:ea typeface="Source Han Sans KR Bold"/>
                <a:cs typeface="Source Han Sans KR Bold"/>
              </a:rPr>
              <a:t>GCN-Bidirectional LSTM-AE 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C3EB606-8F64-3896-03A6-AFDEBDD1A8C3}"/>
              </a:ext>
            </a:extLst>
          </p:cNvPr>
          <p:cNvGrpSpPr/>
          <p:nvPr/>
        </p:nvGrpSpPr>
        <p:grpSpPr>
          <a:xfrm>
            <a:off x="76200" y="-299174"/>
            <a:ext cx="535013" cy="870674"/>
            <a:chOff x="687867" y="1168165"/>
            <a:chExt cx="1877929" cy="3056122"/>
          </a:xfrm>
        </p:grpSpPr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316F5531-A5DC-EBB8-2064-9EDBAEC6C101}"/>
                </a:ext>
              </a:extLst>
            </p:cNvPr>
            <p:cNvSpPr/>
            <p:nvPr/>
          </p:nvSpPr>
          <p:spPr>
            <a:xfrm>
              <a:off x="687867" y="2346358"/>
              <a:ext cx="1877929" cy="1877929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B1D26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D5A4FA4E-D504-002B-AA39-382B9F924451}"/>
                </a:ext>
              </a:extLst>
            </p:cNvPr>
            <p:cNvSpPr txBox="1"/>
            <p:nvPr/>
          </p:nvSpPr>
          <p:spPr>
            <a:xfrm>
              <a:off x="784208" y="1168165"/>
              <a:ext cx="1664879" cy="2775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506"/>
                </a:lnSpc>
                <a:spcBef>
                  <a:spcPct val="0"/>
                </a:spcBef>
              </a:pPr>
              <a:r>
                <a:rPr lang="en-US">
                  <a:solidFill>
                    <a:srgbClr val="FAFAFA"/>
                  </a:solidFill>
                  <a:latin typeface="Bruno"/>
                  <a:ea typeface="Bruno"/>
                  <a:cs typeface="Bruno"/>
                  <a:sym typeface="Bruno"/>
                </a:rPr>
                <a:t>0</a:t>
              </a:r>
              <a:r>
                <a:rPr lang="en-US" altLang="ko-KR">
                  <a:solidFill>
                    <a:srgbClr val="FAFAFA"/>
                  </a:solidFill>
                  <a:latin typeface="Bruno"/>
                  <a:ea typeface="Bruno"/>
                  <a:cs typeface="Bruno"/>
                  <a:sym typeface="Bruno"/>
                </a:rPr>
                <a:t>2</a:t>
              </a:r>
              <a:endParaRPr lang="en-US">
                <a:solidFill>
                  <a:srgbClr val="FAFAFA"/>
                </a:solidFill>
                <a:latin typeface="Bruno"/>
                <a:ea typeface="Bruno"/>
                <a:cs typeface="Bruno"/>
                <a:sym typeface="Bruno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40AD100-0298-B26D-F68E-0D3F002743A5}"/>
              </a:ext>
            </a:extLst>
          </p:cNvPr>
          <p:cNvSpPr txBox="1"/>
          <p:nvPr/>
        </p:nvSpPr>
        <p:spPr>
          <a:xfrm>
            <a:off x="896017" y="1644199"/>
            <a:ext cx="15376746" cy="53860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ko-KR" altLang="en-US" sz="2900">
              <a:latin typeface="Source Han Sans KR Medium" panose="020B0600000000000000" pitchFamily="34" charset="-128"/>
              <a:ea typeface="Source Han Sans KR Medium" panose="020B0600000000000000" pitchFamily="34" charset="-128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B615B0-58EA-F17E-9152-00D59A430378}"/>
              </a:ext>
            </a:extLst>
          </p:cNvPr>
          <p:cNvSpPr txBox="1"/>
          <p:nvPr/>
        </p:nvSpPr>
        <p:spPr>
          <a:xfrm>
            <a:off x="896017" y="877016"/>
            <a:ext cx="536040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 b="1">
                <a:latin typeface="Source Han Sans KR Bold"/>
                <a:ea typeface="Source Han Sans KR Bold"/>
                <a:cs typeface="Calibri"/>
              </a:rPr>
              <a:t>GCN-Bidirectional LSTM-AE</a:t>
            </a:r>
            <a:r>
              <a:rPr lang="ko-KR" altLang="en-US" sz="2400" b="1">
                <a:latin typeface="Source Han Sans KR Bold"/>
                <a:ea typeface="Source Han Sans KR Bold"/>
                <a:cs typeface="Calibri"/>
              </a:rPr>
              <a:t>의</a:t>
            </a:r>
            <a:r>
              <a:rPr lang="en-US" altLang="ko-KR" sz="2400" b="1">
                <a:latin typeface="Source Han Sans KR Bold"/>
                <a:ea typeface="Source Han Sans KR Bold"/>
                <a:cs typeface="Calibri"/>
              </a:rPr>
              <a:t> </a:t>
            </a:r>
            <a:r>
              <a:rPr lang="ko-KR" altLang="en-US" sz="2400" b="1">
                <a:latin typeface="Source Han Sans KR Bold"/>
                <a:ea typeface="Source Han Sans KR Bold"/>
                <a:cs typeface="Calibri"/>
              </a:rPr>
              <a:t>동작</a:t>
            </a:r>
            <a:endParaRPr lang="ko-KR" altLang="en-US" sz="2400" b="1">
              <a:latin typeface="Source Han Sans KR Medium" panose="020B0600000101010101" charset="-127"/>
              <a:ea typeface="Source Han Sans KR Medium" panose="020B0600000101010101" charset="-127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E4384903-AEA1-98CA-0D0E-CAB329419489}"/>
              </a:ext>
            </a:extLst>
          </p:cNvPr>
          <p:cNvSpPr/>
          <p:nvPr/>
        </p:nvSpPr>
        <p:spPr>
          <a:xfrm>
            <a:off x="507222" y="925469"/>
            <a:ext cx="388796" cy="364761"/>
          </a:xfrm>
          <a:custGeom>
            <a:avLst/>
            <a:gdLst/>
            <a:ahLst/>
            <a:cxnLst/>
            <a:rect l="l" t="t" r="r" b="b"/>
            <a:pathLst>
              <a:path w="648352" h="608272">
                <a:moveTo>
                  <a:pt x="0" y="0"/>
                </a:moveTo>
                <a:lnTo>
                  <a:pt x="648351" y="0"/>
                </a:lnTo>
                <a:lnTo>
                  <a:pt x="648351" y="608272"/>
                </a:lnTo>
                <a:lnTo>
                  <a:pt x="0" y="608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AC56D2-DE11-B969-BFB6-A589939F8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17" y="2900104"/>
            <a:ext cx="6051830" cy="4486791"/>
          </a:xfrm>
          <a:prstGeom prst="rect">
            <a:avLst/>
          </a:prstGeom>
        </p:spPr>
      </p:pic>
      <p:cxnSp>
        <p:nvCxnSpPr>
          <p:cNvPr id="4" name="직선 연결선[R] 20">
            <a:extLst>
              <a:ext uri="{FF2B5EF4-FFF2-40B4-BE49-F238E27FC236}">
                <a16:creationId xmlns:a16="http://schemas.microsoft.com/office/drawing/2014/main" id="{C35781BE-DEFA-1A2B-BBD1-4F2CBF712748}"/>
              </a:ext>
            </a:extLst>
          </p:cNvPr>
          <p:cNvCxnSpPr>
            <a:cxnSpLocks/>
          </p:cNvCxnSpPr>
          <p:nvPr/>
        </p:nvCxnSpPr>
        <p:spPr>
          <a:xfrm>
            <a:off x="7904869" y="1290230"/>
            <a:ext cx="0" cy="8247942"/>
          </a:xfrm>
          <a:prstGeom prst="line">
            <a:avLst/>
          </a:prstGeom>
          <a:ln w="57150">
            <a:solidFill>
              <a:srgbClr val="1A1A1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B6E17A-C23C-EE3D-778B-B3C71DCDC228}"/>
              </a:ext>
            </a:extLst>
          </p:cNvPr>
          <p:cNvSpPr txBox="1"/>
          <p:nvPr/>
        </p:nvSpPr>
        <p:spPr>
          <a:xfrm>
            <a:off x="8309811" y="1644199"/>
            <a:ext cx="9978189" cy="652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두개의 독립적 </a:t>
            </a:r>
            <a:r>
              <a:rPr lang="en-US" altLang="ko-KR" sz="2400">
                <a:latin typeface="Source Han Sans KR Bold" panose="020B0600000101010101" charset="-127"/>
                <a:ea typeface="Source Han Sans KR Bold" panose="020B0600000101010101" charset="-127"/>
              </a:rPr>
              <a:t>LSTM 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네트워크 사용</a:t>
            </a: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>
              <a:lnSpc>
                <a:spcPts val="3600"/>
              </a:lnSpc>
            </a:pP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인코더</a:t>
            </a: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 lvl="1">
              <a:lnSpc>
                <a:spcPts val="3600"/>
              </a:lnSpc>
            </a:pPr>
            <a:r>
              <a:rPr lang="en-US" altLang="ko-KR" sz="2400">
                <a:latin typeface="Source Han Sans KR Bold" panose="020B0600000101010101" charset="-127"/>
                <a:ea typeface="Source Han Sans KR Bold" panose="020B0600000101010101" charset="-127"/>
              </a:rPr>
              <a:t>-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순방향 </a:t>
            </a:r>
            <a:r>
              <a:rPr lang="en-US" altLang="ko-KR" sz="2400">
                <a:latin typeface="Source Han Sans KR Bold" panose="020B0600000101010101" charset="-127"/>
                <a:ea typeface="Source Han Sans KR Bold" panose="020B0600000101010101" charset="-127"/>
              </a:rPr>
              <a:t>LSTM: 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데이터를 순차적 방식으로 처리</a:t>
            </a: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 lvl="1">
              <a:lnSpc>
                <a:spcPts val="3600"/>
              </a:lnSpc>
            </a:pPr>
            <a:r>
              <a:rPr lang="en-US" altLang="ko-KR" sz="2400">
                <a:latin typeface="Source Han Sans KR Bold" panose="020B0600000101010101" charset="-127"/>
                <a:ea typeface="Source Han Sans KR Bold" panose="020B0600000101010101" charset="-127"/>
              </a:rPr>
              <a:t>-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역방향 </a:t>
            </a:r>
            <a:r>
              <a:rPr lang="en-US" altLang="ko-KR" sz="2400">
                <a:latin typeface="Source Han Sans KR Bold" panose="020B0600000101010101" charset="-127"/>
                <a:ea typeface="Source Han Sans KR Bold" panose="020B0600000101010101" charset="-127"/>
              </a:rPr>
              <a:t>LSTM: 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데이터를 역방향으로 처리</a:t>
            </a: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각 시간 단계에서 두 네트워크의 출력이 결합되어 최종출력 생성</a:t>
            </a: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>
              <a:lnSpc>
                <a:spcPts val="3600"/>
              </a:lnSpc>
            </a:pP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2400" err="1">
                <a:latin typeface="Source Han Sans KR Bold" panose="020B0600000101010101" charset="-127"/>
                <a:ea typeface="Source Han Sans KR Bold" panose="020B0600000101010101" charset="-127"/>
              </a:rPr>
              <a:t>디코더</a:t>
            </a:r>
            <a:r>
              <a:rPr lang="en-US" altLang="ko-KR" sz="2400">
                <a:latin typeface="Source Han Sans KR Bold" panose="020B0600000101010101" charset="-127"/>
                <a:ea typeface="Source Han Sans KR Bold" panose="020B0600000101010101" charset="-127"/>
              </a:rPr>
              <a:t>: 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동일한 방식으로 데이터를 복원 </a:t>
            </a: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입력 데이터와 </a:t>
            </a:r>
            <a:r>
              <a:rPr lang="ko-KR" altLang="en-US" sz="2400" err="1">
                <a:latin typeface="Source Han Sans KR Bold" panose="020B0600000101010101" charset="-127"/>
                <a:ea typeface="Source Han Sans KR Bold" panose="020B0600000101010101" charset="-127"/>
              </a:rPr>
              <a:t>디코더의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 출력데이터의 오차가 특정 </a:t>
            </a:r>
            <a:r>
              <a:rPr lang="ko-KR" altLang="en-US" sz="2400" err="1">
                <a:latin typeface="Source Han Sans KR Bold" panose="020B0600000101010101" charset="-127"/>
                <a:ea typeface="Source Han Sans KR Bold" panose="020B0600000101010101" charset="-127"/>
              </a:rPr>
              <a:t>임계값을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 초과 시 이상치</a:t>
            </a: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>
              <a:lnSpc>
                <a:spcPts val="3600"/>
              </a:lnSpc>
            </a:pP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 marL="342900" indent="-342900">
              <a:lnSpc>
                <a:spcPts val="36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장점</a:t>
            </a: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 lvl="1">
              <a:lnSpc>
                <a:spcPts val="3600"/>
              </a:lnSpc>
            </a:pPr>
            <a:r>
              <a:rPr lang="en-US" altLang="ko-KR" sz="2400">
                <a:latin typeface="Source Han Sans KR Bold" panose="020B0600000101010101" charset="-127"/>
                <a:ea typeface="Source Han Sans KR Bold" panose="020B0600000101010101" charset="-127"/>
              </a:rPr>
              <a:t>-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역방향 </a:t>
            </a:r>
            <a:r>
              <a:rPr lang="en-US" altLang="ko-KR" sz="2400">
                <a:latin typeface="Source Han Sans KR Bold" panose="020B0600000101010101" charset="-127"/>
                <a:ea typeface="Source Han Sans KR Bold" panose="020B0600000101010101" charset="-127"/>
              </a:rPr>
              <a:t>LSTM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을 통한 미래 데이터 학습을 통해 문맥적 이상치 탐지 가능</a:t>
            </a:r>
            <a:endParaRPr lang="en-US" altLang="ko-KR" sz="2400">
              <a:latin typeface="Source Han Sans KR Bold" panose="020B0600000101010101" charset="-127"/>
              <a:ea typeface="Source Han Sans KR Bold" panose="020B0600000101010101" charset="-127"/>
            </a:endParaRPr>
          </a:p>
          <a:p>
            <a:pPr lvl="1">
              <a:lnSpc>
                <a:spcPts val="3600"/>
              </a:lnSpc>
            </a:pPr>
            <a:r>
              <a:rPr lang="en-US" altLang="ko-KR" sz="2400">
                <a:latin typeface="Source Han Sans KR Bold" panose="020B0600000101010101" charset="-127"/>
                <a:ea typeface="Source Han Sans KR Bold" panose="020B0600000101010101" charset="-127"/>
              </a:rPr>
              <a:t>-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기존 </a:t>
            </a:r>
            <a:r>
              <a:rPr lang="en-US" altLang="ko-KR" sz="2400">
                <a:latin typeface="Source Han Sans KR Bold" panose="020B0600000101010101" charset="-127"/>
                <a:ea typeface="Source Han Sans KR Bold" panose="020B0600000101010101" charset="-127"/>
              </a:rPr>
              <a:t>LSTM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과 동일한 시간 </a:t>
            </a:r>
            <a:r>
              <a:rPr lang="ko-KR" altLang="en-US" sz="2400" err="1">
                <a:latin typeface="Source Han Sans KR Bold" panose="020B0600000101010101" charset="-127"/>
                <a:ea typeface="Source Han Sans KR Bold" panose="020B0600000101010101" charset="-127"/>
              </a:rPr>
              <a:t>역전파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 학습 </a:t>
            </a:r>
            <a:r>
              <a:rPr lang="ko-KR" altLang="en-US" sz="2400" err="1">
                <a:latin typeface="Source Han Sans KR Bold" panose="020B0600000101010101" charset="-127"/>
                <a:ea typeface="Source Han Sans KR Bold" panose="020B0600000101010101" charset="-127"/>
              </a:rPr>
              <a:t>방싱을</a:t>
            </a:r>
            <a:r>
              <a:rPr lang="ko-KR" altLang="en-US" sz="2400">
                <a:latin typeface="Source Han Sans KR Bold" panose="020B0600000101010101" charset="-127"/>
                <a:ea typeface="Source Han Sans KR Bold" panose="020B0600000101010101" charset="-127"/>
              </a:rPr>
              <a:t> 통한 계산 비용 절감</a:t>
            </a:r>
          </a:p>
        </p:txBody>
      </p:sp>
    </p:spTree>
    <p:extLst>
      <p:ext uri="{BB962C8B-B14F-4D97-AF65-F5344CB8AC3E}">
        <p14:creationId xmlns:p14="http://schemas.microsoft.com/office/powerpoint/2010/main" val="24745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5789F-2E1D-C44F-4C67-CFB314F19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80A0BEE-A991-9802-3951-28D712899272}"/>
              </a:ext>
            </a:extLst>
          </p:cNvPr>
          <p:cNvSpPr/>
          <p:nvPr/>
        </p:nvSpPr>
        <p:spPr>
          <a:xfrm>
            <a:off x="507222" y="9779778"/>
            <a:ext cx="17254506" cy="0"/>
          </a:xfrm>
          <a:prstGeom prst="line">
            <a:avLst/>
          </a:prstGeom>
          <a:ln w="9525" cap="flat">
            <a:solidFill>
              <a:srgbClr val="AFAFA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FBD3A24-BC75-FCB8-6A3F-D8EBDF70DB12}"/>
              </a:ext>
            </a:extLst>
          </p:cNvPr>
          <p:cNvSpPr txBox="1"/>
          <p:nvPr/>
        </p:nvSpPr>
        <p:spPr>
          <a:xfrm>
            <a:off x="757128" y="-135122"/>
            <a:ext cx="9457804" cy="699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ko-KR" altLang="en-US" sz="2800" b="1">
                <a:solidFill>
                  <a:srgbClr val="EB1D26"/>
                </a:solidFill>
                <a:latin typeface="Source Han Sans KR Bold" panose="020B0800000000000000" pitchFamily="34" charset="-128"/>
                <a:ea typeface="Source Han Sans KR Bold"/>
                <a:cs typeface="Source Han Sans KR Bold"/>
              </a:rPr>
              <a:t>접목 가능성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4134CB8-FE11-EF36-384C-A041EE087156}"/>
              </a:ext>
            </a:extLst>
          </p:cNvPr>
          <p:cNvGrpSpPr/>
          <p:nvPr/>
        </p:nvGrpSpPr>
        <p:grpSpPr>
          <a:xfrm>
            <a:off x="76200" y="-282549"/>
            <a:ext cx="535013" cy="854049"/>
            <a:chOff x="687867" y="1226520"/>
            <a:chExt cx="1877929" cy="2997767"/>
          </a:xfrm>
        </p:grpSpPr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271B84EB-95CA-6A39-8FE4-AF74B524D7C9}"/>
                </a:ext>
              </a:extLst>
            </p:cNvPr>
            <p:cNvSpPr/>
            <p:nvPr/>
          </p:nvSpPr>
          <p:spPr>
            <a:xfrm>
              <a:off x="687867" y="2346358"/>
              <a:ext cx="1877929" cy="1877929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B1D26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3DFD7B14-F192-F820-86F6-69418D373928}"/>
                </a:ext>
              </a:extLst>
            </p:cNvPr>
            <p:cNvSpPr txBox="1"/>
            <p:nvPr/>
          </p:nvSpPr>
          <p:spPr>
            <a:xfrm>
              <a:off x="842562" y="1226520"/>
              <a:ext cx="1616261" cy="2775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506"/>
                </a:lnSpc>
                <a:spcBef>
                  <a:spcPct val="0"/>
                </a:spcBef>
              </a:pPr>
              <a:r>
                <a:rPr lang="en-US">
                  <a:solidFill>
                    <a:srgbClr val="FAFAFA"/>
                  </a:solidFill>
                  <a:latin typeface="Bruno"/>
                  <a:ea typeface="Bruno"/>
                  <a:cs typeface="Bruno"/>
                  <a:sym typeface="Bruno"/>
                </a:rPr>
                <a:t>0</a:t>
              </a:r>
              <a:r>
                <a:rPr lang="en-US" altLang="ko-KR">
                  <a:solidFill>
                    <a:srgbClr val="FAFAFA"/>
                  </a:solidFill>
                  <a:latin typeface="Bruno"/>
                  <a:ea typeface="Bruno"/>
                  <a:cs typeface="Bruno"/>
                  <a:sym typeface="Bruno"/>
                </a:rPr>
                <a:t>3</a:t>
              </a:r>
              <a:endParaRPr lang="en-US">
                <a:solidFill>
                  <a:srgbClr val="FAFAFA"/>
                </a:solidFill>
                <a:latin typeface="Bruno"/>
                <a:ea typeface="Bruno"/>
                <a:cs typeface="Bruno"/>
                <a:sym typeface="Bruno"/>
              </a:endParaRP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65242D53-E77E-E7D8-50F8-1E447DADFCE5}"/>
              </a:ext>
            </a:extLst>
          </p:cNvPr>
          <p:cNvSpPr/>
          <p:nvPr/>
        </p:nvSpPr>
        <p:spPr>
          <a:xfrm>
            <a:off x="602546" y="754357"/>
            <a:ext cx="388796" cy="364761"/>
          </a:xfrm>
          <a:custGeom>
            <a:avLst/>
            <a:gdLst/>
            <a:ahLst/>
            <a:cxnLst/>
            <a:rect l="l" t="t" r="r" b="b"/>
            <a:pathLst>
              <a:path w="648352" h="608272">
                <a:moveTo>
                  <a:pt x="0" y="0"/>
                </a:moveTo>
                <a:lnTo>
                  <a:pt x="648351" y="0"/>
                </a:lnTo>
                <a:lnTo>
                  <a:pt x="648351" y="608272"/>
                </a:lnTo>
                <a:lnTo>
                  <a:pt x="0" y="608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A58F3-48B2-2698-E528-1DB07A5A0C2D}"/>
              </a:ext>
            </a:extLst>
          </p:cNvPr>
          <p:cNvSpPr txBox="1"/>
          <p:nvPr/>
        </p:nvSpPr>
        <p:spPr>
          <a:xfrm>
            <a:off x="2790162" y="2481766"/>
            <a:ext cx="15376746" cy="53860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ko-KR" altLang="en-US" sz="2900">
              <a:latin typeface="Source Han Sans KR Medium" panose="020B0600000000000000" pitchFamily="34" charset="-128"/>
              <a:ea typeface="Source Han Sans KR Medium" panose="020B0600000000000000" pitchFamily="34" charset="-128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0414B-AD23-C38B-2503-81B332E4E96F}"/>
              </a:ext>
            </a:extLst>
          </p:cNvPr>
          <p:cNvSpPr txBox="1"/>
          <p:nvPr/>
        </p:nvSpPr>
        <p:spPr>
          <a:xfrm>
            <a:off x="9410663" y="6002500"/>
            <a:ext cx="8385676" cy="2249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Bi-LSTM</a:t>
            </a:r>
            <a:r>
              <a:rPr lang="ko-KR" altLang="en-US" sz="2400" b="1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의 특장점</a:t>
            </a:r>
            <a:endParaRPr lang="en-US" altLang="ko-KR" sz="2400" b="1">
              <a:latin typeface="Source Han Sans KR Medium" panose="020B0600000000000000" pitchFamily="34" charset="-128"/>
              <a:ea typeface="Source Han Sans KR Medium" panose="020B0600000000000000" pitchFamily="34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>
                <a:latin typeface="Source Han Sans KR Medium"/>
                <a:ea typeface="Source Han Sans KR Medium"/>
              </a:rPr>
              <a:t>Forward</a:t>
            </a:r>
            <a:r>
              <a:rPr kumimoji="1" lang="ko-KR" altLang="en-US" sz="2400">
                <a:latin typeface="Source Han Sans KR Medium"/>
                <a:ea typeface="Source Han Sans KR Medium"/>
              </a:rPr>
              <a:t> 층과 </a:t>
            </a:r>
            <a:r>
              <a:rPr kumimoji="1" lang="en-US" altLang="ko-KR" sz="2400">
                <a:latin typeface="Source Han Sans KR Medium"/>
                <a:ea typeface="Source Han Sans KR Medium"/>
              </a:rPr>
              <a:t>Backward </a:t>
            </a:r>
            <a:r>
              <a:rPr kumimoji="1" lang="ko-KR" altLang="en-US" sz="2400">
                <a:latin typeface="Source Han Sans KR Medium"/>
                <a:ea typeface="Source Han Sans KR Medium"/>
              </a:rPr>
              <a:t>층으로 구성되어 있어 양방향으로 정보를 습득</a:t>
            </a:r>
            <a:endParaRPr kumimoji="1" lang="en-US" altLang="ko-KR" sz="2400">
              <a:latin typeface="Source Han Sans KR Medium"/>
              <a:ea typeface="Source Han Sans KR Mediu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>
                <a:latin typeface="Source Han Sans KR Medium"/>
                <a:ea typeface="Source Han Sans KR Medium"/>
              </a:rPr>
              <a:t> </a:t>
            </a:r>
            <a:r>
              <a:rPr kumimoji="1" lang="ko-KR" altLang="en-US" sz="2400" err="1">
                <a:latin typeface="Source Han Sans KR Medium"/>
                <a:ea typeface="Source Han Sans KR Medium"/>
              </a:rPr>
              <a:t>맥락・집단</a:t>
            </a:r>
            <a:r>
              <a:rPr kumimoji="1" lang="ko-KR" altLang="en-US" sz="2400">
                <a:latin typeface="Source Han Sans KR Medium"/>
                <a:ea typeface="Source Han Sans KR Medium"/>
              </a:rPr>
              <a:t> 이상치도 효과적으로 식별 가능</a:t>
            </a:r>
            <a:endParaRPr kumimoji="1" lang="en-US" altLang="ko-KR" sz="2400">
              <a:latin typeface="Source Han Sans KR Medium"/>
              <a:ea typeface="Source Han Sans KR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4015A1-83E2-D471-785F-211DF52A75B2}"/>
              </a:ext>
            </a:extLst>
          </p:cNvPr>
          <p:cNvSpPr txBox="1"/>
          <p:nvPr/>
        </p:nvSpPr>
        <p:spPr>
          <a:xfrm>
            <a:off x="991342" y="712140"/>
            <a:ext cx="1360849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>
                <a:effectLst/>
                <a:latin typeface="Source Han Sans KR Bold" panose="020B0800000000000000" pitchFamily="34" charset="-128"/>
                <a:ea typeface="Source Han Sans KR Bold" panose="020B0800000000000000" pitchFamily="34" charset="-128"/>
              </a:rPr>
              <a:t>Bi</a:t>
            </a:r>
            <a:r>
              <a:rPr lang="en-US" altLang="ko-KR" sz="2400">
                <a:latin typeface="Source Han Sans KR Bold" panose="020B0800000000000000" pitchFamily="34" charset="-128"/>
                <a:ea typeface="Source Han Sans KR Bold" panose="020B0800000000000000" pitchFamily="34" charset="-128"/>
              </a:rPr>
              <a:t>directional LSTM-AE</a:t>
            </a:r>
            <a:endParaRPr lang="ko-KR" altLang="en-US" sz="2400">
              <a:effectLst/>
              <a:latin typeface="Source Han Sans KR Bold" panose="020B0800000000000000" pitchFamily="34" charset="-128"/>
              <a:ea typeface="Source Han Sans KR Bold" panose="020B0800000000000000" pitchFamily="34" charset="-128"/>
            </a:endParaRPr>
          </a:p>
        </p:txBody>
      </p:sp>
      <p:cxnSp>
        <p:nvCxnSpPr>
          <p:cNvPr id="28" name="직선 연결선[R] 20">
            <a:extLst>
              <a:ext uri="{FF2B5EF4-FFF2-40B4-BE49-F238E27FC236}">
                <a16:creationId xmlns:a16="http://schemas.microsoft.com/office/drawing/2014/main" id="{A9398ABB-9306-4DE1-ECFE-702FE1F9503B}"/>
              </a:ext>
            </a:extLst>
          </p:cNvPr>
          <p:cNvCxnSpPr>
            <a:cxnSpLocks/>
          </p:cNvCxnSpPr>
          <p:nvPr/>
        </p:nvCxnSpPr>
        <p:spPr>
          <a:xfrm>
            <a:off x="9040094" y="1173805"/>
            <a:ext cx="0" cy="8247942"/>
          </a:xfrm>
          <a:prstGeom prst="line">
            <a:avLst/>
          </a:prstGeom>
          <a:ln w="57150">
            <a:solidFill>
              <a:srgbClr val="1A1A1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54B49CA-FC85-0683-1303-1BAC5DBC4270}"/>
              </a:ext>
            </a:extLst>
          </p:cNvPr>
          <p:cNvSpPr txBox="1"/>
          <p:nvPr/>
        </p:nvSpPr>
        <p:spPr>
          <a:xfrm>
            <a:off x="9410663" y="1822275"/>
            <a:ext cx="7821897" cy="2249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기존 </a:t>
            </a:r>
            <a:r>
              <a:rPr lang="en-US" altLang="ko-KR" sz="2400" b="1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LSTM</a:t>
            </a:r>
            <a:r>
              <a:rPr lang="ko-KR" altLang="en-US" sz="2400" b="1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의 한계</a:t>
            </a:r>
            <a:endParaRPr lang="en-US" altLang="ko-KR" sz="2400" b="1">
              <a:latin typeface="Source Han Sans KR Medium" panose="020B0600000000000000" pitchFamily="34" charset="-128"/>
              <a:ea typeface="Source Han Sans KR Medium" panose="020B0600000000000000" pitchFamily="34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>
                <a:latin typeface="Source Han Sans KR Medium"/>
                <a:ea typeface="Source Han Sans KR Medium"/>
              </a:rPr>
              <a:t>단방향 정보만 존재</a:t>
            </a:r>
            <a:endParaRPr kumimoji="1" lang="en-US" altLang="ko-KR" sz="2400">
              <a:latin typeface="Source Han Sans KR Medium"/>
              <a:ea typeface="Source Han Sans KR Mediu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>
                <a:latin typeface="Source Han Sans KR Medium"/>
                <a:ea typeface="Source Han Sans KR Medium"/>
              </a:rPr>
              <a:t>맥락적인 흐름을 고려하기 어려움</a:t>
            </a:r>
            <a:endParaRPr kumimoji="1" lang="en-US" altLang="ko-KR" sz="2400">
              <a:latin typeface="Source Han Sans KR Medium"/>
              <a:ea typeface="Source Han Sans KR Medium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>
                <a:latin typeface="Source Han Sans KR Medium"/>
                <a:ea typeface="Source Han Sans KR Medium"/>
              </a:rPr>
              <a:t>점 이상치 외 </a:t>
            </a:r>
            <a:r>
              <a:rPr kumimoji="1" lang="ko-KR" altLang="en-US" sz="2400" err="1">
                <a:latin typeface="Source Han Sans KR Medium"/>
                <a:ea typeface="Source Han Sans KR Medium"/>
              </a:rPr>
              <a:t>맥락・집단</a:t>
            </a:r>
            <a:r>
              <a:rPr kumimoji="1" lang="ko-KR" altLang="en-US" sz="2400">
                <a:latin typeface="Source Han Sans KR Medium"/>
                <a:ea typeface="Source Han Sans KR Medium"/>
              </a:rPr>
              <a:t> 이상치를 탐지하기 어려움</a:t>
            </a:r>
            <a:endParaRPr kumimoji="1" lang="en-US" altLang="ko-KR" sz="2400">
              <a:latin typeface="Source Han Sans KR Medium"/>
              <a:ea typeface="Source Han Sans KR Medium"/>
            </a:endParaRPr>
          </a:p>
        </p:txBody>
      </p:sp>
      <p:pic>
        <p:nvPicPr>
          <p:cNvPr id="7" name="그림 6" descr="도표, 스크린샷, 라인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6C34756-ACB3-E1E2-DA4B-402A798FE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36" y="1321965"/>
            <a:ext cx="7010967" cy="3741604"/>
          </a:xfrm>
          <a:prstGeom prst="rect">
            <a:avLst/>
          </a:prstGeom>
        </p:spPr>
      </p:pic>
      <p:pic>
        <p:nvPicPr>
          <p:cNvPr id="13" name="그림 12" descr="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528CD6B-C57D-F365-FB67-501CC6A10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42" y="5648943"/>
            <a:ext cx="7102461" cy="3325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143361-2391-787D-E301-054061FDD3BD}"/>
              </a:ext>
            </a:extLst>
          </p:cNvPr>
          <p:cNvSpPr txBox="1"/>
          <p:nvPr/>
        </p:nvSpPr>
        <p:spPr>
          <a:xfrm>
            <a:off x="507222" y="9865249"/>
            <a:ext cx="1295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이미지 출처</a:t>
            </a:r>
            <a:r>
              <a:rPr kumimoji="1" lang="en-US" altLang="ko-KR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:</a:t>
            </a:r>
            <a:r>
              <a:rPr kumimoji="1" lang="ko-KR" altLang="en-US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 </a:t>
            </a:r>
            <a:r>
              <a:rPr kumimoji="1" lang="en" altLang="ko-KR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A Bi-LSTM Autoencoder Framework for Anomaly Detection – A Case Study of a Wind Power Dataset</a:t>
            </a:r>
            <a:endParaRPr kumimoji="1" lang="ko-KR" altLang="en-US">
              <a:latin typeface="Source Han Sans KR Medium" panose="020B0600000000000000" pitchFamily="34" charset="-128"/>
              <a:ea typeface="Source Han Sans KR Medium" panose="020B06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C33B6-2B7C-3416-E57A-8CB473927379}"/>
              </a:ext>
            </a:extLst>
          </p:cNvPr>
          <p:cNvSpPr txBox="1"/>
          <p:nvPr/>
        </p:nvSpPr>
        <p:spPr>
          <a:xfrm>
            <a:off x="3244527" y="4989980"/>
            <a:ext cx="2458003" cy="371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&lt;</a:t>
            </a:r>
            <a:r>
              <a:rPr kumimoji="1" lang="ko-KR" altLang="en-US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기존 </a:t>
            </a:r>
            <a:r>
              <a:rPr kumimoji="1" lang="en-US" altLang="ko-KR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LSTM </a:t>
            </a:r>
            <a:r>
              <a:rPr kumimoji="1" lang="ko-KR" altLang="en-US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셀 구조</a:t>
            </a:r>
            <a:r>
              <a:rPr kumimoji="1" lang="en-US" altLang="ko-KR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&gt;</a:t>
            </a:r>
            <a:endParaRPr kumimoji="1" lang="ko-KR" altLang="en-US">
              <a:latin typeface="Source Han Sans KR Medium" panose="020B0600000000000000" pitchFamily="34" charset="-128"/>
              <a:ea typeface="Source Han Sans KR Medium" panose="020B06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D8D24-3C70-8266-EAAF-1FEA24B5C7F1}"/>
              </a:ext>
            </a:extLst>
          </p:cNvPr>
          <p:cNvSpPr txBox="1"/>
          <p:nvPr/>
        </p:nvSpPr>
        <p:spPr>
          <a:xfrm>
            <a:off x="3244527" y="9118944"/>
            <a:ext cx="2458003" cy="371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&lt;Bi-LSTM </a:t>
            </a:r>
            <a:r>
              <a:rPr kumimoji="1" lang="ko-KR" altLang="en-US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셀 구조</a:t>
            </a:r>
            <a:r>
              <a:rPr kumimoji="1" lang="en-US" altLang="ko-KR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&gt;</a:t>
            </a:r>
            <a:endParaRPr kumimoji="1" lang="ko-KR" altLang="en-US">
              <a:latin typeface="Source Han Sans KR Medium" panose="020B0600000000000000" pitchFamily="34" charset="-128"/>
              <a:ea typeface="Source Han Sans KR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950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63296-4CEB-9EC4-7066-29F582441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Adversarial Attacks. Is the drawing above a portrait of a… | by Jonathan  Hui | Medium">
            <a:extLst>
              <a:ext uri="{FF2B5EF4-FFF2-40B4-BE49-F238E27FC236}">
                <a16:creationId xmlns:a16="http://schemas.microsoft.com/office/drawing/2014/main" id="{E62A0879-1230-11F7-4CD9-79A41AB22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9" t="50452" r="12618" b="4076"/>
          <a:stretch>
            <a:fillRect/>
          </a:stretch>
        </p:blipFill>
        <p:spPr bwMode="auto">
          <a:xfrm>
            <a:off x="320103" y="6051965"/>
            <a:ext cx="8456630" cy="336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86363A45-FA22-B20B-BFAC-E234AA57D9CB}"/>
              </a:ext>
            </a:extLst>
          </p:cNvPr>
          <p:cNvSpPr/>
          <p:nvPr/>
        </p:nvSpPr>
        <p:spPr>
          <a:xfrm>
            <a:off x="507222" y="9779778"/>
            <a:ext cx="17254506" cy="0"/>
          </a:xfrm>
          <a:prstGeom prst="line">
            <a:avLst/>
          </a:prstGeom>
          <a:ln w="9525" cap="flat">
            <a:solidFill>
              <a:srgbClr val="AFAFA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FDDACA7-B5B4-5F20-9365-965532310548}"/>
              </a:ext>
            </a:extLst>
          </p:cNvPr>
          <p:cNvSpPr txBox="1"/>
          <p:nvPr/>
        </p:nvSpPr>
        <p:spPr>
          <a:xfrm>
            <a:off x="757128" y="-135122"/>
            <a:ext cx="9457804" cy="699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99"/>
              </a:lnSpc>
              <a:spcBef>
                <a:spcPct val="0"/>
              </a:spcBef>
            </a:pPr>
            <a:r>
              <a:rPr lang="ko-KR" altLang="en-US" sz="2800" b="1">
                <a:solidFill>
                  <a:srgbClr val="EB1D26"/>
                </a:solidFill>
                <a:latin typeface="Source Han Sans KR Bold" panose="020B0800000000000000" pitchFamily="34" charset="-128"/>
                <a:ea typeface="Source Han Sans KR Bold"/>
                <a:cs typeface="Source Han Sans KR Bold"/>
              </a:rPr>
              <a:t>접목 가능성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84DDB24-4220-48B8-2C72-DF47348F08FB}"/>
              </a:ext>
            </a:extLst>
          </p:cNvPr>
          <p:cNvGrpSpPr/>
          <p:nvPr/>
        </p:nvGrpSpPr>
        <p:grpSpPr>
          <a:xfrm>
            <a:off x="76200" y="-282549"/>
            <a:ext cx="535013" cy="854049"/>
            <a:chOff x="687867" y="1226520"/>
            <a:chExt cx="1877929" cy="2997767"/>
          </a:xfrm>
        </p:grpSpPr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04913B99-E5E5-D5D1-8A33-6E05961886B0}"/>
                </a:ext>
              </a:extLst>
            </p:cNvPr>
            <p:cNvSpPr/>
            <p:nvPr/>
          </p:nvSpPr>
          <p:spPr>
            <a:xfrm>
              <a:off x="687867" y="2346358"/>
              <a:ext cx="1877929" cy="1877929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B1D26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D972EB18-C0E7-B4AD-313C-292229DB61E5}"/>
                </a:ext>
              </a:extLst>
            </p:cNvPr>
            <p:cNvSpPr txBox="1"/>
            <p:nvPr/>
          </p:nvSpPr>
          <p:spPr>
            <a:xfrm>
              <a:off x="842562" y="1226520"/>
              <a:ext cx="1616261" cy="2775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506"/>
                </a:lnSpc>
                <a:spcBef>
                  <a:spcPct val="0"/>
                </a:spcBef>
              </a:pPr>
              <a:r>
                <a:rPr lang="en-US">
                  <a:solidFill>
                    <a:srgbClr val="FAFAFA"/>
                  </a:solidFill>
                  <a:latin typeface="Bruno"/>
                  <a:ea typeface="Bruno"/>
                  <a:cs typeface="Bruno"/>
                  <a:sym typeface="Bruno"/>
                </a:rPr>
                <a:t>0</a:t>
              </a:r>
              <a:r>
                <a:rPr lang="en-US" altLang="ko-KR">
                  <a:solidFill>
                    <a:srgbClr val="FAFAFA"/>
                  </a:solidFill>
                  <a:latin typeface="Bruno"/>
                  <a:ea typeface="Bruno"/>
                  <a:cs typeface="Bruno"/>
                  <a:sym typeface="Bruno"/>
                </a:rPr>
                <a:t>3</a:t>
              </a:r>
              <a:endParaRPr lang="en-US">
                <a:solidFill>
                  <a:srgbClr val="FAFAFA"/>
                </a:solidFill>
                <a:latin typeface="Bruno"/>
                <a:ea typeface="Bruno"/>
                <a:cs typeface="Bruno"/>
                <a:sym typeface="Bruno"/>
              </a:endParaRP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9DDE0633-8DF3-3E69-ED6C-6A886300A691}"/>
              </a:ext>
            </a:extLst>
          </p:cNvPr>
          <p:cNvSpPr/>
          <p:nvPr/>
        </p:nvSpPr>
        <p:spPr>
          <a:xfrm>
            <a:off x="602546" y="754357"/>
            <a:ext cx="388796" cy="364761"/>
          </a:xfrm>
          <a:custGeom>
            <a:avLst/>
            <a:gdLst/>
            <a:ahLst/>
            <a:cxnLst/>
            <a:rect l="l" t="t" r="r" b="b"/>
            <a:pathLst>
              <a:path w="648352" h="608272">
                <a:moveTo>
                  <a:pt x="0" y="0"/>
                </a:moveTo>
                <a:lnTo>
                  <a:pt x="648351" y="0"/>
                </a:lnTo>
                <a:lnTo>
                  <a:pt x="648351" y="608272"/>
                </a:lnTo>
                <a:lnTo>
                  <a:pt x="0" y="6082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9D45A-BCE6-2DD8-3F73-53F8F3F5C351}"/>
              </a:ext>
            </a:extLst>
          </p:cNvPr>
          <p:cNvSpPr txBox="1"/>
          <p:nvPr/>
        </p:nvSpPr>
        <p:spPr>
          <a:xfrm>
            <a:off x="2790162" y="2481766"/>
            <a:ext cx="15376746" cy="53860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ko-KR" altLang="en-US" sz="2900">
              <a:latin typeface="Source Han Sans KR Medium" panose="020B0600000000000000" pitchFamily="34" charset="-128"/>
              <a:ea typeface="Source Han Sans KR Medium" panose="020B0600000000000000" pitchFamily="34" charset="-128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77E047-9D98-6137-E3E8-B3B6B168F7F2}"/>
              </a:ext>
            </a:extLst>
          </p:cNvPr>
          <p:cNvSpPr txBox="1"/>
          <p:nvPr/>
        </p:nvSpPr>
        <p:spPr>
          <a:xfrm>
            <a:off x="991342" y="712140"/>
            <a:ext cx="13608492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2400">
                <a:effectLst/>
                <a:latin typeface="Source Han Sans KR Bold" panose="020B0800000000000000" pitchFamily="34" charset="-128"/>
                <a:ea typeface="Source Han Sans KR Bold" panose="020B0800000000000000" pitchFamily="34" charset="-128"/>
              </a:rPr>
              <a:t>Bi</a:t>
            </a:r>
            <a:r>
              <a:rPr lang="en-US" altLang="ko-KR" sz="2400">
                <a:latin typeface="Source Han Sans KR Bold" panose="020B0800000000000000" pitchFamily="34" charset="-128"/>
                <a:ea typeface="Source Han Sans KR Bold" panose="020B0800000000000000" pitchFamily="34" charset="-128"/>
              </a:rPr>
              <a:t>directional MI-FGSM</a:t>
            </a:r>
            <a:endParaRPr lang="ko-KR" altLang="en-US" sz="2400">
              <a:effectLst/>
              <a:latin typeface="Source Han Sans KR Bold" panose="020B0800000000000000" pitchFamily="34" charset="-128"/>
              <a:ea typeface="Source Han Sans KR Bold" panose="020B0800000000000000" pitchFamily="34" charset="-128"/>
            </a:endParaRPr>
          </a:p>
        </p:txBody>
      </p:sp>
      <p:cxnSp>
        <p:nvCxnSpPr>
          <p:cNvPr id="28" name="직선 연결선[R] 20">
            <a:extLst>
              <a:ext uri="{FF2B5EF4-FFF2-40B4-BE49-F238E27FC236}">
                <a16:creationId xmlns:a16="http://schemas.microsoft.com/office/drawing/2014/main" id="{7AE9FB57-BC41-40D0-A3C3-8F6002E707BD}"/>
              </a:ext>
            </a:extLst>
          </p:cNvPr>
          <p:cNvCxnSpPr>
            <a:cxnSpLocks/>
          </p:cNvCxnSpPr>
          <p:nvPr/>
        </p:nvCxnSpPr>
        <p:spPr>
          <a:xfrm>
            <a:off x="10037616" y="1119118"/>
            <a:ext cx="0" cy="8247942"/>
          </a:xfrm>
          <a:prstGeom prst="line">
            <a:avLst/>
          </a:prstGeom>
          <a:ln w="57150">
            <a:solidFill>
              <a:srgbClr val="1A1A1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1C629C-130F-8EB2-73AA-6203D4C072E7}"/>
                  </a:ext>
                </a:extLst>
              </p:cNvPr>
              <p:cNvSpPr txBox="1"/>
              <p:nvPr/>
            </p:nvSpPr>
            <p:spPr>
              <a:xfrm>
                <a:off x="10286538" y="1543449"/>
                <a:ext cx="7703123" cy="395448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>
                    <a:latin typeface="Source Han Sans KR Medium" panose="020B0600000000000000" pitchFamily="34" charset="-128"/>
                    <a:ea typeface="Source Han Sans KR Medium" panose="020B0600000000000000" pitchFamily="34" charset="-128"/>
                  </a:rPr>
                  <a:t>Bi-MI-FGSM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2400">
                    <a:latin typeface="Source Han Sans KR Medium" panose="020B0600000000000000" pitchFamily="34" charset="-128"/>
                    <a:ea typeface="Source Han Sans KR Medium" panose="020B0600000000000000" pitchFamily="34" charset="-128"/>
                  </a:rPr>
                  <a:t>양 방향 가중치 </a:t>
                </a:r>
                <a:r>
                  <a:rPr kumimoji="1" lang="en-US" altLang="ko-KR" sz="2400">
                    <a:latin typeface="Source Han Sans KR Medium" panose="020B0600000000000000" pitchFamily="34" charset="-128"/>
                    <a:ea typeface="Source Han Sans KR Medium" panose="020B0600000000000000" pitchFamily="34" charset="-128"/>
                  </a:rPr>
                  <a:t>𝛽</a:t>
                </a:r>
                <a:r>
                  <a:rPr kumimoji="1" lang="ko-KR" altLang="en-US" sz="2400">
                    <a:latin typeface="Source Han Sans KR Medium" panose="020B0600000000000000" pitchFamily="34" charset="-128"/>
                    <a:ea typeface="Source Han Sans KR Medium" panose="020B0600000000000000" pitchFamily="34" charset="-128"/>
                  </a:rPr>
                  <a:t> 도입</a:t>
                </a:r>
                <a:endParaRPr kumimoji="1" lang="en-US" altLang="ko-KR" sz="2400">
                  <a:latin typeface="Source Han Sans KR Medium" panose="020B0600000000000000" pitchFamily="34" charset="-128"/>
                  <a:ea typeface="Source Han Sans KR Medium" panose="020B0600000000000000" pitchFamily="34" charset="-128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2400">
                    <a:latin typeface="Source Han Sans KR Medium" panose="020B0600000000000000" pitchFamily="34" charset="-128"/>
                    <a:ea typeface="Source Han Sans KR Medium" panose="020B0600000000000000" pitchFamily="34" charset="-128"/>
                  </a:rPr>
                  <a:t>모멘텀 방향으로 한 스텝 이동한</a:t>
                </a:r>
                <a:r>
                  <a:rPr kumimoji="1" lang="en-US" altLang="ko-KR" sz="2400">
                    <a:latin typeface="Source Han Sans KR Medium" panose="020B0600000000000000" pitchFamily="34" charset="-128"/>
                    <a:ea typeface="Source Han Sans KR Medium" panose="020B0600000000000000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kumimoji="1" lang="ko-KR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400" err="1">
                    <a:latin typeface="Source Han Sans KR Medium" panose="020B0600000000000000" pitchFamily="34" charset="-128"/>
                    <a:ea typeface="Source Han Sans KR Medium" panose="020B0600000000000000" pitchFamily="34" charset="-128"/>
                  </a:rPr>
                  <a:t>으로</a:t>
                </a:r>
                <a:r>
                  <a:rPr kumimoji="1" lang="ko-KR" altLang="en-US" sz="2400">
                    <a:latin typeface="Source Han Sans KR Medium" panose="020B0600000000000000" pitchFamily="34" charset="-128"/>
                    <a:ea typeface="Source Han Sans KR Medium" panose="020B0600000000000000" pitchFamily="34" charset="-128"/>
                  </a:rPr>
                  <a:t> 역방향 </a:t>
                </a:r>
                <a:r>
                  <a:rPr kumimoji="1" lang="ko-KR" altLang="en-US" sz="2400" err="1">
                    <a:latin typeface="Source Han Sans KR Medium" panose="020B0600000000000000" pitchFamily="34" charset="-128"/>
                    <a:ea typeface="Source Han Sans KR Medium" panose="020B0600000000000000" pitchFamily="34" charset="-128"/>
                  </a:rPr>
                  <a:t>그래디언트</a:t>
                </a:r>
                <a:r>
                  <a:rPr kumimoji="1" lang="ko-KR" altLang="en-US" sz="2400">
                    <a:latin typeface="Source Han Sans KR Medium" panose="020B0600000000000000" pitchFamily="34" charset="-128"/>
                    <a:ea typeface="Source Han Sans KR Medium" panose="020B0600000000000000" pitchFamily="34" charset="-128"/>
                  </a:rPr>
                  <a:t> 계산</a:t>
                </a:r>
                <a:endParaRPr kumimoji="1" lang="en-US" altLang="ko-KR" sz="2400">
                  <a:latin typeface="Source Han Sans KR Medium" panose="020B0600000000000000" pitchFamily="34" charset="-128"/>
                  <a:ea typeface="Source Han Sans KR Medium" panose="020B0600000000000000" pitchFamily="34" charset="-128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2400">
                    <a:latin typeface="Source Han Sans KR Medium" panose="020B0600000000000000" pitchFamily="34" charset="-128"/>
                    <a:ea typeface="Source Han Sans KR Medium" panose="020B0600000000000000" pitchFamily="34" charset="-128"/>
                  </a:rPr>
                  <a:t>양 방향에 대한 모멘텀 값을 반영해 다음 시점의 모멘텀을 결정</a:t>
                </a:r>
                <a:endParaRPr kumimoji="1" lang="en-US" altLang="ko-KR" sz="2400">
                  <a:latin typeface="Source Han Sans KR Medium" panose="020B0600000000000000" pitchFamily="34" charset="-128"/>
                  <a:ea typeface="Source Han Sans KR Medium" panose="020B0600000000000000" pitchFamily="34" charset="-128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R" sz="2400">
                  <a:latin typeface="Source Han Sans KR Medium" panose="020B0600000000000000" pitchFamily="34" charset="-128"/>
                  <a:ea typeface="Source Han Sans KR Medium" panose="020B0600000000000000" pitchFamily="34" charset="-128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1C629C-130F-8EB2-73AA-6203D4C0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538" y="1543449"/>
                <a:ext cx="7703123" cy="3954480"/>
              </a:xfrm>
              <a:prstGeom prst="rect">
                <a:avLst/>
              </a:prstGeom>
              <a:blipFill>
                <a:blip r:embed="rId6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Adversarial Attacks. Is the drawing above a portrait of a… | by Jonathan  Hui | Medium">
            <a:extLst>
              <a:ext uri="{FF2B5EF4-FFF2-40B4-BE49-F238E27FC236}">
                <a16:creationId xmlns:a16="http://schemas.microsoft.com/office/drawing/2014/main" id="{049EE28C-3547-A997-D9DD-CE031EF8A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9" r="12618" b="76550"/>
          <a:stretch>
            <a:fillRect/>
          </a:stretch>
        </p:blipFill>
        <p:spPr bwMode="auto">
          <a:xfrm>
            <a:off x="228327" y="1132985"/>
            <a:ext cx="8640183" cy="173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61A5C7-E506-3303-E423-D03DF7A74C12}"/>
              </a:ext>
            </a:extLst>
          </p:cNvPr>
          <p:cNvSpPr txBox="1"/>
          <p:nvPr/>
        </p:nvSpPr>
        <p:spPr>
          <a:xfrm>
            <a:off x="1201606" y="2798710"/>
            <a:ext cx="3566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>
                <a:solidFill>
                  <a:srgbClr val="FF0000"/>
                </a:solidFill>
                <a:latin typeface="Times New Roman" panose="02020603050405020304" pitchFamily="18" charset="0"/>
              </a:rPr>
              <a:t>Bidirectional Weight 𝛽</a:t>
            </a:r>
          </a:p>
          <a:p>
            <a:endParaRPr kumimoji="1" lang="ko-KR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" name="Picture 4" descr="Adversarial Attacks. Is the drawing above a portrait of a… | by Jonathan  Hui | Medium">
            <a:extLst>
              <a:ext uri="{FF2B5EF4-FFF2-40B4-BE49-F238E27FC236}">
                <a16:creationId xmlns:a16="http://schemas.microsoft.com/office/drawing/2014/main" id="{10FC25F7-02A0-EF1E-915D-1C3788C4A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29" t="23951" r="12618" b="49992"/>
          <a:stretch>
            <a:fillRect/>
          </a:stretch>
        </p:blipFill>
        <p:spPr bwMode="auto">
          <a:xfrm>
            <a:off x="201554" y="3193920"/>
            <a:ext cx="8640183" cy="193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62B890-8E82-D01E-7D9C-D15F9D56FE9C}"/>
                  </a:ext>
                </a:extLst>
              </p:cNvPr>
              <p:cNvSpPr txBox="1"/>
              <p:nvPr/>
            </p:nvSpPr>
            <p:spPr>
              <a:xfrm>
                <a:off x="1073464" y="5143500"/>
                <a:ext cx="3566410" cy="85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kumimoji="1"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kumimoji="1"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ko-K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kumimoji="1" lang="en-US" altLang="ko-K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ko-K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R" sz="2400" b="0">
                  <a:solidFill>
                    <a:srgbClr val="FF0000"/>
                  </a:solidFill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kumimoji="1" lang="ko-KR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62B890-8E82-D01E-7D9C-D15F9D56F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64" y="5143500"/>
                <a:ext cx="3566410" cy="8595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E369D8-D478-B6E2-CAA9-CA3FCD59759C}"/>
                  </a:ext>
                </a:extLst>
              </p:cNvPr>
              <p:cNvSpPr txBox="1"/>
              <p:nvPr/>
            </p:nvSpPr>
            <p:spPr>
              <a:xfrm>
                <a:off x="1201606" y="5573161"/>
                <a:ext cx="8046300" cy="540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</m:oMath>
                </a14:m>
                <a:r>
                  <a:rPr kumimoji="1" lang="en-US" altLang="ko-KR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en-US" altLang="ko-KR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and obtain the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R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kumimoji="1"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sub>
                        <m:r>
                          <a:rPr kumimoji="1"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kumimoji="1"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𝑝𝑟𝑒𝑑</m:t>
                        </m:r>
                      </m:sub>
                    </m:sSub>
                    <m:r>
                      <a:rPr kumimoji="1"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E369D8-D478-B6E2-CAA9-CA3FCD59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06" y="5573161"/>
                <a:ext cx="8046300" cy="540276"/>
              </a:xfrm>
              <a:prstGeom prst="rect">
                <a:avLst/>
              </a:prstGeom>
              <a:blipFill>
                <a:blip r:embed="rId8"/>
                <a:stretch>
                  <a:fillRect l="-1260" t="-9091" b="-113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11CA56-33B8-E8E0-9143-61153ACA221E}"/>
              </a:ext>
            </a:extLst>
          </p:cNvPr>
          <p:cNvSpPr/>
          <p:nvPr/>
        </p:nvSpPr>
        <p:spPr>
          <a:xfrm>
            <a:off x="6799986" y="6826824"/>
            <a:ext cx="2108428" cy="762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C347D-FD93-9FE5-170D-7334C177D64C}"/>
              </a:ext>
            </a:extLst>
          </p:cNvPr>
          <p:cNvSpPr/>
          <p:nvPr/>
        </p:nvSpPr>
        <p:spPr>
          <a:xfrm>
            <a:off x="6668305" y="8081528"/>
            <a:ext cx="2108428" cy="762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3" name="Picture 4" descr="Adversarial Attacks. Is the drawing above a portrait of a… | by Jonathan  Hui | Medium">
            <a:extLst>
              <a:ext uri="{FF2B5EF4-FFF2-40B4-BE49-F238E27FC236}">
                <a16:creationId xmlns:a16="http://schemas.microsoft.com/office/drawing/2014/main" id="{4F5D2755-F342-F90B-207D-124B31753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06" t="60362" r="29585" b="27217"/>
          <a:stretch>
            <a:fillRect/>
          </a:stretch>
        </p:blipFill>
        <p:spPr bwMode="auto">
          <a:xfrm>
            <a:off x="1228336" y="6736678"/>
            <a:ext cx="4442448" cy="92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0EB4BF-27C0-CCED-ED1F-1DC8BCACE695}"/>
              </a:ext>
            </a:extLst>
          </p:cNvPr>
          <p:cNvSpPr txBox="1"/>
          <p:nvPr/>
        </p:nvSpPr>
        <p:spPr>
          <a:xfrm>
            <a:off x="3364118" y="6984878"/>
            <a:ext cx="613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>
                <a:solidFill>
                  <a:srgbClr val="FF0000"/>
                </a:solidFill>
                <a:latin typeface="Times New Roman" panose="02020603050405020304" pitchFamily="18" charset="0"/>
              </a:rPr>
              <a:t>𝛽</a:t>
            </a:r>
            <a:endParaRPr kumimoji="1" lang="ko-KR" altLang="en-US" sz="20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B5C84A-14BA-EE20-6883-5DF7536DC2A0}"/>
              </a:ext>
            </a:extLst>
          </p:cNvPr>
          <p:cNvSpPr/>
          <p:nvPr/>
        </p:nvSpPr>
        <p:spPr>
          <a:xfrm>
            <a:off x="5670784" y="6803645"/>
            <a:ext cx="2108428" cy="8741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A13834-B4C0-B31A-CFD1-DB0902174851}"/>
                  </a:ext>
                </a:extLst>
              </p:cNvPr>
              <p:cNvSpPr txBox="1"/>
              <p:nvPr/>
            </p:nvSpPr>
            <p:spPr>
              <a:xfrm>
                <a:off x="5752161" y="6736678"/>
                <a:ext cx="4036534" cy="9205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kumimoji="1" lang="en-US" altLang="ko-KR" sz="3200">
                    <a:solidFill>
                      <a:srgbClr val="FF0000"/>
                    </a:solidFill>
                  </a:rPr>
                  <a:t>+</a:t>
                </a:r>
                <a:r>
                  <a:rPr kumimoji="1" lang="en-US" altLang="ko-KR" sz="2000">
                    <a:solidFill>
                      <a:srgbClr val="FF0000"/>
                    </a:solidFill>
                  </a:rPr>
                  <a:t>(1-</a:t>
                </a:r>
                <a:r>
                  <a:rPr kumimoji="1" lang="en-US" altLang="ko-KR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𝛽</a:t>
                </a:r>
                <a:r>
                  <a:rPr kumimoji="1" lang="en-US" altLang="ko-KR" sz="2000">
                    <a:solidFill>
                      <a:srgbClr val="FF0000"/>
                    </a:solidFill>
                  </a:rPr>
                  <a:t>)</a:t>
                </a:r>
                <a:r>
                  <a:rPr kumimoji="1" lang="en-US" altLang="ko-KR" sz="240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kumimoji="1" lang="en-US" altLang="ko-KR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ko-KR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kumimoji="1" lang="en-US" altLang="ko-KR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b>
                            <m:r>
                              <a:rPr kumimoji="1"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kumimoji="1"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kumimoji="1"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1"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kumimoji="1"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1" lang="en-US" altLang="ko-K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kumimoji="1"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kumimoji="1" lang="en-US" altLang="ko-KR" sz="2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ko-KR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ko-KR" sz="280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b>
                                    <m:r>
                                      <a:rPr kumimoji="1" lang="en-US" altLang="ko-KR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𝑝𝑟𝑒𝑑</m:t>
                                    </m:r>
                                  </m:sub>
                                </m:sSub>
                                <m:r>
                                  <a:rPr kumimoji="1" lang="en-US" altLang="ko-KR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kumimoji="1" lang="en-US" altLang="ko-KR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ko-KR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𝑝𝑟𝑒𝑑</m:t>
                                        </m:r>
                                      </m:sub>
                                    </m:sSub>
                                    <m:r>
                                      <a:rPr kumimoji="1" lang="en-US" altLang="ko-KR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kumimoji="1" lang="en-US" altLang="ko-KR" sz="2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kumimoji="1" lang="en-US" altLang="ko-K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kumimoji="1" lang="ko-KR" altLang="en-US" sz="28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A13834-B4C0-B31A-CFD1-DB0902174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161" y="6736678"/>
                <a:ext cx="4036534" cy="920508"/>
              </a:xfrm>
              <a:prstGeom prst="rect">
                <a:avLst/>
              </a:prstGeom>
              <a:blipFill>
                <a:blip r:embed="rId9"/>
                <a:stretch>
                  <a:fillRect l="-6289" t="-2740" b="-68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D9C41F35-C50D-DBCF-A6E5-70189F39B00A}"/>
              </a:ext>
            </a:extLst>
          </p:cNvPr>
          <p:cNvSpPr txBox="1"/>
          <p:nvPr/>
        </p:nvSpPr>
        <p:spPr>
          <a:xfrm>
            <a:off x="10322913" y="5555579"/>
            <a:ext cx="7703123" cy="2249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Bi-MI-FGSM</a:t>
            </a:r>
            <a:r>
              <a:rPr lang="ko-KR" altLang="en-US" sz="2400" b="1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의 특장점</a:t>
            </a:r>
            <a:endParaRPr lang="en-US" altLang="ko-KR" sz="2400" b="1">
              <a:latin typeface="Source Han Sans KR Medium" panose="020B0600000000000000" pitchFamily="34" charset="-128"/>
              <a:ea typeface="Source Han Sans KR Medium" panose="020B0600000000000000" pitchFamily="34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가중치 </a:t>
            </a:r>
            <a:r>
              <a:rPr kumimoji="1" lang="en-US" altLang="ko-KR" sz="2400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𝛽</a:t>
            </a:r>
            <a:r>
              <a:rPr kumimoji="1" lang="ko-KR" altLang="en-US" sz="2400" err="1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를</a:t>
            </a:r>
            <a:r>
              <a:rPr kumimoji="1" lang="ko-KR" altLang="en-US" sz="2400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 조절해 각 방향에 대한 반영 정도를 조절</a:t>
            </a:r>
            <a:endParaRPr kumimoji="1" lang="en-US" altLang="ko-KR" sz="2400">
              <a:latin typeface="Source Han Sans KR Medium" panose="020B0600000000000000" pitchFamily="34" charset="-128"/>
              <a:ea typeface="Source Han Sans KR Medium" panose="020B0600000000000000" pitchFamily="34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2400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수렴 속도가 향상됨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400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Poor local Maxima </a:t>
            </a:r>
            <a:r>
              <a:rPr kumimoji="1" lang="ko-KR" altLang="en-US" sz="2400">
                <a:latin typeface="Source Han Sans KR Medium" panose="020B0600000000000000" pitchFamily="34" charset="-128"/>
                <a:ea typeface="Source Han Sans KR Medium" panose="020B0600000000000000" pitchFamily="34" charset="-128"/>
              </a:rPr>
              <a:t>문제를 더 효과적으로 해결</a:t>
            </a:r>
            <a:endParaRPr kumimoji="1" lang="en-US" altLang="ko-KR" sz="2400">
              <a:latin typeface="Source Han Sans KR Medium" panose="020B0600000000000000" pitchFamily="34" charset="-128"/>
              <a:ea typeface="Source Han Sans KR Medium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35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39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59923" y="4467353"/>
            <a:ext cx="4168155" cy="1218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89"/>
              </a:lnSpc>
              <a:spcBef>
                <a:spcPct val="0"/>
              </a:spcBef>
            </a:pPr>
            <a:r>
              <a:rPr lang="en-US" sz="7135" b="1">
                <a:solidFill>
                  <a:srgbClr val="FAFAFA"/>
                </a:solidFill>
                <a:latin typeface="Source Han Sans KR Bold"/>
                <a:ea typeface="Source Han Sans KR Bold"/>
                <a:cs typeface="Source Han Sans KR Bold"/>
                <a:sym typeface="Source Han Sans KR Bold"/>
              </a:rPr>
              <a:t>감사합니다</a:t>
            </a:r>
          </a:p>
        </p:txBody>
      </p:sp>
      <p:sp>
        <p:nvSpPr>
          <p:cNvPr id="3" name="AutoShape 3"/>
          <p:cNvSpPr/>
          <p:nvPr/>
        </p:nvSpPr>
        <p:spPr>
          <a:xfrm>
            <a:off x="507222" y="9779778"/>
            <a:ext cx="17254506" cy="0"/>
          </a:xfrm>
          <a:prstGeom prst="line">
            <a:avLst/>
          </a:prstGeom>
          <a:ln w="9525" cap="flat">
            <a:solidFill>
              <a:srgbClr val="FAFAF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9"/>
          <p:cNvSpPr txBox="1"/>
          <p:nvPr/>
        </p:nvSpPr>
        <p:spPr>
          <a:xfrm>
            <a:off x="15938004" y="990600"/>
            <a:ext cx="1664196" cy="335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AFAFA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2025.05.</a:t>
            </a:r>
            <a:r>
              <a:rPr lang="en-US" altLang="ko-KR" sz="2000">
                <a:solidFill>
                  <a:srgbClr val="FAFAFA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29</a:t>
            </a:r>
            <a:r>
              <a:rPr lang="en-US" sz="2000">
                <a:solidFill>
                  <a:srgbClr val="FAFAFA"/>
                </a:solidFill>
                <a:latin typeface="Source Han Sans KR"/>
                <a:ea typeface="Source Han Sans KR"/>
                <a:cs typeface="Source Han Sans KR"/>
                <a:sym typeface="Source Han Sans KR"/>
              </a:rPr>
              <a:t>.</a:t>
            </a: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166048E4-7E1E-B31B-4F4B-2250759C1EC5}"/>
              </a:ext>
            </a:extLst>
          </p:cNvPr>
          <p:cNvGrpSpPr/>
          <p:nvPr/>
        </p:nvGrpSpPr>
        <p:grpSpPr>
          <a:xfrm>
            <a:off x="6901866" y="5686297"/>
            <a:ext cx="4465218" cy="929096"/>
            <a:chOff x="0" y="-192881"/>
            <a:chExt cx="5953623" cy="1238795"/>
          </a:xfrm>
        </p:grpSpPr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A134C66D-C6B4-66F7-1539-845B93193C42}"/>
                </a:ext>
              </a:extLst>
            </p:cNvPr>
            <p:cNvGrpSpPr/>
            <p:nvPr/>
          </p:nvGrpSpPr>
          <p:grpSpPr>
            <a:xfrm>
              <a:off x="0" y="-192881"/>
              <a:ext cx="5953623" cy="1238795"/>
              <a:chOff x="0" y="-38100"/>
              <a:chExt cx="1176024" cy="244700"/>
            </a:xfrm>
          </p:grpSpPr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E176F4E4-5163-C1BD-B125-F90B5EF84C45}"/>
                  </a:ext>
                </a:extLst>
              </p:cNvPr>
              <p:cNvSpPr/>
              <p:nvPr/>
            </p:nvSpPr>
            <p:spPr>
              <a:xfrm>
                <a:off x="0" y="-38100"/>
                <a:ext cx="1176024" cy="244700"/>
              </a:xfrm>
              <a:custGeom>
                <a:avLst/>
                <a:gdLst/>
                <a:ahLst/>
                <a:cxnLst/>
                <a:rect l="l" t="t" r="r" b="b"/>
                <a:pathLst>
                  <a:path w="733922" h="186926">
                    <a:moveTo>
                      <a:pt x="93463" y="0"/>
                    </a:moveTo>
                    <a:lnTo>
                      <a:pt x="640459" y="0"/>
                    </a:lnTo>
                    <a:cubicBezTo>
                      <a:pt x="665247" y="0"/>
                      <a:pt x="689020" y="9847"/>
                      <a:pt x="706548" y="27375"/>
                    </a:cubicBezTo>
                    <a:cubicBezTo>
                      <a:pt x="724075" y="44902"/>
                      <a:pt x="733922" y="68675"/>
                      <a:pt x="733922" y="93463"/>
                    </a:cubicBezTo>
                    <a:lnTo>
                      <a:pt x="733922" y="93463"/>
                    </a:lnTo>
                    <a:cubicBezTo>
                      <a:pt x="733922" y="118251"/>
                      <a:pt x="724075" y="142024"/>
                      <a:pt x="706548" y="159551"/>
                    </a:cubicBezTo>
                    <a:cubicBezTo>
                      <a:pt x="689020" y="177079"/>
                      <a:pt x="665247" y="186926"/>
                      <a:pt x="640459" y="186926"/>
                    </a:cubicBezTo>
                    <a:lnTo>
                      <a:pt x="93463" y="186926"/>
                    </a:lnTo>
                    <a:cubicBezTo>
                      <a:pt x="68675" y="186926"/>
                      <a:pt x="44902" y="177079"/>
                      <a:pt x="27375" y="159551"/>
                    </a:cubicBezTo>
                    <a:cubicBezTo>
                      <a:pt x="9847" y="142024"/>
                      <a:pt x="0" y="118251"/>
                      <a:pt x="0" y="93463"/>
                    </a:cubicBezTo>
                    <a:lnTo>
                      <a:pt x="0" y="93463"/>
                    </a:lnTo>
                    <a:cubicBezTo>
                      <a:pt x="0" y="68675"/>
                      <a:pt x="9847" y="44902"/>
                      <a:pt x="27375" y="27375"/>
                    </a:cubicBezTo>
                    <a:cubicBezTo>
                      <a:pt x="44902" y="9847"/>
                      <a:pt x="68675" y="0"/>
                      <a:pt x="93463" y="0"/>
                    </a:cubicBezTo>
                    <a:close/>
                  </a:path>
                </a:pathLst>
              </a:custGeom>
              <a:solidFill>
                <a:srgbClr val="EB1D26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" name="TextBox 9">
                <a:extLst>
                  <a:ext uri="{FF2B5EF4-FFF2-40B4-BE49-F238E27FC236}">
                    <a16:creationId xmlns:a16="http://schemas.microsoft.com/office/drawing/2014/main" id="{EA756317-E520-2527-9A95-7C0A118EFDB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733922" cy="22502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69EC77DE-9496-6FF0-2C87-8CAA48E00123}"/>
                </a:ext>
              </a:extLst>
            </p:cNvPr>
            <p:cNvSpPr txBox="1"/>
            <p:nvPr/>
          </p:nvSpPr>
          <p:spPr>
            <a:xfrm>
              <a:off x="739251" y="-4785"/>
              <a:ext cx="4604774" cy="84792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310"/>
                </a:lnSpc>
                <a:spcBef>
                  <a:spcPct val="0"/>
                </a:spcBef>
              </a:pPr>
              <a:r>
                <a:rPr lang="en-US" sz="3793" b="1" err="1">
                  <a:solidFill>
                    <a:srgbClr val="F9F3EF"/>
                  </a:solidFill>
                  <a:latin typeface="Source Han Sans KR Medium"/>
                  <a:ea typeface="Source Han Sans KR Medium"/>
                  <a:cs typeface="Source Han Sans KR Medium"/>
                  <a:sym typeface="Source Han Sans KR Medium"/>
                </a:rPr>
                <a:t>장현석</a:t>
              </a:r>
              <a:r>
                <a:rPr lang="en-US" sz="3793" b="1">
                  <a:solidFill>
                    <a:srgbClr val="F9F3EF"/>
                  </a:solidFill>
                  <a:latin typeface="Source Han Sans KR Medium"/>
                  <a:ea typeface="Source Han Sans KR Medium"/>
                  <a:cs typeface="Source Han Sans KR Medium"/>
                  <a:sym typeface="Source Han Sans KR Medium"/>
                </a:rPr>
                <a:t>, </a:t>
              </a:r>
              <a:r>
                <a:rPr lang="ko-KR" altLang="en-US" sz="3793" b="1">
                  <a:solidFill>
                    <a:srgbClr val="F9F3EF"/>
                  </a:solidFill>
                  <a:latin typeface="Source Han Sans KR Medium"/>
                  <a:ea typeface="Source Han Sans KR Medium"/>
                  <a:cs typeface="Source Han Sans KR Medium"/>
                  <a:sym typeface="Source Han Sans KR Medium"/>
                </a:rPr>
                <a:t>정민성</a:t>
              </a:r>
              <a:endParaRPr lang="en-US" sz="3793" b="1">
                <a:solidFill>
                  <a:srgbClr val="F9F3EF"/>
                </a:solidFill>
                <a:latin typeface="Source Han Sans KR Medium"/>
                <a:ea typeface="Source Han Sans KR Medium"/>
                <a:cs typeface="Source Han Sans KR Medium"/>
                <a:sym typeface="Source Han Sans KR Medium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da23731-9eaf-490a-9b69-c34e96cf22ca">
      <Terms xmlns="http://schemas.microsoft.com/office/infopath/2007/PartnerControls"/>
    </lcf76f155ced4ddcb4097134ff3c332f>
    <TaxCatchAll xmlns="9639060b-3e32-4c2b-b0e0-7d61e1a1e0f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F55A0452E259A48B3B4C299F7910F31" ma:contentTypeVersion="12" ma:contentTypeDescription="새 문서를 만듭니다." ma:contentTypeScope="" ma:versionID="93a23572383c64a6b574368beb4eb949">
  <xsd:schema xmlns:xsd="http://www.w3.org/2001/XMLSchema" xmlns:xs="http://www.w3.org/2001/XMLSchema" xmlns:p="http://schemas.microsoft.com/office/2006/metadata/properties" xmlns:ns2="dda23731-9eaf-490a-9b69-c34e96cf22ca" xmlns:ns3="9639060b-3e32-4c2b-b0e0-7d61e1a1e0fb" targetNamespace="http://schemas.microsoft.com/office/2006/metadata/properties" ma:root="true" ma:fieldsID="832f1d0b68974fb6485558cbb38fdb3d" ns2:_="" ns3:_="">
    <xsd:import namespace="dda23731-9eaf-490a-9b69-c34e96cf22ca"/>
    <xsd:import namespace="9639060b-3e32-4c2b-b0e0-7d61e1a1e0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23731-9eaf-490a-9b69-c34e96cf22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39060b-3e32-4c2b-b0e0-7d61e1a1e0f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9662a04-7a19-4039-b2bc-f3f6dc3d41b1}" ma:internalName="TaxCatchAll" ma:showField="CatchAllData" ma:web="9639060b-3e32-4c2b-b0e0-7d61e1a1e0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D85453-B596-40E6-A0D7-7862A69D9F81}">
  <ds:schemaRefs>
    <ds:schemaRef ds:uri="9639060b-3e32-4c2b-b0e0-7d61e1a1e0fb"/>
    <ds:schemaRef ds:uri="dda23731-9eaf-490a-9b69-c34e96cf22c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AD56E5-9E1C-4A01-98D7-8231E1C7EA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258FFB-CF67-48B9-8520-11512EFACB65}">
  <ds:schemaRefs>
    <ds:schemaRef ds:uri="9639060b-3e32-4c2b-b0e0-7d61e1a1e0fb"/>
    <ds:schemaRef ds:uri="dda23731-9eaf-490a-9b69-c34e96cf22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Macintosh PowerPoint</Application>
  <PresentationFormat>사용자 지정</PresentationFormat>
  <Paragraphs>122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Source Han Sans KR Bold</vt:lpstr>
      <vt:lpstr>맑은 고딕</vt:lpstr>
      <vt:lpstr>Arial</vt:lpstr>
      <vt:lpstr>Source Han Sans KR Medium</vt:lpstr>
      <vt:lpstr>Times New Roman</vt:lpstr>
      <vt:lpstr>Bruno</vt:lpstr>
      <vt:lpstr>Source Han Sans KR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레드 그레이 깔끔한 프로젝트 프레젠테이션</dc:title>
  <dc:creator>정민성</dc:creator>
  <cp:lastModifiedBy>장현석</cp:lastModifiedBy>
  <cp:revision>2</cp:revision>
  <dcterms:created xsi:type="dcterms:W3CDTF">2006-08-16T00:00:00Z</dcterms:created>
  <dcterms:modified xsi:type="dcterms:W3CDTF">2025-05-29T21:29:01Z</dcterms:modified>
  <dc:identifier>DAGewWZJ80o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0x010100BF55A0452E259A48B3B4C299F7910F31</vt:lpwstr>
  </property>
</Properties>
</file>