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9DD1B3C-3732-44BE-93BE-771D3916D1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CA1754C-EA77-4B82-9E10-0FC0032C424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6" descr=""/>
          <p:cNvPicPr/>
          <p:nvPr/>
        </p:nvPicPr>
        <p:blipFill>
          <a:blip r:embed="rId2"/>
          <a:srcRect l="38598" t="0" r="-14920" b="0"/>
          <a:stretch/>
        </p:blipFill>
        <p:spPr>
          <a:xfrm>
            <a:off x="0" y="0"/>
            <a:ext cx="7840800" cy="685152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901760" y="0"/>
            <a:ext cx="806760" cy="6851520"/>
          </a:xfrm>
          <a:custGeom>
            <a:avLst/>
            <a:gdLst/>
            <a:ahLst/>
            <a:rect l="l" t="t" r="r" b="b"/>
            <a:pathLst>
              <a:path w="813410" h="6858000">
                <a:moveTo>
                  <a:pt x="803470" y="3822066"/>
                </a:moveTo>
                <a:lnTo>
                  <a:pt x="800049" y="3957341"/>
                </a:lnTo>
                <a:cubicBezTo>
                  <a:pt x="755697" y="4832308"/>
                  <a:pt x="601808" y="5678375"/>
                  <a:pt x="351822" y="6482104"/>
                </a:cubicBezTo>
                <a:lnTo>
                  <a:pt x="224634" y="6858000"/>
                </a:lnTo>
                <a:lnTo>
                  <a:pt x="0" y="6858000"/>
                </a:lnTo>
                <a:lnTo>
                  <a:pt x="60205" y="6740450"/>
                </a:lnTo>
                <a:cubicBezTo>
                  <a:pt x="435638" y="5961301"/>
                  <a:pt x="682706" y="5108658"/>
                  <a:pt x="773974" y="4209956"/>
                </a:cubicBezTo>
                <a:close/>
                <a:moveTo>
                  <a:pt x="805130" y="3756459"/>
                </a:moveTo>
                <a:lnTo>
                  <a:pt x="803471" y="3822066"/>
                </a:lnTo>
                <a:lnTo>
                  <a:pt x="803471" y="3822058"/>
                </a:lnTo>
                <a:close/>
                <a:moveTo>
                  <a:pt x="805130" y="3101541"/>
                </a:moveTo>
                <a:lnTo>
                  <a:pt x="813410" y="3429000"/>
                </a:lnTo>
                <a:lnTo>
                  <a:pt x="805130" y="3756459"/>
                </a:lnTo>
                <a:lnTo>
                  <a:pt x="813409" y="3429000"/>
                </a:lnTo>
                <a:close/>
                <a:moveTo>
                  <a:pt x="803471" y="3035934"/>
                </a:moveTo>
                <a:lnTo>
                  <a:pt x="805130" y="3101541"/>
                </a:lnTo>
                <a:lnTo>
                  <a:pt x="803471" y="3035942"/>
                </a:lnTo>
                <a:close/>
                <a:moveTo>
                  <a:pt x="0" y="0"/>
                </a:moveTo>
                <a:lnTo>
                  <a:pt x="224634" y="0"/>
                </a:lnTo>
                <a:lnTo>
                  <a:pt x="351822" y="375896"/>
                </a:lnTo>
                <a:cubicBezTo>
                  <a:pt x="601808" y="1179625"/>
                  <a:pt x="755697" y="2025693"/>
                  <a:pt x="800049" y="2900659"/>
                </a:cubicBezTo>
                <a:lnTo>
                  <a:pt x="803470" y="3035934"/>
                </a:lnTo>
                <a:lnTo>
                  <a:pt x="773974" y="2648044"/>
                </a:lnTo>
                <a:cubicBezTo>
                  <a:pt x="682706" y="1749343"/>
                  <a:pt x="435638" y="896699"/>
                  <a:pt x="60205" y="117550"/>
                </a:cubicBezTo>
                <a:close/>
              </a:path>
            </a:pathLst>
          </a:cu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5126400" y="0"/>
            <a:ext cx="7059240" cy="6851520"/>
          </a:xfrm>
          <a:custGeom>
            <a:avLst/>
            <a:gdLst/>
            <a:ahLst/>
            <a:rect l="l" t="t" r="r" b="b"/>
            <a:pathLst>
              <a:path w="7065774" h="6858000">
                <a:moveTo>
                  <a:pt x="0" y="0"/>
                </a:moveTo>
                <a:lnTo>
                  <a:pt x="7065774" y="0"/>
                </a:lnTo>
                <a:lnTo>
                  <a:pt x="7065774" y="6858000"/>
                </a:lnTo>
                <a:lnTo>
                  <a:pt x="0" y="6858000"/>
                </a:lnTo>
                <a:lnTo>
                  <a:pt x="127188" y="6482104"/>
                </a:lnTo>
                <a:cubicBezTo>
                  <a:pt x="377174" y="5678375"/>
                  <a:pt x="531063" y="4832308"/>
                  <a:pt x="575415" y="3957341"/>
                </a:cubicBezTo>
                <a:lnTo>
                  <a:pt x="578836" y="3822066"/>
                </a:lnTo>
                <a:lnTo>
                  <a:pt x="578836" y="3822058"/>
                </a:lnTo>
                <a:cubicBezTo>
                  <a:pt x="585436" y="3691872"/>
                  <a:pt x="588775" y="3560826"/>
                  <a:pt x="588775" y="3429000"/>
                </a:cubicBezTo>
                <a:cubicBezTo>
                  <a:pt x="588775" y="3297174"/>
                  <a:pt x="585436" y="3166128"/>
                  <a:pt x="578836" y="3035942"/>
                </a:cubicBezTo>
                <a:lnTo>
                  <a:pt x="578836" y="3035934"/>
                </a:lnTo>
                <a:lnTo>
                  <a:pt x="575415" y="2900659"/>
                </a:lnTo>
                <a:cubicBezTo>
                  <a:pt x="531063" y="2025693"/>
                  <a:pt x="377174" y="1179625"/>
                  <a:pt x="127188" y="375896"/>
                </a:cubicBezTo>
                <a:lnTo>
                  <a:pt x="0" y="0"/>
                </a:lnTo>
                <a:close/>
              </a:path>
            </a:pathLst>
          </a:custGeom>
          <a:solidFill>
            <a:srgbClr val="1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160600" y="0"/>
            <a:ext cx="673560" cy="6851520"/>
          </a:xfrm>
          <a:custGeom>
            <a:avLst/>
            <a:gdLst/>
            <a:ahLst/>
            <a:rect l="l" t="t" r="r" b="b"/>
            <a:pathLst>
              <a:path w="680215" h="6858000">
                <a:moveTo>
                  <a:pt x="0" y="0"/>
                </a:moveTo>
                <a:lnTo>
                  <a:pt x="91440" y="0"/>
                </a:lnTo>
                <a:lnTo>
                  <a:pt x="218628" y="375896"/>
                </a:lnTo>
                <a:cubicBezTo>
                  <a:pt x="468614" y="1179625"/>
                  <a:pt x="622503" y="2025693"/>
                  <a:pt x="666855" y="2900659"/>
                </a:cubicBezTo>
                <a:lnTo>
                  <a:pt x="670276" y="3035934"/>
                </a:lnTo>
                <a:lnTo>
                  <a:pt x="670276" y="3035942"/>
                </a:lnTo>
                <a:cubicBezTo>
                  <a:pt x="676876" y="3166128"/>
                  <a:pt x="680215" y="3297174"/>
                  <a:pt x="680215" y="3429000"/>
                </a:cubicBezTo>
                <a:cubicBezTo>
                  <a:pt x="680215" y="3560826"/>
                  <a:pt x="676876" y="3691872"/>
                  <a:pt x="670276" y="3822058"/>
                </a:cubicBezTo>
                <a:lnTo>
                  <a:pt x="670276" y="3822066"/>
                </a:lnTo>
                <a:lnTo>
                  <a:pt x="666855" y="3957341"/>
                </a:lnTo>
                <a:cubicBezTo>
                  <a:pt x="622503" y="4832308"/>
                  <a:pt x="468614" y="5678375"/>
                  <a:pt x="218628" y="6482104"/>
                </a:cubicBezTo>
                <a:lnTo>
                  <a:pt x="91440" y="6858000"/>
                </a:lnTo>
                <a:lnTo>
                  <a:pt x="0" y="6858000"/>
                </a:lnTo>
                <a:lnTo>
                  <a:pt x="127188" y="6482104"/>
                </a:lnTo>
                <a:cubicBezTo>
                  <a:pt x="377174" y="5678375"/>
                  <a:pt x="531063" y="4832308"/>
                  <a:pt x="575415" y="3957341"/>
                </a:cubicBezTo>
                <a:lnTo>
                  <a:pt x="578836" y="3822066"/>
                </a:lnTo>
                <a:lnTo>
                  <a:pt x="578836" y="3822058"/>
                </a:lnTo>
                <a:cubicBezTo>
                  <a:pt x="585436" y="3691872"/>
                  <a:pt x="588775" y="3560826"/>
                  <a:pt x="588775" y="3429000"/>
                </a:cubicBezTo>
                <a:cubicBezTo>
                  <a:pt x="588775" y="3297174"/>
                  <a:pt x="585436" y="3166128"/>
                  <a:pt x="578836" y="3035942"/>
                </a:cubicBezTo>
                <a:lnTo>
                  <a:pt x="578836" y="3035934"/>
                </a:lnTo>
                <a:lnTo>
                  <a:pt x="575415" y="2900659"/>
                </a:lnTo>
                <a:cubicBezTo>
                  <a:pt x="531063" y="2025693"/>
                  <a:pt x="377174" y="1179625"/>
                  <a:pt x="127188" y="3758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5840" y="6542640"/>
            <a:ext cx="405000" cy="22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CC75FB9-D2F6-4BE0-80DF-BB52EF60FCAD}" type="slidenum">
              <a:rPr b="0" lang="en-US" sz="939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939" spc="-1" strike="noStrike">
              <a:latin typeface="Arial"/>
            </a:endParaRPr>
          </a:p>
        </p:txBody>
      </p:sp>
      <p:pic>
        <p:nvPicPr>
          <p:cNvPr id="81" name="그림 28" descr=""/>
          <p:cNvPicPr/>
          <p:nvPr/>
        </p:nvPicPr>
        <p:blipFill>
          <a:blip r:embed="rId2"/>
          <a:stretch/>
        </p:blipFill>
        <p:spPr>
          <a:xfrm>
            <a:off x="334800" y="6598800"/>
            <a:ext cx="903240" cy="12168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335880" y="6453360"/>
            <a:ext cx="11513520" cy="29520"/>
          </a:xfrm>
          <a:prstGeom prst="rect">
            <a:avLst/>
          </a:prstGeom>
          <a:gradFill rotWithShape="0">
            <a:gsLst>
              <a:gs pos="0">
                <a:srgbClr val="0587af"/>
              </a:gs>
              <a:gs pos="100000">
                <a:srgbClr val="0780f9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336960" y="348120"/>
            <a:ext cx="11513520" cy="6013080"/>
          </a:xfrm>
          <a:prstGeom prst="roundRect">
            <a:avLst>
              <a:gd name="adj" fmla="val 74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5840" y="6542640"/>
            <a:ext cx="405000" cy="22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AF7CA55-206C-408B-AB12-F04E204F7881}" type="slidenum">
              <a:rPr b="0" lang="en-US" sz="939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939" spc="-1" strike="noStrike">
              <a:latin typeface="Arial"/>
            </a:endParaRPr>
          </a:p>
        </p:txBody>
      </p:sp>
      <p:pic>
        <p:nvPicPr>
          <p:cNvPr id="123" name="그림 28" descr=""/>
          <p:cNvPicPr/>
          <p:nvPr/>
        </p:nvPicPr>
        <p:blipFill>
          <a:blip r:embed="rId2"/>
          <a:stretch/>
        </p:blipFill>
        <p:spPr>
          <a:xfrm>
            <a:off x="334800" y="6598800"/>
            <a:ext cx="903240" cy="12168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335880" y="6453360"/>
            <a:ext cx="11513520" cy="29520"/>
          </a:xfrm>
          <a:prstGeom prst="rect">
            <a:avLst/>
          </a:prstGeom>
          <a:gradFill rotWithShape="0">
            <a:gsLst>
              <a:gs pos="0">
                <a:srgbClr val="0587af"/>
              </a:gs>
              <a:gs pos="100000">
                <a:srgbClr val="0780f9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336960" y="348120"/>
            <a:ext cx="11513520" cy="6013080"/>
          </a:xfrm>
          <a:prstGeom prst="roundRect">
            <a:avLst>
              <a:gd name="adj" fmla="val 74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374520" y="2743200"/>
            <a:ext cx="5816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Partition Table Type: MBR vs GPT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411960" y="4910400"/>
            <a:ext cx="1014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맑은 고딕"/>
              </a:rPr>
              <a:t>2025. 05. 15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2" name="그래픽 28" descr=""/>
          <p:cNvPicPr/>
          <p:nvPr/>
        </p:nvPicPr>
        <p:blipFill>
          <a:blip r:embed="rId1"/>
          <a:stretch/>
        </p:blipFill>
        <p:spPr>
          <a:xfrm>
            <a:off x="11287440" y="5986440"/>
            <a:ext cx="612720" cy="612720"/>
          </a:xfrm>
          <a:prstGeom prst="rect">
            <a:avLst/>
          </a:prstGeom>
          <a:ln w="0">
            <a:noFill/>
          </a:ln>
        </p:spPr>
      </p:pic>
      <p:pic>
        <p:nvPicPr>
          <p:cNvPr id="173" name="그래픽 29" descr=""/>
          <p:cNvPicPr/>
          <p:nvPr/>
        </p:nvPicPr>
        <p:blipFill>
          <a:blip r:embed="rId2"/>
          <a:stretch/>
        </p:blipFill>
        <p:spPr>
          <a:xfrm>
            <a:off x="6475680" y="4573800"/>
            <a:ext cx="1739520" cy="232920"/>
          </a:xfrm>
          <a:prstGeom prst="rect">
            <a:avLst/>
          </a:prstGeom>
          <a:ln w="0">
            <a:noFill/>
          </a:ln>
        </p:spPr>
      </p:pic>
      <p:sp>
        <p:nvSpPr>
          <p:cNvPr id="174" name="Line 3"/>
          <p:cNvSpPr/>
          <p:nvPr/>
        </p:nvSpPr>
        <p:spPr>
          <a:xfrm>
            <a:off x="6426360" y="3681360"/>
            <a:ext cx="5266440" cy="360"/>
          </a:xfrm>
          <a:prstGeom prst="line">
            <a:avLst/>
          </a:prstGeom>
          <a:ln>
            <a:solidFill>
              <a:srgbClr val="156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6395760" y="3891960"/>
            <a:ext cx="5259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Draft version 0.1 project plan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advTm="7000" p14:dur="2000"/>
    </mc:Choice>
    <mc:Fallback>
      <p:transition spd="slow" advTm="7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95960" y="410400"/>
            <a:ext cx="5380200" cy="13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19a5be"/>
                </a:solidFill>
                <a:latin typeface="Arial"/>
                <a:ea typeface="Arial Unicode MS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12560" y="1490760"/>
            <a:ext cx="41400" cy="50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6588720" y="1740600"/>
            <a:ext cx="281520" cy="281520"/>
          </a:xfrm>
          <a:prstGeom prst="ellips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6588720" y="2461680"/>
            <a:ext cx="281520" cy="281520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6588720" y="3182760"/>
            <a:ext cx="281520" cy="281520"/>
          </a:xfrm>
          <a:prstGeom prst="ellips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6588720" y="3903480"/>
            <a:ext cx="281520" cy="281520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6588720" y="6066720"/>
            <a:ext cx="281520" cy="281520"/>
          </a:xfrm>
          <a:prstGeom prst="ellips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7042680" y="1398960"/>
            <a:ext cx="797040" cy="37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6588720" y="5345640"/>
            <a:ext cx="281520" cy="281520"/>
          </a:xfrm>
          <a:prstGeom prst="ellips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6588720" y="4624560"/>
            <a:ext cx="281520" cy="281520"/>
          </a:xfrm>
          <a:prstGeom prst="ellips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7796880" y="1616040"/>
            <a:ext cx="41853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zh-CN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목적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MBR</a:t>
            </a:r>
            <a:r>
              <a:rPr b="0" lang="zh-CN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소개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GPT</a:t>
            </a:r>
            <a:r>
              <a:rPr b="0" lang="zh-CN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소개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zh-CN" sz="2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차이점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19000" p14:dur="2000"/>
    </mc:Choice>
    <mc:Fallback>
      <p:transition spd="slow" advTm="19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4"/>
          <p:cNvSpPr/>
          <p:nvPr/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목적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5"/>
          <p:cNvSpPr/>
          <p:nvPr/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Partition Table Type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MBR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GPT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소개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6"/>
          <p:cNvSpPr/>
          <p:nvPr/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486400" y="3007800"/>
            <a:ext cx="147924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57200" y="750240"/>
            <a:ext cx="5257440" cy="565020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 rot="21561000">
            <a:off x="5975280" y="540720"/>
            <a:ext cx="5496120" cy="56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MBR partition table type:</a:t>
            </a:r>
            <a:br>
              <a:rPr sz="1800"/>
            </a:br>
            <a:r>
              <a:rPr b="0" lang="en-US" sz="1000" spc="-1" strike="noStrike">
                <a:latin typeface="Arial"/>
              </a:rPr>
              <a:t>    Master Boot Record </a:t>
            </a:r>
            <a:r>
              <a:rPr b="0" lang="zh-CN" sz="1000" spc="-1" strike="noStrike">
                <a:latin typeface="Arial"/>
              </a:rPr>
              <a:t>영역</a:t>
            </a:r>
            <a:r>
              <a:rPr b="0" lang="en-US" sz="1000" spc="-1" strike="noStrike">
                <a:latin typeface="Arial"/>
              </a:rPr>
              <a:t>: Total 512 byte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        Master Boot Code:            446 byte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        Disk Partition Table(DPT): 64   byte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        Boot Signature:                  2     byte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//</a:t>
            </a:r>
            <a:r>
              <a:rPr b="0" lang="zh-CN" sz="1000" spc="-1" strike="noStrike">
                <a:latin typeface="Arial"/>
              </a:rPr>
              <a:t>마지막 </a:t>
            </a:r>
            <a:r>
              <a:rPr b="0" lang="en-US" sz="1000" spc="-1" strike="noStrike">
                <a:latin typeface="Arial"/>
              </a:rPr>
              <a:t>2 byte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//</a:t>
            </a:r>
            <a:r>
              <a:rPr b="0" lang="zh-CN" sz="1000" spc="-1" strike="noStrike">
                <a:latin typeface="Arial"/>
              </a:rPr>
              <a:t>유효한 </a:t>
            </a:r>
            <a:r>
              <a:rPr b="0" lang="en-US" sz="1000" spc="-1" strike="noStrike">
                <a:latin typeface="Arial"/>
              </a:rPr>
              <a:t>MBR </a:t>
            </a:r>
            <a:r>
              <a:rPr b="0" lang="zh-CN" sz="1000" spc="-1" strike="noStrike">
                <a:latin typeface="Arial"/>
              </a:rPr>
              <a:t>인지 체크용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//</a:t>
            </a:r>
            <a:r>
              <a:rPr b="0" lang="zh-CN" sz="1000" spc="-1" strike="noStrike">
                <a:latin typeface="Arial"/>
              </a:rPr>
              <a:t>무효이면</a:t>
            </a:r>
            <a:r>
              <a:rPr b="0" lang="en-US" sz="1000" spc="-1" strike="noStrike">
                <a:latin typeface="Arial"/>
              </a:rPr>
              <a:t>: No bootable device found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US" sz="1800" spc="-1" strike="noStrike">
                <a:latin typeface="Arial"/>
                <a:ea typeface="Noto Sans CJK SC"/>
              </a:rPr>
              <a:t>GPT</a:t>
            </a:r>
            <a:r>
              <a:rPr b="0" lang="en-US" sz="1800" spc="-1" strike="noStrike">
                <a:latin typeface="Arial"/>
              </a:rPr>
              <a:t> partition table type: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GPT </a:t>
            </a:r>
            <a:r>
              <a:rPr b="0" lang="zh-CN" sz="1000" spc="-1" strike="noStrike">
                <a:latin typeface="Arial"/>
              </a:rPr>
              <a:t>의 </a:t>
            </a:r>
            <a:r>
              <a:rPr b="0" lang="en-US" sz="1000" spc="-1" strike="noStrike">
                <a:latin typeface="Arial"/>
              </a:rPr>
              <a:t>Protective MBR </a:t>
            </a:r>
            <a:r>
              <a:rPr b="0" lang="zh-CN" sz="1000" spc="-1" strike="noStrike">
                <a:latin typeface="Arial"/>
              </a:rPr>
              <a:t>은 디스크의 첫 번째 섹터 </a:t>
            </a:r>
            <a:r>
              <a:rPr b="0" lang="en-US" sz="1000" spc="-1" strike="noStrike">
                <a:latin typeface="Arial"/>
              </a:rPr>
              <a:t>(LBA 0), </a:t>
            </a:r>
            <a:r>
              <a:rPr b="0" lang="zh-CN" sz="1000" spc="-1" strike="noStrike">
                <a:latin typeface="Arial"/>
              </a:rPr>
              <a:t>즉 </a:t>
            </a:r>
            <a:r>
              <a:rPr b="0" lang="en-US" sz="1000" spc="-1" strike="noStrike">
                <a:latin typeface="Arial"/>
              </a:rPr>
              <a:t>MBR</a:t>
            </a:r>
            <a:r>
              <a:rPr b="0" lang="zh-CN" sz="1000" spc="-1" strike="noStrike">
                <a:latin typeface="Arial"/>
              </a:rPr>
              <a:t>이 있던 자리</a:t>
            </a:r>
            <a:r>
              <a:rPr b="0" lang="en-US" sz="1000" spc="-1" strike="noStrike">
                <a:latin typeface="Arial"/>
              </a:rPr>
              <a:t>.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GPT </a:t>
            </a:r>
            <a:r>
              <a:rPr b="0" lang="zh-CN" sz="1000" spc="-1" strike="noStrike">
                <a:latin typeface="Arial"/>
              </a:rPr>
              <a:t>영역을 보호하기 위함으로 사용</a:t>
            </a:r>
            <a:r>
              <a:rPr b="0" lang="en-US" sz="1000" spc="-1" strike="noStrike">
                <a:latin typeface="Arial"/>
              </a:rPr>
              <a:t>.</a:t>
            </a:r>
            <a:br>
              <a:rPr sz="1000"/>
            </a:br>
            <a:r>
              <a:rPr b="0" lang="zh-CN" sz="1000" spc="-1" strike="noStrike">
                <a:latin typeface="Arial"/>
              </a:rPr>
              <a:t>이 </a:t>
            </a:r>
            <a:r>
              <a:rPr b="0" lang="en-US" sz="1000" spc="-1" strike="noStrike">
                <a:latin typeface="Arial"/>
              </a:rPr>
              <a:t>MBR</a:t>
            </a:r>
            <a:r>
              <a:rPr b="0" lang="zh-CN" sz="1000" spc="-1" strike="noStrike">
                <a:latin typeface="Arial"/>
              </a:rPr>
              <a:t>은 부팅에 사용되지 않으며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zh-CN" sz="1000" spc="-1" strike="noStrike">
                <a:latin typeface="Arial"/>
              </a:rPr>
              <a:t>오직 </a:t>
            </a:r>
            <a:r>
              <a:rPr b="0" lang="en-US" sz="1000" spc="-1" strike="noStrike">
                <a:latin typeface="Arial"/>
              </a:rPr>
              <a:t>GPT </a:t>
            </a:r>
            <a:r>
              <a:rPr b="0" lang="zh-CN" sz="1000" spc="-1" strike="noStrike">
                <a:latin typeface="Arial"/>
              </a:rPr>
              <a:t>디스크의 보호 용도로만 존재한다</a:t>
            </a:r>
            <a:r>
              <a:rPr b="0" lang="en-US" sz="1000" spc="-1" strike="noStrike">
                <a:latin typeface="Arial"/>
              </a:rPr>
              <a:t>.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GPT</a:t>
            </a:r>
            <a:r>
              <a:rPr b="0" lang="zh-CN" sz="1000" spc="-1" strike="noStrike">
                <a:latin typeface="Arial"/>
              </a:rPr>
              <a:t>의 실질적인 정보는 </a:t>
            </a:r>
            <a:r>
              <a:rPr b="0" lang="en-US" sz="1000" spc="-1" strike="noStrike">
                <a:latin typeface="Arial"/>
              </a:rPr>
              <a:t>LBA 1 </a:t>
            </a:r>
            <a:r>
              <a:rPr b="0" lang="zh-CN" sz="1000" spc="-1" strike="noStrike">
                <a:latin typeface="Arial"/>
              </a:rPr>
              <a:t>이후부터 저장됨 </a:t>
            </a:r>
            <a:r>
              <a:rPr b="0" lang="en-US" sz="1000" spc="-1" strike="noStrike">
                <a:latin typeface="Arial"/>
              </a:rPr>
              <a:t>(GPT </a:t>
            </a:r>
            <a:r>
              <a:rPr b="0" lang="zh-CN" sz="1000" spc="-1" strike="noStrike">
                <a:latin typeface="Arial"/>
              </a:rPr>
              <a:t>헤더 및 파티션 테이블 등</a:t>
            </a:r>
            <a:r>
              <a:rPr b="0" lang="en-US" sz="1000" spc="-1" strike="noStrike">
                <a:latin typeface="Arial"/>
              </a:rPr>
              <a:t>).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lang="zh-CN" sz="1000" spc="-1" strike="noStrike">
                <a:latin typeface="Arial"/>
              </a:rPr>
              <a:t>남겨둔 이유</a:t>
            </a:r>
            <a:r>
              <a:rPr b="0" lang="en-US" sz="1000" spc="-1" strike="noStrike">
                <a:latin typeface="Arial"/>
              </a:rPr>
              <a:t>: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1.</a:t>
            </a:r>
            <a:r>
              <a:rPr b="0" lang="zh-CN" sz="1000" spc="-1" strike="noStrike">
                <a:latin typeface="Arial"/>
              </a:rPr>
              <a:t>구형 </a:t>
            </a:r>
            <a:r>
              <a:rPr b="0" lang="en-US" sz="1000" spc="-1" strike="noStrike">
                <a:latin typeface="Arial"/>
              </a:rPr>
              <a:t>BIOS </a:t>
            </a:r>
            <a:r>
              <a:rPr b="0" lang="zh-CN" sz="1000" spc="-1" strike="noStrike">
                <a:latin typeface="Arial"/>
              </a:rPr>
              <a:t>또는 </a:t>
            </a:r>
            <a:r>
              <a:rPr b="0" lang="en-US" sz="1000" spc="-1" strike="noStrike">
                <a:latin typeface="Arial"/>
              </a:rPr>
              <a:t>MBR </a:t>
            </a:r>
            <a:r>
              <a:rPr b="0" lang="zh-CN" sz="1000" spc="-1" strike="noStrike">
                <a:latin typeface="Arial"/>
              </a:rPr>
              <a:t>기반의 디스크 유틸리티가 이 디스크를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      </a:t>
            </a:r>
            <a:r>
              <a:rPr b="0" lang="en-US" sz="1000" spc="-1" strike="noStrike">
                <a:latin typeface="Arial"/>
              </a:rPr>
              <a:t>"</a:t>
            </a:r>
            <a:r>
              <a:rPr b="0" lang="zh-CN" sz="1000" spc="-1" strike="noStrike">
                <a:latin typeface="Arial"/>
              </a:rPr>
              <a:t>미사용</a:t>
            </a:r>
            <a:r>
              <a:rPr b="0" lang="en-US" sz="1000" spc="-1" strike="noStrike">
                <a:latin typeface="Arial"/>
              </a:rPr>
              <a:t>" </a:t>
            </a:r>
            <a:r>
              <a:rPr b="0" lang="zh-CN" sz="1000" spc="-1" strike="noStrike">
                <a:latin typeface="Arial"/>
              </a:rPr>
              <a:t>또는 </a:t>
            </a:r>
            <a:r>
              <a:rPr b="0" lang="en-US" sz="1000" spc="-1" strike="noStrike">
                <a:latin typeface="Arial"/>
              </a:rPr>
              <a:t>"</a:t>
            </a:r>
            <a:r>
              <a:rPr b="0" lang="zh-CN" sz="1000" spc="-1" strike="noStrike">
                <a:latin typeface="Arial"/>
              </a:rPr>
              <a:t>손상된 디스크</a:t>
            </a:r>
            <a:r>
              <a:rPr b="0" lang="en-US" sz="1000" spc="-1" strike="noStrike">
                <a:latin typeface="Arial"/>
              </a:rPr>
              <a:t>"</a:t>
            </a:r>
            <a:r>
              <a:rPr b="0" lang="zh-CN" sz="1000" spc="-1" strike="noStrike">
                <a:latin typeface="Arial"/>
              </a:rPr>
              <a:t>로 잘못 인식하는 것을 방지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        </a:t>
            </a:r>
            <a:r>
              <a:rPr b="0" lang="en-US" sz="1000" spc="-1" strike="noStrike">
                <a:latin typeface="Arial"/>
              </a:rPr>
              <a:t>2.GPT</a:t>
            </a:r>
            <a:r>
              <a:rPr b="0" lang="zh-CN" sz="1000" spc="-1" strike="noStrike">
                <a:latin typeface="Arial"/>
              </a:rPr>
              <a:t>가 아닌 </a:t>
            </a:r>
            <a:r>
              <a:rPr b="0" lang="en-US" sz="1000" spc="-1" strike="noStrike">
                <a:latin typeface="Arial"/>
              </a:rPr>
              <a:t>MBR</a:t>
            </a:r>
            <a:r>
              <a:rPr b="0" lang="zh-CN" sz="1000" spc="-1" strike="noStrike">
                <a:latin typeface="Arial"/>
              </a:rPr>
              <a:t>만 인식 가능한 시스템에서도 </a:t>
            </a:r>
            <a:r>
              <a:rPr b="0" lang="en-US" sz="1000" spc="-1" strike="noStrike">
                <a:latin typeface="Arial"/>
              </a:rPr>
              <a:t>GPT </a:t>
            </a:r>
            <a:r>
              <a:rPr b="0" lang="zh-CN" sz="1000" spc="-1" strike="noStrike">
                <a:latin typeface="Arial"/>
              </a:rPr>
              <a:t>디스크를</a:t>
            </a:r>
            <a:br>
              <a:rPr sz="1000"/>
            </a:br>
            <a:r>
              <a:rPr b="0" lang="en-US" sz="1000" spc="-1" strike="noStrike">
                <a:latin typeface="Arial"/>
              </a:rPr>
              <a:t>                  오버라이트</a:t>
            </a:r>
            <a:r>
              <a:rPr b="0" lang="en-US" sz="1000" spc="-1" strike="noStrike">
                <a:latin typeface="Arial"/>
              </a:rPr>
              <a:t>(</a:t>
            </a:r>
            <a:r>
              <a:rPr b="0" lang="zh-CN" sz="1000" spc="-1" strike="noStrike">
                <a:latin typeface="Arial"/>
              </a:rPr>
              <a:t>덮어쓰기</a:t>
            </a:r>
            <a:r>
              <a:rPr b="0" lang="en-US" sz="1000" spc="-1" strike="noStrike">
                <a:latin typeface="Arial"/>
              </a:rPr>
              <a:t>)</a:t>
            </a:r>
            <a:r>
              <a:rPr b="0" lang="zh-CN" sz="1000" spc="-1" strike="noStrike">
                <a:latin typeface="Arial"/>
              </a:rPr>
              <a:t>하지 않도록 보호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Primary Partition: </a:t>
            </a: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zh-CN" sz="1000" spc="-1" strike="noStrike">
                <a:latin typeface="Arial"/>
                <a:ea typeface="Noto Sans CJK SC"/>
              </a:rPr>
              <a:t>부팅 가능한 파티션</a:t>
            </a: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en-US" sz="1000" spc="-1" strike="noStrike">
                <a:latin typeface="Arial"/>
                <a:ea typeface="Noto Sans CJK SC"/>
              </a:rPr>
              <a:t>(</a:t>
            </a:r>
            <a:r>
              <a:rPr b="0" lang="zh-CN" sz="1000" spc="-1" strike="noStrike">
                <a:latin typeface="Arial"/>
                <a:ea typeface="Noto Sans CJK SC"/>
              </a:rPr>
              <a:t>각 </a:t>
            </a:r>
            <a:r>
              <a:rPr b="0" lang="en-US" sz="1000" spc="-1" strike="noStrike">
                <a:latin typeface="Arial"/>
                <a:ea typeface="Noto Sans CJK SC"/>
              </a:rPr>
              <a:t>primary partition </a:t>
            </a:r>
            <a:r>
              <a:rPr b="0" lang="zh-CN" sz="1000" spc="-1" strike="noStrike">
                <a:latin typeface="Arial"/>
                <a:ea typeface="Noto Sans CJK SC"/>
              </a:rPr>
              <a:t>에 서로 다른 </a:t>
            </a:r>
            <a:r>
              <a:rPr b="0" lang="en-US" sz="1000" spc="-1" strike="noStrike">
                <a:latin typeface="Arial"/>
                <a:ea typeface="Noto Sans CJK SC"/>
              </a:rPr>
              <a:t>OS</a:t>
            </a:r>
            <a:r>
              <a:rPr b="0" lang="zh-CN" sz="1000" spc="-1" strike="noStrike">
                <a:latin typeface="Arial"/>
                <a:ea typeface="Noto Sans CJK SC"/>
              </a:rPr>
              <a:t>를 설치하고</a:t>
            </a:r>
            <a:r>
              <a:rPr b="0" lang="en-US" sz="1000" spc="-1" strike="noStrike">
                <a:latin typeface="Arial"/>
                <a:ea typeface="Noto Sans CJK SC"/>
              </a:rPr>
              <a:t>,</a:t>
            </a: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en-US" sz="1000" spc="-1" strike="noStrike">
                <a:latin typeface="Arial"/>
                <a:ea typeface="Noto Sans CJK SC"/>
              </a:rPr>
              <a:t>grub </a:t>
            </a:r>
            <a:r>
              <a:rPr b="0" lang="zh-CN" sz="1000" spc="-1" strike="noStrike">
                <a:latin typeface="Arial"/>
                <a:ea typeface="Noto Sans CJK SC"/>
              </a:rPr>
              <a:t>상에서 어떤 </a:t>
            </a:r>
            <a:r>
              <a:rPr b="0" lang="en-US" sz="1000" spc="-1" strike="noStrike">
                <a:latin typeface="Arial"/>
                <a:ea typeface="Noto Sans CJK SC"/>
              </a:rPr>
              <a:t>primary </a:t>
            </a:r>
            <a:r>
              <a:rPr b="0" lang="zh-CN" sz="1000" spc="-1" strike="noStrike">
                <a:latin typeface="Arial"/>
                <a:ea typeface="Noto Sans CJK SC"/>
              </a:rPr>
              <a:t>파티션으로 부팅할건지 선택하여</a:t>
            </a:r>
            <a:r>
              <a:rPr b="0" lang="en-US" sz="1000" spc="-1" strike="noStrike">
                <a:latin typeface="Arial"/>
                <a:ea typeface="Noto Sans CJK SC"/>
              </a:rPr>
              <a:t>,</a:t>
            </a: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en-US" sz="1000" spc="-1" strike="noStrike">
                <a:latin typeface="Arial"/>
                <a:ea typeface="Noto Sans CJK SC"/>
              </a:rPr>
              <a:t>multi-os </a:t>
            </a:r>
            <a:r>
              <a:rPr b="0" lang="zh-CN" sz="1000" spc="-1" strike="noStrike">
                <a:latin typeface="Arial"/>
                <a:ea typeface="Noto Sans CJK SC"/>
              </a:rPr>
              <a:t>로 운영할 수도 있음</a:t>
            </a:r>
            <a:r>
              <a:rPr b="0" lang="en-US" sz="1000" spc="-1" strike="noStrike">
                <a:latin typeface="Arial"/>
                <a:ea typeface="Noto Sans CJK SC"/>
              </a:rPr>
              <a:t>)</a:t>
            </a:r>
            <a:br>
              <a:rPr sz="1000"/>
            </a:b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Extended Partition:</a:t>
            </a:r>
            <a:br>
              <a:rPr sz="1000"/>
            </a:b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zh-CN" sz="1000" spc="-1" strike="noStrike">
                <a:latin typeface="Arial"/>
                <a:ea typeface="Noto Sans CJK SC"/>
              </a:rPr>
              <a:t>부팅 불가능하고 데이터 저장용으로 쓰이는 파티션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914400" y="457200"/>
            <a:ext cx="182880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GPT </a:t>
            </a:r>
            <a:r>
              <a:rPr b="0" lang="zh-CN" sz="1800" spc="-1" strike="noStrike">
                <a:latin typeface="Arial"/>
              </a:rPr>
              <a:t>방식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657600" y="457200"/>
            <a:ext cx="182880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MBR </a:t>
            </a:r>
            <a:r>
              <a:rPr b="0" lang="zh-CN" sz="1800" spc="-1" strike="noStrike">
                <a:latin typeface="Arial"/>
              </a:rPr>
              <a:t>방식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2"/>
          <p:cNvSpPr/>
          <p:nvPr/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MBR(Master Boot Record)​​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4"/>
          <p:cNvSpPr/>
          <p:nvPr/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GPT(GUID Partition Table​)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30"/>
          <p:cNvSpPr/>
          <p:nvPr/>
        </p:nvSpPr>
        <p:spPr>
          <a:xfrm>
            <a:off x="609480" y="273600"/>
            <a:ext cx="109684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5486400" y="3007800"/>
            <a:ext cx="147924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감사합니다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15000" p14:dur="2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13313</TotalTime>
  <Application>LibreOffice/7.3.7.2$Linux_X86_64 LibreOffice_project/30$Build-2</Application>
  <AppVersion>15.0000</AppVersion>
  <Words>30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  <dc:description/>
  <dc:language>en-US</dc:language>
  <cp:lastModifiedBy/>
  <dcterms:modified xsi:type="dcterms:W3CDTF">2025-05-29T13:41:07Z</dcterms:modified>
  <cp:revision>826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